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5"/>
  </p:notesMasterIdLst>
  <p:sldIdLst>
    <p:sldId id="256" r:id="rId3"/>
    <p:sldId id="259" r:id="rId4"/>
    <p:sldId id="258" r:id="rId5"/>
    <p:sldId id="281" r:id="rId6"/>
    <p:sldId id="282" r:id="rId7"/>
    <p:sldId id="285" r:id="rId8"/>
    <p:sldId id="284" r:id="rId9"/>
    <p:sldId id="286" r:id="rId10"/>
    <p:sldId id="275" r:id="rId11"/>
    <p:sldId id="276" r:id="rId12"/>
    <p:sldId id="277" r:id="rId13"/>
    <p:sldId id="278" r:id="rId14"/>
    <p:sldId id="279" r:id="rId15"/>
    <p:sldId id="280" r:id="rId16"/>
    <p:sldId id="261" r:id="rId17"/>
    <p:sldId id="271" r:id="rId18"/>
    <p:sldId id="267" r:id="rId19"/>
    <p:sldId id="268" r:id="rId20"/>
    <p:sldId id="269" r:id="rId21"/>
    <p:sldId id="270" r:id="rId22"/>
    <p:sldId id="266" r:id="rId23"/>
    <p:sldId id="265"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Microsoft Sans Serif" panose="020B0604020202020204" pitchFamily="34" charset="0"/>
      <p:regular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XsE3ZAhbinuL+k/EXRooBohm9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95183-0CB2-0CC9-378A-4A4FCE4417F2}" name="Pazerini Petra" initials="PP" userId="S-1-5-21-2383597489-2197158559-1002493431-3028" providerId="AD"/>
  <p188:author id="{890923D7-C7B6-A1B8-47A2-B0856CDAFC89}" name="Hana Palušková" initials="HP" userId="bd7e3989570f8b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50"/>
  </p:normalViewPr>
  <p:slideViewPr>
    <p:cSldViewPr snapToGrid="0">
      <p:cViewPr varScale="1">
        <p:scale>
          <a:sx n="58" d="100"/>
          <a:sy n="58" d="100"/>
        </p:scale>
        <p:origin x="941" y="5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275F164C-8742-4DAB-9882-414FDAD2FD9A}"/>
    <pc:docChg chg="undo custSel modSld">
      <pc:chgData name="Holienka Marian" userId="d535e67f-eb73-4702-ae53-67bc05435d18" providerId="ADAL" clId="{275F164C-8742-4DAB-9882-414FDAD2FD9A}" dt="2023-03-07T23:07:49.452" v="163" actId="108"/>
      <pc:docMkLst>
        <pc:docMk/>
      </pc:docMkLst>
      <pc:sldChg chg="modSp mod">
        <pc:chgData name="Holienka Marian" userId="d535e67f-eb73-4702-ae53-67bc05435d18" providerId="ADAL" clId="{275F164C-8742-4DAB-9882-414FDAD2FD9A}" dt="2023-03-07T22:52:41.359" v="1" actId="1076"/>
        <pc:sldMkLst>
          <pc:docMk/>
          <pc:sldMk cId="0" sldId="256"/>
        </pc:sldMkLst>
        <pc:spChg chg="mod">
          <ac:chgData name="Holienka Marian" userId="d535e67f-eb73-4702-ae53-67bc05435d18" providerId="ADAL" clId="{275F164C-8742-4DAB-9882-414FDAD2FD9A}" dt="2023-03-07T22:52:41.359" v="1" actId="1076"/>
          <ac:spMkLst>
            <pc:docMk/>
            <pc:sldMk cId="0" sldId="256"/>
            <ac:spMk id="115" creationId="{00000000-0000-0000-0000-000000000000}"/>
          </ac:spMkLst>
        </pc:spChg>
      </pc:sldChg>
      <pc:sldChg chg="modSp mod">
        <pc:chgData name="Holienka Marian" userId="d535e67f-eb73-4702-ae53-67bc05435d18" providerId="ADAL" clId="{275F164C-8742-4DAB-9882-414FDAD2FD9A}" dt="2023-03-07T23:07:49.452" v="163" actId="108"/>
        <pc:sldMkLst>
          <pc:docMk/>
          <pc:sldMk cId="0" sldId="258"/>
        </pc:sldMkLst>
        <pc:spChg chg="mod">
          <ac:chgData name="Holienka Marian" userId="d535e67f-eb73-4702-ae53-67bc05435d18" providerId="ADAL" clId="{275F164C-8742-4DAB-9882-414FDAD2FD9A}" dt="2023-03-07T23:05:14.070" v="57" actId="20577"/>
          <ac:spMkLst>
            <pc:docMk/>
            <pc:sldMk cId="0" sldId="258"/>
            <ac:spMk id="143" creationId="{00000000-0000-0000-0000-000000000000}"/>
          </ac:spMkLst>
        </pc:spChg>
        <pc:spChg chg="mod">
          <ac:chgData name="Holienka Marian" userId="d535e67f-eb73-4702-ae53-67bc05435d18" providerId="ADAL" clId="{275F164C-8742-4DAB-9882-414FDAD2FD9A}" dt="2023-03-07T23:07:45.037" v="162" actId="108"/>
          <ac:spMkLst>
            <pc:docMk/>
            <pc:sldMk cId="0" sldId="258"/>
            <ac:spMk id="146" creationId="{00000000-0000-0000-0000-000000000000}"/>
          </ac:spMkLst>
        </pc:spChg>
        <pc:spChg chg="mod">
          <ac:chgData name="Holienka Marian" userId="d535e67f-eb73-4702-ae53-67bc05435d18" providerId="ADAL" clId="{275F164C-8742-4DAB-9882-414FDAD2FD9A}" dt="2023-03-07T23:07:49.452" v="163" actId="108"/>
          <ac:spMkLst>
            <pc:docMk/>
            <pc:sldMk cId="0" sldId="258"/>
            <ac:spMk id="149" creationId="{00000000-0000-0000-0000-000000000000}"/>
          </ac:spMkLst>
        </pc:spChg>
        <pc:picChg chg="mod">
          <ac:chgData name="Holienka Marian" userId="d535e67f-eb73-4702-ae53-67bc05435d18" providerId="ADAL" clId="{275F164C-8742-4DAB-9882-414FDAD2FD9A}" dt="2023-03-07T23:05:40.804" v="102" actId="1036"/>
          <ac:picMkLst>
            <pc:docMk/>
            <pc:sldMk cId="0" sldId="258"/>
            <ac:picMk id="1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426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26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5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7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4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73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78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4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70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0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36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84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715000" y="771525"/>
            <a:ext cx="6859588" cy="3857625"/>
          </a:xfrm>
        </p:spPr>
      </p:sp>
      <p:sp>
        <p:nvSpPr>
          <p:cNvPr id="3" name="Zástupný objekt pre poznámky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a mini-documentary film</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 hyperlinka - OK</a:t>
            </a:r>
            <a:endParaRPr lang="sk-SK" dirty="0"/>
          </a:p>
        </p:txBody>
      </p:sp>
      <p:sp>
        <p:nvSpPr>
          <p:cNvPr id="4" name="Zástupný objekt pre číslo snímky 3"/>
          <p:cNvSpPr>
            <a:spLocks noGrp="1"/>
          </p:cNvSpPr>
          <p:nvPr>
            <p:ph type="sldNum" sz="quarter" idx="5"/>
          </p:nvPr>
        </p:nvSpPr>
        <p:spPr/>
        <p:txBody>
          <a:bodyPr/>
          <a:lstStyle/>
          <a:p>
            <a:fld id="{128EA049-A7F8-4AA9-9F97-2AB7B6184673}" type="slidenum">
              <a:rPr lang="sk-SK" smtClean="0"/>
              <a:t>4</a:t>
            </a:fld>
            <a:endParaRPr lang="sk-SK"/>
          </a:p>
        </p:txBody>
      </p:sp>
    </p:spTree>
    <p:extLst>
      <p:ext uri="{BB962C8B-B14F-4D97-AF65-F5344CB8AC3E}">
        <p14:creationId xmlns:p14="http://schemas.microsoft.com/office/powerpoint/2010/main" val="267497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1100" dirty="0">
                <a:latin typeface="Microsoft Sans Serif" panose="020B0604020202020204" pitchFamily="34" charset="0"/>
                <a:ea typeface="Microsoft Sans Serif" panose="020B0604020202020204" pitchFamily="34" charset="0"/>
                <a:cs typeface="Microsoft Sans Serif" panose="020B0604020202020204" pitchFamily="34" charset="0"/>
              </a:rPr>
              <a:t> for your success </a:t>
            </a: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 OK</a:t>
            </a:r>
            <a:endParaRPr lang="sk-SK" dirty="0"/>
          </a:p>
        </p:txBody>
      </p:sp>
    </p:spTree>
    <p:extLst>
      <p:ext uri="{BB962C8B-B14F-4D97-AF65-F5344CB8AC3E}">
        <p14:creationId xmlns:p14="http://schemas.microsoft.com/office/powerpoint/2010/main" val="34950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5715000" y="771525"/>
            <a:ext cx="6859588" cy="3857625"/>
          </a:xfrm>
        </p:spPr>
      </p:sp>
      <p:sp>
        <p:nvSpPr>
          <p:cNvPr id="3" name="Zástupný symbol poznámok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rPr>
              <a:t>HP: </a:t>
            </a:r>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GB" sz="11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a:t>
            </a:r>
            <a:endParaRPr lang="sk-SK" sz="1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8750" indent="0">
              <a:buNone/>
            </a:pPr>
            <a:endParaRPr lang="sk-SK" dirty="0"/>
          </a:p>
        </p:txBody>
      </p:sp>
    </p:spTree>
    <p:extLst>
      <p:ext uri="{BB962C8B-B14F-4D97-AF65-F5344CB8AC3E}">
        <p14:creationId xmlns:p14="http://schemas.microsoft.com/office/powerpoint/2010/main" val="8996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28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4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18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2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10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782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7"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X0rxQ_1K0w&amp;t=6s&amp;ab_channel=DustyColumbia" TargetMode="External"/><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wixEGpznyG8&amp;ab_channel=AshleyKaster" TargetMode="External"/><Relationship Id="rId4" Type="http://schemas.openxmlformats.org/officeDocument/2006/relationships/hyperlink" Target="https://www.youtube.com/watch?v=CyEBdF7qDFo&amp;ab_channel=UshaKelleymahara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hyperlink" Target="https://www.youtube.com/watch?v=xLkC-ODKQSc&amp;ab_channel=TheArtofImprovem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_Mku_lciF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349062" y="6029373"/>
            <a:ext cx="13093262" cy="1446509"/>
          </a:xfrm>
          <a:prstGeom prst="rect">
            <a:avLst/>
          </a:prstGeom>
          <a:noFill/>
          <a:ln>
            <a:noFill/>
          </a:ln>
        </p:spPr>
        <p:txBody>
          <a:bodyPr spcFirstLastPara="1" wrap="square" lIns="91425" tIns="45700" rIns="91425" bIns="45700" anchor="t" anchorCtr="0">
            <a:spAutoFit/>
          </a:bodyPr>
          <a:lstStyle/>
          <a:p>
            <a:pPr algn="ctr">
              <a:spcBef>
                <a:spcPts val="5"/>
              </a:spcBef>
              <a:buClr>
                <a:schemeClr val="dk1"/>
              </a:buClr>
              <a:buSzPts val="4400"/>
            </a:pPr>
            <a:r>
              <a:rPr lang="en-GB" sz="4400" b="1" dirty="0">
                <a:solidFill>
                  <a:srgbClr val="D00B24"/>
                </a:solidFill>
              </a:rPr>
              <a:t>Key competences for the 21</a:t>
            </a:r>
            <a:r>
              <a:rPr lang="en-GB" sz="4400" b="1" baseline="30000" dirty="0">
                <a:solidFill>
                  <a:srgbClr val="D00B24"/>
                </a:solidFill>
              </a:rPr>
              <a:t>st</a:t>
            </a:r>
            <a:r>
              <a:rPr lang="en-GB" sz="4400" b="1" dirty="0">
                <a:solidFill>
                  <a:srgbClr val="D00B24"/>
                </a:solidFill>
              </a:rPr>
              <a:t> century workplace </a:t>
            </a: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Slovak Business Agency</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2</a:t>
            </a:r>
            <a:r>
              <a:rPr lang="en-US" sz="4400" b="1" dirty="0">
                <a:solidFill>
                  <a:srgbClr val="D00B24"/>
                </a:solidFill>
              </a:rPr>
              <a:t> </a:t>
            </a:r>
            <a:r>
              <a:rPr lang="sk-SK" sz="4400" b="1" dirty="0">
                <a:solidFill>
                  <a:srgbClr val="D00B24"/>
                </a:solidFill>
              </a:rPr>
              <a:t>THE ART OF THINKING</a:t>
            </a:r>
            <a:endParaRPr lang="en-US" sz="4400" b="1" dirty="0">
              <a:solidFill>
                <a:srgbClr val="D00B24"/>
              </a:solidFill>
            </a:endParaRPr>
          </a:p>
        </p:txBody>
      </p:sp>
      <p:sp>
        <p:nvSpPr>
          <p:cNvPr id="2" name="BlokTextu 1">
            <a:extLst>
              <a:ext uri="{FF2B5EF4-FFF2-40B4-BE49-F238E27FC236}">
                <a16:creationId xmlns:a16="http://schemas.microsoft.com/office/drawing/2014/main" id="{82D8CB15-9D2E-3CBF-DECA-017DA3E1AF0A}"/>
              </a:ext>
            </a:extLst>
          </p:cNvPr>
          <p:cNvSpPr txBox="1"/>
          <p:nvPr/>
        </p:nvSpPr>
        <p:spPr>
          <a:xfrm>
            <a:off x="1143334" y="2574208"/>
            <a:ext cx="16209484" cy="3970318"/>
          </a:xfrm>
          <a:prstGeom prst="rect">
            <a:avLst/>
          </a:prstGeom>
          <a:noFill/>
        </p:spPr>
        <p:txBody>
          <a:bodyPr wrap="square" rtlCol="0">
            <a:spAutoFit/>
          </a:bodyPr>
          <a:lstStyle/>
          <a:p>
            <a:pPr algn="just"/>
            <a:r>
              <a:rPr lang="en-US" sz="2100" dirty="0">
                <a:latin typeface="Calibri" panose="020F0502020204030204" pitchFamily="34" charset="0"/>
                <a:cs typeface="Calibri" panose="020F0502020204030204" pitchFamily="34" charset="0"/>
              </a:rPr>
              <a:t>What is cognition? </a:t>
            </a:r>
            <a:r>
              <a:rPr lang="sk-SK" sz="2100" b="1" dirty="0">
                <a:latin typeface="Calibri" panose="020F0502020204030204" pitchFamily="34" charset="0"/>
                <a:cs typeface="Calibri" panose="020F0502020204030204" pitchFamily="34" charset="0"/>
              </a:rPr>
              <a:t>T</a:t>
            </a:r>
            <a:r>
              <a:rPr lang="en-US" sz="2100" b="1" dirty="0">
                <a:latin typeface="Calibri" panose="020F0502020204030204" pitchFamily="34" charset="0"/>
                <a:cs typeface="Calibri" panose="020F0502020204030204" pitchFamily="34" charset="0"/>
              </a:rPr>
              <a:t>he ability to process information through perception</a:t>
            </a:r>
            <a:r>
              <a:rPr lang="sk-SK" sz="2100" b="1" dirty="0">
                <a:latin typeface="Calibri" panose="020F0502020204030204" pitchFamily="34" charset="0"/>
                <a:cs typeface="Calibri" panose="020F0502020204030204" pitchFamily="34" charset="0"/>
              </a:rPr>
              <a:t>,</a:t>
            </a:r>
            <a:r>
              <a:rPr lang="en-US" sz="2100" dirty="0">
                <a:latin typeface="Calibri" panose="020F0502020204030204" pitchFamily="34" charset="0"/>
                <a:cs typeface="Calibri" panose="020F0502020204030204" pitchFamily="34" charset="0"/>
              </a:rPr>
              <a:t> knowledge acquired through experience, and our personal characteristics that allow us to integrate all of this information to evaluate and interpret our world.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b="1" dirty="0">
                <a:latin typeface="Calibri" panose="020F0502020204030204" pitchFamily="34" charset="0"/>
                <a:cs typeface="Calibri" panose="020F0502020204030204" pitchFamily="34" charset="0"/>
              </a:rPr>
              <a:t>It is the ability that we have to assimilate and process the information that we receive from different sources (perception, experience, beliefs, etc.) and convert them into knowledge. </a:t>
            </a:r>
            <a:r>
              <a:rPr lang="en-US" sz="2100" dirty="0">
                <a:latin typeface="Calibri" panose="020F0502020204030204" pitchFamily="34" charset="0"/>
                <a:cs typeface="Calibri" panose="020F0502020204030204" pitchFamily="34" charset="0"/>
              </a:rPr>
              <a:t>It includes different cognitive processes, like learning, attention, memory, language, reasoning, decision making, etc., which are part of our intellectual development and experience.</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p:txBody>
      </p:sp>
      <p:sp>
        <p:nvSpPr>
          <p:cNvPr id="4" name="BlokTextu 3">
            <a:extLst>
              <a:ext uri="{FF2B5EF4-FFF2-40B4-BE49-F238E27FC236}">
                <a16:creationId xmlns:a16="http://schemas.microsoft.com/office/drawing/2014/main" id="{F5150CC9-4888-2980-ECA3-CE9D49182978}"/>
              </a:ext>
            </a:extLst>
          </p:cNvPr>
          <p:cNvSpPr txBox="1"/>
          <p:nvPr/>
        </p:nvSpPr>
        <p:spPr>
          <a:xfrm>
            <a:off x="1141575" y="4822639"/>
            <a:ext cx="5156462" cy="2677656"/>
          </a:xfrm>
          <a:prstGeom prst="rect">
            <a:avLst/>
          </a:prstGeom>
          <a:noFill/>
        </p:spPr>
        <p:txBody>
          <a:bodyPr wrap="square" rtlCol="0">
            <a:spAutoFit/>
          </a:bodyPr>
          <a:lstStyle/>
          <a:p>
            <a:pPr algn="just"/>
            <a:r>
              <a:rPr lang="en-US" sz="2100" b="1" dirty="0">
                <a:latin typeface="Calibri" panose="020F0502020204030204" pitchFamily="34" charset="0"/>
                <a:cs typeface="Calibri" panose="020F0502020204030204" pitchFamily="34" charset="0"/>
              </a:rPr>
              <a:t>What Is Logical Thinking?</a:t>
            </a:r>
            <a:endParaRPr lang="sk-SK" sz="2100" b="1" dirty="0">
              <a:latin typeface="Calibri" panose="020F0502020204030204" pitchFamily="34" charset="0"/>
              <a:cs typeface="Calibri" panose="020F0502020204030204" pitchFamily="34" charset="0"/>
            </a:endParaRPr>
          </a:p>
          <a:p>
            <a:pPr algn="just"/>
            <a:endParaRPr lang="sk-SK" sz="2100" b="1"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The logical thinking definition is analyzing a situation or problem using reason and coming up with potential solutions. Logical thinkers gather all the information they can, assess the facts, and then methodically decide the best way to move forward.</a:t>
            </a:r>
            <a:endParaRPr lang="sk-SK" sz="21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C402F54C-2548-4B7D-849A-FAF53EBAD3E6}"/>
              </a:ext>
            </a:extLst>
          </p:cNvPr>
          <p:cNvSpPr txBox="1"/>
          <p:nvPr/>
        </p:nvSpPr>
        <p:spPr>
          <a:xfrm>
            <a:off x="13085617" y="4822639"/>
            <a:ext cx="4267201" cy="3647152"/>
          </a:xfrm>
          <a:prstGeom prst="rect">
            <a:avLst/>
          </a:prstGeom>
          <a:noFill/>
        </p:spPr>
        <p:txBody>
          <a:bodyPr wrap="square" rtlCol="0">
            <a:spAutoFit/>
          </a:bodyPr>
          <a:lstStyle/>
          <a:p>
            <a:pPr algn="just"/>
            <a:r>
              <a:rPr lang="en-US" sz="2100" b="1" dirty="0">
                <a:latin typeface="Calibri" panose="020F0502020204030204" pitchFamily="34" charset="0"/>
                <a:cs typeface="Calibri" panose="020F0502020204030204" pitchFamily="34" charset="0"/>
              </a:rPr>
              <a:t>What Is Logical Reasoning?</a:t>
            </a:r>
            <a:r>
              <a:rPr lang="en-US" sz="2100" dirty="0">
                <a:latin typeface="Calibri" panose="020F0502020204030204" pitchFamily="34" charset="0"/>
                <a:cs typeface="Calibri" panose="020F0502020204030204" pitchFamily="34" charset="0"/>
              </a:rPr>
              <a:t> </a:t>
            </a:r>
            <a:endParaRPr lang="sk-SK" sz="2100" dirty="0">
              <a:latin typeface="Calibri" panose="020F0502020204030204" pitchFamily="34" charset="0"/>
              <a:cs typeface="Calibri" panose="020F0502020204030204" pitchFamily="34" charset="0"/>
            </a:endParaRPr>
          </a:p>
          <a:p>
            <a:pPr algn="just"/>
            <a:endParaRPr lang="sk-SK" sz="2100" dirty="0">
              <a:latin typeface="Calibri" panose="020F0502020204030204" pitchFamily="34" charset="0"/>
              <a:cs typeface="Calibri" panose="020F0502020204030204" pitchFamily="34" charset="0"/>
            </a:endParaRPr>
          </a:p>
          <a:p>
            <a:pPr algn="just"/>
            <a:r>
              <a:rPr lang="en-US" sz="2100" dirty="0">
                <a:latin typeface="Calibri" panose="020F0502020204030204" pitchFamily="34" charset="0"/>
                <a:cs typeface="Calibri" panose="020F0502020204030204" pitchFamily="34" charset="0"/>
              </a:rPr>
              <a:t>Logical reasoning is a type of problem-solving that involves working through a set of rules that govern a scenario. This set of rules or steps is referred to as an algorithm. Logical reasoning involves testing different sets of steps - or algorithms - to determine which sequence of rules leads to the correct solution</a:t>
            </a:r>
            <a:endParaRPr lang="sk-SK" sz="2100" dirty="0">
              <a:latin typeface="Calibri" panose="020F0502020204030204" pitchFamily="34" charset="0"/>
              <a:cs typeface="Calibri" panose="020F0502020204030204" pitchFamily="34" charset="0"/>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7113596" y="5407416"/>
            <a:ext cx="5156462" cy="2677656"/>
          </a:xfrm>
          <a:prstGeom prst="rect">
            <a:avLst/>
          </a:prstGeom>
          <a:noFill/>
        </p:spPr>
        <p:txBody>
          <a:bodyPr wrap="square" rtlCol="0">
            <a:spAutoFit/>
          </a:bodyPr>
          <a:lstStyle/>
          <a:p>
            <a:pPr algn="just"/>
            <a:r>
              <a:rPr lang="sk-SK" sz="2100" b="1" dirty="0">
                <a:latin typeface="Calibri" panose="020F0502020204030204" pitchFamily="34" charset="0"/>
                <a:cs typeface="Calibri" panose="020F0502020204030204" pitchFamily="34" charset="0"/>
              </a:rPr>
              <a:t>„ </a:t>
            </a:r>
            <a:r>
              <a:rPr lang="en-US" sz="2100" b="1" dirty="0">
                <a:latin typeface="Calibri" panose="020F0502020204030204" pitchFamily="34" charset="0"/>
                <a:cs typeface="Calibri" panose="020F0502020204030204" pitchFamily="34" charset="0"/>
              </a:rPr>
              <a:t>Logical thinking is an essential tool in the workplace to help analyze problems, brainstorm ideas, and find answers. Employers want employees who can come up with the right solutions that are financially reasonable, probable, and actionable.</a:t>
            </a:r>
            <a:r>
              <a:rPr lang="sk-SK" sz="2100" b="1" dirty="0">
                <a:latin typeface="Calibri" panose="020F0502020204030204" pitchFamily="34" charset="0"/>
                <a:cs typeface="Calibri" panose="020F0502020204030204" pitchFamily="34" charset="0"/>
              </a:rPr>
              <a:t>“</a:t>
            </a:r>
          </a:p>
          <a:p>
            <a:pPr algn="just"/>
            <a:endParaRPr lang="sk-SK"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9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https://miro.medium.com/max/875/1*NzbVwfshgKfQ8byxqLE0Ew.png">
            <a:extLst>
              <a:ext uri="{FF2B5EF4-FFF2-40B4-BE49-F238E27FC236}">
                <a16:creationId xmlns:a16="http://schemas.microsoft.com/office/drawing/2014/main" id="{62482205-4DE7-4A70-8C02-595F77804C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8555" y="2708800"/>
            <a:ext cx="6452085" cy="4955201"/>
          </a:xfrm>
          <a:prstGeom prst="rect">
            <a:avLst/>
          </a:prstGeom>
          <a:noFill/>
          <a:extLst>
            <a:ext uri="{909E8E84-426E-40DD-AFC4-6F175D3DCCD1}">
              <a14:hiddenFill xmlns:a14="http://schemas.microsoft.com/office/drawing/2010/main">
                <a:solidFill>
                  <a:srgbClr val="FFFFFF"/>
                </a:solidFill>
              </a14:hiddenFill>
            </a:ext>
          </a:extLst>
        </p:spPr>
      </p:pic>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3</a:t>
            </a:r>
            <a:r>
              <a:rPr lang="en-US" sz="4400" b="1" dirty="0">
                <a:solidFill>
                  <a:srgbClr val="D00B24"/>
                </a:solidFill>
              </a:rPr>
              <a:t> </a:t>
            </a:r>
            <a:r>
              <a:rPr lang="sk-SK" sz="4400" b="1" dirty="0">
                <a:solidFill>
                  <a:srgbClr val="D00B24"/>
                </a:solidFill>
              </a:rPr>
              <a:t>THE TRAP CALLED BELIEF SYSTEMS</a:t>
            </a:r>
            <a:endParaRPr lang="en-US" sz="4400" b="1" dirty="0">
              <a:solidFill>
                <a:srgbClr val="D00B24"/>
              </a:solidFill>
            </a:endParaRPr>
          </a:p>
        </p:txBody>
      </p:sp>
      <p:sp>
        <p:nvSpPr>
          <p:cNvPr id="8" name="BlokTextu 7">
            <a:extLst>
              <a:ext uri="{FF2B5EF4-FFF2-40B4-BE49-F238E27FC236}">
                <a16:creationId xmlns:a16="http://schemas.microsoft.com/office/drawing/2014/main" id="{8363E879-8405-E694-8A29-F15B6607DF6E}"/>
              </a:ext>
            </a:extLst>
          </p:cNvPr>
          <p:cNvSpPr txBox="1"/>
          <p:nvPr/>
        </p:nvSpPr>
        <p:spPr>
          <a:xfrm>
            <a:off x="1143334" y="2671614"/>
            <a:ext cx="5156462" cy="5324535"/>
          </a:xfrm>
          <a:prstGeom prst="rect">
            <a:avLst/>
          </a:prstGeom>
          <a:noFill/>
        </p:spPr>
        <p:txBody>
          <a:bodyPr wrap="square" rtlCol="0">
            <a:spAutoFit/>
          </a:bodyPr>
          <a:lstStyle/>
          <a:p>
            <a:pPr algn="just"/>
            <a:r>
              <a:rPr lang="en-US" sz="2000" dirty="0"/>
              <a:t>Belief systems are the stories we tell ourselves to define our personal sense of Reality. Every human being has a belief system that they utilize, and it is through this mechanism that we individually, “make sense” of the world around us. </a:t>
            </a:r>
          </a:p>
          <a:p>
            <a:pPr algn="just"/>
            <a:endParaRPr lang="en-US" sz="2000" dirty="0"/>
          </a:p>
          <a:p>
            <a:pPr algn="just"/>
            <a:r>
              <a:rPr lang="en-US" sz="2000" dirty="0"/>
              <a:t>Reason cannot prove the beliefs it is based upon. Beliefs arise through experience. Experience needs previous beliefs and reason to be assimilated, and reason needs experience to be formed, as beliefs need reason as well. Beliefs, reason and experience, are based upon each other. Context is dynamic, and formed upon beliefs, reason and experience. This is where relative understanding lies. </a:t>
            </a:r>
          </a:p>
        </p:txBody>
      </p:sp>
      <p:sp>
        <p:nvSpPr>
          <p:cNvPr id="3" name="BlokTextu 2">
            <a:extLst>
              <a:ext uri="{FF2B5EF4-FFF2-40B4-BE49-F238E27FC236}">
                <a16:creationId xmlns:a16="http://schemas.microsoft.com/office/drawing/2014/main" id="{159666B3-9090-0840-B186-B11DACDCF203}"/>
              </a:ext>
            </a:extLst>
          </p:cNvPr>
          <p:cNvSpPr txBox="1"/>
          <p:nvPr/>
        </p:nvSpPr>
        <p:spPr>
          <a:xfrm>
            <a:off x="6565769" y="2671614"/>
            <a:ext cx="5156462" cy="2862322"/>
          </a:xfrm>
          <a:prstGeom prst="rect">
            <a:avLst/>
          </a:prstGeom>
          <a:noFill/>
        </p:spPr>
        <p:txBody>
          <a:bodyPr wrap="square" rtlCol="0">
            <a:spAutoFit/>
          </a:bodyPr>
          <a:lstStyle/>
          <a:p>
            <a:pPr algn="just"/>
            <a:r>
              <a:rPr lang="en-GB" sz="2000" dirty="0"/>
              <a:t>As relative understanding is independent of our context, it is also dependant on our beliefs, reasoning, and experiences. Contexts are dynamic because they are changing constantly as we have new experiences and change our beliefs and our ways of reasoning.</a:t>
            </a:r>
          </a:p>
          <a:p>
            <a:pPr algn="just"/>
            <a:r>
              <a:rPr lang="en-US" sz="2000" dirty="0"/>
              <a:t> </a:t>
            </a:r>
          </a:p>
          <a:p>
            <a:pPr algn="just"/>
            <a:endParaRPr lang="en-US" sz="2000" dirty="0">
              <a:latin typeface="Calibri" panose="020F0502020204030204" pitchFamily="34" charset="0"/>
              <a:cs typeface="Calibri" panose="020F0502020204030204" pitchFamily="34" charset="0"/>
            </a:endParaRPr>
          </a:p>
        </p:txBody>
      </p:sp>
      <p:sp>
        <p:nvSpPr>
          <p:cNvPr id="2" name="BlokTextu 1">
            <a:extLst>
              <a:ext uri="{FF2B5EF4-FFF2-40B4-BE49-F238E27FC236}">
                <a16:creationId xmlns:a16="http://schemas.microsoft.com/office/drawing/2014/main" id="{C80171F5-F847-4C4A-9139-72B26E049D21}"/>
              </a:ext>
            </a:extLst>
          </p:cNvPr>
          <p:cNvSpPr txBox="1"/>
          <p:nvPr/>
        </p:nvSpPr>
        <p:spPr>
          <a:xfrm>
            <a:off x="11267768" y="7811481"/>
            <a:ext cx="6112872" cy="523220"/>
          </a:xfrm>
          <a:prstGeom prst="rect">
            <a:avLst/>
          </a:prstGeom>
          <a:noFill/>
        </p:spPr>
        <p:txBody>
          <a:bodyPr wrap="square" rtlCol="0">
            <a:spAutoFit/>
          </a:bodyPr>
          <a:lstStyle/>
          <a:p>
            <a:r>
              <a:rPr lang="sk-SK" dirty="0"/>
              <a:t>https://medium.com/perspectivepublications/the-difference-between-belief-and-knowledge-cb909520a265</a:t>
            </a:r>
          </a:p>
        </p:txBody>
      </p:sp>
    </p:spTree>
    <p:extLst>
      <p:ext uri="{BB962C8B-B14F-4D97-AF65-F5344CB8AC3E}">
        <p14:creationId xmlns:p14="http://schemas.microsoft.com/office/powerpoint/2010/main" val="100032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4</a:t>
            </a:r>
            <a:r>
              <a:rPr lang="en-US" sz="4400" b="1" dirty="0">
                <a:solidFill>
                  <a:srgbClr val="D00B24"/>
                </a:solidFill>
              </a:rPr>
              <a:t> </a:t>
            </a:r>
            <a:r>
              <a:rPr lang="sk-SK" sz="4400" b="1" dirty="0">
                <a:solidFill>
                  <a:srgbClr val="D00B24"/>
                </a:solidFill>
              </a:rPr>
              <a:t>OPEN MINDEDNESS, SKEPTICISM                          IN CRITICAL THINKING </a:t>
            </a:r>
            <a:endParaRPr lang="en-US" sz="4400" b="1" dirty="0">
              <a:solidFill>
                <a:srgbClr val="D00B24"/>
              </a:solidFill>
            </a:endParaRPr>
          </a:p>
        </p:txBody>
      </p:sp>
      <p:sp>
        <p:nvSpPr>
          <p:cNvPr id="4" name="BlokTextu 3">
            <a:extLst>
              <a:ext uri="{FF2B5EF4-FFF2-40B4-BE49-F238E27FC236}">
                <a16:creationId xmlns:a16="http://schemas.microsoft.com/office/drawing/2014/main" id="{952D0C2C-D919-6949-7625-C31E99A466BB}"/>
              </a:ext>
            </a:extLst>
          </p:cNvPr>
          <p:cNvSpPr txBox="1"/>
          <p:nvPr/>
        </p:nvSpPr>
        <p:spPr>
          <a:xfrm>
            <a:off x="1143333" y="2732951"/>
            <a:ext cx="9226793" cy="1323439"/>
          </a:xfrm>
          <a:prstGeom prst="rect">
            <a:avLst/>
          </a:prstGeom>
          <a:noFill/>
        </p:spPr>
        <p:txBody>
          <a:bodyPr wrap="square" rtlCol="0">
            <a:spAutoFit/>
          </a:bodyPr>
          <a:lstStyle/>
          <a:p>
            <a:pPr algn="just"/>
            <a:r>
              <a:rPr lang="en-US" sz="2000"/>
              <a:t>Open-mindedness is about being open to changing your mind in light of new evidence. It’s about detaching from your beliefs and focusing on unbiased thinking void of self-interest. It’s about being open to constructive criticism and new ideas.  </a:t>
            </a:r>
          </a:p>
        </p:txBody>
      </p:sp>
      <p:sp>
        <p:nvSpPr>
          <p:cNvPr id="5" name="BlokTextu 4">
            <a:extLst>
              <a:ext uri="{FF2B5EF4-FFF2-40B4-BE49-F238E27FC236}">
                <a16:creationId xmlns:a16="http://schemas.microsoft.com/office/drawing/2014/main" id="{0E92EB72-B1BF-5C4D-4D7F-34D8CAB995BF}"/>
              </a:ext>
            </a:extLst>
          </p:cNvPr>
          <p:cNvSpPr txBox="1"/>
          <p:nvPr/>
        </p:nvSpPr>
        <p:spPr>
          <a:xfrm>
            <a:off x="1143332" y="4056390"/>
            <a:ext cx="9226792" cy="1631216"/>
          </a:xfrm>
          <a:prstGeom prst="rect">
            <a:avLst/>
          </a:prstGeom>
          <a:noFill/>
        </p:spPr>
        <p:txBody>
          <a:bodyPr wrap="square" rtlCol="0">
            <a:spAutoFit/>
          </a:bodyPr>
          <a:lstStyle/>
          <a:p>
            <a:pPr algn="just"/>
            <a:r>
              <a:rPr lang="en-US" sz="2000" b="1" dirty="0"/>
              <a:t>„On the other hand, seemingly, the disposition towards </a:t>
            </a:r>
            <a:r>
              <a:rPr lang="en-US" sz="2000" b="1" dirty="0" err="1"/>
              <a:t>scepticism</a:t>
            </a:r>
            <a:r>
              <a:rPr lang="en-US" sz="2000" b="1" dirty="0"/>
              <a:t> refers to an inclination to challenge ideas; to withhold judgment before engaging all the evidence or when the evidence and reasons are insufficient</a:t>
            </a:r>
            <a:r>
              <a:rPr lang="en-US" sz="2000" dirty="0"/>
              <a:t>;</a:t>
            </a:r>
            <a:r>
              <a:rPr lang="en-US" sz="2000" b="1" dirty="0"/>
              <a:t> to take a position and be able to change position when the evidence and reasons are sufficient; and to look at findings from various perspectives.“</a:t>
            </a:r>
            <a:r>
              <a:rPr lang="en-US" sz="2000" dirty="0"/>
              <a:t> </a:t>
            </a:r>
          </a:p>
        </p:txBody>
      </p:sp>
      <p:sp>
        <p:nvSpPr>
          <p:cNvPr id="7" name="BlokTextu 6">
            <a:extLst>
              <a:ext uri="{FF2B5EF4-FFF2-40B4-BE49-F238E27FC236}">
                <a16:creationId xmlns:a16="http://schemas.microsoft.com/office/drawing/2014/main" id="{4B572EA8-2853-C37F-E062-334B73033D30}"/>
              </a:ext>
            </a:extLst>
          </p:cNvPr>
          <p:cNvSpPr txBox="1"/>
          <p:nvPr/>
        </p:nvSpPr>
        <p:spPr>
          <a:xfrm>
            <a:off x="1143332" y="5755678"/>
            <a:ext cx="9226792" cy="2246769"/>
          </a:xfrm>
          <a:prstGeom prst="rect">
            <a:avLst/>
          </a:prstGeom>
          <a:noFill/>
        </p:spPr>
        <p:txBody>
          <a:bodyPr wrap="square" rtlCol="0">
            <a:spAutoFit/>
          </a:bodyPr>
          <a:lstStyle/>
          <a:p>
            <a:pPr algn="just"/>
            <a:r>
              <a:rPr lang="en-US" sz="2000"/>
              <a:t>A degree of skepticism is quite healthy as a counterpoint to being too credulous and being taken in by poor reasoning and illusions and deliberate attempts to mislead and deceive.  Skepticism that holds that it is not possible to have knowledge is self defeating and not productive.  There should be a skeptical inquiry that is used before humans reach conclusions and decide which beliefs they will hold. </a:t>
            </a:r>
          </a:p>
          <a:p>
            <a:pPr algn="just"/>
            <a:r>
              <a:rPr lang="en-US" sz="2000"/>
              <a:t> </a:t>
            </a:r>
          </a:p>
        </p:txBody>
      </p:sp>
      <p:pic>
        <p:nvPicPr>
          <p:cNvPr id="9" name="Picture 2" descr="Open-minded scepticism, part 1 - EuroScientist journal">
            <a:extLst>
              <a:ext uri="{FF2B5EF4-FFF2-40B4-BE49-F238E27FC236}">
                <a16:creationId xmlns:a16="http://schemas.microsoft.com/office/drawing/2014/main" id="{F6316291-7A01-BA85-0BB9-EBDECE764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5601" y="3199443"/>
            <a:ext cx="7025576" cy="3889159"/>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a:extLst>
              <a:ext uri="{FF2B5EF4-FFF2-40B4-BE49-F238E27FC236}">
                <a16:creationId xmlns:a16="http://schemas.microsoft.com/office/drawing/2014/main" id="{32713FED-4532-49EF-B010-5FB3802E30CA}"/>
              </a:ext>
            </a:extLst>
          </p:cNvPr>
          <p:cNvSpPr txBox="1"/>
          <p:nvPr/>
        </p:nvSpPr>
        <p:spPr>
          <a:xfrm>
            <a:off x="10633587" y="7256206"/>
            <a:ext cx="6907590" cy="523220"/>
          </a:xfrm>
          <a:prstGeom prst="rect">
            <a:avLst/>
          </a:prstGeom>
          <a:noFill/>
        </p:spPr>
        <p:txBody>
          <a:bodyPr wrap="square" rtlCol="0">
            <a:spAutoFit/>
          </a:bodyPr>
          <a:lstStyle/>
          <a:p>
            <a:r>
              <a:rPr lang="sk-SK" dirty="0"/>
              <a:t>https://www.euroscientist.com/open-scientists-in-the-shoes-of-frustrated-academics-part-i-open-minded-scepticism/</a:t>
            </a:r>
          </a:p>
        </p:txBody>
      </p:sp>
    </p:spTree>
    <p:extLst>
      <p:ext uri="{BB962C8B-B14F-4D97-AF65-F5344CB8AC3E}">
        <p14:creationId xmlns:p14="http://schemas.microsoft.com/office/powerpoint/2010/main" val="198474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5 DISPOSITIONS OF CRITICAL THINKER</a:t>
            </a:r>
            <a:endParaRPr lang="en-US" sz="4400" b="1" dirty="0">
              <a:solidFill>
                <a:srgbClr val="D00B24"/>
              </a:solidFill>
            </a:endParaRPr>
          </a:p>
        </p:txBody>
      </p:sp>
      <p:sp>
        <p:nvSpPr>
          <p:cNvPr id="2" name="BlokTextu 1">
            <a:extLst>
              <a:ext uri="{FF2B5EF4-FFF2-40B4-BE49-F238E27FC236}">
                <a16:creationId xmlns:a16="http://schemas.microsoft.com/office/drawing/2014/main" id="{30547D56-D923-72C7-BD8C-8383D667EB5B}"/>
              </a:ext>
            </a:extLst>
          </p:cNvPr>
          <p:cNvSpPr txBox="1"/>
          <p:nvPr/>
        </p:nvSpPr>
        <p:spPr>
          <a:xfrm>
            <a:off x="1443978" y="2942897"/>
            <a:ext cx="5451876" cy="4401205"/>
          </a:xfrm>
          <a:prstGeom prst="rect">
            <a:avLst/>
          </a:prstGeom>
          <a:noFill/>
        </p:spPr>
        <p:txBody>
          <a:bodyPr wrap="square" rtlCol="0">
            <a:spAutoFit/>
          </a:bodyPr>
          <a:lstStyle/>
          <a:p>
            <a:pPr marL="571500" indent="-571500" algn="just">
              <a:buFont typeface="Courier New" panose="02070309020205020404" pitchFamily="49" charset="0"/>
              <a:buChar char="o"/>
            </a:pP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Inquisitiveness</a:t>
            </a:r>
            <a:r>
              <a:rPr lang="sk-SK" sz="4000" b="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Self-efficacy</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Attentiveness</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Organization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Creativity</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Courier New" panose="02070309020205020404" pitchFamily="49" charset="0"/>
              <a:buChar char="o"/>
            </a:pPr>
            <a:r>
              <a:rPr lang="en-US" sz="4000" b="1" dirty="0">
                <a:latin typeface="Calibri" panose="020F0502020204030204" pitchFamily="34" charset="0"/>
                <a:cs typeface="Calibri" panose="020F0502020204030204" pitchFamily="34" charset="0"/>
              </a:rPr>
              <a:t>Reflection</a:t>
            </a:r>
            <a:r>
              <a:rPr lang="sk-SK" sz="4000" b="1"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p:txBody>
      </p:sp>
      <p:sp>
        <p:nvSpPr>
          <p:cNvPr id="5" name="BlokTextu 4">
            <a:extLst>
              <a:ext uri="{FF2B5EF4-FFF2-40B4-BE49-F238E27FC236}">
                <a16:creationId xmlns:a16="http://schemas.microsoft.com/office/drawing/2014/main" id="{27029232-45DD-4A62-9803-B92DF4DD8427}"/>
              </a:ext>
            </a:extLst>
          </p:cNvPr>
          <p:cNvSpPr txBox="1"/>
          <p:nvPr/>
        </p:nvSpPr>
        <p:spPr>
          <a:xfrm>
            <a:off x="8207599" y="3297583"/>
            <a:ext cx="6585033" cy="4154984"/>
          </a:xfrm>
          <a:prstGeom prst="rect">
            <a:avLst/>
          </a:prstGeom>
          <a:noFill/>
        </p:spPr>
        <p:txBody>
          <a:bodyPr wrap="square" rtlCol="0">
            <a:spAutoFit/>
          </a:bodyPr>
          <a:lstStyle/>
          <a:p>
            <a:pPr algn="just"/>
            <a:endParaRPr lang="sk-SK" sz="24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Open-mindedness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Intrinsic goal orientation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Perseverance</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Truth-seeking</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Skepticism </a:t>
            </a:r>
            <a:r>
              <a:rPr lang="en-US" sz="4000" dirty="0">
                <a:latin typeface="Calibri" panose="020F0502020204030204" pitchFamily="34" charset="0"/>
                <a:cs typeface="Calibri" panose="020F0502020204030204" pitchFamily="34" charset="0"/>
              </a:rPr>
              <a:t> </a:t>
            </a:r>
            <a:endParaRPr lang="sk-SK" sz="40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4000" b="1" dirty="0">
                <a:latin typeface="Calibri" panose="020F0502020204030204" pitchFamily="34" charset="0"/>
                <a:cs typeface="Calibri" panose="020F0502020204030204" pitchFamily="34" charset="0"/>
              </a:rPr>
              <a:t>Resourcefulness</a:t>
            </a:r>
            <a:endParaRPr lang="sk-SK" sz="4000" dirty="0">
              <a:latin typeface="Calibri" panose="020F0502020204030204" pitchFamily="34" charset="0"/>
              <a:cs typeface="Calibri" panose="020F0502020204030204" pitchFamily="34" charset="0"/>
            </a:endParaRPr>
          </a:p>
        </p:txBody>
      </p:sp>
      <p:sp>
        <p:nvSpPr>
          <p:cNvPr id="6" name="CuadroTexto 4">
            <a:extLst>
              <a:ext uri="{FF2B5EF4-FFF2-40B4-BE49-F238E27FC236}">
                <a16:creationId xmlns:a16="http://schemas.microsoft.com/office/drawing/2014/main" id="{E73E8C7D-98ED-D50C-8EDF-7F81909C52BE}"/>
              </a:ext>
            </a:extLst>
          </p:cNvPr>
          <p:cNvSpPr txBox="1"/>
          <p:nvPr/>
        </p:nvSpPr>
        <p:spPr>
          <a:xfrm>
            <a:off x="1459929" y="2241662"/>
            <a:ext cx="15502192" cy="954107"/>
          </a:xfrm>
          <a:prstGeom prst="rect">
            <a:avLst/>
          </a:prstGeom>
          <a:noFill/>
        </p:spPr>
        <p:txBody>
          <a:bodyPr wrap="square" rtlCol="0">
            <a:spAutoFit/>
          </a:bodyPr>
          <a:lstStyle/>
          <a:p>
            <a:pPr algn="just"/>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12 personal traits to work on to become a flexible, adaptable, and complex critical thinker, resilient , and sought-after individual, and worker:</a:t>
            </a:r>
            <a:endPar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1947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6 FINAL THOUGHT</a:t>
            </a:r>
            <a:endParaRPr lang="en-US" sz="4400" b="1" dirty="0">
              <a:solidFill>
                <a:srgbClr val="D00B24"/>
              </a:solidFill>
            </a:endParaRPr>
          </a:p>
        </p:txBody>
      </p:sp>
      <p:sp>
        <p:nvSpPr>
          <p:cNvPr id="4" name="Google Shape;179;p6">
            <a:extLst>
              <a:ext uri="{FF2B5EF4-FFF2-40B4-BE49-F238E27FC236}">
                <a16:creationId xmlns:a16="http://schemas.microsoft.com/office/drawing/2014/main" id="{6AF1FA6C-5F5E-7B62-7C77-5B241A6757DC}"/>
              </a:ext>
            </a:extLst>
          </p:cNvPr>
          <p:cNvSpPr txBox="1"/>
          <p:nvPr/>
        </p:nvSpPr>
        <p:spPr>
          <a:xfrm>
            <a:off x="7257143" y="3589248"/>
            <a:ext cx="7821695" cy="3108503"/>
          </a:xfrm>
          <a:prstGeom prst="rect">
            <a:avLst/>
          </a:prstGeom>
          <a:noFill/>
          <a:ln>
            <a:noFill/>
          </a:ln>
        </p:spPr>
        <p:txBody>
          <a:bodyPr spcFirstLastPara="1" wrap="square" lIns="91425" tIns="45700" rIns="91425" bIns="45700" anchor="t" anchorCtr="0">
            <a:spAutoFit/>
          </a:bodyPr>
          <a:lstStyle/>
          <a:p>
            <a:pPr algn="just"/>
            <a:r>
              <a:rPr lang="en-US" sz="2800" dirty="0">
                <a:latin typeface="Calibri" panose="020F0502020204030204" pitchFamily="34" charset="0"/>
                <a:cs typeface="Calibri" panose="020F0502020204030204" pitchFamily="34" charset="0"/>
              </a:rPr>
              <a:t>Wisdom is something that has to be discovered by each one, and it is not the result of knowledge. Knowledge and wisdom do not go together. Wisdom comes when there is the maturity of self-knowing. Without knowing oneself, order is no possible, and therefore there is no virtue. </a:t>
            </a:r>
          </a:p>
          <a:p>
            <a:pPr algn="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Krishnamurti</a:t>
            </a:r>
            <a:r>
              <a:rPr lang="en-US" sz="2800" dirty="0">
                <a:latin typeface="Calibri" panose="020F0502020204030204" pitchFamily="34" charset="0"/>
                <a:cs typeface="Calibri" panose="020F0502020204030204" pitchFamily="34" charset="0"/>
              </a:rPr>
              <a:t>, The Book of Life</a:t>
            </a:r>
          </a:p>
        </p:txBody>
      </p:sp>
      <p:pic>
        <p:nvPicPr>
          <p:cNvPr id="6" name="Obrázok 5" descr="Obrázok, na ktorom je osoba, dav&#10;&#10;Automaticky generovaný popis">
            <a:extLst>
              <a:ext uri="{FF2B5EF4-FFF2-40B4-BE49-F238E27FC236}">
                <a16:creationId xmlns:a16="http://schemas.microsoft.com/office/drawing/2014/main" id="{65A836A7-FDAF-0402-C495-6FD1CA7AF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286" y="2668814"/>
            <a:ext cx="3454400" cy="4572000"/>
          </a:xfrm>
          <a:prstGeom prst="rect">
            <a:avLst/>
          </a:prstGeom>
        </p:spPr>
      </p:pic>
      <p:sp>
        <p:nvSpPr>
          <p:cNvPr id="2" name="BlokTextu 1">
            <a:extLst>
              <a:ext uri="{FF2B5EF4-FFF2-40B4-BE49-F238E27FC236}">
                <a16:creationId xmlns:a16="http://schemas.microsoft.com/office/drawing/2014/main" id="{C03827C3-3E25-4979-9717-F6D1DFDA1727}"/>
              </a:ext>
            </a:extLst>
          </p:cNvPr>
          <p:cNvSpPr txBox="1"/>
          <p:nvPr/>
        </p:nvSpPr>
        <p:spPr>
          <a:xfrm>
            <a:off x="2668990" y="7353040"/>
            <a:ext cx="3776991" cy="307777"/>
          </a:xfrm>
          <a:prstGeom prst="rect">
            <a:avLst/>
          </a:prstGeom>
          <a:noFill/>
        </p:spPr>
        <p:txBody>
          <a:bodyPr wrap="square" rtlCol="0">
            <a:spAutoFit/>
          </a:bodyPr>
          <a:lstStyle/>
          <a:p>
            <a:pPr algn="ctr"/>
            <a:r>
              <a:rPr lang="en-US" dirty="0" err="1"/>
              <a:t>Krishnamurti</a:t>
            </a:r>
            <a:r>
              <a:rPr lang="en-US" dirty="0"/>
              <a:t>, 1982 by Yousuf Karsh</a:t>
            </a:r>
            <a:endParaRPr lang="sk-SK" dirty="0"/>
          </a:p>
        </p:txBody>
      </p:sp>
    </p:spTree>
    <p:extLst>
      <p:ext uri="{BB962C8B-B14F-4D97-AF65-F5344CB8AC3E}">
        <p14:creationId xmlns:p14="http://schemas.microsoft.com/office/powerpoint/2010/main" val="29605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661196" y="836684"/>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1 </a:t>
            </a:r>
            <a:r>
              <a:rPr lang="en-GB" sz="4400" b="1" dirty="0">
                <a:solidFill>
                  <a:srgbClr val="D00B24"/>
                </a:solidFill>
              </a:rPr>
              <a:t>C</a:t>
            </a:r>
            <a:r>
              <a:rPr lang="sk-SK" sz="4400" b="1" dirty="0">
                <a:solidFill>
                  <a:srgbClr val="D00B24"/>
                </a:solidFill>
              </a:rPr>
              <a:t>ONTINUOUS</a:t>
            </a:r>
            <a:r>
              <a:rPr lang="en-GB" sz="4400" b="1" dirty="0">
                <a:solidFill>
                  <a:srgbClr val="D00B24"/>
                </a:solidFill>
              </a:rPr>
              <a:t> L</a:t>
            </a:r>
            <a:r>
              <a:rPr lang="sk-SK" sz="4400" b="1" dirty="0">
                <a:solidFill>
                  <a:srgbClr val="D00B24"/>
                </a:solidFill>
              </a:rPr>
              <a:t>EARNING</a:t>
            </a:r>
            <a:r>
              <a:rPr lang="en-GB" sz="4400" b="1" dirty="0">
                <a:solidFill>
                  <a:srgbClr val="D00B24"/>
                </a:solidFill>
              </a:rPr>
              <a:t> </a:t>
            </a:r>
            <a:r>
              <a:rPr lang="sk-SK" sz="4400" b="1" dirty="0">
                <a:solidFill>
                  <a:srgbClr val="D00B24"/>
                </a:solidFill>
              </a:rPr>
              <a:t>FUNDAMENTALS </a:t>
            </a:r>
            <a:endParaRPr sz="4400" b="1" dirty="0">
              <a:solidFill>
                <a:srgbClr val="D00B24"/>
              </a:solidFill>
            </a:endParaRPr>
          </a:p>
        </p:txBody>
      </p:sp>
      <p:sp>
        <p:nvSpPr>
          <p:cNvPr id="179" name="Google Shape;179;p6"/>
          <p:cNvSpPr txBox="1"/>
          <p:nvPr/>
        </p:nvSpPr>
        <p:spPr>
          <a:xfrm>
            <a:off x="661196" y="1669066"/>
            <a:ext cx="1474601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rPr>
              <a:t>“Study without desire spoils the memory, and it retains nothing that it takes in.”</a:t>
            </a:r>
          </a:p>
          <a:p>
            <a:pPr marL="0" marR="0" lvl="0" indent="0" algn="r" rtl="0">
              <a:spcBef>
                <a:spcPts val="0"/>
              </a:spcBef>
              <a:spcAft>
                <a:spcPts val="0"/>
              </a:spcAft>
              <a:buNone/>
            </a:pPr>
            <a:r>
              <a:rPr lang="en-US" sz="2800" dirty="0">
                <a:solidFill>
                  <a:schemeClr val="dk1"/>
                </a:solidFill>
                <a:latin typeface="Helvetica Neue"/>
                <a:ea typeface="Helvetica Neue"/>
                <a:cs typeface="Helvetica Neue"/>
              </a:rPr>
              <a:t>— Leonardo da Vinci</a:t>
            </a:r>
            <a:r>
              <a:rPr lang="sk-SK" sz="2800" dirty="0">
                <a:solidFill>
                  <a:schemeClr val="dk1"/>
                </a:solidFill>
                <a:latin typeface="Helvetica Neue"/>
                <a:ea typeface="Helvetica Neue"/>
                <a:cs typeface="Helvetica Neue"/>
              </a:rPr>
              <a:t> </a:t>
            </a:r>
            <a:endParaRPr lang="en-US" sz="2800" dirty="0">
              <a:solidFill>
                <a:schemeClr val="dk1"/>
              </a:solidFill>
              <a:latin typeface="Helvetica Neue"/>
              <a:ea typeface="Helvetica Neue"/>
              <a:cs typeface="Helvetica Neue"/>
            </a:endParaRPr>
          </a:p>
          <a:p>
            <a:pPr marL="0" marR="0" lvl="0" indent="0" algn="ctr" rtl="0">
              <a:spcBef>
                <a:spcPts val="0"/>
              </a:spcBef>
              <a:spcAft>
                <a:spcPts val="0"/>
              </a:spcAft>
              <a:buNone/>
            </a:pPr>
            <a:endParaRPr lang="en-US" sz="2800" b="1" dirty="0">
              <a:solidFill>
                <a:schemeClr val="dk1"/>
              </a:solidFill>
              <a:latin typeface="Helvetica Neue"/>
              <a:ea typeface="Helvetica Neue"/>
              <a:cs typeface="Helvetica Neue"/>
              <a:sym typeface="Helvetica Neue"/>
            </a:endParaRPr>
          </a:p>
        </p:txBody>
      </p:sp>
      <p:pic>
        <p:nvPicPr>
          <p:cNvPr id="3" name="Google Shape;231;p9">
            <a:extLst>
              <a:ext uri="{FF2B5EF4-FFF2-40B4-BE49-F238E27FC236}">
                <a16:creationId xmlns:a16="http://schemas.microsoft.com/office/drawing/2014/main" id="{EB589CE5-72ED-C320-CA0A-F8D2786F76F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 name="BlokTextu 1">
            <a:extLst>
              <a:ext uri="{FF2B5EF4-FFF2-40B4-BE49-F238E27FC236}">
                <a16:creationId xmlns:a16="http://schemas.microsoft.com/office/drawing/2014/main" id="{9923A783-725A-00E4-4F48-67AD2AED0EF8}"/>
              </a:ext>
            </a:extLst>
          </p:cNvPr>
          <p:cNvSpPr txBox="1"/>
          <p:nvPr/>
        </p:nvSpPr>
        <p:spPr>
          <a:xfrm>
            <a:off x="5954684" y="2893218"/>
            <a:ext cx="11672120" cy="95406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4400" b="1">
                <a:solidFill>
                  <a:srgbClr val="D00B24"/>
                </a:solidFill>
              </a:defRPr>
            </a:lvl1pPr>
          </a:lstStyle>
          <a:p>
            <a:pPr marL="457200" indent="-457200">
              <a:buFont typeface="Arial" panose="020B0604020202020204" pitchFamily="34" charset="0"/>
              <a:buChar char="•"/>
            </a:pPr>
            <a:r>
              <a:rPr lang="en-US" sz="2800" dirty="0"/>
              <a:t>Have you ever come across terms e-learning, learning by doing, visual learning, or any other type of learning?  </a:t>
            </a:r>
          </a:p>
        </p:txBody>
      </p:sp>
      <p:sp>
        <p:nvSpPr>
          <p:cNvPr id="4" name="BlokTextu 3">
            <a:extLst>
              <a:ext uri="{FF2B5EF4-FFF2-40B4-BE49-F238E27FC236}">
                <a16:creationId xmlns:a16="http://schemas.microsoft.com/office/drawing/2014/main" id="{6D7B0CCB-1BCF-0DDF-C568-600962462B63}"/>
              </a:ext>
            </a:extLst>
          </p:cNvPr>
          <p:cNvSpPr txBox="1"/>
          <p:nvPr/>
        </p:nvSpPr>
        <p:spPr>
          <a:xfrm>
            <a:off x="5954684" y="3999627"/>
            <a:ext cx="11535294"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t>Take a minute a try to explain what learning is according to your opinion…</a:t>
            </a:r>
          </a:p>
        </p:txBody>
      </p:sp>
      <p:sp>
        <p:nvSpPr>
          <p:cNvPr id="5" name="BlokTextu 4">
            <a:extLst>
              <a:ext uri="{FF2B5EF4-FFF2-40B4-BE49-F238E27FC236}">
                <a16:creationId xmlns:a16="http://schemas.microsoft.com/office/drawing/2014/main" id="{104F0479-E56B-C584-BC63-DA7381276D05}"/>
              </a:ext>
            </a:extLst>
          </p:cNvPr>
          <p:cNvSpPr txBox="1"/>
          <p:nvPr/>
        </p:nvSpPr>
        <p:spPr>
          <a:xfrm>
            <a:off x="5954684" y="5169045"/>
            <a:ext cx="11535294"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Learning can be… process, outcome, change of state, acquirement of knowledge, development, contextualization, experiencing, acquiring the language of different disciplines, both memorization and understanding, modification of a behavioral tendency by experience, strengthening correct responses, weakening incorrect responses …</a:t>
            </a:r>
          </a:p>
        </p:txBody>
      </p:sp>
      <p:cxnSp>
        <p:nvCxnSpPr>
          <p:cNvPr id="9" name="Priama spojnica 8">
            <a:extLst>
              <a:ext uri="{FF2B5EF4-FFF2-40B4-BE49-F238E27FC236}">
                <a16:creationId xmlns:a16="http://schemas.microsoft.com/office/drawing/2014/main" id="{18B2116F-5F08-5F90-4A82-3BA5B2109D7F}"/>
              </a:ext>
            </a:extLst>
          </p:cNvPr>
          <p:cNvCxnSpPr>
            <a:cxnSpLocks/>
          </p:cNvCxnSpPr>
          <p:nvPr/>
        </p:nvCxnSpPr>
        <p:spPr>
          <a:xfrm>
            <a:off x="6104313" y="5086916"/>
            <a:ext cx="11385665" cy="0"/>
          </a:xfrm>
          <a:prstGeom prst="line">
            <a:avLst/>
          </a:prstGeom>
        </p:spPr>
        <p:style>
          <a:lnRef idx="1">
            <a:schemeClr val="dk1"/>
          </a:lnRef>
          <a:fillRef idx="0">
            <a:schemeClr val="dk1"/>
          </a:fillRef>
          <a:effectRef idx="0">
            <a:schemeClr val="dk1"/>
          </a:effectRef>
          <a:fontRef idx="minor">
            <a:schemeClr val="tx1"/>
          </a:fontRef>
        </p:style>
      </p:cxnSp>
      <p:cxnSp>
        <p:nvCxnSpPr>
          <p:cNvPr id="13" name="Priama spojnica 12">
            <a:extLst>
              <a:ext uri="{FF2B5EF4-FFF2-40B4-BE49-F238E27FC236}">
                <a16:creationId xmlns:a16="http://schemas.microsoft.com/office/drawing/2014/main" id="{36BC0C3C-B71C-44B1-BD40-DED9A96A2BDA}"/>
              </a:ext>
            </a:extLst>
          </p:cNvPr>
          <p:cNvCxnSpPr>
            <a:cxnSpLocks/>
          </p:cNvCxnSpPr>
          <p:nvPr/>
        </p:nvCxnSpPr>
        <p:spPr>
          <a:xfrm>
            <a:off x="6097911" y="3909947"/>
            <a:ext cx="1138566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r>
              <a:rPr lang="sk-SK" sz="4400" b="1" dirty="0">
                <a:solidFill>
                  <a:srgbClr val="D00B24"/>
                </a:solidFill>
              </a:rPr>
              <a:t> 3</a:t>
            </a:r>
            <a:r>
              <a:rPr lang="en-US" sz="4400" b="1" dirty="0">
                <a:solidFill>
                  <a:srgbClr val="D00B24"/>
                </a:solidFill>
              </a:rPr>
              <a:t>.1 CONTINUOUS LEARNING FUNDAMENTALS </a:t>
            </a:r>
          </a:p>
          <a:p>
            <a:pPr marL="0" marR="0" lvl="0" indent="0" algn="l" rtl="0">
              <a:spcBef>
                <a:spcPts val="0"/>
              </a:spcBef>
              <a:spcAft>
                <a:spcPts val="0"/>
              </a:spcAft>
              <a:buNone/>
            </a:pPr>
            <a:endParaRPr sz="4400" b="1" dirty="0">
              <a:solidFill>
                <a:srgbClr val="D00B24"/>
              </a:solidFill>
            </a:endParaRPr>
          </a:p>
        </p:txBody>
      </p:sp>
      <p:sp>
        <p:nvSpPr>
          <p:cNvPr id="2" name="BlokTextu 1">
            <a:extLst>
              <a:ext uri="{FF2B5EF4-FFF2-40B4-BE49-F238E27FC236}">
                <a16:creationId xmlns:a16="http://schemas.microsoft.com/office/drawing/2014/main" id="{9067FCFB-82FC-F32E-0AEF-F665428CD6E7}"/>
              </a:ext>
            </a:extLst>
          </p:cNvPr>
          <p:cNvSpPr txBox="1"/>
          <p:nvPr/>
        </p:nvSpPr>
        <p:spPr>
          <a:xfrm>
            <a:off x="914400" y="2567289"/>
            <a:ext cx="16354097" cy="2246769"/>
          </a:xfrm>
          <a:prstGeom prst="rect">
            <a:avLst/>
          </a:prstGeom>
          <a:noFill/>
        </p:spPr>
        <p:txBody>
          <a:bodyPr wrap="square" rtlCol="0">
            <a:spAutoFit/>
          </a:bodyPr>
          <a:lstStyle/>
          <a:p>
            <a:pPr algn="just"/>
            <a:r>
              <a:rPr lang="en-US" sz="20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Continuous</a:t>
            </a:r>
            <a:r>
              <a:rPr lang="en-US" sz="2000"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Learning:</a:t>
            </a:r>
          </a:p>
          <a:p>
            <a:pPr marL="342900" indent="-342900" algn="just">
              <a:buFont typeface="Arial" panose="020B0604020202020204" pitchFamily="34" charset="0"/>
              <a:buChar char="•"/>
            </a:pPr>
            <a:r>
              <a:rPr lang="en-US"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also known as lifelong learning;</a:t>
            </a:r>
          </a:p>
          <a:p>
            <a:pPr marL="342900" indent="-342900" algn="just">
              <a:buFont typeface="Arial" panose="020B0604020202020204" pitchFamily="34" charset="0"/>
              <a:buChar char="•"/>
            </a:pPr>
            <a:r>
              <a:rPr lang="en-US" sz="20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refers to </a:t>
            </a:r>
            <a:r>
              <a:rPr lang="en-US" sz="2000" dirty="0">
                <a:latin typeface="Calibri" panose="020F0502020204030204" pitchFamily="34" charset="0"/>
                <a:cs typeface="Calibri" panose="020F0502020204030204" pitchFamily="34" charset="0"/>
              </a:rPr>
              <a:t>an old concept rises in its popularity since the trend of continuous skill gaps in leading industries and the onset of e-learning;</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represents process, culture, and mindset of learning new knowledge, capabilities and skills requiring dedication and specific methods;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stands beyond a formal education based on the ongoing, self-motivated, and voluntary pursuit of professional or personal development</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takes place through both formal and informal approaches;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is also an evitable approach to future-proof education by upskilling your knowledge before the need arises .</a:t>
            </a:r>
            <a:endParaRPr lang="en-US" sz="20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29" name="Google Shape;178;p6">
            <a:extLst>
              <a:ext uri="{FF2B5EF4-FFF2-40B4-BE49-F238E27FC236}">
                <a16:creationId xmlns:a16="http://schemas.microsoft.com/office/drawing/2014/main" id="{9D684FB0-AD2B-18E9-41C3-4B2716C21E48}"/>
              </a:ext>
            </a:extLst>
          </p:cNvPr>
          <p:cNvSpPr txBox="1"/>
          <p:nvPr/>
        </p:nvSpPr>
        <p:spPr>
          <a:xfrm>
            <a:off x="914399" y="5328817"/>
            <a:ext cx="121096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sym typeface="Arial"/>
                <a:hlinkClick r:id="rId3"/>
              </a:rPr>
              <a:t>Watch this short video to learn how to boost a lifelong learner in you!</a:t>
            </a:r>
            <a:endParaRPr lang="en-US" sz="2800" b="1" dirty="0">
              <a:solidFill>
                <a:schemeClr val="tx1"/>
              </a:solidFill>
            </a:endParaRPr>
          </a:p>
        </p:txBody>
      </p:sp>
      <p:pic>
        <p:nvPicPr>
          <p:cNvPr id="36" name="Grafický objekt 35" descr="Prezentácia s médiami obrys">
            <a:hlinkClick r:id="rId3"/>
            <a:extLst>
              <a:ext uri="{FF2B5EF4-FFF2-40B4-BE49-F238E27FC236}">
                <a16:creationId xmlns:a16="http://schemas.microsoft.com/office/drawing/2014/main" id="{C7704E52-CBCA-DD33-56E8-A983D45864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000" y="5047733"/>
            <a:ext cx="1116631" cy="1116631"/>
          </a:xfrm>
          <a:prstGeom prst="rect">
            <a:avLst/>
          </a:prstGeom>
        </p:spPr>
      </p:pic>
      <p:sp>
        <p:nvSpPr>
          <p:cNvPr id="37" name="Google Shape;178;p6">
            <a:extLst>
              <a:ext uri="{FF2B5EF4-FFF2-40B4-BE49-F238E27FC236}">
                <a16:creationId xmlns:a16="http://schemas.microsoft.com/office/drawing/2014/main" id="{E17AA7E9-C090-476C-B86B-6092ED4A71A0}"/>
              </a:ext>
            </a:extLst>
          </p:cNvPr>
          <p:cNvSpPr txBox="1"/>
          <p:nvPr/>
        </p:nvSpPr>
        <p:spPr>
          <a:xfrm>
            <a:off x="914399" y="6366756"/>
            <a:ext cx="118201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00B24"/>
                </a:solidFill>
                <a:sym typeface="Arial"/>
              </a:rPr>
              <a:t>How would you approach continuous learning in your everyday life?</a:t>
            </a:r>
            <a:endParaRPr lang="en-US" sz="2800" b="1" dirty="0">
              <a:solidFill>
                <a:srgbClr val="D00B24"/>
              </a:solidFill>
            </a:endParaRPr>
          </a:p>
        </p:txBody>
      </p:sp>
      <p:pic>
        <p:nvPicPr>
          <p:cNvPr id="10" name="Grafický objekt 9" descr="Bublina s myšlienkou obrys">
            <a:extLst>
              <a:ext uri="{FF2B5EF4-FFF2-40B4-BE49-F238E27FC236}">
                <a16:creationId xmlns:a16="http://schemas.microsoft.com/office/drawing/2014/main" id="{F66D6065-89BD-6690-C0DB-AB834DCAA1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34504" y="6163405"/>
            <a:ext cx="1116632" cy="1116632"/>
          </a:xfrm>
          <a:prstGeom prst="rect">
            <a:avLst/>
          </a:prstGeom>
        </p:spPr>
      </p:pic>
      <p:sp>
        <p:nvSpPr>
          <p:cNvPr id="4" name="Google Shape;178;p6">
            <a:extLst>
              <a:ext uri="{FF2B5EF4-FFF2-40B4-BE49-F238E27FC236}">
                <a16:creationId xmlns:a16="http://schemas.microsoft.com/office/drawing/2014/main" id="{716688AB-90B2-643B-0C0B-7F2E69D42D71}"/>
              </a:ext>
            </a:extLst>
          </p:cNvPr>
          <p:cNvSpPr txBox="1"/>
          <p:nvPr/>
        </p:nvSpPr>
        <p:spPr>
          <a:xfrm>
            <a:off x="914399" y="7404695"/>
            <a:ext cx="73209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rPr>
              <a:t>Look at</a:t>
            </a:r>
            <a:r>
              <a:rPr lang="en-US" sz="2800" b="1" dirty="0">
                <a:solidFill>
                  <a:schemeClr val="tx1"/>
                </a:solidFill>
                <a:sym typeface="Arial"/>
              </a:rPr>
              <a:t> the forms of continuous learning:</a:t>
            </a:r>
            <a:endParaRPr lang="en-US" sz="2800" b="1" dirty="0">
              <a:solidFill>
                <a:schemeClr val="tx1"/>
              </a:solidFill>
            </a:endParaRPr>
          </a:p>
        </p:txBody>
      </p:sp>
      <p:sp>
        <p:nvSpPr>
          <p:cNvPr id="5" name="Zaoblený obdĺžnik 4">
            <a:extLst>
              <a:ext uri="{FF2B5EF4-FFF2-40B4-BE49-F238E27FC236}">
                <a16:creationId xmlns:a16="http://schemas.microsoft.com/office/drawing/2014/main" id="{82FB12D4-B34C-AA57-77B6-61B8C9CFE55F}"/>
              </a:ext>
            </a:extLst>
          </p:cNvPr>
          <p:cNvSpPr/>
          <p:nvPr/>
        </p:nvSpPr>
        <p:spPr>
          <a:xfrm>
            <a:off x="8088922" y="7271743"/>
            <a:ext cx="9284679" cy="11239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a:extLst>
              <a:ext uri="{FF2B5EF4-FFF2-40B4-BE49-F238E27FC236}">
                <a16:creationId xmlns:a16="http://schemas.microsoft.com/office/drawing/2014/main" id="{AA539171-E031-A529-1A08-4894351F2B0F}"/>
              </a:ext>
            </a:extLst>
          </p:cNvPr>
          <p:cNvSpPr txBox="1"/>
          <p:nvPr/>
        </p:nvSpPr>
        <p:spPr>
          <a:xfrm>
            <a:off x="8088922" y="7251280"/>
            <a:ext cx="9232330" cy="1200329"/>
          </a:xfrm>
          <a:prstGeom prst="rect">
            <a:avLst/>
          </a:prstGeom>
          <a:noFill/>
        </p:spPr>
        <p:txBody>
          <a:bodyPr wrap="square" rtlCol="0">
            <a:spAutoFit/>
          </a:bodyPr>
          <a:lstStyle/>
          <a:p>
            <a:pPr algn="just"/>
            <a:r>
              <a:rPr lang="en-US" sz="1800" dirty="0"/>
              <a:t>mentorship programs; peer discussion groups; certification programs; workshops; relevant online/offline sources i.e., newsletters, research databases or YouTube channels of your interest; team-building sessions; conferences; study programs at your workplace; learning by teach someone else, etc.</a:t>
            </a:r>
          </a:p>
        </p:txBody>
      </p:sp>
    </p:spTree>
    <p:extLst>
      <p:ext uri="{BB962C8B-B14F-4D97-AF65-F5344CB8AC3E}">
        <p14:creationId xmlns:p14="http://schemas.microsoft.com/office/powerpoint/2010/main" val="816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4" grpId="0"/>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9" name="Google Shape;237;p9">
            <a:extLst>
              <a:ext uri="{FF2B5EF4-FFF2-40B4-BE49-F238E27FC236}">
                <a16:creationId xmlns:a16="http://schemas.microsoft.com/office/drawing/2014/main" id="{86AFB672-9A1D-FEFD-E330-749E6DCE3909}"/>
              </a:ext>
            </a:extLst>
          </p:cNvPr>
          <p:cNvPicPr preferRelativeResize="0"/>
          <p:nvPr/>
        </p:nvPicPr>
        <p:blipFill rotWithShape="1">
          <a:blip r:embed="rId3">
            <a:alphaModFix/>
          </a:blip>
          <a:srcRect/>
          <a:stretch/>
        </p:blipFill>
        <p:spPr>
          <a:xfrm>
            <a:off x="572666" y="2723189"/>
            <a:ext cx="8513143" cy="5698541"/>
          </a:xfrm>
          <a:prstGeom prst="rect">
            <a:avLst/>
          </a:prstGeom>
          <a:noFill/>
          <a:ln>
            <a:noFill/>
          </a:ln>
        </p:spPr>
      </p:pic>
      <p:sp>
        <p:nvSpPr>
          <p:cNvPr id="178" name="Google Shape;178;p6"/>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2</a:t>
            </a:r>
            <a:r>
              <a:rPr lang="en-US" sz="4400" b="1" dirty="0">
                <a:solidFill>
                  <a:srgbClr val="D00B24"/>
                </a:solidFill>
              </a:rPr>
              <a:t> </a:t>
            </a:r>
            <a:r>
              <a:rPr lang="sk-SK" sz="4400" b="1" dirty="0">
                <a:solidFill>
                  <a:srgbClr val="D00B24"/>
                </a:solidFill>
              </a:rPr>
              <a:t>UNLEARNING</a:t>
            </a:r>
            <a:endParaRPr sz="4400" b="1" dirty="0">
              <a:solidFill>
                <a:srgbClr val="D00B24"/>
              </a:solidFill>
            </a:endParaRPr>
          </a:p>
        </p:txBody>
      </p:sp>
      <p:sp>
        <p:nvSpPr>
          <p:cNvPr id="179" name="Google Shape;179;p6"/>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r>
              <a:rPr lang="en-US" sz="3200" dirty="0">
                <a:solidFill>
                  <a:schemeClr val="dk1"/>
                </a:solidFill>
                <a:latin typeface="Helvetica Neue"/>
                <a:ea typeface="Helvetica Neue"/>
                <a:cs typeface="Helvetica Neue"/>
              </a:rPr>
              <a:t>"No problem can withstand the assault of sustained thinking." — Voltaire</a:t>
            </a:r>
            <a:r>
              <a:rPr lang="sk-SK" sz="3200" dirty="0">
                <a:solidFill>
                  <a:schemeClr val="dk1"/>
                </a:solidFill>
                <a:latin typeface="Helvetica Neue"/>
                <a:ea typeface="Helvetica Neue"/>
                <a:cs typeface="Helvetica Neue"/>
              </a:rPr>
              <a:t> </a:t>
            </a:r>
            <a:endParaRPr lang="en-US" sz="3200" dirty="0">
              <a:solidFill>
                <a:schemeClr val="dk1"/>
              </a:solidFill>
              <a:latin typeface="Helvetica Neue"/>
              <a:ea typeface="Helvetica Neue"/>
              <a:cs typeface="Helvetica Neue"/>
              <a:sym typeface="Helvetica Neue"/>
            </a:endParaRPr>
          </a:p>
        </p:txBody>
      </p:sp>
      <p:sp>
        <p:nvSpPr>
          <p:cNvPr id="4" name="BlokTextu 3">
            <a:extLst>
              <a:ext uri="{FF2B5EF4-FFF2-40B4-BE49-F238E27FC236}">
                <a16:creationId xmlns:a16="http://schemas.microsoft.com/office/drawing/2014/main" id="{048D9346-BFCC-BA40-EF37-6F1595731E49}"/>
              </a:ext>
            </a:extLst>
          </p:cNvPr>
          <p:cNvSpPr txBox="1"/>
          <p:nvPr/>
        </p:nvSpPr>
        <p:spPr>
          <a:xfrm>
            <a:off x="1723977" y="3663589"/>
            <a:ext cx="6310269" cy="4478149"/>
          </a:xfrm>
          <a:prstGeom prst="rect">
            <a:avLst/>
          </a:prstGeom>
          <a:noFill/>
        </p:spPr>
        <p:txBody>
          <a:bodyPr wrap="square" rtlCol="0">
            <a:spAutoFit/>
          </a:bodyPr>
          <a:lstStyle/>
          <a:p>
            <a:pPr algn="ctr"/>
            <a:r>
              <a:rPr lang="en-US" sz="3200" b="1" dirty="0">
                <a:solidFill>
                  <a:srgbClr val="000000"/>
                </a:solidFill>
                <a:effectLst/>
                <a:uFill>
                  <a:solidFill>
                    <a:srgbClr val="000000"/>
                  </a:solidFill>
                </a:uFill>
                <a:latin typeface="Calibri" panose="020F0502020204030204" pitchFamily="34" charset="0"/>
                <a:ea typeface="Calibri" panose="020F0502020204030204" pitchFamily="34" charset="0"/>
              </a:rPr>
              <a:t>Unlearning</a:t>
            </a:r>
            <a:endParaRPr lang="en-US" sz="3200" dirty="0">
              <a:uFill>
                <a:solidFill>
                  <a:srgbClr val="000000"/>
                </a:solidFill>
              </a:uFill>
              <a:latin typeface="Calibri" panose="020F0502020204030204" pitchFamily="34" charset="0"/>
              <a:ea typeface="Calibri" panose="020F0502020204030204" pitchFamily="34" charset="0"/>
            </a:endParaRPr>
          </a:p>
          <a:p>
            <a:pPr algn="just"/>
            <a:r>
              <a:rPr lang="en-US" sz="2300" dirty="0">
                <a:solidFill>
                  <a:srgbClr val="000000"/>
                </a:solidFill>
                <a:effectLst/>
                <a:uFill>
                  <a:solidFill>
                    <a:srgbClr val="000000"/>
                  </a:solidFill>
                </a:uFill>
                <a:latin typeface="Calibri" panose="020F0502020204030204" pitchFamily="34" charset="0"/>
                <a:ea typeface="Calibri" panose="020F0502020204030204" pitchFamily="34" charset="0"/>
              </a:rPr>
              <a:t>Unlearning is a part of continuous learning since it refers to the replacement of familiar and safe thinking and behavior patterns with new and unknown ones. Even though your skills brought you to your current position they might hold you back to go further or sometimes are the results of a vis major like we experienced during the pandemic such as </a:t>
            </a:r>
            <a:r>
              <a:rPr lang="en-US" sz="2300" i="1" dirty="0">
                <a:solidFill>
                  <a:srgbClr val="000000"/>
                </a:solidFill>
                <a:effectLst/>
                <a:uFill>
                  <a:solidFill>
                    <a:srgbClr val="000000"/>
                  </a:solidFill>
                </a:uFill>
                <a:latin typeface="Calibri" panose="020F0502020204030204" pitchFamily="34" charset="0"/>
                <a:ea typeface="Calibri" panose="020F0502020204030204" pitchFamily="34" charset="0"/>
              </a:rPr>
              <a:t>saying always yes even your workload rises </a:t>
            </a:r>
            <a:r>
              <a:rPr lang="en-US" sz="2300" dirty="0">
                <a:solidFill>
                  <a:srgbClr val="000000"/>
                </a:solidFill>
                <a:effectLst/>
                <a:uFill>
                  <a:solidFill>
                    <a:srgbClr val="000000"/>
                  </a:solidFill>
                </a:uFill>
                <a:latin typeface="Calibri" panose="020F0502020204030204" pitchFamily="34" charset="0"/>
                <a:ea typeface="Calibri" panose="020F0502020204030204" pitchFamily="34" charset="0"/>
              </a:rPr>
              <a:t>or</a:t>
            </a:r>
            <a:r>
              <a:rPr lang="en-US" sz="2300" i="1" dirty="0">
                <a:solidFill>
                  <a:srgbClr val="000000"/>
                </a:solidFill>
                <a:effectLst/>
                <a:uFill>
                  <a:solidFill>
                    <a:srgbClr val="000000"/>
                  </a:solidFill>
                </a:uFill>
                <a:latin typeface="Calibri" panose="020F0502020204030204" pitchFamily="34" charset="0"/>
                <a:ea typeface="Calibri" panose="020F0502020204030204" pitchFamily="34" charset="0"/>
              </a:rPr>
              <a:t> significant shift in work or school collaboration during the COVID-19 lockdowns.</a:t>
            </a:r>
            <a:endParaRPr lang="sk-SK" sz="23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endParaRPr lang="sk-SK" sz="2300" dirty="0"/>
          </a:p>
        </p:txBody>
      </p:sp>
      <p:sp>
        <p:nvSpPr>
          <p:cNvPr id="5" name="BlokTextu 4">
            <a:extLst>
              <a:ext uri="{FF2B5EF4-FFF2-40B4-BE49-F238E27FC236}">
                <a16:creationId xmlns:a16="http://schemas.microsoft.com/office/drawing/2014/main" id="{8AD42B45-44F4-A8FB-66A4-C3EA5315459E}"/>
              </a:ext>
            </a:extLst>
          </p:cNvPr>
          <p:cNvSpPr txBox="1"/>
          <p:nvPr/>
        </p:nvSpPr>
        <p:spPr>
          <a:xfrm>
            <a:off x="9260380" y="2662800"/>
            <a:ext cx="8454954" cy="5975995"/>
          </a:xfrm>
          <a:prstGeom prst="rect">
            <a:avLst/>
          </a:prstGeom>
          <a:noFill/>
        </p:spPr>
        <p:txBody>
          <a:bodyPr wrap="square" rtlCol="0">
            <a:spAutoFit/>
          </a:bodyPr>
          <a:lstStyle/>
          <a:p>
            <a:r>
              <a:rPr lang="en-US" sz="3200" b="1" dirty="0">
                <a:solidFill>
                  <a:srgbClr val="000000"/>
                </a:solidFill>
                <a:effectLst/>
                <a:uFill>
                  <a:solidFill>
                    <a:srgbClr val="000000"/>
                  </a:solidFill>
                </a:uFill>
                <a:latin typeface="Calibri" panose="020F0502020204030204" pitchFamily="34" charset="0"/>
                <a:ea typeface="Calibri" panose="020F0502020204030204" pitchFamily="34" charset="0"/>
              </a:rPr>
              <a:t>What are the ways to actively unlearn in your work? </a:t>
            </a:r>
            <a:endParaRPr lang="sk-SK" sz="3200" b="1"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Seek out people with different experiences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for listening to them in order to find a possible new perspective in our thinking even if we do not necessarily have to agree with them. </a:t>
            </a:r>
            <a:endParaRPr lang="sk-S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Increase your awareness by testing your own habits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Using unconscious (automatic) habits may create mental shortcuts. Try to pick up some habits and unlearn them consciously, i.e. if you automatically solve a problem, try to ask someone else for their opinion, or if you habitually arrange meetings, leave it to somebody else. </a:t>
            </a:r>
            <a:endParaRPr lang="sk-S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lvl="0" algn="just">
              <a:lnSpc>
                <a:spcPct val="107000"/>
              </a:lnSpc>
              <a:spcAft>
                <a:spcPts val="800"/>
              </a:spcAft>
            </a:pPr>
            <a:r>
              <a:rPr lang="en-US" sz="2200" b="1" dirty="0">
                <a:solidFill>
                  <a:srgbClr val="000000"/>
                </a:solidFill>
                <a:effectLst/>
                <a:uFill>
                  <a:solidFill>
                    <a:srgbClr val="000000"/>
                  </a:solidFill>
                </a:uFill>
                <a:latin typeface="Calibri" panose="020F0502020204030204" pitchFamily="34" charset="0"/>
                <a:ea typeface="Calibri" panose="020F0502020204030204" pitchFamily="34" charset="0"/>
              </a:rPr>
              <a:t>Ask yourself propelling questions</a:t>
            </a:r>
            <a:r>
              <a:rPr lang="en-US" sz="2200" dirty="0">
                <a:solidFill>
                  <a:srgbClr val="000000"/>
                </a:solidFill>
                <a:effectLst/>
                <a:uFill>
                  <a:solidFill>
                    <a:srgbClr val="000000"/>
                  </a:solidFill>
                </a:uFill>
                <a:latin typeface="Calibri" panose="020F0502020204030204" pitchFamily="34" charset="0"/>
                <a:ea typeface="Calibri" panose="020F0502020204030204" pitchFamily="34" charset="0"/>
              </a:rPr>
              <a:t> that will prevent your existing knowledge from limiting your ability to imagine new possibilities. For example</a:t>
            </a:r>
            <a:r>
              <a:rPr lang="en-US" sz="2200" dirty="0">
                <a:uFill>
                  <a:solidFill>
                    <a:srgbClr val="000000"/>
                  </a:solidFill>
                </a:uFill>
                <a:latin typeface="Calibri" panose="020F0502020204030204" pitchFamily="34" charset="0"/>
                <a:ea typeface="Calibri" panose="020F0502020204030204" pitchFamily="34" charset="0"/>
              </a:rPr>
              <a:t>: </a:t>
            </a:r>
            <a:r>
              <a:rPr lang="en-US" sz="2200" i="1" dirty="0">
                <a:uFill>
                  <a:solidFill>
                    <a:srgbClr val="000000"/>
                  </a:solidFill>
                </a:uFill>
                <a:latin typeface="Calibri" panose="020F0502020204030204" pitchFamily="34" charset="0"/>
                <a:ea typeface="Calibri" panose="020F0502020204030204" pitchFamily="34" charset="0"/>
              </a:rPr>
              <a:t>In 2030 – What will be the most significant changes in your business field? Which of your strengths you could transfer to any other sector? </a:t>
            </a:r>
            <a:endParaRPr lang="sk-SK" sz="2200" i="1"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cxnSp>
        <p:nvCxnSpPr>
          <p:cNvPr id="7" name="Priama spojnica 6">
            <a:extLst>
              <a:ext uri="{FF2B5EF4-FFF2-40B4-BE49-F238E27FC236}">
                <a16:creationId xmlns:a16="http://schemas.microsoft.com/office/drawing/2014/main" id="{F4F50B4D-742A-4E97-53F4-EDA847C50F0B}"/>
              </a:ext>
            </a:extLst>
          </p:cNvPr>
          <p:cNvCxnSpPr>
            <a:cxnSpLocks/>
          </p:cNvCxnSpPr>
          <p:nvPr/>
        </p:nvCxnSpPr>
        <p:spPr>
          <a:xfrm>
            <a:off x="9144000" y="2696050"/>
            <a:ext cx="0" cy="57256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1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877093"/>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latin typeface="Arial"/>
                  <a:ea typeface="Arial"/>
                  <a:cs typeface="Arial"/>
                  <a:sym typeface="Arial"/>
                  <a:hlinkClick r:id="rId3"/>
                </a:rPr>
                <a:t>Spacing</a:t>
              </a:r>
              <a:r>
                <a:rPr lang="en-US" sz="4000" dirty="0">
                  <a:solidFill>
                    <a:schemeClr val="lt1"/>
                  </a:solidFill>
                  <a:latin typeface="Arial"/>
                  <a:ea typeface="Arial"/>
                  <a:cs typeface="Arial"/>
                  <a:sym typeface="Arial"/>
                </a:rPr>
                <a:t> - </a:t>
              </a:r>
              <a:r>
                <a:rPr lang="en-US" sz="2100" dirty="0">
                  <a:solidFill>
                    <a:schemeClr val="bg1"/>
                  </a:solidFill>
                  <a:effectLst/>
                  <a:latin typeface="+mj-lt"/>
                  <a:ea typeface="Calibri" panose="020F0502020204030204" pitchFamily="34" charset="0"/>
                </a:rPr>
                <a:t>To strengthen your memory of learning new things it’s better to study in smaller chunks over time. Even though you’re able to learn all material the night before the exam you’ll not probably remember it in a couple of weeks. Through this method you’ll learn a bit of information, then you’ll forget a bit of it, and finally, you’ll relearn it again. For this strategy, you need to create a studying calendar where you’ll include current and previously learned material. </a:t>
              </a:r>
              <a:r>
                <a:rPr lang="en-US" sz="2100" dirty="0">
                  <a:solidFill>
                    <a:schemeClr val="bg1"/>
                  </a:solidFill>
                  <a:latin typeface="+mj-lt"/>
                  <a:ea typeface="Arial"/>
                  <a:cs typeface="Arial"/>
                  <a:sym typeface="Arial"/>
                </a:rPr>
                <a:t> </a:t>
              </a:r>
              <a:endParaRPr sz="2100" dirty="0">
                <a:solidFill>
                  <a:schemeClr val="bg1"/>
                </a:solidFill>
                <a:latin typeface="+mj-lt"/>
              </a:endParaRP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4"/>
                </a:rPr>
                <a:t>Retrieval Practice</a:t>
              </a:r>
              <a:r>
                <a:rPr lang="sk-SK" sz="3600" dirty="0">
                  <a:solidFill>
                    <a:schemeClr val="lt1"/>
                  </a:solidFill>
                </a:rPr>
                <a:t> </a:t>
              </a:r>
              <a:r>
                <a:rPr lang="sk-SK" sz="4000" dirty="0">
                  <a:solidFill>
                    <a:schemeClr val="lt1"/>
                  </a:solidFill>
                </a:rPr>
                <a:t>- </a:t>
              </a:r>
              <a:r>
                <a:rPr lang="en-US" sz="2100" dirty="0">
                  <a:solidFill>
                    <a:schemeClr val="bg1"/>
                  </a:solidFill>
                  <a:latin typeface="+mj-lt"/>
                </a:rPr>
                <a:t>Recalling information without supporting materials helps you learn more effectively by changing the way information is stored. Try to retrieve information from your memory instead of tricking yourself into considering you know something by having information in front of you (such as re-reading notes). You might try speaking out, sketching, or writing down the information and then comparing it with the learning materials or checking them with your teacher. </a:t>
              </a:r>
              <a:r>
                <a:rPr lang="sk-SK" sz="2100" dirty="0">
                  <a:solidFill>
                    <a:schemeClr val="bg1"/>
                  </a:solidFill>
                  <a:latin typeface="+mj-lt"/>
                </a:rPr>
                <a:t> </a:t>
              </a:r>
              <a:endParaRPr sz="2100" dirty="0">
                <a:solidFill>
                  <a:schemeClr val="bg1"/>
                </a:solidFill>
                <a:latin typeface="+mj-lt"/>
              </a:endParaRP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Interleaving</a:t>
              </a:r>
              <a:r>
                <a:rPr lang="en-US" sz="3600" dirty="0">
                  <a:solidFill>
                    <a:schemeClr val="lt1"/>
                  </a:solidFill>
                </a:rPr>
                <a:t> - </a:t>
              </a:r>
              <a:r>
                <a:rPr lang="en-US" sz="2100" dirty="0">
                  <a:solidFill>
                    <a:schemeClr val="bg1"/>
                  </a:solidFill>
                  <a:latin typeface="+mj-lt"/>
                </a:rPr>
                <a:t>To learn a new skill more effectively and think flexibly you might mix it with other skills rather than practicing the one repeatedly. </a:t>
              </a:r>
              <a:endParaRPr sz="2100" dirty="0">
                <a:solidFill>
                  <a:schemeClr val="bg1"/>
                </a:solidFill>
                <a:latin typeface="+mj-lt"/>
              </a:endParaRP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rafický objekt 6" descr="Prezentácia s médiami obrys">
            <a:hlinkClick r:id="rId3"/>
            <a:extLst>
              <a:ext uri="{FF2B5EF4-FFF2-40B4-BE49-F238E27FC236}">
                <a16:creationId xmlns:a16="http://schemas.microsoft.com/office/drawing/2014/main" id="{F6BEF530-758B-AB63-13C7-9EA29EB93D3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2743277"/>
            <a:ext cx="1276851" cy="1276851"/>
          </a:xfrm>
          <a:prstGeom prst="rect">
            <a:avLst/>
          </a:prstGeom>
        </p:spPr>
      </p:pic>
      <p:pic>
        <p:nvPicPr>
          <p:cNvPr id="13" name="Grafický objekt 8" descr="Prezentácia s médiami obrys">
            <a:hlinkClick r:id="rId4"/>
            <a:extLst>
              <a:ext uri="{FF2B5EF4-FFF2-40B4-BE49-F238E27FC236}">
                <a16:creationId xmlns:a16="http://schemas.microsoft.com/office/drawing/2014/main" id="{E3089006-F0ED-DFEB-0970-473330492F1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609" y="4570081"/>
            <a:ext cx="1330009" cy="1330009"/>
          </a:xfrm>
          <a:prstGeom prst="rect">
            <a:avLst/>
          </a:prstGeom>
        </p:spPr>
      </p:pic>
      <p:pic>
        <p:nvPicPr>
          <p:cNvPr id="14" name="Grafický objekt 10" descr="Prezentácia s médiami obrys">
            <a:hlinkClick r:id="rId5"/>
            <a:extLst>
              <a:ext uri="{FF2B5EF4-FFF2-40B4-BE49-F238E27FC236}">
                <a16:creationId xmlns:a16="http://schemas.microsoft.com/office/drawing/2014/main" id="{158F6063-3BEF-D2F3-69A9-DAFDBCD8FC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6361387"/>
            <a:ext cx="1361540" cy="1361540"/>
          </a:xfrm>
          <a:prstGeom prst="rect">
            <a:avLst/>
          </a:prstGeom>
        </p:spPr>
      </p:pic>
    </p:spTree>
    <p:extLst>
      <p:ext uri="{BB962C8B-B14F-4D97-AF65-F5344CB8AC3E}">
        <p14:creationId xmlns:p14="http://schemas.microsoft.com/office/powerpoint/2010/main" val="16149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926970"/>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lang="en-US" sz="4400" b="1" dirty="0">
              <a:solidFill>
                <a:srgbClr val="D00B24"/>
              </a:solidFill>
            </a:endParaRPr>
          </a:p>
        </p:txBody>
      </p:sp>
      <p:grpSp>
        <p:nvGrpSpPr>
          <p:cNvPr id="2" name="Google Shape;196;p7">
            <a:extLst>
              <a:ext uri="{FF2B5EF4-FFF2-40B4-BE49-F238E27FC236}">
                <a16:creationId xmlns:a16="http://schemas.microsoft.com/office/drawing/2014/main" id="{9B9EB962-4C1B-D91E-9767-8FF70E813669}"/>
              </a:ext>
            </a:extLst>
          </p:cNvPr>
          <p:cNvGrpSpPr/>
          <p:nvPr/>
        </p:nvGrpSpPr>
        <p:grpSpPr>
          <a:xfrm>
            <a:off x="578069" y="2554015"/>
            <a:ext cx="17016248" cy="5297213"/>
            <a:chOff x="0" y="0"/>
            <a:chExt cx="9829800" cy="3625932"/>
          </a:xfrm>
        </p:grpSpPr>
        <p:sp>
          <p:nvSpPr>
            <p:cNvPr id="3" name="Google Shape;197;p7">
              <a:extLst>
                <a:ext uri="{FF2B5EF4-FFF2-40B4-BE49-F238E27FC236}">
                  <a16:creationId xmlns:a16="http://schemas.microsoft.com/office/drawing/2014/main" id="{FDC4538E-2752-56FF-CAC5-0095885BB19D}"/>
                </a:ext>
              </a:extLst>
            </p:cNvPr>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Google Shape;198;p7">
              <a:extLst>
                <a:ext uri="{FF2B5EF4-FFF2-40B4-BE49-F238E27FC236}">
                  <a16:creationId xmlns:a16="http://schemas.microsoft.com/office/drawing/2014/main" id="{E64F552C-9501-4E53-8465-45369C57B9DF}"/>
                </a:ext>
              </a:extLst>
            </p:cNvPr>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3"/>
                </a:rPr>
                <a:t>Elaboration</a:t>
              </a:r>
              <a:r>
                <a:rPr lang="en-US" sz="4000" dirty="0">
                  <a:solidFill>
                    <a:schemeClr val="lt1"/>
                  </a:solidFill>
                  <a:latin typeface="Arial"/>
                  <a:ea typeface="Arial"/>
                  <a:cs typeface="Arial"/>
                  <a:sym typeface="Arial"/>
                </a:rPr>
                <a:t> - </a:t>
              </a:r>
              <a:r>
                <a:rPr lang="en-US" sz="2100" dirty="0">
                  <a:solidFill>
                    <a:schemeClr val="bg1"/>
                  </a:solidFill>
                  <a:latin typeface="+mj-lt"/>
                </a:rPr>
                <a:t>This technique follows up the retrieval practice by making connections within the information using open-ended questions (what, how, why) and searching for detailed answers, i.e., in a form of a brief class discussion. </a:t>
              </a:r>
            </a:p>
          </p:txBody>
        </p:sp>
        <p:sp>
          <p:nvSpPr>
            <p:cNvPr id="5" name="Google Shape;199;p7">
              <a:extLst>
                <a:ext uri="{FF2B5EF4-FFF2-40B4-BE49-F238E27FC236}">
                  <a16:creationId xmlns:a16="http://schemas.microsoft.com/office/drawing/2014/main" id="{4C102BB8-DA68-5088-F65E-1C940FC3A868}"/>
                </a:ext>
              </a:extLst>
            </p:cNvPr>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6" name="Google Shape;200;p7">
              <a:extLst>
                <a:ext uri="{FF2B5EF4-FFF2-40B4-BE49-F238E27FC236}">
                  <a16:creationId xmlns:a16="http://schemas.microsoft.com/office/drawing/2014/main" id="{1F1F8AFD-2348-7FE1-9673-9D9476145EFA}"/>
                </a:ext>
              </a:extLst>
            </p:cNvPr>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7" name="Google Shape;201;p7">
              <a:extLst>
                <a:ext uri="{FF2B5EF4-FFF2-40B4-BE49-F238E27FC236}">
                  <a16:creationId xmlns:a16="http://schemas.microsoft.com/office/drawing/2014/main" id="{E1B20FC9-0816-7753-CCC8-F4712025D5AB}"/>
                </a:ext>
              </a:extLst>
            </p:cNvPr>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dirty="0">
                  <a:solidFill>
                    <a:schemeClr val="lt1"/>
                  </a:solidFill>
                  <a:hlinkClick r:id="rId4"/>
                </a:rPr>
                <a:t>Concrete Examples </a:t>
              </a:r>
              <a:r>
                <a:rPr lang="en-US" sz="4000" dirty="0">
                  <a:solidFill>
                    <a:schemeClr val="lt1"/>
                  </a:solidFill>
                </a:rPr>
                <a:t>- </a:t>
              </a:r>
              <a:r>
                <a:rPr lang="en-US" sz="2100" dirty="0">
                  <a:solidFill>
                    <a:schemeClr val="bg1"/>
                  </a:solidFill>
                  <a:latin typeface="+mj-lt"/>
                </a:rPr>
                <a:t>Imagine concrete examples while you are learning abstract concepts. Try to come up with the ideas and then verify them in your textbook or with a teacher. </a:t>
              </a:r>
            </a:p>
          </p:txBody>
        </p:sp>
        <p:sp>
          <p:nvSpPr>
            <p:cNvPr id="8" name="Google Shape;202;p7">
              <a:extLst>
                <a:ext uri="{FF2B5EF4-FFF2-40B4-BE49-F238E27FC236}">
                  <a16:creationId xmlns:a16="http://schemas.microsoft.com/office/drawing/2014/main" id="{CB209EFF-57B5-C54F-92BA-924A8542D719}"/>
                </a:ext>
              </a:extLst>
            </p:cNvPr>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Google Shape;203;p7">
              <a:extLst>
                <a:ext uri="{FF2B5EF4-FFF2-40B4-BE49-F238E27FC236}">
                  <a16:creationId xmlns:a16="http://schemas.microsoft.com/office/drawing/2014/main" id="{1350036E-79E8-BDDB-94D2-F724E19F7AC5}"/>
                </a:ext>
              </a:extLst>
            </p:cNvPr>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 name="Google Shape;204;p7">
              <a:extLst>
                <a:ext uri="{FF2B5EF4-FFF2-40B4-BE49-F238E27FC236}">
                  <a16:creationId xmlns:a16="http://schemas.microsoft.com/office/drawing/2014/main" id="{C9FC9C3A-11FD-97F5-A791-DF3951D88488}"/>
                </a:ext>
              </a:extLst>
            </p:cNvPr>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dirty="0">
                  <a:solidFill>
                    <a:schemeClr val="lt1"/>
                  </a:solidFill>
                  <a:hlinkClick r:id="rId5"/>
                </a:rPr>
                <a:t>Dual Coding </a:t>
              </a:r>
              <a:r>
                <a:rPr lang="en-US" sz="3600" dirty="0">
                  <a:solidFill>
                    <a:schemeClr val="lt1"/>
                  </a:solidFill>
                </a:rPr>
                <a:t>- </a:t>
              </a:r>
              <a:r>
                <a:rPr lang="en-US" sz="2100" dirty="0">
                  <a:solidFill>
                    <a:schemeClr val="bg1"/>
                  </a:solidFill>
                  <a:latin typeface="+mj-lt"/>
                </a:rPr>
                <a:t>When you are studying, pay attention not only to the text but also to the visuals (graphs, images, diagrams) and try to explain them in your own words. </a:t>
              </a:r>
            </a:p>
          </p:txBody>
        </p:sp>
        <p:sp>
          <p:nvSpPr>
            <p:cNvPr id="11" name="Google Shape;205;p7">
              <a:extLst>
                <a:ext uri="{FF2B5EF4-FFF2-40B4-BE49-F238E27FC236}">
                  <a16:creationId xmlns:a16="http://schemas.microsoft.com/office/drawing/2014/main" id="{C79C934F-376F-9AC5-93CB-F250DFD80EB1}"/>
                </a:ext>
              </a:extLst>
            </p:cNvPr>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pic>
        <p:nvPicPr>
          <p:cNvPr id="15" name="Grafický objekt 9" descr="Prezentácia s médiami obrys">
            <a:hlinkClick r:id="rId3"/>
            <a:extLst>
              <a:ext uri="{FF2B5EF4-FFF2-40B4-BE49-F238E27FC236}">
                <a16:creationId xmlns:a16="http://schemas.microsoft.com/office/drawing/2014/main" id="{58324873-733A-C6AD-4C43-F4CB2057BF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078" y="2645079"/>
            <a:ext cx="1361540" cy="1361540"/>
          </a:xfrm>
          <a:prstGeom prst="rect">
            <a:avLst/>
          </a:prstGeom>
        </p:spPr>
      </p:pic>
      <p:pic>
        <p:nvPicPr>
          <p:cNvPr id="17" name="Grafický objekt 11" descr="Prezentácia s médiami obrys">
            <a:hlinkClick r:id="rId4"/>
            <a:extLst>
              <a:ext uri="{FF2B5EF4-FFF2-40B4-BE49-F238E27FC236}">
                <a16:creationId xmlns:a16="http://schemas.microsoft.com/office/drawing/2014/main" id="{9D08B178-35CB-B106-CE69-26565B36839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696" y="4481348"/>
            <a:ext cx="1324303" cy="1324303"/>
          </a:xfrm>
          <a:prstGeom prst="rect">
            <a:avLst/>
          </a:prstGeom>
        </p:spPr>
      </p:pic>
      <p:pic>
        <p:nvPicPr>
          <p:cNvPr id="19" name="Grafický objekt 12" descr="Prezentácia s médiami obrys">
            <a:hlinkClick r:id="rId5"/>
            <a:extLst>
              <a:ext uri="{FF2B5EF4-FFF2-40B4-BE49-F238E27FC236}">
                <a16:creationId xmlns:a16="http://schemas.microsoft.com/office/drawing/2014/main" id="{E3E4E4AD-F981-8756-B9D0-269FC5FF82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7936" y="6377153"/>
            <a:ext cx="1299682" cy="1299682"/>
          </a:xfrm>
          <a:prstGeom prst="rect">
            <a:avLst/>
          </a:prstGeom>
        </p:spPr>
      </p:pic>
    </p:spTree>
    <p:extLst>
      <p:ext uri="{BB962C8B-B14F-4D97-AF65-F5344CB8AC3E}">
        <p14:creationId xmlns:p14="http://schemas.microsoft.com/office/powerpoint/2010/main" val="17893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545951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Learning outcomes</a:t>
            </a: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a:t>
            </a: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855260"/>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272210"/>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677758"/>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7661370" cy="954107"/>
          </a:xfrm>
          <a:prstGeom prst="rect">
            <a:avLst/>
          </a:prstGeom>
          <a:noFill/>
        </p:spPr>
        <p:txBody>
          <a:bodyPr wrap="square" lIns="108000" rIns="108000" rtlCol="0">
            <a:spAutoFit/>
          </a:bodyPr>
          <a:lstStyle/>
          <a:p>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be familiar with the fundamental concepts presented in this module </a:t>
            </a:r>
            <a:endParaRPr lang="en-GB" altLang="ko-KR"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4904420"/>
            <a:ext cx="7661370" cy="954107"/>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develop your soft skills and be able to apply them in the workplace</a:t>
            </a:r>
            <a:endParaRPr lang="en-US" altLang="ko-KR" sz="2800" b="1" dirty="0">
              <a:solidFill>
                <a:srgbClr val="ED9DAB"/>
              </a:solidFill>
              <a:latin typeface="Microsoft Sans Serif" panose="020B0604020202020204" pitchFamily="34" charset="0"/>
              <a:cs typeface="Microsoft Sans Serif" panose="020B0604020202020204" pitchFamily="34" charset="0"/>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444314"/>
            <a:ext cx="7360925" cy="954107"/>
          </a:xfrm>
          <a:prstGeom prst="rect">
            <a:avLst/>
          </a:prstGeom>
          <a:noFill/>
        </p:spPr>
        <p:txBody>
          <a:bodyPr wrap="square" lIns="108000" rIns="108000" rtlCol="0">
            <a:spAutoFit/>
          </a:bodyPr>
          <a:lstStyle/>
          <a:p>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 the opportunities and challenges offered by </a:t>
            </a:r>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the addressed </a:t>
            </a:r>
            <a:r>
              <a:rPr lang="en-GB"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soft skills</a:t>
            </a:r>
            <a:endParaRPr lang="en-GB" altLang="ko-KR" sz="2800" b="1" dirty="0">
              <a:solidFill>
                <a:srgbClr val="ED9DAB"/>
              </a:solidFill>
              <a:latin typeface="Microsoft Sans Serif" panose="020B0604020202020204" pitchFamily="34" charset="0"/>
              <a:cs typeface="Microsoft Sans Serif" panose="020B0604020202020204" pitchFamily="34" charset="0"/>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578069" y="1176348"/>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3</a:t>
            </a:r>
            <a:r>
              <a:rPr lang="en-US" sz="4400" b="1" dirty="0">
                <a:solidFill>
                  <a:srgbClr val="D00B24"/>
                </a:solidFill>
              </a:rPr>
              <a:t>.</a:t>
            </a:r>
            <a:r>
              <a:rPr lang="sk-SK" sz="4400" b="1" dirty="0">
                <a:solidFill>
                  <a:srgbClr val="D00B24"/>
                </a:solidFill>
              </a:rPr>
              <a:t>3</a:t>
            </a:r>
            <a:r>
              <a:rPr lang="en-US" sz="4400" b="1" dirty="0">
                <a:solidFill>
                  <a:srgbClr val="D00B24"/>
                </a:solidFill>
              </a:rPr>
              <a:t> </a:t>
            </a:r>
            <a:r>
              <a:rPr lang="sk-SK" sz="4400" b="1" dirty="0">
                <a:solidFill>
                  <a:srgbClr val="D00B24"/>
                </a:solidFill>
              </a:rPr>
              <a:t>LEARNING STRATEGIES</a:t>
            </a:r>
            <a:endParaRPr sz="4400" b="1" dirty="0">
              <a:solidFill>
                <a:srgbClr val="D00B24"/>
              </a:solidFill>
            </a:endParaRPr>
          </a:p>
        </p:txBody>
      </p:sp>
      <p:sp>
        <p:nvSpPr>
          <p:cNvPr id="6" name="Pravouholník 5">
            <a:extLst>
              <a:ext uri="{FF2B5EF4-FFF2-40B4-BE49-F238E27FC236}">
                <a16:creationId xmlns:a16="http://schemas.microsoft.com/office/drawing/2014/main" id="{E45269BF-AB4B-8830-1EBE-4FFEA1C5602E}"/>
              </a:ext>
            </a:extLst>
          </p:cNvPr>
          <p:cNvSpPr/>
          <p:nvPr/>
        </p:nvSpPr>
        <p:spPr>
          <a:xfrm>
            <a:off x="1253000" y="5868453"/>
            <a:ext cx="15553041" cy="22980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srgbClr val="000000"/>
                </a:solidFill>
                <a:effectLst/>
                <a:uFill>
                  <a:solidFill>
                    <a:srgbClr val="000000"/>
                  </a:solidFill>
                </a:uFill>
                <a:ea typeface="Calibri" panose="020F0502020204030204" pitchFamily="34" charset="0"/>
              </a:rPr>
              <a:t>Tips for note-taking strategies!</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Use a graphic organizer for writing main ideas or breaking down a concept</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Sketch or draw the information down and create an interactive notebook with written notes included</a:t>
            </a:r>
            <a:endParaRPr lang="sk-SK" sz="2000" dirty="0">
              <a:solidFill>
                <a:srgbClr val="000000"/>
              </a:solidFill>
              <a:effectLst/>
              <a:uFill>
                <a:solidFill>
                  <a:srgbClr val="000000"/>
                </a:solidFill>
              </a:uFill>
              <a:ea typeface="Calibri" panose="020F0502020204030204" pitchFamily="34" charset="0"/>
            </a:endParaRPr>
          </a:p>
          <a:p>
            <a:pPr marL="2044700" lvl="0" indent="-477838" algn="just">
              <a:lnSpc>
                <a:spcPct val="107000"/>
              </a:lnSpc>
              <a:spcAft>
                <a:spcPts val="800"/>
              </a:spcAft>
              <a:buFont typeface="+mj-lt"/>
              <a:buAutoNum type="arabicPeriod"/>
            </a:pPr>
            <a:r>
              <a:rPr lang="en-US" sz="2000" dirty="0">
                <a:solidFill>
                  <a:srgbClr val="000000"/>
                </a:solidFill>
                <a:effectLst/>
                <a:uFill>
                  <a:solidFill>
                    <a:srgbClr val="000000"/>
                  </a:solidFill>
                </a:uFill>
                <a:ea typeface="Calibri" panose="020F0502020204030204" pitchFamily="34" charset="0"/>
              </a:rPr>
              <a:t>Provide longhand writing that forces you to put more effort into translating information than typing on a computer</a:t>
            </a:r>
          </a:p>
          <a:p>
            <a:pPr marL="2044700" lvl="0" indent="-477838" algn="just">
              <a:lnSpc>
                <a:spcPct val="107000"/>
              </a:lnSpc>
              <a:spcAft>
                <a:spcPts val="800"/>
              </a:spcAft>
              <a:buFont typeface="+mj-lt"/>
              <a:buAutoNum type="arabicPeriod"/>
            </a:pPr>
            <a:endParaRPr lang="en-US" sz="2000" dirty="0">
              <a:solidFill>
                <a:srgbClr val="000000"/>
              </a:solidFill>
              <a:uFill>
                <a:solidFill>
                  <a:srgbClr val="000000"/>
                </a:solidFill>
              </a:uFill>
              <a:ea typeface="Calibri" panose="020F0502020204030204" pitchFamily="34" charset="0"/>
            </a:endParaRPr>
          </a:p>
        </p:txBody>
      </p:sp>
      <p:pic>
        <p:nvPicPr>
          <p:cNvPr id="7" name="Grafický objekt 5" descr="Čierna tabuľa obrys">
            <a:extLst>
              <a:ext uri="{FF2B5EF4-FFF2-40B4-BE49-F238E27FC236}">
                <a16:creationId xmlns:a16="http://schemas.microsoft.com/office/drawing/2014/main" id="{1223A2F0-0EDD-569A-AADE-F52410335F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1818" y="6683637"/>
            <a:ext cx="780581" cy="780581"/>
          </a:xfrm>
          <a:prstGeom prst="rect">
            <a:avLst/>
          </a:prstGeom>
        </p:spPr>
      </p:pic>
      <p:pic>
        <p:nvPicPr>
          <p:cNvPr id="8" name="Grafický objekt 4" descr="Čarbanica obrys">
            <a:extLst>
              <a:ext uri="{FF2B5EF4-FFF2-40B4-BE49-F238E27FC236}">
                <a16:creationId xmlns:a16="http://schemas.microsoft.com/office/drawing/2014/main" id="{1765B42B-A80E-31FD-8AF2-E1DDCAEE7E4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1819" y="7381093"/>
            <a:ext cx="780580" cy="780580"/>
          </a:xfrm>
          <a:prstGeom prst="rect">
            <a:avLst/>
          </a:prstGeom>
        </p:spPr>
      </p:pic>
      <p:pic>
        <p:nvPicPr>
          <p:cNvPr id="9" name="Grafický objekt 3" descr="Denný kalendár obrys">
            <a:extLst>
              <a:ext uri="{FF2B5EF4-FFF2-40B4-BE49-F238E27FC236}">
                <a16:creationId xmlns:a16="http://schemas.microsoft.com/office/drawing/2014/main" id="{4922377E-CBD6-1F10-160E-6FFDBFCE267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1818" y="5908645"/>
            <a:ext cx="780581" cy="780581"/>
          </a:xfrm>
          <a:prstGeom prst="rect">
            <a:avLst/>
          </a:prstGeom>
        </p:spPr>
      </p:pic>
      <p:sp>
        <p:nvSpPr>
          <p:cNvPr id="10" name="Google Shape;178;p6">
            <a:extLst>
              <a:ext uri="{FF2B5EF4-FFF2-40B4-BE49-F238E27FC236}">
                <a16:creationId xmlns:a16="http://schemas.microsoft.com/office/drawing/2014/main" id="{C3DBBB37-EA8E-BF4E-E4B1-CA49D93B8B54}"/>
              </a:ext>
            </a:extLst>
          </p:cNvPr>
          <p:cNvSpPr txBox="1"/>
          <p:nvPr/>
        </p:nvSpPr>
        <p:spPr>
          <a:xfrm>
            <a:off x="1253000" y="2809960"/>
            <a:ext cx="15553041" cy="830956"/>
          </a:xfrm>
          <a:prstGeom prst="rect">
            <a:avLst/>
          </a:prstGeom>
          <a:noFill/>
          <a:ln>
            <a:noFill/>
          </a:ln>
        </p:spPr>
        <p:txBody>
          <a:bodyPr spcFirstLastPara="1" wrap="square" lIns="91425" tIns="45700" rIns="91425" bIns="45700" anchor="t" anchorCtr="0">
            <a:spAutoFit/>
          </a:bodyPr>
          <a:lstStyle/>
          <a:p>
            <a:r>
              <a:rPr lang="en-US" sz="2400" b="1" dirty="0">
                <a:solidFill>
                  <a:schemeClr val="tx1"/>
                </a:solidFill>
                <a:latin typeface="Arial"/>
                <a:ea typeface="Arial"/>
                <a:cs typeface="Arial"/>
                <a:sym typeface="Arial"/>
              </a:rPr>
              <a:t>Find out more and watch </a:t>
            </a:r>
            <a:r>
              <a:rPr lang="en-US" sz="2400" b="1" dirty="0">
                <a:solidFill>
                  <a:schemeClr val="tx1"/>
                </a:solidFill>
                <a:sym typeface="Arial"/>
                <a:hlinkClick r:id="rId9"/>
              </a:rPr>
              <a:t>6-minutes </a:t>
            </a:r>
            <a:r>
              <a:rPr lang="en-US" sz="2400" b="1" dirty="0">
                <a:solidFill>
                  <a:schemeClr val="tx1"/>
                </a:solidFill>
                <a:hlinkClick r:id="rId9"/>
              </a:rPr>
              <a:t>video </a:t>
            </a:r>
            <a:r>
              <a:rPr lang="en-US" sz="2400" b="1" dirty="0">
                <a:solidFill>
                  <a:schemeClr val="tx1"/>
                </a:solidFill>
              </a:rPr>
              <a:t>of Elon Musk’s 2 Rules For Learning Anything Faster</a:t>
            </a:r>
          </a:p>
          <a:p>
            <a:pPr marL="0" marR="0" lvl="0" indent="0" algn="l" rtl="0">
              <a:spcBef>
                <a:spcPts val="0"/>
              </a:spcBef>
              <a:spcAft>
                <a:spcPts val="0"/>
              </a:spcAft>
              <a:buNone/>
            </a:pPr>
            <a:endParaRPr lang="en-US" sz="2400" b="1" dirty="0">
              <a:solidFill>
                <a:schemeClr val="tx1"/>
              </a:solidFill>
            </a:endParaRPr>
          </a:p>
        </p:txBody>
      </p:sp>
      <p:pic>
        <p:nvPicPr>
          <p:cNvPr id="15" name="Grafický objekt 14" descr="Strom s koreňmi obrys">
            <a:extLst>
              <a:ext uri="{FF2B5EF4-FFF2-40B4-BE49-F238E27FC236}">
                <a16:creationId xmlns:a16="http://schemas.microsoft.com/office/drawing/2014/main" id="{4927B6C2-597F-D1AD-9023-22F11D8AA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84020" y="3286993"/>
            <a:ext cx="2145500" cy="2145500"/>
          </a:xfrm>
          <a:prstGeom prst="rect">
            <a:avLst/>
          </a:prstGeom>
        </p:spPr>
      </p:pic>
      <p:pic>
        <p:nvPicPr>
          <p:cNvPr id="13" name="Grafický objekt 12" descr="Prezentácia s médiami obrys">
            <a:hlinkClick r:id="rId9"/>
            <a:extLst>
              <a:ext uri="{FF2B5EF4-FFF2-40B4-BE49-F238E27FC236}">
                <a16:creationId xmlns:a16="http://schemas.microsoft.com/office/drawing/2014/main" id="{4FE6BB9B-3989-4B5F-B608-77B3115B849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42334" y="3599854"/>
            <a:ext cx="665604" cy="665604"/>
          </a:xfrm>
          <a:prstGeom prst="rect">
            <a:avLst/>
          </a:prstGeom>
        </p:spPr>
      </p:pic>
    </p:spTree>
    <p:extLst>
      <p:ext uri="{BB962C8B-B14F-4D97-AF65-F5344CB8AC3E}">
        <p14:creationId xmlns:p14="http://schemas.microsoft.com/office/powerpoint/2010/main" val="28462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Summing up</a:t>
            </a:r>
          </a:p>
        </p:txBody>
      </p:sp>
      <p:sp>
        <p:nvSpPr>
          <p:cNvPr id="6" name="TextBox 10">
            <a:extLst>
              <a:ext uri="{FF2B5EF4-FFF2-40B4-BE49-F238E27FC236}">
                <a16:creationId xmlns:a16="http://schemas.microsoft.com/office/drawing/2014/main" id="{C44890EF-DA84-BE67-0BC5-AF5C4D5D110B}"/>
              </a:ext>
            </a:extLst>
          </p:cNvPr>
          <p:cNvSpPr txBox="1"/>
          <p:nvPr/>
        </p:nvSpPr>
        <p:spPr>
          <a:xfrm>
            <a:off x="2343446" y="3021459"/>
            <a:ext cx="5886154"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defRPr/>
            </a:pPr>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is a skill that you can use to more effectively respond to the ever-changing world around you. </a:t>
            </a:r>
            <a:endPar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243006" y="5413452"/>
            <a:ext cx="6166661" cy="23083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Logical thinking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help</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to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analyze problems, brainstorm ideas, and find answers. Employers want employees who can come up with the right solutions that are financially reasonable, probable, and actionable.</a:t>
            </a:r>
            <a:r>
              <a:rPr lang="sk-SK"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ko-KR" altLang="en-US" sz="2400" dirty="0">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0398642" y="2927381"/>
            <a:ext cx="6310789"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Continuous learning refers to the ongoing,    self-motivated pursuit of professional, cognitive/health, emotional, and other personal development beyond the scope needed to relate to far more people including yourself. </a:t>
            </a:r>
          </a:p>
          <a:p>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0398642" y="5748245"/>
            <a:ext cx="6310788"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2400" dirty="0">
                <a:latin typeface="Microsoft Sans Serif" panose="020B0604020202020204" pitchFamily="34" charset="0"/>
                <a:ea typeface="Microsoft Sans Serif" panose="020B0604020202020204" pitchFamily="34" charset="0"/>
                <a:cs typeface="Microsoft Sans Serif" panose="020B0604020202020204" pitchFamily="34" charset="0"/>
              </a:rPr>
              <a:t>Soft skills are uniquely human skill and future human skills cannot be replaced by robots or Al. </a:t>
            </a:r>
            <a:endParaRPr lang="ko-KR" altLang="en-US" sz="2400" dirty="0">
              <a:latin typeface="Microsoft Sans Serif" panose="020B0604020202020204" pitchFamily="34" charset="0"/>
              <a:cs typeface="Microsoft Sans Serif" panose="020B0604020202020204" pitchFamily="34" charset="0"/>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791877" y="2994802"/>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9821538" y="5756559"/>
            <a:ext cx="467367" cy="450740"/>
          </a:xfrm>
          <a:prstGeom prst="rect">
            <a:avLst/>
          </a:prstGeom>
        </p:spPr>
      </p:pic>
    </p:spTree>
    <p:extLst>
      <p:ext uri="{BB962C8B-B14F-4D97-AF65-F5344CB8AC3E}">
        <p14:creationId xmlns:p14="http://schemas.microsoft.com/office/powerpoint/2010/main" val="199867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Index</a:t>
            </a:r>
            <a:endParaRPr sz="4400" b="1" dirty="0">
              <a:solidFill>
                <a:srgbClr val="D00B24"/>
              </a:solidFill>
              <a:latin typeface="Arial"/>
              <a:ea typeface="Arial"/>
              <a:cs typeface="Arial"/>
              <a:sym typeface="Arial"/>
            </a:endParaRPr>
          </a:p>
        </p:txBody>
      </p:sp>
      <p:sp>
        <p:nvSpPr>
          <p:cNvPr id="143" name="Google Shape;143;p3"/>
          <p:cNvSpPr txBox="1"/>
          <p:nvPr/>
        </p:nvSpPr>
        <p:spPr>
          <a:xfrm>
            <a:off x="2362201" y="2919517"/>
            <a:ext cx="6611678"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Adaptability Skills</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(Workplace) Adaptability and flexibility</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Exercises and practice</a:t>
            </a:r>
            <a:endParaRPr sz="2400" dirty="0">
              <a:solidFill>
                <a:schemeClr val="dk1"/>
              </a:solidFill>
              <a:latin typeface="Helvetica Neue"/>
              <a:ea typeface="Helvetica Neue"/>
              <a:cs typeface="Helvetica Neue"/>
              <a:sym typeface="Helvetica Neue"/>
            </a:endParaRPr>
          </a:p>
        </p:txBody>
      </p:sp>
      <p:sp>
        <p:nvSpPr>
          <p:cNvPr id="146" name="Google Shape;146;p3"/>
          <p:cNvSpPr txBox="1"/>
          <p:nvPr/>
        </p:nvSpPr>
        <p:spPr>
          <a:xfrm>
            <a:off x="2362200" y="4397552"/>
            <a:ext cx="8206563" cy="236983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Helvetica Neue"/>
                <a:ea typeface="Helvetica Neue"/>
                <a:cs typeface="Helvetica Neue"/>
                <a:sym typeface="Helvetica Neue"/>
              </a:rPr>
              <a:t>Analytical Thinking</a:t>
            </a:r>
          </a:p>
          <a:p>
            <a:pPr marL="342900" indent="-342900">
              <a:buFont typeface="Arial" panose="020B0604020202020204" pitchFamily="34" charset="0"/>
              <a:buChar char="•"/>
            </a:pPr>
            <a:r>
              <a:rPr lang="en-US" sz="2400" dirty="0">
                <a:solidFill>
                  <a:schemeClr val="dk1"/>
                </a:solidFill>
                <a:latin typeface="Helvetica Neue"/>
                <a:sym typeface="Helvetica Neue"/>
              </a:rPr>
              <a:t>The basics and The art of thinking</a:t>
            </a:r>
          </a:p>
          <a:p>
            <a:pPr marL="342900" indent="-342900">
              <a:buFont typeface="Arial" panose="020B0604020202020204" pitchFamily="34" charset="0"/>
              <a:buChar char="•"/>
            </a:pPr>
            <a:r>
              <a:rPr lang="en-US" sz="2400" dirty="0">
                <a:solidFill>
                  <a:schemeClr val="dk1"/>
                </a:solidFill>
                <a:latin typeface="Helvetica Neue"/>
                <a:sym typeface="Helvetica Neue"/>
              </a:rPr>
              <a:t>The trap called Belief systems</a:t>
            </a:r>
          </a:p>
          <a:p>
            <a:pPr marL="342900" indent="-342900">
              <a:buFont typeface="Arial" panose="020B0604020202020204" pitchFamily="34" charset="0"/>
              <a:buChar char="•"/>
            </a:pPr>
            <a:r>
              <a:rPr lang="en-US" sz="2400" dirty="0">
                <a:solidFill>
                  <a:schemeClr val="dk1"/>
                </a:solidFill>
                <a:latin typeface="Helvetica Neue"/>
                <a:sym typeface="Helvetica Neue"/>
              </a:rPr>
              <a:t>Open-mindedness, </a:t>
            </a:r>
            <a:r>
              <a:rPr lang="en-US" sz="2400" dirty="0" err="1">
                <a:solidFill>
                  <a:schemeClr val="dk1"/>
                </a:solidFill>
                <a:latin typeface="Helvetica Neue"/>
                <a:sym typeface="Helvetica Neue"/>
              </a:rPr>
              <a:t>scepticism</a:t>
            </a:r>
            <a:r>
              <a:rPr lang="en-US" sz="2400" dirty="0">
                <a:solidFill>
                  <a:schemeClr val="dk1"/>
                </a:solidFill>
                <a:latin typeface="Helvetica Neue"/>
                <a:sym typeface="Helvetica Neue"/>
              </a:rPr>
              <a:t> in critical thinking</a:t>
            </a:r>
          </a:p>
          <a:p>
            <a:pPr marL="342900" indent="-342900">
              <a:buFont typeface="Arial" panose="020B0604020202020204" pitchFamily="34" charset="0"/>
              <a:buChar char="•"/>
            </a:pPr>
            <a:r>
              <a:rPr lang="en-US" sz="2400" dirty="0">
                <a:solidFill>
                  <a:schemeClr val="dk1"/>
                </a:solidFill>
                <a:latin typeface="Helvetica Neue"/>
                <a:sym typeface="Helvetica Neue"/>
              </a:rPr>
              <a:t>Dispositions of a critical thinker</a:t>
            </a:r>
          </a:p>
          <a:p>
            <a:pPr marL="342900" indent="-342900">
              <a:buFont typeface="Arial" panose="020B0604020202020204" pitchFamily="34" charset="0"/>
              <a:buChar char="•"/>
            </a:pPr>
            <a:r>
              <a:rPr lang="en-US" sz="2400" dirty="0">
                <a:solidFill>
                  <a:schemeClr val="dk1"/>
                </a:solidFill>
                <a:latin typeface="Helvetica Neue"/>
                <a:sym typeface="Helvetica Neue"/>
              </a:rPr>
              <a:t>Final thought </a:t>
            </a:r>
            <a:endParaRPr sz="2400" dirty="0">
              <a:solidFill>
                <a:schemeClr val="dk1"/>
              </a:solidFill>
              <a:latin typeface="Helvetica Neue"/>
              <a:sym typeface="Helvetica Neue"/>
            </a:endParaRPr>
          </a:p>
        </p:txBody>
      </p:sp>
      <p:sp>
        <p:nvSpPr>
          <p:cNvPr id="149" name="Google Shape;149;p3"/>
          <p:cNvSpPr txBox="1"/>
          <p:nvPr/>
        </p:nvSpPr>
        <p:spPr>
          <a:xfrm>
            <a:off x="2336490" y="6864416"/>
            <a:ext cx="9093510" cy="16311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dirty="0">
                <a:solidFill>
                  <a:schemeClr val="dk1"/>
                </a:solidFill>
                <a:latin typeface="Helvetica Neue"/>
                <a:ea typeface="Helvetica Neue"/>
                <a:cs typeface="Helvetica Neue"/>
              </a:rPr>
              <a:t>Continuous Learning and Learning Strategies</a:t>
            </a:r>
          </a:p>
          <a:p>
            <a:pPr marL="342900" lvl="0" indent="-342900">
              <a:buFont typeface="Arial" panose="020B0604020202020204" pitchFamily="34" charset="0"/>
              <a:buChar char="•"/>
            </a:pPr>
            <a:r>
              <a:rPr lang="sk-SK" sz="2400" dirty="0" err="1">
                <a:solidFill>
                  <a:schemeClr val="dk1"/>
                </a:solidFill>
                <a:latin typeface="Helvetica Neue"/>
              </a:rPr>
              <a:t>Continuous</a:t>
            </a:r>
            <a:r>
              <a:rPr lang="sk-SK" sz="2400" dirty="0">
                <a:solidFill>
                  <a:schemeClr val="dk1"/>
                </a:solidFill>
                <a:latin typeface="Helvetica Neue"/>
              </a:rPr>
              <a:t> </a:t>
            </a:r>
            <a:r>
              <a:rPr lang="sk-SK" sz="2400" dirty="0" err="1">
                <a:solidFill>
                  <a:schemeClr val="dk1"/>
                </a:solidFill>
                <a:latin typeface="Helvetica Neue"/>
              </a:rPr>
              <a:t>learning</a:t>
            </a:r>
            <a:r>
              <a:rPr lang="sk-SK" sz="2400" dirty="0">
                <a:solidFill>
                  <a:schemeClr val="dk1"/>
                </a:solidFill>
                <a:latin typeface="Helvetica Neue"/>
              </a:rPr>
              <a:t> </a:t>
            </a:r>
            <a:r>
              <a:rPr lang="sk-SK" sz="2400" dirty="0" err="1">
                <a:solidFill>
                  <a:schemeClr val="dk1"/>
                </a:solidFill>
                <a:latin typeface="Helvetica Neue"/>
              </a:rPr>
              <a:t>fundamentals</a:t>
            </a:r>
            <a:endParaRPr lang="en-US" sz="2400" dirty="0">
              <a:solidFill>
                <a:schemeClr val="dk1"/>
              </a:solidFill>
              <a:latin typeface="Helvetica Neue"/>
            </a:endParaRPr>
          </a:p>
          <a:p>
            <a:pPr marL="342900" lvl="0" indent="-342900">
              <a:buFont typeface="Arial" panose="020B0604020202020204" pitchFamily="34" charset="0"/>
              <a:buChar char="•"/>
            </a:pPr>
            <a:r>
              <a:rPr lang="en-US" sz="2400" dirty="0">
                <a:solidFill>
                  <a:schemeClr val="dk1"/>
                </a:solidFill>
                <a:latin typeface="Helvetica Neue"/>
              </a:rPr>
              <a:t>Unlearning</a:t>
            </a:r>
          </a:p>
          <a:p>
            <a:pPr marL="342900" lvl="0" indent="-342900">
              <a:buFont typeface="Arial" panose="020B0604020202020204" pitchFamily="34" charset="0"/>
              <a:buChar char="•"/>
            </a:pPr>
            <a:r>
              <a:rPr lang="en-US" sz="2400" dirty="0">
                <a:solidFill>
                  <a:schemeClr val="dk1"/>
                </a:solidFill>
                <a:latin typeface="Helvetica Neue"/>
              </a:rPr>
              <a:t>Learning strategies</a:t>
            </a:r>
            <a:r>
              <a:rPr lang="sk-SK" sz="2400" dirty="0">
                <a:solidFill>
                  <a:schemeClr val="dk1"/>
                </a:solidFill>
                <a:latin typeface="Helvetica Neue"/>
              </a:rPr>
              <a:t> </a:t>
            </a:r>
            <a:endParaRPr sz="2400" dirty="0">
              <a:solidFill>
                <a:schemeClr val="dk1"/>
              </a:solidFill>
              <a:latin typeface="Helvetica Neue"/>
              <a:sym typeface="Helvetica Neue"/>
            </a:endParaRPr>
          </a:p>
        </p:txBody>
      </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2" name="Google Shape;1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6903268"/>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80456" y="1707059"/>
            <a:ext cx="115062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sk-SK"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ADAPTABILITY AND FLEXIBILITY </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80306" y="2762543"/>
            <a:ext cx="15718036" cy="4832092"/>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is the ability to be flexible and adjust to changing factors, conditions or environments. Being adaptable is highly valued skill in workplace. Look at insights and thoughts on adaptability and the future of work by leaders from around the world in a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mini-documentary film</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Some people may find adaptation easy while others might find it more difficult. If you would like to develop this skill within yourself, consider build up your self-confidence, see a different perspective,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recognize that failure happens.</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Adaptability and flexibility are two very similar terms that differ slightly. You have to be flexible to be adaptable, but if you are flexible that doesn´t necessarily mean you are adaptable. In other words, flexibility is a component of being adaptable. Being flexible in life means that you can change your plans and adapt to new situations easily.</a:t>
            </a:r>
          </a:p>
        </p:txBody>
      </p:sp>
    </p:spTree>
    <p:extLst>
      <p:ext uri="{BB962C8B-B14F-4D97-AF65-F5344CB8AC3E}">
        <p14:creationId xmlns:p14="http://schemas.microsoft.com/office/powerpoint/2010/main" val="2883063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1.2 WORKPLACE ADAPTABILITY</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192251" y="2637077"/>
            <a:ext cx="15903498" cy="5693866"/>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Workplace adaptability is the ability to respond effectively to different scenarios and challenges within the workplace.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Becoming adaptable at work helps you respond to new situations, new roles, new projects, and new clients. Learning to become more adaptable at work takes time and focus, it is more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about the journey than the end result. Learning soft skills like adaptability may not come with and official certification or be as measurable as hard skills, but they can do just as much, if not more, </a:t>
            </a:r>
            <a:r>
              <a:rPr lang="en-GB"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for your success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if you are leader or team member.</a:t>
            </a: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Adaptable people develop targeted skill sets, processes, and frameworks that allow them to quickly and efficiently deal with different situations as they arise. Becoming adaptable at work helps you respond to new situations, new roles, new projects, and new clients. As you develop this skill set, you'll be able to face any change that comes your way.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Center for Creative Leadership breaks adaptability skills into 3 categories: Cognitive adaptability, emotional adaptability and personality adaptability. </a:t>
            </a:r>
          </a:p>
        </p:txBody>
      </p:sp>
    </p:spTree>
    <p:extLst>
      <p:ext uri="{BB962C8B-B14F-4D97-AF65-F5344CB8AC3E}">
        <p14:creationId xmlns:p14="http://schemas.microsoft.com/office/powerpoint/2010/main" val="272700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1.3 WORKPLACE  FLEXIBILITY</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43298" y="2780768"/>
            <a:ext cx="15903498" cy="4832092"/>
          </a:xfrm>
          <a:prstGeom prst="rect">
            <a:avLst/>
          </a:prstGeom>
          <a:noFill/>
        </p:spPr>
        <p:txBody>
          <a:bodyPr wrap="square" rtlCol="0">
            <a:spAutoFit/>
          </a:bodyPr>
          <a:lstStyle/>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Workplace flexibility is the ability to evaluate occurrences and adjust to the roles and tasks or the job being offered. Workplace flexibility is a working arrangement whereby there is flexibility for an employee as to where he/she wants to work, the time he/she will work, and how he/she will work.  </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Examples in which benefit both E-E is work-life balance, boosted productivity or be more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responsive to change.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Managers and leaders the world over transitioning from the traditional way of working to the new and modern way. For example: work from home option, workplace independence or option of working arrangement.</a:t>
            </a:r>
          </a:p>
          <a:p>
            <a:pPr algn="just">
              <a:defRPr/>
            </a:pPr>
            <a:endParaRPr lang="en-GB" sz="28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S</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mall businesses are inclined into adapting workplace flexibility because they are trying to cut costs when it comes to the utilities and rent spending, they have the liberty to do this since their operations are not that large-scaled and they have a small number of people to handle. </a:t>
            </a:r>
          </a:p>
        </p:txBody>
      </p:sp>
    </p:spTree>
    <p:extLst>
      <p:ext uri="{BB962C8B-B14F-4D97-AF65-F5344CB8AC3E}">
        <p14:creationId xmlns:p14="http://schemas.microsoft.com/office/powerpoint/2010/main" val="1323385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EXERCISES AND PRACTICE</a:t>
            </a:r>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5271187"/>
          </a:xfrm>
          <a:prstGeom prst="rect">
            <a:avLst/>
          </a:prstGeom>
          <a:noFill/>
        </p:spPr>
        <p:txBody>
          <a:bodyPr wrap="square" rtlCol="0">
            <a:spAutoFit/>
          </a:bodyPr>
          <a:lstStyle/>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Answer the following questions to see if you have adaptability or determine if it is a skill that you might need to work on some more:</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Are you good at taking advice?</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Can you adapt easily to new situations?</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Can you stand criticism?</a:t>
            </a:r>
            <a:r>
              <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Are you a bad loser?</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want to have the last word?</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can't stand being contradicted?</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put down others' proposals?</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lgn="just">
              <a:lnSpc>
                <a:spcPct val="107000"/>
              </a:lnSpc>
              <a:spcAft>
                <a:spcPts val="800"/>
              </a:spcAft>
              <a:buFont typeface="+mj-lt"/>
              <a:buAutoNum type="arabicPeriod"/>
              <a:tabLst>
                <a:tab pos="457200" algn="l"/>
              </a:tabLst>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Do you feel you don't tolerate critics? (Jackson et. al., 2000)</a:t>
            </a:r>
            <a:endParaRPr lang="sk-SK"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Give yourself 1 point if you answered “no” to 1-3, and 1 point for each “yes” for 4-8. Higher scores could be indicative of less adaptable and more rigid ways of thinking.</a:t>
            </a: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09231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3204902" cy="769441"/>
          </a:xfrm>
          <a:prstGeom prst="rect">
            <a:avLst/>
          </a:prstGeom>
          <a:noFill/>
        </p:spPr>
        <p:txBody>
          <a:bodyPr wrap="square" rtlCol="0">
            <a:spAutoFit/>
          </a:bodyPr>
          <a:lstStyle/>
          <a:p>
            <a:r>
              <a:rPr lang="sk-SK"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1.4 EXERCISES AND PRACTICE</a:t>
            </a:r>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610951"/>
            <a:ext cx="15803934" cy="4401205"/>
          </a:xfrm>
          <a:prstGeom prst="rect">
            <a:avLst/>
          </a:prstGeom>
          <a:noFill/>
        </p:spPr>
        <p:txBody>
          <a:bodyPr wrap="square" rtlCol="0">
            <a:spAutoFit/>
          </a:bodyPr>
          <a:lstStyle/>
          <a:p>
            <a:pPr algn="just">
              <a:defRPr/>
            </a:pP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Take a look at some examples on how you can build, refine, and grow your adaptability skills through exercises and practice</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Example: Leave your ego at the door</a:t>
            </a:r>
          </a:p>
          <a:p>
            <a:pPr algn="just">
              <a:defRP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Your team recently hosted a creative brainstorming session, but your idea did not get chosen. It is normal to feel disappointed. But instead of staying sad about it, you can choose to let it go. Leave your ego at </a:t>
            </a:r>
            <a:r>
              <a:rPr lang="sk-SK" sz="2800"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he door and embrace the idea your team  decided to move forward with. In doing so, you are making it safe for others to express their creativity with even more unique ideas. You are also teaching yourself that there are multiple solutions to a problem, and you can adapt no matter which one moves forward. </a:t>
            </a:r>
          </a:p>
        </p:txBody>
      </p:sp>
    </p:spTree>
    <p:extLst>
      <p:ext uri="{BB962C8B-B14F-4D97-AF65-F5344CB8AC3E}">
        <p14:creationId xmlns:p14="http://schemas.microsoft.com/office/powerpoint/2010/main" val="289118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288808" y="716239"/>
            <a:ext cx="1412853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sk-SK" sz="4400" b="1" dirty="0">
                <a:solidFill>
                  <a:srgbClr val="D00B24"/>
                </a:solidFill>
              </a:rPr>
              <a:t>1 ANALYTICAL THINKING IN BASICS</a:t>
            </a:r>
            <a:endParaRPr lang="en-US" sz="4400" b="1" dirty="0">
              <a:solidFill>
                <a:srgbClr val="D00B24"/>
              </a:solidFill>
            </a:endParaRPr>
          </a:p>
        </p:txBody>
      </p:sp>
      <p:sp>
        <p:nvSpPr>
          <p:cNvPr id="3" name="BlokTextu 2">
            <a:extLst>
              <a:ext uri="{FF2B5EF4-FFF2-40B4-BE49-F238E27FC236}">
                <a16:creationId xmlns:a16="http://schemas.microsoft.com/office/drawing/2014/main" id="{7ACBE731-3392-3517-DDF8-B2DDEE4BF037}"/>
              </a:ext>
            </a:extLst>
          </p:cNvPr>
          <p:cNvSpPr txBox="1"/>
          <p:nvPr/>
        </p:nvSpPr>
        <p:spPr>
          <a:xfrm>
            <a:off x="1288808" y="2399567"/>
            <a:ext cx="16147139" cy="5940088"/>
          </a:xfrm>
          <a:prstGeom prst="rect">
            <a:avLst/>
          </a:prstGeom>
          <a:noFill/>
        </p:spPr>
        <p:txBody>
          <a:bodyPr wrap="square" rtlCol="0">
            <a:spAutoFit/>
          </a:bodyPr>
          <a:lstStyle/>
          <a:p>
            <a:pPr algn="just"/>
            <a:r>
              <a:rPr lang="en-US" sz="2000" b="1" dirty="0">
                <a:latin typeface="Calibri" panose="020F0502020204030204" pitchFamily="34" charset="0"/>
                <a:cs typeface="Calibri" panose="020F0502020204030204" pitchFamily="34" charset="0"/>
              </a:rPr>
              <a:t>“On average  about  forty  percent  of  the  human  mind  consists  of  data,  thirty  percent information,  twenty  percent  knowledge,  ten  percent  understanding,  and  virtually  no wisdom” </a:t>
            </a:r>
            <a:r>
              <a:rPr lang="en-US" sz="2000" dirty="0">
                <a:latin typeface="Calibri" panose="020F0502020204030204" pitchFamily="34" charset="0"/>
                <a:cs typeface="Calibri" panose="020F0502020204030204" pitchFamily="34" charset="0"/>
              </a:rPr>
              <a:t> (Ackoff,  1989,  3). </a:t>
            </a: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Data - </a:t>
            </a:r>
            <a:r>
              <a:rPr lang="en-US" sz="2000" dirty="0">
                <a:latin typeface="Calibri" panose="020F0502020204030204" pitchFamily="34" charset="0"/>
                <a:cs typeface="Calibri" panose="020F0502020204030204" pitchFamily="34" charset="0"/>
              </a:rPr>
              <a:t>is represented by a series of random dots that could mean something – or nothing.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Information -</a:t>
            </a:r>
            <a:r>
              <a:rPr lang="en-US" sz="2000" dirty="0">
                <a:latin typeface="Calibri" panose="020F0502020204030204" pitchFamily="34" charset="0"/>
                <a:cs typeface="Calibri" panose="020F0502020204030204" pitchFamily="34" charset="0"/>
              </a:rPr>
              <a:t> is where meaning or relationship is applied to the raw material.  This is indicated by applying different </a:t>
            </a:r>
            <a:r>
              <a:rPr lang="en-US" sz="2000" dirty="0" err="1">
                <a:latin typeface="Calibri" panose="020F0502020204030204" pitchFamily="34" charset="0"/>
                <a:cs typeface="Calibri" panose="020F0502020204030204" pitchFamily="34" charset="0"/>
              </a:rPr>
              <a:t>colours</a:t>
            </a:r>
            <a:r>
              <a:rPr lang="en-US" sz="2000" dirty="0">
                <a:latin typeface="Calibri" panose="020F0502020204030204" pitchFamily="34" charset="0"/>
                <a:cs typeface="Calibri" panose="020F0502020204030204" pitchFamily="34" charset="0"/>
              </a:rPr>
              <a:t> to the dots.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Knowledge -</a:t>
            </a:r>
            <a:r>
              <a:rPr lang="en-US" sz="2000" dirty="0">
                <a:latin typeface="Calibri" panose="020F0502020204030204" pitchFamily="34" charset="0"/>
                <a:cs typeface="Calibri" panose="020F0502020204030204" pitchFamily="34" charset="0"/>
              </a:rPr>
              <a:t> is gained when we are able to memorize the information, for i.e. standard multiplication tables or sunrise &amp; sunset times in a given month. As we gain knowledge we begin to make sense of things and draw connections between different pieces of information.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Insight - </a:t>
            </a:r>
            <a:r>
              <a:rPr lang="en-US" sz="2000" dirty="0">
                <a:latin typeface="Calibri" panose="020F0502020204030204" pitchFamily="34" charset="0"/>
                <a:cs typeface="Calibri" panose="020F0502020204030204" pitchFamily="34" charset="0"/>
              </a:rPr>
              <a:t>is the level where data becomes seriously useful. Insight is the ability to synthesize knowledge in order obtain a deep understanding of a problem. With insight comes the prospect of </a:t>
            </a:r>
          </a:p>
          <a:p>
            <a:pPr marL="285750" indent="-285750" algn="just">
              <a:buFont typeface="Arial" panose="020B0604020202020204" pitchFamily="34" charset="0"/>
              <a:buChar char="•"/>
            </a:pPr>
            <a:r>
              <a:rPr lang="en-US" sz="2000" b="1" dirty="0">
                <a:latin typeface="Calibri" panose="020F0502020204030204" pitchFamily="34" charset="0"/>
                <a:cs typeface="Calibri" panose="020F0502020204030204" pitchFamily="34" charset="0"/>
              </a:rPr>
              <a:t>Wisdom</a:t>
            </a:r>
            <a:r>
              <a:rPr lang="en-US" sz="2000" dirty="0">
                <a:latin typeface="Calibri" panose="020F0502020204030204" pitchFamily="34" charset="0"/>
                <a:cs typeface="Calibri" panose="020F0502020204030204" pitchFamily="34" charset="0"/>
              </a:rPr>
              <a:t> – the ability to use insight to facilitate informed decision making.</a:t>
            </a:r>
          </a:p>
        </p:txBody>
      </p:sp>
      <p:pic>
        <p:nvPicPr>
          <p:cNvPr id="6" name="Obrázok 5" descr="Data To Wisdom Via Information, Knowledge &amp; Insight. - Information Factory  Information Factory">
            <a:extLst>
              <a:ext uri="{FF2B5EF4-FFF2-40B4-BE49-F238E27FC236}">
                <a16:creationId xmlns:a16="http://schemas.microsoft.com/office/drawing/2014/main" id="{61284DCC-FA09-8908-DE80-DA42E0520CB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382" y="3236678"/>
            <a:ext cx="8171918" cy="2474159"/>
          </a:xfrm>
          <a:prstGeom prst="rect">
            <a:avLst/>
          </a:prstGeom>
          <a:noFill/>
          <a:ln>
            <a:noFill/>
          </a:ln>
        </p:spPr>
      </p:pic>
      <p:sp>
        <p:nvSpPr>
          <p:cNvPr id="7" name="BlokTextu 6">
            <a:extLst>
              <a:ext uri="{FF2B5EF4-FFF2-40B4-BE49-F238E27FC236}">
                <a16:creationId xmlns:a16="http://schemas.microsoft.com/office/drawing/2014/main" id="{5B38D971-ECF3-4084-87DE-46D12556C65C}"/>
              </a:ext>
            </a:extLst>
          </p:cNvPr>
          <p:cNvSpPr txBox="1"/>
          <p:nvPr/>
        </p:nvSpPr>
        <p:spPr>
          <a:xfrm>
            <a:off x="5534944" y="5710837"/>
            <a:ext cx="7815296" cy="276999"/>
          </a:xfrm>
          <a:prstGeom prst="rect">
            <a:avLst/>
          </a:prstGeom>
          <a:noFill/>
        </p:spPr>
        <p:txBody>
          <a:bodyPr wrap="square" rtlCol="0">
            <a:spAutoFit/>
          </a:bodyPr>
          <a:lstStyle/>
          <a:p>
            <a:r>
              <a:rPr lang="en-US" sz="1200" dirty="0"/>
              <a:t>Original graphic by Hugh MacLeod @</a:t>
            </a:r>
            <a:r>
              <a:rPr lang="en-US" sz="1200" dirty="0" err="1"/>
              <a:t>hughcards</a:t>
            </a:r>
            <a:r>
              <a:rPr lang="sk-SK" sz="1200" dirty="0"/>
              <a:t>, </a:t>
            </a:r>
            <a:r>
              <a:rPr lang="en-US" sz="1200" dirty="0"/>
              <a:t>extended by David Sommerville @</a:t>
            </a:r>
            <a:r>
              <a:rPr lang="en-US" sz="1200" dirty="0" err="1"/>
              <a:t>smrvl</a:t>
            </a:r>
            <a:r>
              <a:rPr lang="en-US" sz="1200" dirty="0"/>
              <a:t> </a:t>
            </a:r>
            <a:endParaRPr lang="sk-SK" sz="1200" dirty="0"/>
          </a:p>
        </p:txBody>
      </p:sp>
    </p:spTree>
    <p:extLst>
      <p:ext uri="{BB962C8B-B14F-4D97-AF65-F5344CB8AC3E}">
        <p14:creationId xmlns:p14="http://schemas.microsoft.com/office/powerpoint/2010/main" val="12613801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2974</Words>
  <Application>Microsoft Office PowerPoint</Application>
  <PresentationFormat>Personalizado</PresentationFormat>
  <Paragraphs>170</Paragraphs>
  <Slides>22</Slides>
  <Notes>18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Calibri</vt:lpstr>
      <vt:lpstr>Helvetica Neue</vt:lpstr>
      <vt:lpstr>Microsoft Sans Serif</vt:lpstr>
      <vt:lpstr>Tahoma</vt:lpstr>
      <vt:lpstr>Arial</vt:lpstr>
      <vt:lpstr>Courier New</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Monia Coppola</dc:creator>
  <cp:lastModifiedBy>Miriam Internet Web Solutions</cp:lastModifiedBy>
  <cp:revision>111</cp:revision>
  <dcterms:created xsi:type="dcterms:W3CDTF">2022-05-13T08:01:25Z</dcterms:created>
  <dcterms:modified xsi:type="dcterms:W3CDTF">2023-03-17T12:09:52Z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