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26"/>
  </p:notesMasterIdLst>
  <p:sldIdLst>
    <p:sldId id="256" r:id="rId3"/>
    <p:sldId id="257" r:id="rId4"/>
    <p:sldId id="258"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1" r:id="rId20"/>
    <p:sldId id="282" r:id="rId21"/>
    <p:sldId id="283" r:id="rId22"/>
    <p:sldId id="280" r:id="rId23"/>
    <p:sldId id="284" r:id="rId24"/>
    <p:sldId id="265" r:id="rId25"/>
  </p:sldIdLst>
  <p:sldSz cx="18288000" cy="10287000"/>
  <p:notesSz cx="18288000" cy="10287000"/>
  <p:embeddedFontLst>
    <p:embeddedFont>
      <p:font typeface="Calibri" panose="020F0502020204030204" pitchFamily="34" charset="0"/>
      <p:regular r:id="rId27"/>
      <p:bold r:id="rId28"/>
      <p:italic r:id="rId29"/>
      <p:boldItalic r:id="rId30"/>
    </p:embeddedFont>
    <p:embeddedFont>
      <p:font typeface="Helvetica Neue" panose="020B0604020202020204" charset="0"/>
      <p:regular r:id="rId31"/>
      <p:bold r:id="rId32"/>
      <p:italic r:id="rId33"/>
      <p:boldItalic r:id="rId34"/>
    </p:embeddedFont>
    <p:embeddedFont>
      <p:font typeface="Noto Sans Symbols" panose="020B0502040504020204" pitchFamily="34" charset="0"/>
      <p:regular r:id="rId35"/>
    </p:embeddedFont>
    <p:embeddedFont>
      <p:font typeface="Tahoma" panose="020B0604030504040204" pitchFamily="3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iXsE3ZAhbinuL+k/EXRooBohm9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2" d="100"/>
          <a:sy n="32" d="100"/>
        </p:scale>
        <p:origin x="53" y="88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p1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1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9" name="Google Shape;399;p1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7" name="Google Shape;407;p1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p1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p1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p1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 name="Google Shape;446;p1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1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9" name="Google Shape;419;p1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p1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 name="Google Shape;446;p1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1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4" name="Google Shape;454;p1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 name="Google Shape;341;p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p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p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9" name="Google Shape;389;p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p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2"/>
          <p:cNvSpPr txBox="1"/>
          <p:nvPr/>
        </p:nvSpPr>
        <p:spPr>
          <a:xfrm>
            <a:off x="5029200" y="9182100"/>
            <a:ext cx="122682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6"/>
        <p:cNvGrpSpPr/>
        <p:nvPr/>
      </p:nvGrpSpPr>
      <p:grpSpPr>
        <a:xfrm>
          <a:off x="0" y="0"/>
          <a:ext cx="0" cy="0"/>
          <a:chOff x="0" y="0"/>
          <a:chExt cx="0" cy="0"/>
        </a:xfrm>
      </p:grpSpPr>
      <p:sp>
        <p:nvSpPr>
          <p:cNvPr id="67" name="Google Shape;67;p22"/>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22"/>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Google Shape;69;p22"/>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22"/>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1" name="Google Shape;71;p22"/>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2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2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2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5"/>
        <p:cNvGrpSpPr/>
        <p:nvPr/>
      </p:nvGrpSpPr>
      <p:grpSpPr>
        <a:xfrm>
          <a:off x="0" y="0"/>
          <a:ext cx="0" cy="0"/>
          <a:chOff x="0" y="0"/>
          <a:chExt cx="0" cy="0"/>
        </a:xfrm>
      </p:grpSpPr>
      <p:sp>
        <p:nvSpPr>
          <p:cNvPr id="76" name="Google Shape;76;p23"/>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2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2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2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0"/>
        <p:cNvGrpSpPr/>
        <p:nvPr/>
      </p:nvGrpSpPr>
      <p:grpSpPr>
        <a:xfrm>
          <a:off x="0" y="0"/>
          <a:ext cx="0" cy="0"/>
          <a:chOff x="0" y="0"/>
          <a:chExt cx="0" cy="0"/>
        </a:xfrm>
      </p:grpSpPr>
      <p:sp>
        <p:nvSpPr>
          <p:cNvPr id="81" name="Google Shape;81;p2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2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84"/>
        <p:cNvGrpSpPr/>
        <p:nvPr/>
      </p:nvGrpSpPr>
      <p:grpSpPr>
        <a:xfrm>
          <a:off x="0" y="0"/>
          <a:ext cx="0" cy="0"/>
          <a:chOff x="0" y="0"/>
          <a:chExt cx="0" cy="0"/>
        </a:xfrm>
      </p:grpSpPr>
      <p:sp>
        <p:nvSpPr>
          <p:cNvPr id="85" name="Google Shape;85;p2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5"/>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25"/>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8" name="Google Shape;88;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1"/>
        <p:cNvGrpSpPr/>
        <p:nvPr/>
      </p:nvGrpSpPr>
      <p:grpSpPr>
        <a:xfrm>
          <a:off x="0" y="0"/>
          <a:ext cx="0" cy="0"/>
          <a:chOff x="0" y="0"/>
          <a:chExt cx="0" cy="0"/>
        </a:xfrm>
      </p:grpSpPr>
      <p:sp>
        <p:nvSpPr>
          <p:cNvPr id="92" name="Google Shape;92;p2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26"/>
          <p:cNvSpPr>
            <a:spLocks noGrp="1"/>
          </p:cNvSpPr>
          <p:nvPr>
            <p:ph type="pic" idx="2"/>
          </p:nvPr>
        </p:nvSpPr>
        <p:spPr>
          <a:xfrm>
            <a:off x="7775575" y="1481138"/>
            <a:ext cx="9258300" cy="7310437"/>
          </a:xfrm>
          <a:prstGeom prst="rect">
            <a:avLst/>
          </a:prstGeom>
          <a:noFill/>
          <a:ln>
            <a:noFill/>
          </a:ln>
        </p:spPr>
      </p:sp>
      <p:sp>
        <p:nvSpPr>
          <p:cNvPr id="94" name="Google Shape;94;p26"/>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5" name="Google Shape;95;p2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2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8"/>
        <p:cNvGrpSpPr/>
        <p:nvPr/>
      </p:nvGrpSpPr>
      <p:grpSpPr>
        <a:xfrm>
          <a:off x="0" y="0"/>
          <a:ext cx="0" cy="0"/>
          <a:chOff x="0" y="0"/>
          <a:chExt cx="0" cy="0"/>
        </a:xfrm>
      </p:grpSpPr>
      <p:sp>
        <p:nvSpPr>
          <p:cNvPr id="99" name="Google Shape;99;p27"/>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27"/>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2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2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2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4"/>
        <p:cNvGrpSpPr/>
        <p:nvPr/>
      </p:nvGrpSpPr>
      <p:grpSpPr>
        <a:xfrm>
          <a:off x="0" y="0"/>
          <a:ext cx="0" cy="0"/>
          <a:chOff x="0" y="0"/>
          <a:chExt cx="0" cy="0"/>
        </a:xfrm>
      </p:grpSpPr>
      <p:sp>
        <p:nvSpPr>
          <p:cNvPr id="105" name="Google Shape;105;p28"/>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28"/>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2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2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1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7" name="Google Shape;17;p16"/>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1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 name="Google Shape;23;p1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 name="Google Shape;24;p17"/>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18"/>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1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
        <p:cNvGrpSpPr/>
        <p:nvPr/>
      </p:nvGrpSpPr>
      <p:grpSpPr>
        <a:xfrm>
          <a:off x="0" y="0"/>
          <a:ext cx="0" cy="0"/>
          <a:chOff x="0" y="0"/>
          <a:chExt cx="0" cy="0"/>
        </a:xfrm>
      </p:grpSpPr>
      <p:sp>
        <p:nvSpPr>
          <p:cNvPr id="33" name="Google Shape;33;p19"/>
          <p:cNvSpPr txBox="1"/>
          <p:nvPr/>
        </p:nvSpPr>
        <p:spPr>
          <a:xfrm>
            <a:off x="4953000" y="9182100"/>
            <a:ext cx="123444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1"/>
        <p:cNvGrpSpPr/>
        <p:nvPr/>
      </p:nvGrpSpPr>
      <p:grpSpPr>
        <a:xfrm>
          <a:off x="0" y="0"/>
          <a:ext cx="0" cy="0"/>
          <a:chOff x="0" y="0"/>
          <a:chExt cx="0" cy="0"/>
        </a:xfrm>
      </p:grpSpPr>
      <p:sp>
        <p:nvSpPr>
          <p:cNvPr id="42" name="Google Shape;42;p14"/>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14"/>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4" name="Google Shape;44;p1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47"/>
        <p:cNvGrpSpPr/>
        <p:nvPr/>
      </p:nvGrpSpPr>
      <p:grpSpPr>
        <a:xfrm>
          <a:off x="0" y="0"/>
          <a:ext cx="0" cy="0"/>
          <a:chOff x="0" y="0"/>
          <a:chExt cx="0" cy="0"/>
        </a:xfrm>
      </p:grpSpPr>
      <p:sp>
        <p:nvSpPr>
          <p:cNvPr id="48" name="Google Shape;48;p15"/>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15"/>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1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1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1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53"/>
        <p:cNvGrpSpPr/>
        <p:nvPr/>
      </p:nvGrpSpPr>
      <p:grpSpPr>
        <a:xfrm>
          <a:off x="0" y="0"/>
          <a:ext cx="0" cy="0"/>
          <a:chOff x="0" y="0"/>
          <a:chExt cx="0" cy="0"/>
        </a:xfrm>
      </p:grpSpPr>
      <p:sp>
        <p:nvSpPr>
          <p:cNvPr id="54" name="Google Shape;54;p20"/>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20"/>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6" name="Google Shape;56;p2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2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2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9"/>
        <p:cNvGrpSpPr/>
        <p:nvPr/>
      </p:nvGrpSpPr>
      <p:grpSpPr>
        <a:xfrm>
          <a:off x="0" y="0"/>
          <a:ext cx="0" cy="0"/>
          <a:chOff x="0" y="0"/>
          <a:chExt cx="0" cy="0"/>
        </a:xfrm>
      </p:grpSpPr>
      <p:sp>
        <p:nvSpPr>
          <p:cNvPr id="60" name="Google Shape;60;p21"/>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21"/>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21"/>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2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4.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076210" y="2308143"/>
            <a:ext cx="6134099" cy="2695574"/>
          </a:xfrm>
          <a:prstGeom prst="rect">
            <a:avLst/>
          </a:prstGeom>
          <a:noFill/>
          <a:ln>
            <a:noFill/>
          </a:ln>
        </p:spPr>
      </p:pic>
      <p:pic>
        <p:nvPicPr>
          <p:cNvPr id="7" name="Google Shape;7;p1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024235" y="0"/>
            <a:ext cx="590549" cy="704449"/>
          </a:xfrm>
          <a:prstGeom prst="rect">
            <a:avLst/>
          </a:prstGeom>
          <a:noFill/>
          <a:ln>
            <a:noFill/>
          </a:ln>
        </p:spPr>
      </p:pic>
      <p:pic>
        <p:nvPicPr>
          <p:cNvPr id="8" name="Google Shape;8;p1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pic>
        <p:nvPicPr>
          <p:cNvPr id="9" name="Google Shape;9;p1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10" name="Google Shape;10;p11"/>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11"/>
          <p:cNvSpPr txBox="1">
            <a:spLocks noGrp="1"/>
          </p:cNvSpPr>
          <p:nvPr>
            <p:ph type="ftr" idx="11"/>
          </p:nvPr>
        </p:nvSpPr>
        <p:spPr>
          <a:xfrm>
            <a:off x="4966523" y="9236339"/>
            <a:ext cx="12185015" cy="69570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pic>
        <p:nvPicPr>
          <p:cNvPr id="35" name="Google Shape;35;p13"/>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13948842" y="685682"/>
            <a:ext cx="3314699" cy="1457324"/>
          </a:xfrm>
          <a:prstGeom prst="rect">
            <a:avLst/>
          </a:prstGeom>
          <a:noFill/>
          <a:ln>
            <a:noFill/>
          </a:ln>
        </p:spPr>
      </p:pic>
      <p:pic>
        <p:nvPicPr>
          <p:cNvPr id="36" name="Google Shape;36;p13"/>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1024235" y="0"/>
            <a:ext cx="590549" cy="704448"/>
          </a:xfrm>
          <a:prstGeom prst="rect">
            <a:avLst/>
          </a:prstGeom>
          <a:noFill/>
          <a:ln>
            <a:noFill/>
          </a:ln>
        </p:spPr>
      </p:pic>
      <p:pic>
        <p:nvPicPr>
          <p:cNvPr id="37" name="Google Shape;37;p13"/>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38" name="Google Shape;38;p13"/>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 name="Google Shape;39;p13"/>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sp>
        <p:nvSpPr>
          <p:cNvPr id="40" name="Google Shape;40;p13"/>
          <p:cNvSpPr txBox="1"/>
          <p:nvPr/>
        </p:nvSpPr>
        <p:spPr>
          <a:xfrm>
            <a:off x="4982101" y="9282763"/>
            <a:ext cx="12185015" cy="695703"/>
          </a:xfrm>
          <a:prstGeom prst="rect">
            <a:avLst/>
          </a:prstGeom>
          <a:noFill/>
          <a:ln>
            <a:noFill/>
          </a:ln>
        </p:spPr>
        <p:txBody>
          <a:bodyPr spcFirstLastPara="1" wrap="square" lIns="0" tIns="0" rIns="0" bIns="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pixabay.com/photos/figure-puzzle-last-part-success-327757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p:nvPr/>
        </p:nvSpPr>
        <p:spPr>
          <a:xfrm>
            <a:off x="3429000" y="5966311"/>
            <a:ext cx="11430000"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l-SI" sz="4400" b="1" dirty="0">
                <a:solidFill>
                  <a:srgbClr val="D00B24"/>
                </a:solidFill>
              </a:rPr>
              <a:t>Upravljanje</a:t>
            </a:r>
            <a:r>
              <a:rPr lang="sl-SI" sz="4400" b="1" dirty="0">
                <a:solidFill>
                  <a:srgbClr val="D00B24"/>
                </a:solidFill>
                <a:latin typeface="Arial"/>
                <a:ea typeface="Arial"/>
                <a:cs typeface="Arial"/>
                <a:sym typeface="Arial"/>
              </a:rPr>
              <a:t> časa, nalog in timskega dela</a:t>
            </a:r>
            <a:endParaRPr dirty="0"/>
          </a:p>
          <a:p>
            <a:pPr marL="0" marR="0" lvl="0" indent="0" algn="ctr" rtl="0">
              <a:lnSpc>
                <a:spcPct val="100000"/>
              </a:lnSpc>
              <a:spcBef>
                <a:spcPts val="5"/>
              </a:spcBef>
              <a:spcAft>
                <a:spcPts val="0"/>
              </a:spcAft>
              <a:buClr>
                <a:schemeClr val="dk1"/>
              </a:buClr>
              <a:buSzPts val="4400"/>
              <a:buFont typeface="Calibri"/>
              <a:buNone/>
            </a:pPr>
            <a:endParaRPr sz="4400" b="1" i="0" u="none" strike="noStrike" cap="none" dirty="0">
              <a:solidFill>
                <a:srgbClr val="D00B24"/>
              </a:solidFill>
              <a:latin typeface="Arial"/>
              <a:ea typeface="Arial"/>
              <a:cs typeface="Arial"/>
              <a:sym typeface="Arial"/>
            </a:endParaRPr>
          </a:p>
        </p:txBody>
      </p:sp>
      <p:sp>
        <p:nvSpPr>
          <p:cNvPr id="115" name="Google Shape;115;p1"/>
          <p:cNvSpPr txBox="1"/>
          <p:nvPr/>
        </p:nvSpPr>
        <p:spPr>
          <a:xfrm>
            <a:off x="4572000" y="7382083"/>
            <a:ext cx="10287000" cy="707846"/>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4000" b="1" dirty="0">
                <a:solidFill>
                  <a:srgbClr val="D00B24"/>
                </a:solidFill>
                <a:latin typeface="Arial"/>
                <a:ea typeface="Arial"/>
                <a:cs typeface="Arial"/>
                <a:sym typeface="Arial"/>
              </a:rPr>
              <a:t>Partner: </a:t>
            </a:r>
            <a:r>
              <a:rPr lang="en-SI" sz="4000" b="1" dirty="0">
                <a:solidFill>
                  <a:srgbClr val="D00B24"/>
                </a:solidFill>
                <a:latin typeface="Arial"/>
                <a:ea typeface="Arial"/>
                <a:cs typeface="Arial"/>
                <a:sym typeface="Arial"/>
              </a:rPr>
              <a:t>UMA</a:t>
            </a:r>
            <a:endParaRPr dirty="0"/>
          </a:p>
        </p:txBody>
      </p:sp>
      <p:sp>
        <p:nvSpPr>
          <p:cNvPr id="116" name="Google Shape;116;p1"/>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2"/>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l-SI" sz="4400" b="1" dirty="0">
                <a:solidFill>
                  <a:srgbClr val="D00B24"/>
                </a:solidFill>
              </a:rPr>
              <a:t>Upravljanje časa in nalog</a:t>
            </a:r>
            <a:endParaRPr sz="4400" b="0" i="0" u="none" strike="noStrike" cap="none" dirty="0">
              <a:latin typeface="Arial"/>
              <a:ea typeface="Arial"/>
              <a:cs typeface="Arial"/>
              <a:sym typeface="Arial"/>
            </a:endParaRPr>
          </a:p>
        </p:txBody>
      </p:sp>
      <p:sp>
        <p:nvSpPr>
          <p:cNvPr id="407" name="Google Shape;407;p62"/>
          <p:cNvSpPr/>
          <p:nvPr/>
        </p:nvSpPr>
        <p:spPr>
          <a:xfrm>
            <a:off x="1523880" y="2562840"/>
            <a:ext cx="16115760" cy="2341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l-SI" sz="2800" b="1" dirty="0">
                <a:latin typeface="Helvetica Neue"/>
                <a:sym typeface="Helvetica Neue"/>
              </a:rPr>
              <a:t>Načrtovanje aktivnosti</a:t>
            </a:r>
            <a:endParaRPr sz="2800" b="1"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err="1">
                <a:solidFill>
                  <a:srgbClr val="000000"/>
                </a:solidFill>
                <a:latin typeface="Helvetica Neue"/>
                <a:ea typeface="Helvetica Neue"/>
                <a:cs typeface="Helvetica Neue"/>
                <a:sym typeface="Helvetica Neue"/>
              </a:rPr>
              <a:t>Če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želite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izvedeti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več</a:t>
            </a:r>
            <a:r>
              <a:rPr lang="en-US" sz="2800" b="0" i="0" u="none" strike="noStrike" cap="none" dirty="0">
                <a:solidFill>
                  <a:srgbClr val="000000"/>
                </a:solidFill>
                <a:latin typeface="Helvetica Neue"/>
                <a:ea typeface="Helvetica Neue"/>
                <a:cs typeface="Helvetica Neue"/>
                <a:sym typeface="Helvetica Neue"/>
              </a:rPr>
              <a:t> o </a:t>
            </a:r>
            <a:r>
              <a:rPr lang="en-US" sz="2800" b="0" i="0" u="none" strike="noStrike" cap="none" dirty="0" err="1">
                <a:solidFill>
                  <a:srgbClr val="000000"/>
                </a:solidFill>
                <a:latin typeface="Helvetica Neue"/>
                <a:ea typeface="Helvetica Neue"/>
                <a:cs typeface="Helvetica Neue"/>
                <a:sym typeface="Helvetica Neue"/>
              </a:rPr>
              <a:t>matriki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nujnosti</a:t>
            </a:r>
            <a:r>
              <a:rPr lang="en-US" sz="2800" b="0" i="0" u="none" strike="noStrike" cap="none" dirty="0">
                <a:solidFill>
                  <a:srgbClr val="000000"/>
                </a:solidFill>
                <a:latin typeface="Helvetica Neue"/>
                <a:ea typeface="Helvetica Neue"/>
                <a:cs typeface="Helvetica Neue"/>
                <a:sym typeface="Helvetica Neue"/>
              </a:rPr>
              <a:t> in </a:t>
            </a:r>
            <a:r>
              <a:rPr lang="en-US" sz="2800" b="0" i="0" u="none" strike="noStrike" cap="none" dirty="0" err="1">
                <a:solidFill>
                  <a:srgbClr val="000000"/>
                </a:solidFill>
                <a:latin typeface="Helvetica Neue"/>
                <a:ea typeface="Helvetica Neue"/>
                <a:cs typeface="Helvetica Neue"/>
                <a:sym typeface="Helvetica Neue"/>
              </a:rPr>
              <a:t>pomembnosti</a:t>
            </a:r>
            <a:r>
              <a:rPr lang="en-US" sz="2800" b="0" i="0" u="none" strike="noStrike" cap="none" dirty="0">
                <a:solidFill>
                  <a:srgbClr val="000000"/>
                </a:solidFill>
                <a:latin typeface="Helvetica Neue"/>
                <a:ea typeface="Helvetica Neue"/>
                <a:cs typeface="Helvetica Neue"/>
                <a:sym typeface="Helvetica Neue"/>
              </a:rPr>
              <a:t> in </a:t>
            </a:r>
            <a:r>
              <a:rPr lang="en-US" sz="2800" b="0" i="0" u="none" strike="noStrike" cap="none" dirty="0" err="1">
                <a:solidFill>
                  <a:srgbClr val="000000"/>
                </a:solidFill>
                <a:latin typeface="Helvetica Neue"/>
                <a:ea typeface="Helvetica Neue"/>
                <a:cs typeface="Helvetica Neue"/>
                <a:sym typeface="Helvetica Neue"/>
              </a:rPr>
              <a:t>kako</a:t>
            </a:r>
            <a:r>
              <a:rPr lang="en-US" sz="2800" b="0" i="0" u="none" strike="noStrike" cap="none" dirty="0">
                <a:solidFill>
                  <a:srgbClr val="000000"/>
                </a:solidFill>
                <a:latin typeface="Helvetica Neue"/>
                <a:ea typeface="Helvetica Neue"/>
                <a:cs typeface="Helvetica Neue"/>
                <a:sym typeface="Helvetica Neue"/>
              </a:rPr>
              <a:t> z </a:t>
            </a:r>
            <a:r>
              <a:rPr lang="en-US" sz="2800" b="0" i="0" u="none" strike="noStrike" cap="none" dirty="0" err="1">
                <a:solidFill>
                  <a:srgbClr val="000000"/>
                </a:solidFill>
                <a:latin typeface="Helvetica Neue"/>
                <a:ea typeface="Helvetica Neue"/>
                <a:cs typeface="Helvetica Neue"/>
                <a:sym typeface="Helvetica Neue"/>
              </a:rPr>
              <a:t>njo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ravnati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dostopajte</a:t>
            </a:r>
            <a:r>
              <a:rPr lang="en-US" sz="2800" b="0" i="0" u="none" strike="noStrike" cap="none" dirty="0">
                <a:solidFill>
                  <a:srgbClr val="000000"/>
                </a:solidFill>
                <a:latin typeface="Helvetica Neue"/>
                <a:ea typeface="Helvetica Neue"/>
                <a:cs typeface="Helvetica Neue"/>
                <a:sym typeface="Helvetica Neue"/>
              </a:rPr>
              <a:t> do </a:t>
            </a:r>
            <a:r>
              <a:rPr lang="en-US" sz="2800" b="0" i="0" u="none" strike="noStrike" cap="none" dirty="0" err="1">
                <a:solidFill>
                  <a:srgbClr val="000000"/>
                </a:solidFill>
                <a:latin typeface="Helvetica Neue"/>
                <a:ea typeface="Helvetica Neue"/>
                <a:cs typeface="Helvetica Neue"/>
                <a:sym typeface="Helvetica Neue"/>
              </a:rPr>
              <a:t>teh</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videoposnetkov</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tako</a:t>
            </a:r>
            <a:r>
              <a:rPr lang="en-US" sz="2800" b="0" i="0" u="none" strike="noStrike" cap="none" dirty="0">
                <a:solidFill>
                  <a:srgbClr val="000000"/>
                </a:solidFill>
                <a:latin typeface="Helvetica Neue"/>
                <a:ea typeface="Helvetica Neue"/>
                <a:cs typeface="Helvetica Neue"/>
                <a:sym typeface="Helvetica Neue"/>
              </a:rPr>
              <a:t>, da </a:t>
            </a:r>
            <a:r>
              <a:rPr lang="en-US" sz="2800" b="0" i="0" u="none" strike="noStrike" cap="none" dirty="0" err="1">
                <a:solidFill>
                  <a:srgbClr val="000000"/>
                </a:solidFill>
                <a:latin typeface="Helvetica Neue"/>
                <a:ea typeface="Helvetica Neue"/>
                <a:cs typeface="Helvetica Neue"/>
                <a:sym typeface="Helvetica Neue"/>
              </a:rPr>
              <a:t>skenirate</a:t>
            </a:r>
            <a:r>
              <a:rPr lang="en-US" sz="2800" b="0" i="0" u="none" strike="noStrike" cap="none" dirty="0">
                <a:solidFill>
                  <a:srgbClr val="000000"/>
                </a:solidFill>
                <a:latin typeface="Helvetica Neue"/>
                <a:ea typeface="Helvetica Neue"/>
                <a:cs typeface="Helvetica Neue"/>
                <a:sym typeface="Helvetica Neue"/>
              </a:rPr>
              <a:t> QR-je </a:t>
            </a:r>
            <a:r>
              <a:rPr lang="en-US" sz="2800" b="0" i="0" u="none" strike="noStrike" cap="none" dirty="0" err="1">
                <a:solidFill>
                  <a:srgbClr val="000000"/>
                </a:solidFill>
                <a:latin typeface="Helvetica Neue"/>
                <a:ea typeface="Helvetica Neue"/>
                <a:cs typeface="Helvetica Neue"/>
                <a:sym typeface="Helvetica Neue"/>
              </a:rPr>
              <a:t>ali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kliknete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povezave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Nato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komentirajte</a:t>
            </a:r>
            <a:r>
              <a:rPr lang="en-US" sz="2800" b="0" i="0" u="none" strike="noStrike" cap="none" dirty="0">
                <a:solidFill>
                  <a:srgbClr val="000000"/>
                </a:solidFill>
                <a:latin typeface="Helvetica Neue"/>
                <a:ea typeface="Helvetica Neue"/>
                <a:cs typeface="Helvetica Neue"/>
                <a:sym typeface="Helvetica Neue"/>
              </a:rPr>
              <a:t> s </a:t>
            </a:r>
            <a:r>
              <a:rPr lang="en-US" sz="2800" b="0" i="0" u="none" strike="noStrike" cap="none" dirty="0" err="1">
                <a:solidFill>
                  <a:srgbClr val="000000"/>
                </a:solidFill>
                <a:latin typeface="Helvetica Neue"/>
                <a:ea typeface="Helvetica Neue"/>
                <a:cs typeface="Helvetica Neue"/>
                <a:sym typeface="Helvetica Neue"/>
              </a:rPr>
              <a:t>partnerji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ali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kolegi</a:t>
            </a:r>
            <a:r>
              <a:rPr lang="en-US" sz="2800" b="0"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p:txBody>
      </p:sp>
      <p:grpSp>
        <p:nvGrpSpPr>
          <p:cNvPr id="408" name="Google Shape;408;p62"/>
          <p:cNvGrpSpPr/>
          <p:nvPr/>
        </p:nvGrpSpPr>
        <p:grpSpPr>
          <a:xfrm>
            <a:off x="7920000" y="5076000"/>
            <a:ext cx="3059640" cy="2944080"/>
            <a:chOff x="7920000" y="5076000"/>
            <a:chExt cx="3059640" cy="2944080"/>
          </a:xfrm>
        </p:grpSpPr>
        <p:sp>
          <p:nvSpPr>
            <p:cNvPr id="409" name="Google Shape;409;p62"/>
            <p:cNvSpPr/>
            <p:nvPr/>
          </p:nvSpPr>
          <p:spPr>
            <a:xfrm>
              <a:off x="7920000" y="7418160"/>
              <a:ext cx="3059640" cy="601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latin typeface="Arial"/>
                  <a:ea typeface="Arial"/>
                  <a:cs typeface="Arial"/>
                  <a:sym typeface="Arial"/>
                </a:rPr>
                <a:t>https://www.youtube.com/watch?v=-xyYArJnEGE</a:t>
              </a:r>
              <a:endParaRPr sz="1800" b="0" i="0" u="none" strike="noStrike" cap="none">
                <a:latin typeface="Arial"/>
                <a:ea typeface="Arial"/>
                <a:cs typeface="Arial"/>
                <a:sym typeface="Arial"/>
              </a:endParaRPr>
            </a:p>
          </p:txBody>
        </p:sp>
        <p:pic>
          <p:nvPicPr>
            <p:cNvPr id="410" name="Google Shape;410;p62"/>
            <p:cNvPicPr preferRelativeResize="0"/>
            <p:nvPr/>
          </p:nvPicPr>
          <p:blipFill rotWithShape="1">
            <a:blip r:embed="rId3">
              <a:alphaModFix/>
            </a:blip>
            <a:srcRect/>
            <a:stretch/>
          </p:blipFill>
          <p:spPr>
            <a:xfrm>
              <a:off x="8278920" y="5076000"/>
              <a:ext cx="2341800" cy="2341800"/>
            </a:xfrm>
            <a:prstGeom prst="rect">
              <a:avLst/>
            </a:prstGeom>
            <a:noFill/>
            <a:ln>
              <a:noFill/>
            </a:ln>
          </p:spPr>
        </p:pic>
      </p:grpSp>
      <p:sp>
        <p:nvSpPr>
          <p:cNvPr id="411" name="Google Shape;411;p62"/>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2" name="Google Shape;412;p62"/>
          <p:cNvGrpSpPr/>
          <p:nvPr/>
        </p:nvGrpSpPr>
        <p:grpSpPr>
          <a:xfrm>
            <a:off x="14040000" y="5077080"/>
            <a:ext cx="2950200" cy="2941920"/>
            <a:chOff x="14040000" y="5077080"/>
            <a:chExt cx="2950200" cy="2941920"/>
          </a:xfrm>
        </p:grpSpPr>
        <p:sp>
          <p:nvSpPr>
            <p:cNvPr id="413" name="Google Shape;413;p62"/>
            <p:cNvSpPr/>
            <p:nvPr/>
          </p:nvSpPr>
          <p:spPr>
            <a:xfrm>
              <a:off x="14040000" y="7417080"/>
              <a:ext cx="2950200" cy="601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latin typeface="Arial"/>
                  <a:ea typeface="Arial"/>
                  <a:cs typeface="Arial"/>
                  <a:sym typeface="Arial"/>
                </a:rPr>
                <a:t>https://www.youtube.com/watch?v=sD44_TGcyVQ</a:t>
              </a:r>
              <a:endParaRPr sz="1800" b="0" i="0" u="none" strike="noStrike" cap="none">
                <a:latin typeface="Arial"/>
                <a:ea typeface="Arial"/>
                <a:cs typeface="Arial"/>
                <a:sym typeface="Arial"/>
              </a:endParaRPr>
            </a:p>
          </p:txBody>
        </p:sp>
        <p:pic>
          <p:nvPicPr>
            <p:cNvPr id="414" name="Google Shape;414;p62"/>
            <p:cNvPicPr preferRelativeResize="0"/>
            <p:nvPr/>
          </p:nvPicPr>
          <p:blipFill rotWithShape="1">
            <a:blip r:embed="rId4">
              <a:alphaModFix/>
            </a:blip>
            <a:srcRect/>
            <a:stretch/>
          </p:blipFill>
          <p:spPr>
            <a:xfrm>
              <a:off x="14344200" y="5077080"/>
              <a:ext cx="2341800" cy="2341800"/>
            </a:xfrm>
            <a:prstGeom prst="rect">
              <a:avLst/>
            </a:prstGeom>
            <a:noFill/>
            <a:ln>
              <a:noFill/>
            </a:ln>
          </p:spPr>
        </p:pic>
      </p:grpSp>
      <p:sp>
        <p:nvSpPr>
          <p:cNvPr id="415" name="Google Shape;415;p62"/>
          <p:cNvSpPr/>
          <p:nvPr/>
        </p:nvSpPr>
        <p:spPr>
          <a:xfrm>
            <a:off x="1980000" y="7380000"/>
            <a:ext cx="3239640" cy="8578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latin typeface="Arial"/>
                <a:ea typeface="Arial"/>
                <a:cs typeface="Arial"/>
                <a:sym typeface="Arial"/>
              </a:rPr>
              <a:t>https://www.youtube.com/watch?v=nBy-3G1m-ME</a:t>
            </a:r>
            <a:endParaRPr sz="1800" b="0" i="0" u="none" strike="noStrike" cap="none">
              <a:latin typeface="Arial"/>
              <a:ea typeface="Arial"/>
              <a:cs typeface="Arial"/>
              <a:sym typeface="Arial"/>
            </a:endParaRPr>
          </a:p>
        </p:txBody>
      </p:sp>
      <p:pic>
        <p:nvPicPr>
          <p:cNvPr id="416" name="Google Shape;416;p62"/>
          <p:cNvPicPr preferRelativeResize="0"/>
          <p:nvPr/>
        </p:nvPicPr>
        <p:blipFill rotWithShape="1">
          <a:blip r:embed="rId5">
            <a:alphaModFix/>
          </a:blip>
          <a:srcRect/>
          <a:stretch/>
        </p:blipFill>
        <p:spPr>
          <a:xfrm>
            <a:off x="2374560" y="5103000"/>
            <a:ext cx="2341800" cy="2341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93" name="Google Shape;393;p6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34880" y="3206520"/>
            <a:ext cx="6175800" cy="4533120"/>
          </a:xfrm>
          <a:prstGeom prst="rect">
            <a:avLst/>
          </a:prstGeom>
          <a:noFill/>
          <a:ln>
            <a:noFill/>
          </a:ln>
        </p:spPr>
      </p:pic>
      <p:sp>
        <p:nvSpPr>
          <p:cNvPr id="394" name="Google Shape;394;p62"/>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l-SI" sz="4400" b="1" dirty="0">
                <a:solidFill>
                  <a:srgbClr val="D00B24"/>
                </a:solidFill>
              </a:rPr>
              <a:t>Učinkovitejše</a:t>
            </a:r>
            <a:r>
              <a:rPr lang="sl-SI" sz="4400" b="1" i="0" u="none" strike="noStrike" cap="none" dirty="0">
                <a:solidFill>
                  <a:srgbClr val="D00B24"/>
                </a:solidFill>
                <a:latin typeface="Arial"/>
                <a:ea typeface="Arial"/>
                <a:cs typeface="Arial"/>
                <a:sym typeface="Arial"/>
              </a:rPr>
              <a:t> timsko delo</a:t>
            </a:r>
            <a:endParaRPr lang="sl-SI" sz="4400" b="0" i="0" u="none" strike="noStrike" cap="none" dirty="0">
              <a:latin typeface="Arial"/>
              <a:ea typeface="Arial"/>
              <a:cs typeface="Arial"/>
              <a:sym typeface="Arial"/>
            </a:endParaRPr>
          </a:p>
        </p:txBody>
      </p:sp>
      <p:sp>
        <p:nvSpPr>
          <p:cNvPr id="395" name="Google Shape;395;p62"/>
          <p:cNvSpPr/>
          <p:nvPr/>
        </p:nvSpPr>
        <p:spPr>
          <a:xfrm>
            <a:off x="1523880" y="2562840"/>
            <a:ext cx="10228320" cy="6488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l-SI" sz="2800" b="1" dirty="0">
                <a:latin typeface="Helvetica Neue"/>
                <a:ea typeface="Helvetica Neue"/>
                <a:cs typeface="Helvetica Neue"/>
                <a:sym typeface="Helvetica Neue"/>
              </a:rPr>
              <a:t>Ustavite kradljivce časa na sestankih</a:t>
            </a:r>
            <a:r>
              <a:rPr lang="en-US" sz="2800" b="1" i="0" u="none" strike="noStrike" cap="none" dirty="0">
                <a:solidFill>
                  <a:srgbClr val="000000"/>
                </a:solidFill>
                <a:latin typeface="Helvetica Neue"/>
                <a:ea typeface="Helvetica Neue"/>
                <a:cs typeface="Helvetica Neue"/>
                <a:sym typeface="Helvetica Neue"/>
              </a:rPr>
              <a:t>: </a:t>
            </a:r>
            <a:r>
              <a:rPr lang="sl-SI" sz="2800" b="1" i="0" u="none" strike="noStrike" cap="none" dirty="0">
                <a:solidFill>
                  <a:srgbClr val="000000"/>
                </a:solidFill>
                <a:latin typeface="Helvetica Neue"/>
                <a:ea typeface="Helvetica Neue"/>
                <a:cs typeface="Helvetica Neue"/>
                <a:sym typeface="Helvetica Neue"/>
              </a:rPr>
              <a:t>odnos in vedenje, da se temu izognete</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sl-SI" sz="2800" dirty="0">
                <a:latin typeface="Helvetica Neue"/>
                <a:ea typeface="Helvetica Neue"/>
                <a:cs typeface="Helvetica Neue"/>
                <a:sym typeface="Helvetica Neue"/>
              </a:rPr>
              <a:t>Kaj so kradljivci časa</a:t>
            </a:r>
            <a:r>
              <a:rPr lang="en-US" sz="2800" b="0"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sl-SI" sz="2800" b="0" i="0" u="none" strike="noStrike" cap="none" dirty="0">
                <a:solidFill>
                  <a:srgbClr val="000000"/>
                </a:solidFill>
                <a:latin typeface="Helvetica Neue"/>
                <a:ea typeface="Helvetica Neue"/>
                <a:cs typeface="Helvetica Neue"/>
                <a:sym typeface="Helvetica Neue"/>
              </a:rPr>
              <a:t>Pri delu so to tiste dejavnosti, ljudje ali situacije, zaradi katerih po nepotrebnem zapravljajo čas. Delijo se na notranje in zunanje dejavnike in ti moraš biti tisti, ki se odloča, ali bodo ti dejavniki zapravljali čas ali ne.</a:t>
            </a:r>
          </a:p>
          <a:p>
            <a:pPr marL="0" marR="0" lvl="0" indent="0" algn="l" rtl="0">
              <a:lnSpc>
                <a:spcPct val="100000"/>
              </a:lnSpc>
              <a:spcBef>
                <a:spcPts val="0"/>
              </a:spcBef>
              <a:spcAft>
                <a:spcPts val="0"/>
              </a:spcAft>
              <a:buClr>
                <a:srgbClr val="000000"/>
              </a:buClr>
              <a:buSzPts val="2800"/>
              <a:buFont typeface="Helvetica Neue"/>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sl-SI" sz="2800" dirty="0">
                <a:latin typeface="Helvetica Neue"/>
                <a:ea typeface="Helvetica Neue"/>
                <a:cs typeface="Helvetica Neue"/>
                <a:sym typeface="Helvetica Neue"/>
              </a:rPr>
              <a:t>Obstajata torej dve vrsti kradljivcev časa</a:t>
            </a:r>
            <a:r>
              <a:rPr lang="en-US" sz="2800" b="0"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971640" marR="0" lvl="1" indent="-514440" algn="l" rtl="0">
              <a:lnSpc>
                <a:spcPct val="100000"/>
              </a:lnSpc>
              <a:spcBef>
                <a:spcPts val="0"/>
              </a:spcBef>
              <a:spcAft>
                <a:spcPts val="0"/>
              </a:spcAft>
              <a:buClr>
                <a:srgbClr val="000000"/>
              </a:buClr>
              <a:buSzPts val="2800"/>
              <a:buFont typeface="Arial"/>
              <a:buAutoNum type="arabicPeriod"/>
            </a:pPr>
            <a:r>
              <a:rPr lang="sl-SI" sz="2800" dirty="0">
                <a:latin typeface="Helvetica Neue"/>
                <a:sym typeface="Helvetica Neue"/>
              </a:rPr>
              <a:t>Zunanji</a:t>
            </a:r>
            <a:endParaRPr sz="2800" b="0" i="0" u="none" strike="noStrike" cap="none" dirty="0">
              <a:latin typeface="Arial"/>
              <a:ea typeface="Arial"/>
              <a:cs typeface="Arial"/>
              <a:sym typeface="Arial"/>
            </a:endParaRPr>
          </a:p>
          <a:p>
            <a:pPr marL="971640" marR="0" lvl="1" indent="-514440" algn="l" rtl="0">
              <a:lnSpc>
                <a:spcPct val="100000"/>
              </a:lnSpc>
              <a:spcBef>
                <a:spcPts val="0"/>
              </a:spcBef>
              <a:spcAft>
                <a:spcPts val="0"/>
              </a:spcAft>
              <a:buClr>
                <a:srgbClr val="000000"/>
              </a:buClr>
              <a:buSzPts val="2800"/>
              <a:buFont typeface="Arial"/>
              <a:buAutoNum type="arabicPeriod"/>
            </a:pPr>
            <a:r>
              <a:rPr lang="sl-SI" sz="2800" dirty="0">
                <a:latin typeface="Helvetica Neue"/>
                <a:sym typeface="Helvetica Neue"/>
              </a:rPr>
              <a:t>Notranji</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p:txBody>
      </p:sp>
      <p:sp>
        <p:nvSpPr>
          <p:cNvPr id="396" name="Google Shape;396;p62"/>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3"/>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l-SI" sz="4400" b="1" dirty="0">
                <a:solidFill>
                  <a:srgbClr val="D00B24"/>
                </a:solidFill>
              </a:rPr>
              <a:t>Učinkovitejše</a:t>
            </a:r>
            <a:r>
              <a:rPr lang="sl-SI" sz="4400" b="1" i="0" u="none" strike="noStrike" cap="none" dirty="0">
                <a:solidFill>
                  <a:srgbClr val="D00B24"/>
                </a:solidFill>
                <a:latin typeface="Arial"/>
                <a:ea typeface="Arial"/>
                <a:cs typeface="Arial"/>
                <a:sym typeface="Arial"/>
              </a:rPr>
              <a:t> timsko delo</a:t>
            </a:r>
            <a:endParaRPr lang="sl-SI" sz="4400" b="0" i="0" u="none" strike="noStrike" cap="none" dirty="0">
              <a:latin typeface="Arial"/>
              <a:ea typeface="Arial"/>
              <a:cs typeface="Arial"/>
              <a:sym typeface="Arial"/>
            </a:endParaRPr>
          </a:p>
        </p:txBody>
      </p:sp>
      <p:sp>
        <p:nvSpPr>
          <p:cNvPr id="402" name="Google Shape;402;p63"/>
          <p:cNvSpPr/>
          <p:nvPr/>
        </p:nvSpPr>
        <p:spPr>
          <a:xfrm>
            <a:off x="1523880" y="2562840"/>
            <a:ext cx="9206640" cy="6062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l-SI" sz="2800" b="1" dirty="0">
                <a:latin typeface="Helvetica Neue"/>
                <a:ea typeface="Helvetica Neue"/>
                <a:cs typeface="Helvetica Neue"/>
                <a:sym typeface="Helvetica Neue"/>
              </a:rPr>
              <a:t>Ustavite kradljivce časa na sestankih</a:t>
            </a:r>
            <a:r>
              <a:rPr lang="sl-SI" sz="2800" b="1" i="0" u="none" strike="noStrike" cap="none" dirty="0">
                <a:solidFill>
                  <a:srgbClr val="000000"/>
                </a:solidFill>
                <a:latin typeface="Helvetica Neue"/>
                <a:ea typeface="Helvetica Neue"/>
                <a:cs typeface="Helvetica Neue"/>
                <a:sym typeface="Helvetica Neue"/>
              </a:rPr>
              <a:t>: odnos in vedenje, da se temu izognete</a:t>
            </a:r>
            <a:endParaRPr lang="sl-SI"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R="0" lvl="0" algn="l" rtl="0">
              <a:lnSpc>
                <a:spcPct val="100000"/>
              </a:lnSpc>
              <a:spcBef>
                <a:spcPts val="0"/>
              </a:spcBef>
              <a:spcAft>
                <a:spcPts val="0"/>
              </a:spcAft>
              <a:buClr>
                <a:srgbClr val="000000"/>
              </a:buClr>
              <a:buSzPts val="2800"/>
            </a:pPr>
            <a:r>
              <a:rPr lang="sl-SI" sz="2800" b="1" dirty="0">
                <a:latin typeface="Helvetica Neue"/>
                <a:ea typeface="Helvetica Neue"/>
                <a:cs typeface="Helvetica Neue"/>
                <a:sym typeface="Helvetica Neue"/>
              </a:rPr>
              <a:t>Zunanji dejavniki</a:t>
            </a:r>
            <a:r>
              <a:rPr lang="en-US" sz="2800" b="1"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sl-SI" sz="2800" b="1" i="0" u="none" strike="noStrike" cap="none" dirty="0">
                <a:solidFill>
                  <a:srgbClr val="000000"/>
                </a:solidFill>
                <a:latin typeface="Helvetica Neue"/>
                <a:ea typeface="Helvetica Neue"/>
                <a:cs typeface="Helvetica Neue"/>
                <a:sym typeface="Helvetica Neue"/>
              </a:rPr>
              <a:t>Prekinitve</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Je </a:t>
            </a:r>
            <a:r>
              <a:rPr lang="en-US" sz="2800" b="0" i="0" u="none" strike="noStrike" cap="none" dirty="0" err="1">
                <a:solidFill>
                  <a:srgbClr val="000000"/>
                </a:solidFill>
                <a:latin typeface="Helvetica Neue"/>
                <a:ea typeface="Helvetica Neue"/>
                <a:cs typeface="Helvetica Neue"/>
                <a:sym typeface="Helvetica Neue"/>
              </a:rPr>
              <a:t>eden</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najpogostejših</a:t>
            </a:r>
            <a:r>
              <a:rPr lang="en-US" sz="2800" b="0" i="0" u="none" strike="noStrike" cap="none" dirty="0">
                <a:solidFill>
                  <a:srgbClr val="000000"/>
                </a:solidFill>
                <a:latin typeface="Helvetica Neue"/>
                <a:ea typeface="Helvetica Neue"/>
                <a:cs typeface="Helvetica Neue"/>
                <a:sym typeface="Helvetica Neue"/>
              </a:rPr>
              <a:t> </a:t>
            </a:r>
            <a:r>
              <a:rPr lang="sl-SI" sz="2800" b="0" i="0" u="none" strike="noStrike" cap="none" dirty="0">
                <a:solidFill>
                  <a:srgbClr val="000000"/>
                </a:solidFill>
                <a:latin typeface="Helvetica Neue"/>
                <a:ea typeface="Helvetica Neue"/>
                <a:cs typeface="Helvetica Neue"/>
                <a:sym typeface="Helvetica Neue"/>
              </a:rPr>
              <a:t>kradljivcev</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Lahko</a:t>
            </a:r>
            <a:r>
              <a:rPr lang="en-US" sz="2800" b="0" i="0" u="none" strike="noStrike" cap="none" dirty="0">
                <a:solidFill>
                  <a:srgbClr val="000000"/>
                </a:solidFill>
                <a:latin typeface="Helvetica Neue"/>
                <a:ea typeface="Helvetica Neue"/>
                <a:cs typeface="Helvetica Neue"/>
                <a:sym typeface="Helvetica Neue"/>
              </a:rPr>
              <a:t> so: </a:t>
            </a:r>
            <a:r>
              <a:rPr lang="en-US" sz="2800" b="0" i="0" u="none" strike="noStrike" cap="none" dirty="0" err="1">
                <a:solidFill>
                  <a:srgbClr val="000000"/>
                </a:solidFill>
                <a:latin typeface="Helvetica Neue"/>
                <a:ea typeface="Helvetica Neue"/>
                <a:cs typeface="Helvetica Neue"/>
                <a:sym typeface="Helvetica Neue"/>
              </a:rPr>
              <a:t>klici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obiski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brez</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dogovora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prošnje</a:t>
            </a:r>
            <a:r>
              <a:rPr lang="en-US" sz="2800" b="0" i="0" u="none" strike="noStrike" cap="none" dirty="0">
                <a:solidFill>
                  <a:srgbClr val="000000"/>
                </a:solidFill>
                <a:latin typeface="Helvetica Neue"/>
                <a:ea typeface="Helvetica Neue"/>
                <a:cs typeface="Helvetica Neue"/>
                <a:sym typeface="Helvetica Neue"/>
              </a:rPr>
              <a:t> za </a:t>
            </a:r>
            <a:r>
              <a:rPr lang="en-US" sz="2800" b="0" i="0" u="none" strike="noStrike" cap="none" dirty="0" err="1">
                <a:solidFill>
                  <a:srgbClr val="000000"/>
                </a:solidFill>
                <a:latin typeface="Helvetica Neue"/>
                <a:ea typeface="Helvetica Neue"/>
                <a:cs typeface="Helvetica Neue"/>
                <a:sym typeface="Helvetica Neue"/>
              </a:rPr>
              <a:t>pomoč</a:t>
            </a:r>
            <a:r>
              <a:rPr lang="en-US" sz="2800" b="0" i="0" u="none" strike="noStrike" cap="none" dirty="0">
                <a:solidFill>
                  <a:srgbClr val="000000"/>
                </a:solidFill>
                <a:latin typeface="Helvetica Neue"/>
                <a:ea typeface="Helvetica Neue"/>
                <a:cs typeface="Helvetica Neue"/>
                <a:sym typeface="Helvetica Neue"/>
              </a:rPr>
              <a:t>...</a:t>
            </a:r>
            <a:endParaRPr lang="sl-SI" sz="28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800"/>
              <a:buFont typeface="Helvetica Neue"/>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Ko se </a:t>
            </a:r>
            <a:r>
              <a:rPr lang="en-US" sz="2800" b="0" i="0" u="none" strike="noStrike" cap="none" dirty="0" err="1">
                <a:solidFill>
                  <a:srgbClr val="000000"/>
                </a:solidFill>
                <a:latin typeface="Helvetica Neue"/>
                <a:ea typeface="Helvetica Neue"/>
                <a:cs typeface="Helvetica Neue"/>
                <a:sym typeface="Helvetica Neue"/>
              </a:rPr>
              <a:t>soočite</a:t>
            </a:r>
            <a:r>
              <a:rPr lang="en-US" sz="2800" b="0" i="0" u="none" strike="noStrike" cap="none" dirty="0">
                <a:solidFill>
                  <a:srgbClr val="000000"/>
                </a:solidFill>
                <a:latin typeface="Helvetica Neue"/>
                <a:ea typeface="Helvetica Neue"/>
                <a:cs typeface="Helvetica Neue"/>
                <a:sym typeface="Helvetica Neue"/>
              </a:rPr>
              <a:t> s </a:t>
            </a:r>
            <a:r>
              <a:rPr lang="en-US" sz="2800" b="0" i="0" u="none" strike="noStrike" cap="none" dirty="0" err="1">
                <a:solidFill>
                  <a:srgbClr val="000000"/>
                </a:solidFill>
                <a:latin typeface="Helvetica Neue"/>
                <a:ea typeface="Helvetica Neue"/>
                <a:cs typeface="Helvetica Neue"/>
                <a:sym typeface="Helvetica Neue"/>
              </a:rPr>
              <a:t>prekinitvijo</a:t>
            </a:r>
            <a:r>
              <a:rPr lang="en-US" sz="2800" b="0" i="0" u="none" strike="noStrike" cap="none" dirty="0">
                <a:solidFill>
                  <a:srgbClr val="000000"/>
                </a:solidFill>
                <a:latin typeface="Helvetica Neue"/>
                <a:ea typeface="Helvetica Neue"/>
                <a:cs typeface="Helvetica Neue"/>
                <a:sym typeface="Helvetica Neue"/>
              </a:rPr>
              <a:t>, je </a:t>
            </a:r>
            <a:r>
              <a:rPr lang="en-US" sz="2800" b="0" i="0" u="none" strike="noStrike" cap="none" dirty="0" err="1">
                <a:solidFill>
                  <a:srgbClr val="000000"/>
                </a:solidFill>
                <a:latin typeface="Helvetica Neue"/>
                <a:ea typeface="Helvetica Neue"/>
                <a:cs typeface="Helvetica Neue"/>
                <a:sym typeface="Helvetica Neue"/>
              </a:rPr>
              <a:t>pomembno</a:t>
            </a:r>
            <a:r>
              <a:rPr lang="en-US" sz="2800" b="0" i="0" u="none" strike="noStrike" cap="none" dirty="0">
                <a:solidFill>
                  <a:srgbClr val="000000"/>
                </a:solidFill>
                <a:latin typeface="Helvetica Neue"/>
                <a:ea typeface="Helvetica Neue"/>
                <a:cs typeface="Helvetica Neue"/>
                <a:sym typeface="Helvetica Neue"/>
              </a:rPr>
              <a:t>, da </a:t>
            </a:r>
            <a:r>
              <a:rPr lang="en-US" sz="2800" b="0" i="0" u="none" strike="noStrike" cap="none" dirty="0" err="1">
                <a:solidFill>
                  <a:srgbClr val="000000"/>
                </a:solidFill>
                <a:latin typeface="Helvetica Neue"/>
                <a:ea typeface="Helvetica Neue"/>
                <a:cs typeface="Helvetica Neue"/>
                <a:sym typeface="Helvetica Neue"/>
              </a:rPr>
              <a:t>ostanete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trdni</a:t>
            </a:r>
            <a:r>
              <a:rPr lang="en-US" sz="2800" b="0" i="0" u="none" strike="noStrike" cap="none" dirty="0">
                <a:solidFill>
                  <a:srgbClr val="000000"/>
                </a:solidFill>
                <a:latin typeface="Helvetica Neue"/>
                <a:ea typeface="Helvetica Neue"/>
                <a:cs typeface="Helvetica Neue"/>
                <a:sym typeface="Helvetica Neue"/>
              </a:rPr>
              <a:t> in se </a:t>
            </a:r>
            <a:r>
              <a:rPr lang="en-US" sz="2800" b="0" i="0" u="none" strike="noStrike" cap="none" dirty="0" err="1">
                <a:solidFill>
                  <a:srgbClr val="000000"/>
                </a:solidFill>
                <a:latin typeface="Helvetica Neue"/>
                <a:ea typeface="Helvetica Neue"/>
                <a:cs typeface="Helvetica Neue"/>
                <a:sym typeface="Helvetica Neue"/>
              </a:rPr>
              <a:t>odločite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ali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vam</a:t>
            </a:r>
            <a:r>
              <a:rPr lang="en-US" sz="2800" b="0" i="0" u="none" strike="noStrike" cap="none" dirty="0">
                <a:solidFill>
                  <a:srgbClr val="000000"/>
                </a:solidFill>
                <a:latin typeface="Helvetica Neue"/>
                <a:ea typeface="Helvetica Neue"/>
                <a:cs typeface="Helvetica Neue"/>
                <a:sym typeface="Helvetica Neue"/>
              </a:rPr>
              <a:t> je </a:t>
            </a:r>
            <a:r>
              <a:rPr lang="en-US" sz="2800" b="0" i="0" u="none" strike="noStrike" cap="none" dirty="0" err="1">
                <a:solidFill>
                  <a:srgbClr val="000000"/>
                </a:solidFill>
                <a:latin typeface="Helvetica Neue"/>
                <a:ea typeface="Helvetica Neue"/>
                <a:cs typeface="Helvetica Neue"/>
                <a:sym typeface="Helvetica Neue"/>
              </a:rPr>
              <a:t>čas</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ukraden</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ali</a:t>
            </a:r>
            <a:r>
              <a:rPr lang="en-US" sz="2800" b="0" i="0" u="none" strike="noStrike" cap="none" dirty="0">
                <a:solidFill>
                  <a:srgbClr val="000000"/>
                </a:solidFill>
                <a:latin typeface="Helvetica Neue"/>
                <a:ea typeface="Helvetica Neue"/>
                <a:cs typeface="Helvetica Neue"/>
                <a:sym typeface="Helvetica Neue"/>
              </a:rPr>
              <a:t> ne.</a:t>
            </a:r>
            <a:endParaRPr sz="2800" b="0" i="0" u="none" strike="noStrike" cap="none" dirty="0">
              <a:latin typeface="Arial"/>
              <a:ea typeface="Arial"/>
              <a:cs typeface="Arial"/>
              <a:sym typeface="Arial"/>
            </a:endParaRPr>
          </a:p>
        </p:txBody>
      </p:sp>
      <p:sp>
        <p:nvSpPr>
          <p:cNvPr id="403" name="Google Shape;403;p63"/>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4" name="Google Shape;404;p63" descr="Enfoque de cerca en mujeres indias mostrando gesto de alto en cámara, antecedentes borrosos, fuerte joven mujer protestando contra violencia doméstica y abuso, acoso, diciendo no a la discriminación de géner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80000" y="2819520"/>
            <a:ext cx="6399360" cy="469692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4"/>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l-SI" sz="4400" b="1" dirty="0">
                <a:solidFill>
                  <a:srgbClr val="D00B24"/>
                </a:solidFill>
              </a:rPr>
              <a:t>Učinkovitejše</a:t>
            </a:r>
            <a:r>
              <a:rPr lang="sl-SI" sz="4400" b="1" i="0" u="none" strike="noStrike" cap="none" dirty="0">
                <a:solidFill>
                  <a:srgbClr val="D00B24"/>
                </a:solidFill>
                <a:latin typeface="Arial"/>
                <a:ea typeface="Arial"/>
                <a:cs typeface="Arial"/>
                <a:sym typeface="Arial"/>
              </a:rPr>
              <a:t> timsko delo</a:t>
            </a:r>
            <a:endParaRPr lang="sl-SI" sz="4400" b="0" i="0" u="none" strike="noStrike" cap="none" dirty="0">
              <a:latin typeface="Arial"/>
              <a:ea typeface="Arial"/>
              <a:cs typeface="Arial"/>
              <a:sym typeface="Arial"/>
            </a:endParaRPr>
          </a:p>
        </p:txBody>
      </p:sp>
      <p:sp>
        <p:nvSpPr>
          <p:cNvPr id="410" name="Google Shape;410;p64"/>
          <p:cNvSpPr/>
          <p:nvPr/>
        </p:nvSpPr>
        <p:spPr>
          <a:xfrm>
            <a:off x="1523880" y="2562840"/>
            <a:ext cx="14266080" cy="4355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l-SI" sz="2800" b="1" dirty="0">
                <a:latin typeface="Helvetica Neue"/>
                <a:ea typeface="Helvetica Neue"/>
                <a:cs typeface="Helvetica Neue"/>
                <a:sym typeface="Helvetica Neue"/>
              </a:rPr>
              <a:t>Ustavite kradljivce časa na sestankih</a:t>
            </a:r>
            <a:r>
              <a:rPr lang="sl-SI" sz="2800" b="1" i="0" u="none" strike="noStrike" cap="none" dirty="0">
                <a:solidFill>
                  <a:srgbClr val="000000"/>
                </a:solidFill>
                <a:latin typeface="Helvetica Neue"/>
                <a:ea typeface="Helvetica Neue"/>
                <a:cs typeface="Helvetica Neue"/>
                <a:sym typeface="Helvetica Neue"/>
              </a:rPr>
              <a:t>: odnos in vedenje, da se temu izognete</a:t>
            </a:r>
            <a:endParaRPr lang="sl-SI"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err="1">
                <a:solidFill>
                  <a:srgbClr val="000000"/>
                </a:solidFill>
                <a:latin typeface="Helvetica Neue"/>
                <a:ea typeface="Helvetica Neue"/>
                <a:cs typeface="Helvetica Neue"/>
                <a:sym typeface="Helvetica Neue"/>
              </a:rPr>
              <a:t>Če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prejmete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eno</a:t>
            </a:r>
            <a:r>
              <a:rPr lang="en-US" sz="2800" b="0" i="0" u="none" strike="noStrike" cap="none" dirty="0">
                <a:solidFill>
                  <a:srgbClr val="000000"/>
                </a:solidFill>
                <a:latin typeface="Helvetica Neue"/>
                <a:ea typeface="Helvetica Neue"/>
                <a:cs typeface="Helvetica Neue"/>
                <a:sym typeface="Helvetica Neue"/>
              </a:rPr>
              <a:t> od </a:t>
            </a:r>
            <a:r>
              <a:rPr lang="en-US" sz="2800" b="0" i="0" u="none" strike="noStrike" cap="none" dirty="0" err="1">
                <a:solidFill>
                  <a:srgbClr val="000000"/>
                </a:solidFill>
                <a:latin typeface="Helvetica Neue"/>
                <a:ea typeface="Helvetica Neue"/>
                <a:cs typeface="Helvetica Neue"/>
                <a:sym typeface="Helvetica Neue"/>
              </a:rPr>
              <a:t>teh</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prekinitev</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ocenite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ali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gre</a:t>
            </a:r>
            <a:r>
              <a:rPr lang="en-US" sz="2800" b="0" i="0" u="none" strike="noStrike" cap="none" dirty="0">
                <a:solidFill>
                  <a:srgbClr val="000000"/>
                </a:solidFill>
                <a:latin typeface="Helvetica Neue"/>
                <a:ea typeface="Helvetica Neue"/>
                <a:cs typeface="Helvetica Neue"/>
                <a:sym typeface="Helvetica Neue"/>
              </a:rPr>
              <a:t> za </a:t>
            </a:r>
            <a:r>
              <a:rPr lang="en-US" sz="2800" b="0" i="0" u="none" strike="noStrike" cap="none" dirty="0" err="1">
                <a:solidFill>
                  <a:srgbClr val="000000"/>
                </a:solidFill>
                <a:latin typeface="Helvetica Neue"/>
                <a:ea typeface="Helvetica Neue"/>
                <a:cs typeface="Helvetica Neue"/>
                <a:sym typeface="Helvetica Neue"/>
              </a:rPr>
              <a:t>nujen</a:t>
            </a:r>
            <a:r>
              <a:rPr lang="en-US" sz="2800" b="0" i="0" u="none" strike="noStrike" cap="none" dirty="0">
                <a:solidFill>
                  <a:srgbClr val="000000"/>
                </a:solidFill>
                <a:latin typeface="Helvetica Neue"/>
                <a:ea typeface="Helvetica Neue"/>
                <a:cs typeface="Helvetica Neue"/>
                <a:sym typeface="Helvetica Neue"/>
              </a:rPr>
              <a:t> primer, ki </a:t>
            </a:r>
            <a:r>
              <a:rPr lang="en-US" sz="2800" b="0" i="0" u="none" strike="noStrike" cap="none" dirty="0" err="1">
                <a:solidFill>
                  <a:srgbClr val="000000"/>
                </a:solidFill>
                <a:latin typeface="Helvetica Neue"/>
                <a:ea typeface="Helvetica Neue"/>
                <a:cs typeface="Helvetica Neue"/>
                <a:sym typeface="Helvetica Neue"/>
              </a:rPr>
              <a:t>zahteva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vašo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takojšnjo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pozornost</a:t>
            </a:r>
            <a:r>
              <a:rPr lang="en-US" sz="2800" b="0" i="0" u="none" strike="noStrike" cap="none" dirty="0">
                <a:solidFill>
                  <a:srgbClr val="000000"/>
                </a:solidFill>
                <a:latin typeface="Helvetica Neue"/>
                <a:ea typeface="Helvetica Neue"/>
                <a:cs typeface="Helvetica Neue"/>
                <a:sym typeface="Helvetica Neue"/>
              </a:rPr>
              <a:t>.</a:t>
            </a:r>
            <a:endParaRPr lang="sl-SI" sz="2800" b="0" i="0" u="none" strike="noStrike" cap="none" dirty="0">
              <a:solidFill>
                <a:srgbClr val="000000"/>
              </a:solidFill>
              <a:latin typeface="Helvetica Neue"/>
              <a:ea typeface="Helvetica Neue"/>
              <a:cs typeface="Helvetica Neue"/>
              <a:sym typeface="Helvetica Neue"/>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err="1">
                <a:solidFill>
                  <a:srgbClr val="000000"/>
                </a:solidFill>
                <a:latin typeface="Helvetica Neue"/>
                <a:ea typeface="Helvetica Neue"/>
                <a:cs typeface="Helvetica Neue"/>
                <a:sym typeface="Helvetica Neue"/>
              </a:rPr>
              <a:t>Če</a:t>
            </a:r>
            <a:r>
              <a:rPr lang="en-US" sz="2800" b="0" i="0" u="none" strike="noStrike" cap="none" dirty="0">
                <a:solidFill>
                  <a:srgbClr val="000000"/>
                </a:solidFill>
                <a:latin typeface="Helvetica Neue"/>
                <a:ea typeface="Helvetica Neue"/>
                <a:cs typeface="Helvetica Neue"/>
                <a:sym typeface="Helvetica Neue"/>
              </a:rPr>
              <a:t> se </a:t>
            </a:r>
            <a:r>
              <a:rPr lang="en-US" sz="2800" b="0" i="0" u="none" strike="noStrike" cap="none" dirty="0" err="1">
                <a:solidFill>
                  <a:srgbClr val="000000"/>
                </a:solidFill>
                <a:latin typeface="Helvetica Neue"/>
                <a:ea typeface="Helvetica Neue"/>
                <a:cs typeface="Helvetica Neue"/>
                <a:sym typeface="Helvetica Neue"/>
              </a:rPr>
              <a:t>odločite</a:t>
            </a:r>
            <a:r>
              <a:rPr lang="en-US" sz="2800" b="0" i="0" u="none" strike="noStrike" cap="none" dirty="0">
                <a:solidFill>
                  <a:srgbClr val="000000"/>
                </a:solidFill>
                <a:latin typeface="Helvetica Neue"/>
                <a:ea typeface="Helvetica Neue"/>
                <a:cs typeface="Helvetica Neue"/>
                <a:sym typeface="Helvetica Neue"/>
              </a:rPr>
              <a:t>, da mu v </a:t>
            </a:r>
            <a:r>
              <a:rPr lang="en-US" sz="2800" b="0" i="0" u="none" strike="noStrike" cap="none" dirty="0" err="1">
                <a:solidFill>
                  <a:srgbClr val="000000"/>
                </a:solidFill>
                <a:latin typeface="Helvetica Neue"/>
                <a:ea typeface="Helvetica Neue"/>
                <a:cs typeface="Helvetica Neue"/>
                <a:sym typeface="Helvetica Neue"/>
              </a:rPr>
              <a:t>tistem</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trenutku</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treba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posvetiti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zavrnite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motnjo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vljudno</a:t>
            </a:r>
            <a:r>
              <a:rPr lang="en-US" sz="2800" b="0" i="0" u="none" strike="noStrike" cap="none" dirty="0">
                <a:solidFill>
                  <a:srgbClr val="000000"/>
                </a:solidFill>
                <a:latin typeface="Helvetica Neue"/>
                <a:ea typeface="Helvetica Neue"/>
                <a:cs typeface="Helvetica Neue"/>
                <a:sym typeface="Helvetica Neue"/>
              </a:rPr>
              <a:t> in </a:t>
            </a:r>
            <a:r>
              <a:rPr lang="en-US" sz="2800" b="0" i="0" u="none" strike="noStrike" cap="none" dirty="0" err="1">
                <a:solidFill>
                  <a:srgbClr val="000000"/>
                </a:solidFill>
                <a:latin typeface="Helvetica Neue"/>
                <a:ea typeface="Helvetica Neue"/>
                <a:cs typeface="Helvetica Neue"/>
                <a:sym typeface="Helvetica Neue"/>
              </a:rPr>
              <a:t>odločno</a:t>
            </a:r>
            <a:r>
              <a:rPr lang="en-US" sz="2800" b="0" i="0" u="none" strike="noStrike" cap="none" dirty="0">
                <a:solidFill>
                  <a:srgbClr val="000000"/>
                </a:solidFill>
                <a:latin typeface="Helvetica Neue"/>
                <a:ea typeface="Helvetica Neue"/>
                <a:cs typeface="Helvetica Neue"/>
                <a:sym typeface="Helvetica Neue"/>
              </a:rPr>
              <a:t>.</a:t>
            </a:r>
            <a:endParaRPr lang="sl-SI" sz="2800" b="0" i="0" u="none" strike="noStrike" cap="none" dirty="0">
              <a:solidFill>
                <a:srgbClr val="000000"/>
              </a:solidFill>
              <a:latin typeface="Helvetica Neue"/>
              <a:ea typeface="Helvetica Neue"/>
              <a:cs typeface="Helvetica Neue"/>
              <a:sym typeface="Helvetica Neue"/>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err="1">
                <a:solidFill>
                  <a:srgbClr val="000000"/>
                </a:solidFill>
                <a:latin typeface="Helvetica Neue"/>
                <a:ea typeface="Helvetica Neue"/>
                <a:cs typeface="Helvetica Neue"/>
                <a:sym typeface="Helvetica Neue"/>
              </a:rPr>
              <a:t>Postavite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nekaj</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ovir</a:t>
            </a:r>
            <a:r>
              <a:rPr lang="en-US" sz="2800" b="0" i="0" u="none" strike="noStrike" cap="none" dirty="0">
                <a:solidFill>
                  <a:srgbClr val="000000"/>
                </a:solidFill>
                <a:latin typeface="Helvetica Neue"/>
                <a:ea typeface="Helvetica Neue"/>
                <a:cs typeface="Helvetica Neue"/>
                <a:sym typeface="Helvetica Neue"/>
              </a:rPr>
              <a:t>, da se </a:t>
            </a:r>
            <a:r>
              <a:rPr lang="en-US" sz="2800" b="0" i="0" u="none" strike="noStrike" cap="none" dirty="0" err="1">
                <a:solidFill>
                  <a:srgbClr val="000000"/>
                </a:solidFill>
                <a:latin typeface="Helvetica Neue"/>
                <a:ea typeface="Helvetica Neue"/>
                <a:cs typeface="Helvetica Neue"/>
                <a:sym typeface="Helvetica Neue"/>
              </a:rPr>
              <a:t>izognete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tem</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motnjam</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a:t>
            </a:r>
            <a:r>
              <a:rPr lang="en-US" sz="2800" b="0" i="0" u="none" strike="noStrike" cap="none" dirty="0">
                <a:solidFill>
                  <a:srgbClr val="000000"/>
                </a:solidFill>
                <a:latin typeface="Helvetica Neue"/>
                <a:ea typeface="Helvetica Neue"/>
                <a:cs typeface="Helvetica Neue"/>
                <a:sym typeface="Helvetica Neue"/>
              </a:rPr>
              <a:t> primer </a:t>
            </a:r>
            <a:r>
              <a:rPr lang="en-US" sz="2800" b="0" i="0" u="none" strike="noStrike" cap="none" dirty="0" err="1">
                <a:solidFill>
                  <a:srgbClr val="000000"/>
                </a:solidFill>
                <a:latin typeface="Helvetica Neue"/>
                <a:ea typeface="Helvetica Neue"/>
                <a:cs typeface="Helvetica Neue"/>
                <a:sym typeface="Helvetica Neue"/>
              </a:rPr>
              <a:t>izklopite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telefon</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zaprite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vrata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pisarne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uporabite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slušalke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prosite</a:t>
            </a:r>
            <a:r>
              <a:rPr lang="en-US" sz="2800" b="0" i="0" u="none" strike="noStrike" cap="none" dirty="0">
                <a:solidFill>
                  <a:srgbClr val="000000"/>
                </a:solidFill>
                <a:latin typeface="Helvetica Neue"/>
                <a:ea typeface="Helvetica Neue"/>
                <a:cs typeface="Helvetica Neue"/>
                <a:sym typeface="Helvetica Neue"/>
              </a:rPr>
              <a:t>, da vas </a:t>
            </a:r>
            <a:r>
              <a:rPr lang="en-US" sz="2800" b="0" i="0" u="none" strike="noStrike" cap="none" dirty="0" err="1">
                <a:solidFill>
                  <a:srgbClr val="000000"/>
                </a:solidFill>
                <a:latin typeface="Helvetica Neue"/>
                <a:ea typeface="Helvetica Neue"/>
                <a:cs typeface="Helvetica Neue"/>
                <a:sym typeface="Helvetica Neue"/>
              </a:rPr>
              <a:t>ob</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določenih</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urah</a:t>
            </a:r>
            <a:r>
              <a:rPr lang="en-US" sz="2800" b="0" i="0" u="none" strike="noStrike" cap="none" dirty="0">
                <a:solidFill>
                  <a:srgbClr val="000000"/>
                </a:solidFill>
                <a:latin typeface="Helvetica Neue"/>
                <a:ea typeface="Helvetica Neue"/>
                <a:cs typeface="Helvetica Neue"/>
                <a:sym typeface="Helvetica Neue"/>
              </a:rPr>
              <a:t> ne </a:t>
            </a:r>
            <a:r>
              <a:rPr lang="en-US" sz="2800" b="0" i="0" u="none" strike="noStrike" cap="none" dirty="0" err="1">
                <a:solidFill>
                  <a:srgbClr val="000000"/>
                </a:solidFill>
                <a:latin typeface="Helvetica Neue"/>
                <a:ea typeface="Helvetica Neue"/>
                <a:cs typeface="Helvetica Neue"/>
                <a:sym typeface="Helvetica Neue"/>
              </a:rPr>
              <a:t>motijo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itd</a:t>
            </a:r>
            <a:r>
              <a:rPr lang="en-US" sz="2800" b="0" i="0" u="none" strike="noStrike" cap="none" dirty="0">
                <a:solidFill>
                  <a:srgbClr val="000000"/>
                </a:solidFill>
                <a:latin typeface="Helvetica Neue"/>
                <a:ea typeface="Helvetica Neue"/>
                <a:cs typeface="Helvetica Neue"/>
                <a:sym typeface="Helvetica Neue"/>
              </a:rPr>
              <a:t>.</a:t>
            </a:r>
            <a:endParaRPr lang="en-US" sz="2800" b="0" i="0" u="none" strike="noStrike" cap="none" dirty="0">
              <a:latin typeface="Arial"/>
              <a:ea typeface="Arial"/>
              <a:cs typeface="Arial"/>
              <a:sym typeface="Arial"/>
            </a:endParaRPr>
          </a:p>
        </p:txBody>
      </p:sp>
      <p:sp>
        <p:nvSpPr>
          <p:cNvPr id="411" name="Google Shape;411;p64"/>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6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243600" y="4004280"/>
            <a:ext cx="5909400" cy="2907360"/>
          </a:xfrm>
          <a:prstGeom prst="rect">
            <a:avLst/>
          </a:prstGeom>
          <a:noFill/>
          <a:ln>
            <a:noFill/>
          </a:ln>
        </p:spPr>
      </p:pic>
      <p:sp>
        <p:nvSpPr>
          <p:cNvPr id="417" name="Google Shape;417;p65"/>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l-SI" sz="4400" b="1" dirty="0">
                <a:solidFill>
                  <a:srgbClr val="D00B24"/>
                </a:solidFill>
              </a:rPr>
              <a:t>Učinkovitejše</a:t>
            </a:r>
            <a:r>
              <a:rPr lang="sl-SI" sz="4400" b="1" i="0" u="none" strike="noStrike" cap="none" dirty="0">
                <a:solidFill>
                  <a:srgbClr val="D00B24"/>
                </a:solidFill>
                <a:latin typeface="Arial"/>
                <a:ea typeface="Arial"/>
                <a:cs typeface="Arial"/>
                <a:sym typeface="Arial"/>
              </a:rPr>
              <a:t> timsko delo</a:t>
            </a:r>
            <a:endParaRPr lang="sl-SI" sz="4400" b="0" i="0" u="none" strike="noStrike" cap="none" dirty="0">
              <a:latin typeface="Arial"/>
              <a:ea typeface="Arial"/>
              <a:cs typeface="Arial"/>
              <a:sym typeface="Arial"/>
            </a:endParaRPr>
          </a:p>
        </p:txBody>
      </p:sp>
      <p:sp>
        <p:nvSpPr>
          <p:cNvPr id="418" name="Google Shape;418;p65"/>
          <p:cNvSpPr/>
          <p:nvPr/>
        </p:nvSpPr>
        <p:spPr>
          <a:xfrm>
            <a:off x="1523880" y="2562840"/>
            <a:ext cx="13980240" cy="6915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l-SI" sz="2800" b="1" dirty="0">
                <a:latin typeface="Helvetica Neue"/>
                <a:ea typeface="Helvetica Neue"/>
                <a:cs typeface="Helvetica Neue"/>
                <a:sym typeface="Helvetica Neue"/>
              </a:rPr>
              <a:t>Ustavite kradljivce časa na sestankih</a:t>
            </a:r>
            <a:r>
              <a:rPr lang="sl-SI" sz="2800" b="1" i="0" u="none" strike="noStrike" cap="none" dirty="0">
                <a:solidFill>
                  <a:srgbClr val="000000"/>
                </a:solidFill>
                <a:latin typeface="Helvetica Neue"/>
                <a:ea typeface="Helvetica Neue"/>
                <a:cs typeface="Helvetica Neue"/>
                <a:sym typeface="Helvetica Neue"/>
              </a:rPr>
              <a:t>: odnos in vedenje, da se temu izognete</a:t>
            </a:r>
            <a:endParaRPr lang="sl-SI"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1" i="0" u="none" strike="noStrike" cap="none" dirty="0" err="1">
                <a:solidFill>
                  <a:srgbClr val="000000"/>
                </a:solidFill>
                <a:latin typeface="Helvetica Neue"/>
                <a:ea typeface="Helvetica Neue"/>
                <a:cs typeface="Helvetica Neue"/>
                <a:sym typeface="Helvetica Neue"/>
              </a:rPr>
              <a:t>Obvestila</a:t>
            </a:r>
            <a:endParaRPr lang="sl-SI" sz="2800" b="1" i="0" u="none" strike="noStrike" cap="none" dirty="0">
              <a:solidFill>
                <a:srgbClr val="000000"/>
              </a:solidFill>
              <a:latin typeface="Helvetica Neue"/>
              <a:ea typeface="Helvetica Neue"/>
              <a:cs typeface="Helvetica Neue"/>
              <a:sym typeface="Helvetica Neue"/>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err="1">
                <a:solidFill>
                  <a:srgbClr val="000000"/>
                </a:solidFill>
                <a:latin typeface="Helvetica Neue"/>
                <a:ea typeface="Helvetica Neue"/>
                <a:cs typeface="Helvetica Neue"/>
                <a:sym typeface="Helvetica Neue"/>
              </a:rPr>
              <a:t>Obvestila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skoraj</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nikoli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niso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nujna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a:t>
            </a:r>
            <a:r>
              <a:rPr lang="en-US" sz="2800" b="0" i="0" u="none" strike="noStrike" cap="none" dirty="0">
                <a:solidFill>
                  <a:srgbClr val="000000"/>
                </a:solidFill>
                <a:latin typeface="Helvetica Neue"/>
                <a:ea typeface="Helvetica Neue"/>
                <a:cs typeface="Helvetica Neue"/>
                <a:sym typeface="Helvetica Neue"/>
              </a:rPr>
              <a:t> primer:</a:t>
            </a:r>
            <a:endParaRPr lang="sl-SI" sz="2800" b="0" i="0" u="none" strike="noStrike" cap="none" dirty="0">
              <a:solidFill>
                <a:srgbClr val="000000"/>
              </a:solidFill>
              <a:latin typeface="Helvetica Neue"/>
              <a:ea typeface="Helvetica Neue"/>
              <a:cs typeface="Helvetica Neue"/>
              <a:sym typeface="Helvetica Neue"/>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err="1">
                <a:solidFill>
                  <a:srgbClr val="000000"/>
                </a:solidFill>
                <a:latin typeface="Helvetica Neue"/>
                <a:ea typeface="Helvetica Neue"/>
                <a:cs typeface="Helvetica Neue"/>
                <a:sym typeface="Helvetica Neue"/>
              </a:rPr>
              <a:t>Pošta</a:t>
            </a:r>
            <a:endParaRPr lang="sl-SI" sz="2800" b="0" i="0" u="none" strike="noStrike" cap="none" dirty="0">
              <a:solidFill>
                <a:srgbClr val="000000"/>
              </a:solidFill>
              <a:latin typeface="Helvetica Neue"/>
              <a:ea typeface="Helvetica Neue"/>
              <a:cs typeface="Helvetica Neue"/>
              <a:sym typeface="Helvetica Neue"/>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err="1">
                <a:solidFill>
                  <a:srgbClr val="000000"/>
                </a:solidFill>
                <a:latin typeface="Helvetica Neue"/>
                <a:ea typeface="Helvetica Neue"/>
                <a:cs typeface="Helvetica Neue"/>
                <a:sym typeface="Helvetica Neue"/>
              </a:rPr>
              <a:t>Socialna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omrežja</a:t>
            </a:r>
            <a:endParaRPr lang="sl-SI" sz="2800" b="0" i="0" u="none" strike="noStrike" cap="none" dirty="0">
              <a:solidFill>
                <a:srgbClr val="000000"/>
              </a:solidFill>
              <a:latin typeface="Helvetica Neue"/>
              <a:ea typeface="Helvetica Neue"/>
              <a:cs typeface="Helvetica Neue"/>
              <a:sym typeface="Helvetica Neue"/>
            </a:endParaRPr>
          </a:p>
          <a:p>
            <a:pPr marL="457200" marR="0" lvl="0" indent="-457200" algn="l" rtl="0">
              <a:lnSpc>
                <a:spcPct val="100000"/>
              </a:lnSpc>
              <a:spcBef>
                <a:spcPts val="0"/>
              </a:spcBef>
              <a:spcAft>
                <a:spcPts val="0"/>
              </a:spcAft>
              <a:buClr>
                <a:srgbClr val="000000"/>
              </a:buClr>
              <a:buSzPts val="2800"/>
              <a:buFont typeface="Noto Sans Symbols"/>
              <a:buChar char="▪"/>
            </a:pPr>
            <a:r>
              <a:rPr lang="sl-SI" sz="2800" b="0" i="0" u="none" strike="noStrike" cap="none" dirty="0">
                <a:solidFill>
                  <a:srgbClr val="000000"/>
                </a:solidFill>
                <a:latin typeface="Helvetica Neue"/>
                <a:ea typeface="Helvetica Neue"/>
                <a:cs typeface="Helvetica Neue"/>
                <a:sym typeface="Helvetica Neue"/>
              </a:rPr>
              <a:t>Kratka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sporo</a:t>
            </a:r>
            <a:r>
              <a:rPr lang="sl-SI" sz="2800" b="0" i="0" u="none" strike="noStrike" cap="none" dirty="0">
                <a:solidFill>
                  <a:srgbClr val="000000"/>
                </a:solidFill>
                <a:latin typeface="Helvetica Neue"/>
                <a:ea typeface="Helvetica Neue"/>
                <a:cs typeface="Helvetica Neue"/>
                <a:sym typeface="Helvetica Neue"/>
              </a:rPr>
              <a:t>čila</a:t>
            </a: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err="1">
                <a:solidFill>
                  <a:srgbClr val="000000"/>
                </a:solidFill>
                <a:latin typeface="Helvetica Neue"/>
                <a:ea typeface="Helvetica Neue"/>
                <a:cs typeface="Helvetica Neue"/>
                <a:sym typeface="Helvetica Neue"/>
              </a:rPr>
              <a:t>Naročnine</a:t>
            </a:r>
            <a:endParaRPr lang="sl-SI" sz="2800" b="0" i="0" u="none" strike="noStrike" cap="none" dirty="0">
              <a:solidFill>
                <a:srgbClr val="000000"/>
              </a:solidFill>
              <a:latin typeface="Helvetica Neue"/>
              <a:ea typeface="Helvetica Neue"/>
              <a:cs typeface="Helvetica Neue"/>
              <a:sym typeface="Helvetica Neue"/>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err="1">
                <a:solidFill>
                  <a:srgbClr val="000000"/>
                </a:solidFill>
                <a:latin typeface="Helvetica Neue"/>
                <a:ea typeface="Helvetica Neue"/>
                <a:cs typeface="Helvetica Neue"/>
                <a:sym typeface="Helvetica Neue"/>
              </a:rPr>
              <a:t>Izgubiti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morate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strah</a:t>
            </a:r>
            <a:r>
              <a:rPr lang="en-US" sz="2800" b="0" i="0" u="none" strike="noStrike" cap="none" dirty="0">
                <a:solidFill>
                  <a:srgbClr val="000000"/>
                </a:solidFill>
                <a:latin typeface="Helvetica Neue"/>
                <a:ea typeface="Helvetica Neue"/>
                <a:cs typeface="Helvetica Neue"/>
                <a:sym typeface="Helvetica Neue"/>
              </a:rPr>
              <a:t> pred </a:t>
            </a:r>
            <a:r>
              <a:rPr lang="en-US" sz="2800" b="0" i="0" u="none" strike="noStrike" cap="none" dirty="0" err="1">
                <a:solidFill>
                  <a:srgbClr val="000000"/>
                </a:solidFill>
                <a:latin typeface="Helvetica Neue"/>
                <a:ea typeface="Helvetica Neue"/>
                <a:cs typeface="Helvetica Neue"/>
                <a:sym typeface="Helvetica Neue"/>
              </a:rPr>
              <a:t>tem</a:t>
            </a:r>
            <a:r>
              <a:rPr lang="en-US" sz="2800" b="0" i="0" u="none" strike="noStrike" cap="none" dirty="0">
                <a:solidFill>
                  <a:srgbClr val="000000"/>
                </a:solidFill>
                <a:latin typeface="Helvetica Neue"/>
                <a:ea typeface="Helvetica Neue"/>
                <a:cs typeface="Helvetica Neue"/>
                <a:sym typeface="Helvetica Neue"/>
              </a:rPr>
              <a:t>, da bi </a:t>
            </a:r>
            <a:r>
              <a:rPr lang="en-US" sz="2800" b="0" i="0" u="none" strike="noStrike" cap="none" dirty="0" err="1">
                <a:solidFill>
                  <a:srgbClr val="000000"/>
                </a:solidFill>
                <a:latin typeface="Helvetica Neue"/>
                <a:ea typeface="Helvetica Neue"/>
                <a:cs typeface="Helvetica Neue"/>
                <a:sym typeface="Helvetica Neue"/>
              </a:rPr>
              <a:t>bili</a:t>
            </a:r>
            <a:r>
              <a:rPr lang="en-US" sz="2800" b="0" i="0" u="none" strike="noStrike" cap="none" dirty="0">
                <a:solidFill>
                  <a:srgbClr val="000000"/>
                </a:solidFill>
                <a:latin typeface="Helvetica Neue"/>
                <a:ea typeface="Helvetica Neue"/>
                <a:cs typeface="Helvetica Neue"/>
                <a:sym typeface="Helvetica Neue"/>
              </a:rPr>
              <a:t> za </a:t>
            </a:r>
            <a:r>
              <a:rPr lang="en-US" sz="2800" b="0" i="0" u="none" strike="noStrike" cap="none" dirty="0" err="1">
                <a:solidFill>
                  <a:srgbClr val="000000"/>
                </a:solidFill>
                <a:latin typeface="Helvetica Neue"/>
                <a:ea typeface="Helvetica Neue"/>
                <a:cs typeface="Helvetica Neue"/>
                <a:sym typeface="Helvetica Neue"/>
              </a:rPr>
              <a:t>nekaj</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ur</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odklopljeni</a:t>
            </a:r>
            <a:r>
              <a:rPr lang="en-US" sz="2800" b="0" i="0" u="none" strike="noStrike" cap="none" dirty="0">
                <a:solidFill>
                  <a:srgbClr val="000000"/>
                </a:solidFill>
                <a:latin typeface="Helvetica Neue"/>
                <a:ea typeface="Helvetica Neue"/>
                <a:cs typeface="Helvetica Neue"/>
                <a:sym typeface="Helvetica Neue"/>
              </a:rPr>
              <a:t> od </a:t>
            </a:r>
            <a:r>
              <a:rPr lang="en-US" sz="2800" b="0" i="0" u="none" strike="noStrike" cap="none" dirty="0" err="1">
                <a:solidFill>
                  <a:srgbClr val="000000"/>
                </a:solidFill>
                <a:latin typeface="Helvetica Neue"/>
                <a:ea typeface="Helvetica Neue"/>
                <a:cs typeface="Helvetica Neue"/>
                <a:sym typeface="Helvetica Neue"/>
              </a:rPr>
              <a:t>teh</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kanalov</a:t>
            </a:r>
            <a:r>
              <a:rPr lang="en-US" sz="2800" b="0"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 </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sl-SI" sz="2800" dirty="0">
                <a:latin typeface="Helvetica Neue"/>
                <a:ea typeface="Helvetica Neue"/>
                <a:cs typeface="Helvetica Neue"/>
                <a:sym typeface="Helvetica Neue"/>
              </a:rPr>
              <a:t>Kako se izogniti</a:t>
            </a:r>
            <a:r>
              <a:rPr lang="en-US" sz="2800" b="0" i="0" u="none" strike="noStrike" cap="none" dirty="0">
                <a:solidFill>
                  <a:srgbClr val="000000"/>
                </a:solidFill>
                <a:latin typeface="Helvetica Neue"/>
                <a:ea typeface="Helvetica Neue"/>
                <a:cs typeface="Helvetica Neue"/>
                <a:sym typeface="Helvetica Neue"/>
              </a:rPr>
              <a:t> :</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sl-SI" sz="2800" dirty="0">
                <a:latin typeface="Helvetica Neue"/>
                <a:sym typeface="Helvetica Neue"/>
              </a:rPr>
              <a:t>Utišajte vsa obvestila</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sl-SI" sz="2800" b="0" i="0" u="none" strike="noStrike" cap="none" dirty="0">
                <a:solidFill>
                  <a:srgbClr val="000000"/>
                </a:solidFill>
                <a:latin typeface="Helvetica Neue"/>
                <a:ea typeface="Helvetica Neue"/>
                <a:cs typeface="Helvetica Neue"/>
                <a:sym typeface="Helvetica Neue"/>
              </a:rPr>
              <a:t>Ignorirati jih je težko, zato je bilje, da jih nimate</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sl-SI" sz="2800" b="0" i="0" u="none" strike="noStrike" cap="none" dirty="0">
                <a:solidFill>
                  <a:srgbClr val="000000"/>
                </a:solidFill>
                <a:latin typeface="Helvetica Neue"/>
                <a:ea typeface="Helvetica Neue"/>
                <a:cs typeface="Helvetica Neue"/>
                <a:sym typeface="Helvetica Neue"/>
              </a:rPr>
              <a:t>Nastavite si uro v dnevu, ko boste preverjali te kanale</a:t>
            </a:r>
            <a:endParaRPr sz="2800" b="0" i="0" u="none" strike="noStrike" cap="none" dirty="0">
              <a:latin typeface="Arial"/>
              <a:ea typeface="Arial"/>
              <a:cs typeface="Arial"/>
              <a:sym typeface="Arial"/>
            </a:endParaRPr>
          </a:p>
        </p:txBody>
      </p:sp>
      <p:sp>
        <p:nvSpPr>
          <p:cNvPr id="419" name="Google Shape;419;p65"/>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424" name="Google Shape;424;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349880" y="4316400"/>
            <a:ext cx="4755240" cy="2729520"/>
          </a:xfrm>
          <a:prstGeom prst="rect">
            <a:avLst/>
          </a:prstGeom>
          <a:noFill/>
          <a:ln>
            <a:noFill/>
          </a:ln>
        </p:spPr>
      </p:pic>
      <p:sp>
        <p:nvSpPr>
          <p:cNvPr id="425" name="Google Shape;425;p66"/>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l-SI" sz="4400" b="1" dirty="0">
                <a:solidFill>
                  <a:srgbClr val="D00B24"/>
                </a:solidFill>
              </a:rPr>
              <a:t>Učinkovitejše</a:t>
            </a:r>
            <a:r>
              <a:rPr lang="sl-SI" sz="4400" b="1" i="0" u="none" strike="noStrike" cap="none" dirty="0">
                <a:solidFill>
                  <a:srgbClr val="D00B24"/>
                </a:solidFill>
                <a:latin typeface="Arial"/>
                <a:ea typeface="Arial"/>
                <a:cs typeface="Arial"/>
                <a:sym typeface="Arial"/>
              </a:rPr>
              <a:t> timsko delo</a:t>
            </a:r>
            <a:endParaRPr lang="sl-SI" sz="4400" b="0" i="0" u="none" strike="noStrike" cap="none" dirty="0">
              <a:latin typeface="Arial"/>
              <a:ea typeface="Arial"/>
              <a:cs typeface="Arial"/>
              <a:sym typeface="Arial"/>
            </a:endParaRPr>
          </a:p>
        </p:txBody>
      </p:sp>
      <p:sp>
        <p:nvSpPr>
          <p:cNvPr id="426" name="Google Shape;426;p66"/>
          <p:cNvSpPr/>
          <p:nvPr/>
        </p:nvSpPr>
        <p:spPr>
          <a:xfrm>
            <a:off x="1523880" y="2562840"/>
            <a:ext cx="12151440" cy="6488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l-SI" sz="2800" b="1" dirty="0">
                <a:latin typeface="Helvetica Neue"/>
                <a:ea typeface="Helvetica Neue"/>
                <a:cs typeface="Helvetica Neue"/>
                <a:sym typeface="Helvetica Neue"/>
              </a:rPr>
              <a:t>Ustavite kradljivce časa na sestankih</a:t>
            </a:r>
            <a:r>
              <a:rPr lang="sl-SI" sz="2800" b="1" i="0" u="none" strike="noStrike" cap="none" dirty="0">
                <a:solidFill>
                  <a:srgbClr val="000000"/>
                </a:solidFill>
                <a:latin typeface="Helvetica Neue"/>
                <a:ea typeface="Helvetica Neue"/>
                <a:cs typeface="Helvetica Neue"/>
                <a:sym typeface="Helvetica Neue"/>
              </a:rPr>
              <a:t>: odnos in vedenje, da se temu izognete</a:t>
            </a:r>
            <a:endParaRPr lang="sl-SI"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sl-SI" sz="2800" b="1" i="0" u="none" strike="noStrike" cap="none" dirty="0">
                <a:solidFill>
                  <a:srgbClr val="000000"/>
                </a:solidFill>
                <a:latin typeface="Helvetica Neue"/>
                <a:ea typeface="Helvetica Neue"/>
                <a:cs typeface="Helvetica Neue"/>
                <a:sym typeface="Helvetica Neue"/>
              </a:rPr>
              <a:t>Srečanja</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err="1">
                <a:solidFill>
                  <a:srgbClr val="000000"/>
                </a:solidFill>
                <a:latin typeface="Helvetica Neue"/>
                <a:ea typeface="Helvetica Neue"/>
                <a:cs typeface="Helvetica Neue"/>
                <a:sym typeface="Helvetica Neue"/>
              </a:rPr>
              <a:t>Če</a:t>
            </a:r>
            <a:r>
              <a:rPr lang="en-US" sz="2800" b="0" i="0" u="none" strike="noStrike" cap="none" dirty="0">
                <a:solidFill>
                  <a:srgbClr val="000000"/>
                </a:solidFill>
                <a:latin typeface="Helvetica Neue"/>
                <a:ea typeface="Helvetica Neue"/>
                <a:cs typeface="Helvetica Neue"/>
                <a:sym typeface="Helvetica Neue"/>
              </a:rPr>
              <a:t> delate z </a:t>
            </a:r>
            <a:r>
              <a:rPr lang="en-US" sz="2800" b="0" i="0" u="none" strike="noStrike" cap="none" dirty="0" err="1">
                <a:solidFill>
                  <a:srgbClr val="000000"/>
                </a:solidFill>
                <a:latin typeface="Helvetica Neue"/>
                <a:ea typeface="Helvetica Neue"/>
                <a:cs typeface="Helvetica Neue"/>
                <a:sym typeface="Helvetica Neue"/>
              </a:rPr>
              <a:t>drugimi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ljudmi</a:t>
            </a:r>
            <a:r>
              <a:rPr lang="en-US" sz="2800" b="0" i="0" u="none" strike="noStrike" cap="none" dirty="0">
                <a:solidFill>
                  <a:srgbClr val="000000"/>
                </a:solidFill>
                <a:latin typeface="Helvetica Neue"/>
                <a:ea typeface="Helvetica Neue"/>
                <a:cs typeface="Helvetica Neue"/>
                <a:sym typeface="Helvetica Neue"/>
              </a:rPr>
              <a:t>, se </a:t>
            </a:r>
            <a:r>
              <a:rPr lang="en-US" sz="2800" b="0" i="0" u="none" strike="noStrike" cap="none" dirty="0" err="1">
                <a:solidFill>
                  <a:srgbClr val="000000"/>
                </a:solidFill>
                <a:latin typeface="Helvetica Neue"/>
                <a:ea typeface="Helvetica Neue"/>
                <a:cs typeface="Helvetica Neue"/>
                <a:sym typeface="Helvetica Neue"/>
              </a:rPr>
              <a:t>boste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nujno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morali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udeleževati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sestankov</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tudi</a:t>
            </a:r>
            <a:r>
              <a:rPr lang="en-US" sz="2800" b="0" i="0" u="none" strike="noStrike" cap="none" dirty="0">
                <a:solidFill>
                  <a:srgbClr val="000000"/>
                </a:solidFill>
                <a:latin typeface="Helvetica Neue"/>
                <a:ea typeface="Helvetica Neue"/>
                <a:cs typeface="Helvetica Neue"/>
                <a:sym typeface="Helvetica Neue"/>
              </a:rPr>
              <a:t> s </a:t>
            </a:r>
            <a:r>
              <a:rPr lang="en-US" sz="2800" b="0" i="0" u="none" strike="noStrike" cap="none" dirty="0" err="1">
                <a:solidFill>
                  <a:srgbClr val="000000"/>
                </a:solidFill>
                <a:latin typeface="Helvetica Neue"/>
                <a:ea typeface="Helvetica Neue"/>
                <a:cs typeface="Helvetica Neue"/>
                <a:sym typeface="Helvetica Neue"/>
              </a:rPr>
              <a:t>strankami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partnerji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ali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dobavitelji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Sestanki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sami</a:t>
            </a:r>
            <a:r>
              <a:rPr lang="en-US" sz="2800" b="0" i="0" u="none" strike="noStrike" cap="none" dirty="0">
                <a:solidFill>
                  <a:srgbClr val="000000"/>
                </a:solidFill>
                <a:latin typeface="Helvetica Neue"/>
                <a:ea typeface="Helvetica Neue"/>
                <a:cs typeface="Helvetica Neue"/>
                <a:sym typeface="Helvetica Neue"/>
              </a:rPr>
              <a:t> po </a:t>
            </a:r>
            <a:r>
              <a:rPr lang="en-US" sz="2800" b="0" i="0" u="none" strike="noStrike" cap="none" dirty="0" err="1">
                <a:solidFill>
                  <a:srgbClr val="000000"/>
                </a:solidFill>
                <a:latin typeface="Helvetica Neue"/>
                <a:ea typeface="Helvetica Neue"/>
                <a:cs typeface="Helvetica Neue"/>
                <a:sym typeface="Helvetica Neue"/>
              </a:rPr>
              <a:t>sebi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niso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kradljivci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časa</a:t>
            </a:r>
            <a:r>
              <a:rPr lang="en-US" sz="2800" b="0" i="0" u="none" strike="noStrike" cap="none" dirty="0">
                <a:solidFill>
                  <a:srgbClr val="000000"/>
                </a:solidFill>
                <a:latin typeface="Helvetica Neue"/>
                <a:ea typeface="Helvetica Neue"/>
                <a:cs typeface="Helvetica Neue"/>
                <a:sym typeface="Helvetica Neue"/>
              </a:rPr>
              <a:t>, le </a:t>
            </a:r>
            <a:r>
              <a:rPr lang="en-US" sz="2800" b="0" i="0" u="none" strike="noStrike" cap="none" dirty="0" err="1">
                <a:solidFill>
                  <a:srgbClr val="000000"/>
                </a:solidFill>
                <a:latin typeface="Helvetica Neue"/>
                <a:ea typeface="Helvetica Neue"/>
                <a:cs typeface="Helvetica Neue"/>
                <a:sym typeface="Helvetica Neue"/>
              </a:rPr>
              <a:t>takrat</a:t>
            </a:r>
            <a:r>
              <a:rPr lang="en-US" sz="2800" b="0" i="0" u="none" strike="noStrike" cap="none" dirty="0">
                <a:solidFill>
                  <a:srgbClr val="000000"/>
                </a:solidFill>
                <a:latin typeface="Helvetica Neue"/>
                <a:ea typeface="Helvetica Neue"/>
                <a:cs typeface="Helvetica Neue"/>
                <a:sym typeface="Helvetica Neue"/>
              </a:rPr>
              <a:t>, ko so </a:t>
            </a:r>
            <a:r>
              <a:rPr lang="en-US" sz="2800" b="0" i="0" u="none" strike="noStrike" cap="none" dirty="0" err="1">
                <a:solidFill>
                  <a:srgbClr val="000000"/>
                </a:solidFill>
                <a:latin typeface="Helvetica Neue"/>
                <a:ea typeface="Helvetica Neue"/>
                <a:cs typeface="Helvetica Neue"/>
                <a:sym typeface="Helvetica Neue"/>
              </a:rPr>
              <a:t>slabo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opravljeni</a:t>
            </a:r>
            <a:r>
              <a:rPr lang="en-US" sz="2800" b="0" i="0" u="none" strike="noStrike" cap="none" dirty="0">
                <a:solidFill>
                  <a:srgbClr val="000000"/>
                </a:solidFill>
                <a:latin typeface="Helvetica Neue"/>
                <a:ea typeface="Helvetica Neue"/>
                <a:cs typeface="Helvetica Neue"/>
                <a:sym typeface="Helvetica Neue"/>
              </a:rPr>
              <a:t>, da </a:t>
            </a:r>
            <a:r>
              <a:rPr lang="en-US" sz="2800" b="0" i="0" u="none" strike="noStrike" cap="none" dirty="0" err="1">
                <a:solidFill>
                  <a:srgbClr val="000000"/>
                </a:solidFill>
                <a:latin typeface="Helvetica Neue"/>
                <a:ea typeface="Helvetica Neue"/>
                <a:cs typeface="Helvetica Neue"/>
                <a:sym typeface="Helvetica Neue"/>
              </a:rPr>
              <a:t>vaši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sestanki</a:t>
            </a:r>
            <a:r>
              <a:rPr lang="en-US" sz="2800" b="0" i="0" u="none" strike="noStrike" cap="none" dirty="0">
                <a:solidFill>
                  <a:srgbClr val="000000"/>
                </a:solidFill>
                <a:latin typeface="Helvetica Neue"/>
                <a:ea typeface="Helvetica Neue"/>
                <a:cs typeface="Helvetica Neue"/>
                <a:sym typeface="Helvetica Neue"/>
              </a:rPr>
              <a:t> ne </a:t>
            </a:r>
            <a:r>
              <a:rPr lang="en-US" sz="2800" b="0" i="0" u="none" strike="noStrike" cap="none" dirty="0" err="1">
                <a:solidFill>
                  <a:srgbClr val="000000"/>
                </a:solidFill>
                <a:latin typeface="Helvetica Neue"/>
                <a:ea typeface="Helvetica Neue"/>
                <a:cs typeface="Helvetica Neue"/>
                <a:sym typeface="Helvetica Neue"/>
              </a:rPr>
              <a:t>postanejo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kradljivci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časa</a:t>
            </a:r>
            <a:endParaRPr lang="sl-SI" sz="28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800"/>
              <a:buFont typeface="Helvetica Neue"/>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sl-SI" sz="2800" b="0" i="0" u="none" strike="noStrike" cap="none" dirty="0">
                <a:solidFill>
                  <a:srgbClr val="000000"/>
                </a:solidFill>
                <a:latin typeface="Helvetica Neue"/>
                <a:ea typeface="Helvetica Neue"/>
                <a:cs typeface="Helvetica Neue"/>
                <a:sym typeface="Helvetica Neue"/>
              </a:rPr>
              <a:t>Pomembni vidiki</a:t>
            </a:r>
            <a:endParaRPr lang="en-US"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sl-SI" sz="2800" dirty="0">
                <a:latin typeface="Helvetica Neue"/>
                <a:ea typeface="Helvetica Neue"/>
                <a:cs typeface="Helvetica Neue"/>
                <a:sym typeface="Helvetica Neue"/>
              </a:rPr>
              <a:t>Oblika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Sestanki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naj</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imajo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strukturo</a:t>
            </a:r>
            <a:r>
              <a:rPr lang="en-US" sz="2800" b="0" i="0" u="none" strike="noStrike" cap="none" dirty="0">
                <a:solidFill>
                  <a:srgbClr val="000000"/>
                </a:solidFill>
                <a:latin typeface="Helvetica Neue"/>
                <a:ea typeface="Helvetica Neue"/>
                <a:cs typeface="Helvetica Neue"/>
                <a:sym typeface="Helvetica Neue"/>
              </a:rPr>
              <a:t>, z </a:t>
            </a:r>
            <a:r>
              <a:rPr lang="en-US" sz="2800" b="0" i="0" u="none" strike="noStrike" cap="none" dirty="0" err="1">
                <a:solidFill>
                  <a:srgbClr val="000000"/>
                </a:solidFill>
                <a:latin typeface="Helvetica Neue"/>
                <a:ea typeface="Helvetica Neue"/>
                <a:cs typeface="Helvetica Neue"/>
                <a:sym typeface="Helvetica Neue"/>
              </a:rPr>
              <a:t>začetnim</a:t>
            </a:r>
            <a:r>
              <a:rPr lang="en-US" sz="2800" b="0" i="0" u="none" strike="noStrike" cap="none" dirty="0">
                <a:solidFill>
                  <a:srgbClr val="000000"/>
                </a:solidFill>
                <a:latin typeface="Helvetica Neue"/>
                <a:ea typeface="Helvetica Neue"/>
                <a:cs typeface="Helvetica Neue"/>
                <a:sym typeface="Helvetica Neue"/>
              </a:rPr>
              <a:t> in </a:t>
            </a:r>
            <a:r>
              <a:rPr lang="en-US" sz="2800" b="0" i="0" u="none" strike="noStrike" cap="none" dirty="0" err="1">
                <a:solidFill>
                  <a:srgbClr val="000000"/>
                </a:solidFill>
                <a:latin typeface="Helvetica Neue"/>
                <a:ea typeface="Helvetica Neue"/>
                <a:cs typeface="Helvetica Neue"/>
                <a:sym typeface="Helvetica Neue"/>
              </a:rPr>
              <a:t>končnim</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časom</a:t>
            </a:r>
            <a:endParaRPr lang="sl-SI" sz="2800" b="0" i="0" u="none" strike="noStrike" cap="none" dirty="0">
              <a:solidFill>
                <a:srgbClr val="000000"/>
              </a:solidFill>
              <a:latin typeface="Helvetica Neue"/>
              <a:ea typeface="Helvetica Neue"/>
              <a:cs typeface="Helvetica Neue"/>
              <a:sym typeface="Helvetica Neue"/>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err="1">
                <a:solidFill>
                  <a:srgbClr val="000000"/>
                </a:solidFill>
                <a:latin typeface="Helvetica Neue"/>
                <a:ea typeface="Helvetica Neue"/>
                <a:cs typeface="Helvetica Neue"/>
                <a:sym typeface="Helvetica Neue"/>
              </a:rPr>
              <a:t>Vsebina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tudi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teme</a:t>
            </a:r>
            <a:r>
              <a:rPr lang="en-US" sz="2800" b="0" i="0" u="none" strike="noStrike" cap="none" dirty="0">
                <a:solidFill>
                  <a:srgbClr val="000000"/>
                </a:solidFill>
                <a:latin typeface="Helvetica Neue"/>
                <a:ea typeface="Helvetica Neue"/>
                <a:cs typeface="Helvetica Neue"/>
                <a:sym typeface="Helvetica Neue"/>
              </a:rPr>
              <a:t>, o </a:t>
            </a:r>
            <a:r>
              <a:rPr lang="en-US" sz="2800" b="0" i="0" u="none" strike="noStrike" cap="none" dirty="0" err="1">
                <a:solidFill>
                  <a:srgbClr val="000000"/>
                </a:solidFill>
                <a:latin typeface="Helvetica Neue"/>
                <a:ea typeface="Helvetica Neue"/>
                <a:cs typeface="Helvetica Neue"/>
                <a:sym typeface="Helvetica Neue"/>
              </a:rPr>
              <a:t>katerih</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bomo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razpravljali</a:t>
            </a:r>
            <a:r>
              <a:rPr lang="en-US" sz="2800" b="0" i="0" u="none" strike="noStrike" cap="none" dirty="0">
                <a:solidFill>
                  <a:srgbClr val="000000"/>
                </a:solidFill>
                <a:latin typeface="Helvetica Neue"/>
                <a:ea typeface="Helvetica Neue"/>
                <a:cs typeface="Helvetica Neue"/>
                <a:sym typeface="Helvetica Neue"/>
              </a:rPr>
              <a:t>.</a:t>
            </a:r>
            <a:endParaRPr lang="sl-SI" sz="2800" b="0" i="0" u="none" strike="noStrike" cap="none" dirty="0">
              <a:solidFill>
                <a:srgbClr val="000000"/>
              </a:solidFill>
              <a:latin typeface="Helvetica Neue"/>
              <a:ea typeface="Helvetica Neue"/>
              <a:cs typeface="Helvetica Neue"/>
              <a:sym typeface="Helvetica Neue"/>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err="1">
                <a:solidFill>
                  <a:srgbClr val="000000"/>
                </a:solidFill>
                <a:latin typeface="Helvetica Neue"/>
                <a:ea typeface="Helvetica Neue"/>
                <a:cs typeface="Helvetica Neue"/>
                <a:sym typeface="Helvetica Neue"/>
              </a:rPr>
              <a:t>Nujni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primeri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večina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jih</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resničnih</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nujnih</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primerov</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zato</a:t>
            </a:r>
            <a:r>
              <a:rPr lang="en-US" sz="2800" b="0" i="0" u="none" strike="noStrike" cap="none" dirty="0">
                <a:solidFill>
                  <a:srgbClr val="000000"/>
                </a:solidFill>
                <a:latin typeface="Helvetica Neue"/>
                <a:ea typeface="Helvetica Neue"/>
                <a:cs typeface="Helvetica Neue"/>
                <a:sym typeface="Helvetica Neue"/>
              </a:rPr>
              <a:t> ne </a:t>
            </a:r>
            <a:r>
              <a:rPr lang="en-US" sz="2800" b="0" i="0" u="none" strike="noStrike" cap="none" dirty="0" err="1">
                <a:solidFill>
                  <a:srgbClr val="000000"/>
                </a:solidFill>
                <a:latin typeface="Helvetica Neue"/>
                <a:ea typeface="Helvetica Neue"/>
                <a:cs typeface="Helvetica Neue"/>
                <a:sym typeface="Helvetica Neue"/>
              </a:rPr>
              <a:t>zahteva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takojšnje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pomoči</a:t>
            </a:r>
            <a:r>
              <a:rPr lang="en-US" sz="2800" b="0" i="0" u="none" strike="noStrike" cap="none" dirty="0">
                <a:solidFill>
                  <a:srgbClr val="000000"/>
                </a:solidFill>
                <a:latin typeface="Helvetica Neue"/>
                <a:ea typeface="Helvetica Neue"/>
                <a:cs typeface="Helvetica Neue"/>
                <a:sym typeface="Helvetica Neue"/>
              </a:rPr>
              <a:t>.</a:t>
            </a:r>
            <a:endParaRPr lang="en-US" sz="2800" b="0" i="0" u="none" strike="noStrike" cap="none" dirty="0">
              <a:latin typeface="Arial"/>
              <a:ea typeface="Arial"/>
              <a:cs typeface="Arial"/>
              <a:sym typeface="Arial"/>
            </a:endParaRPr>
          </a:p>
        </p:txBody>
      </p:sp>
      <p:sp>
        <p:nvSpPr>
          <p:cNvPr id="427" name="Google Shape;427;p66"/>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7"/>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l-SI" sz="4400" b="1" dirty="0">
                <a:solidFill>
                  <a:srgbClr val="D00B24"/>
                </a:solidFill>
              </a:rPr>
              <a:t>Učinkovitejše</a:t>
            </a:r>
            <a:r>
              <a:rPr lang="sl-SI" sz="4400" b="1" i="0" u="none" strike="noStrike" cap="none" dirty="0">
                <a:solidFill>
                  <a:srgbClr val="D00B24"/>
                </a:solidFill>
                <a:latin typeface="Arial"/>
                <a:ea typeface="Arial"/>
                <a:cs typeface="Arial"/>
                <a:sym typeface="Arial"/>
              </a:rPr>
              <a:t> timsko delo</a:t>
            </a:r>
            <a:endParaRPr lang="sl-SI" sz="4400" b="0" i="0" u="none" strike="noStrike" cap="none" dirty="0">
              <a:latin typeface="Arial"/>
              <a:ea typeface="Arial"/>
              <a:cs typeface="Arial"/>
              <a:sym typeface="Arial"/>
            </a:endParaRPr>
          </a:p>
        </p:txBody>
      </p:sp>
      <p:sp>
        <p:nvSpPr>
          <p:cNvPr id="433" name="Google Shape;433;p67"/>
          <p:cNvSpPr/>
          <p:nvPr/>
        </p:nvSpPr>
        <p:spPr>
          <a:xfrm>
            <a:off x="1523880" y="2562840"/>
            <a:ext cx="10483636" cy="3929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l-SI" sz="2800" b="1" dirty="0">
                <a:latin typeface="Helvetica Neue"/>
                <a:ea typeface="Helvetica Neue"/>
                <a:cs typeface="Helvetica Neue"/>
                <a:sym typeface="Helvetica Neue"/>
              </a:rPr>
              <a:t>Ustavite kradljivce časa na sestankih</a:t>
            </a:r>
            <a:r>
              <a:rPr lang="sl-SI" sz="2800" b="1" i="0" u="none" strike="noStrike" cap="none" dirty="0">
                <a:solidFill>
                  <a:srgbClr val="000000"/>
                </a:solidFill>
                <a:latin typeface="Helvetica Neue"/>
                <a:ea typeface="Helvetica Neue"/>
                <a:cs typeface="Helvetica Neue"/>
                <a:sym typeface="Helvetica Neue"/>
              </a:rPr>
              <a:t>: odnos in vedenje, da se temu izognete</a:t>
            </a:r>
            <a:endParaRPr lang="sl-SI"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sl-SI" sz="2800" b="1" dirty="0">
                <a:latin typeface="Helvetica Neue"/>
                <a:ea typeface="Helvetica Neue"/>
                <a:cs typeface="Helvetica Neue"/>
                <a:sym typeface="Helvetica Neue"/>
              </a:rPr>
              <a:t>Notranji kradljivci časa</a:t>
            </a:r>
            <a:r>
              <a:rPr lang="en-US" sz="2800" b="1"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sl-SI" sz="2800" b="1" dirty="0">
                <a:latin typeface="Helvetica Neue"/>
                <a:sym typeface="Helvetica Neue"/>
              </a:rPr>
              <a:t>Pomanjkanje organizacije</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err="1">
                <a:solidFill>
                  <a:srgbClr val="000000"/>
                </a:solidFill>
                <a:latin typeface="Helvetica Neue"/>
                <a:ea typeface="Helvetica Neue"/>
                <a:cs typeface="Helvetica Neue"/>
                <a:sym typeface="Helvetica Neue"/>
              </a:rPr>
              <a:t>Najbolje</a:t>
            </a:r>
            <a:r>
              <a:rPr lang="en-US" sz="2800" b="0" i="0" u="none" strike="noStrike" cap="none" dirty="0">
                <a:solidFill>
                  <a:srgbClr val="000000"/>
                </a:solidFill>
                <a:latin typeface="Helvetica Neue"/>
                <a:ea typeface="Helvetica Neue"/>
                <a:cs typeface="Helvetica Neue"/>
                <a:sym typeface="Helvetica Neue"/>
              </a:rPr>
              <a:t> je, da </a:t>
            </a:r>
            <a:r>
              <a:rPr lang="en-US" sz="2800" b="0" i="0" u="none" strike="noStrike" cap="none" dirty="0" err="1">
                <a:solidFill>
                  <a:srgbClr val="000000"/>
                </a:solidFill>
                <a:latin typeface="Helvetica Neue"/>
                <a:ea typeface="Helvetica Neue"/>
                <a:cs typeface="Helvetica Neue"/>
                <a:sym typeface="Helvetica Neue"/>
              </a:rPr>
              <a:t>vsak</a:t>
            </a:r>
            <a:r>
              <a:rPr lang="en-US" sz="2800" b="0" i="0" u="none" strike="noStrike" cap="none" dirty="0">
                <a:solidFill>
                  <a:srgbClr val="000000"/>
                </a:solidFill>
                <a:latin typeface="Helvetica Neue"/>
                <a:ea typeface="Helvetica Neue"/>
                <a:cs typeface="Helvetica Neue"/>
                <a:sym typeface="Helvetica Neue"/>
              </a:rPr>
              <a:t> dan </a:t>
            </a:r>
            <a:r>
              <a:rPr lang="en-US" sz="2800" b="0" i="0" u="none" strike="noStrike" cap="none" dirty="0" err="1">
                <a:solidFill>
                  <a:srgbClr val="000000"/>
                </a:solidFill>
                <a:latin typeface="Helvetica Neue"/>
                <a:ea typeface="Helvetica Neue"/>
                <a:cs typeface="Helvetica Neue"/>
                <a:sym typeface="Helvetica Neue"/>
              </a:rPr>
              <a:t>nekaj</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posvetite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načrtovanju</a:t>
            </a:r>
            <a:r>
              <a:rPr lang="en-US" sz="2800" b="0" i="0" u="none" strike="noStrike" cap="none" dirty="0">
                <a:solidFill>
                  <a:srgbClr val="000000"/>
                </a:solidFill>
                <a:latin typeface="Helvetica Neue"/>
                <a:ea typeface="Helvetica Neue"/>
                <a:cs typeface="Helvetica Neue"/>
                <a:sym typeface="Helvetica Neue"/>
              </a:rPr>
              <a:t> in </a:t>
            </a:r>
            <a:r>
              <a:rPr lang="en-US" sz="2800" b="0" i="0" u="none" strike="noStrike" cap="none" dirty="0" err="1">
                <a:solidFill>
                  <a:srgbClr val="000000"/>
                </a:solidFill>
                <a:latin typeface="Helvetica Neue"/>
                <a:ea typeface="Helvetica Neue"/>
                <a:cs typeface="Helvetica Neue"/>
                <a:sym typeface="Helvetica Neue"/>
              </a:rPr>
              <a:t>spremljanju</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dejavnosti</a:t>
            </a:r>
            <a:r>
              <a:rPr lang="en-US" sz="2800" b="0"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p:txBody>
      </p:sp>
      <p:sp>
        <p:nvSpPr>
          <p:cNvPr id="434" name="Google Shape;434;p67"/>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5" name="Google Shape;435;p6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757520" y="3069360"/>
            <a:ext cx="6726600" cy="493704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9"/>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l-SI" sz="4400" b="1" dirty="0">
                <a:solidFill>
                  <a:srgbClr val="D00B24"/>
                </a:solidFill>
              </a:rPr>
              <a:t>Učinkovitejše</a:t>
            </a:r>
            <a:r>
              <a:rPr lang="sl-SI" sz="4400" b="1" i="0" u="none" strike="noStrike" cap="none" dirty="0">
                <a:solidFill>
                  <a:srgbClr val="D00B24"/>
                </a:solidFill>
                <a:latin typeface="Arial"/>
                <a:ea typeface="Arial"/>
                <a:cs typeface="Arial"/>
                <a:sym typeface="Arial"/>
              </a:rPr>
              <a:t> timsko delo</a:t>
            </a:r>
            <a:endParaRPr sz="4400" b="0" i="0" u="none" strike="noStrike" cap="none" dirty="0">
              <a:latin typeface="Arial"/>
              <a:ea typeface="Arial"/>
              <a:cs typeface="Arial"/>
              <a:sym typeface="Arial"/>
            </a:endParaRPr>
          </a:p>
        </p:txBody>
      </p:sp>
      <p:sp>
        <p:nvSpPr>
          <p:cNvPr id="449" name="Google Shape;449;p69"/>
          <p:cNvSpPr/>
          <p:nvPr/>
        </p:nvSpPr>
        <p:spPr>
          <a:xfrm>
            <a:off x="1523880" y="2562840"/>
            <a:ext cx="13611240" cy="5635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l-SI" sz="2800" b="1" dirty="0">
                <a:latin typeface="Helvetica Neue"/>
                <a:ea typeface="Helvetica Neue"/>
                <a:cs typeface="Helvetica Neue"/>
                <a:sym typeface="Helvetica Neue"/>
              </a:rPr>
              <a:t>Ustavite kradljivce časa na sestankih</a:t>
            </a:r>
            <a:r>
              <a:rPr lang="sl-SI" sz="2800" b="1" i="0" u="none" strike="noStrike" cap="none" dirty="0">
                <a:solidFill>
                  <a:srgbClr val="000000"/>
                </a:solidFill>
                <a:latin typeface="Helvetica Neue"/>
                <a:ea typeface="Helvetica Neue"/>
                <a:cs typeface="Helvetica Neue"/>
                <a:sym typeface="Helvetica Neue"/>
              </a:rPr>
              <a:t>: odnos in vedenje, da se temu izognete</a:t>
            </a:r>
            <a:endParaRPr lang="sl-SI"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sl-SI" sz="2800" b="1" i="0" u="none" strike="noStrike" cap="none" dirty="0">
                <a:solidFill>
                  <a:srgbClr val="000000"/>
                </a:solidFill>
                <a:latin typeface="Helvetica Neue"/>
                <a:ea typeface="Helvetica Neue"/>
                <a:cs typeface="Helvetica Neue"/>
                <a:sym typeface="Helvetica Neue"/>
              </a:rPr>
              <a:t>Notranji kradljivci časa:</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sl-SI" sz="2800" b="1" dirty="0">
                <a:latin typeface="Helvetica Neue"/>
                <a:sym typeface="Helvetica Neue"/>
              </a:rPr>
              <a:t>Odlašanje</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err="1">
                <a:solidFill>
                  <a:srgbClr val="000000"/>
                </a:solidFill>
                <a:latin typeface="Helvetica Neue"/>
                <a:ea typeface="Helvetica Neue"/>
                <a:cs typeface="Helvetica Neue"/>
                <a:sym typeface="Helvetica Neue"/>
              </a:rPr>
              <a:t>Veste</a:t>
            </a:r>
            <a:r>
              <a:rPr lang="en-US" sz="2800" b="0" i="0" u="none" strike="noStrike" cap="none" dirty="0">
                <a:solidFill>
                  <a:srgbClr val="000000"/>
                </a:solidFill>
                <a:latin typeface="Helvetica Neue"/>
                <a:ea typeface="Helvetica Neue"/>
                <a:cs typeface="Helvetica Neue"/>
                <a:sym typeface="Helvetica Neue"/>
              </a:rPr>
              <a:t>, da </a:t>
            </a:r>
            <a:r>
              <a:rPr lang="sl-SI" sz="2800" b="0" i="0" u="none" strike="noStrike" cap="none" dirty="0">
                <a:solidFill>
                  <a:srgbClr val="000000"/>
                </a:solidFill>
                <a:latin typeface="Helvetica Neue"/>
                <a:ea typeface="Helvetica Neue"/>
                <a:cs typeface="Helvetica Neue"/>
                <a:sym typeface="Helvetica Neue"/>
              </a:rPr>
              <a:t>vas bodo naloge čakale</a:t>
            </a:r>
            <a:r>
              <a:rPr lang="en-US" sz="2800" b="0" i="0" u="none" strike="noStrike" cap="none" dirty="0">
                <a:solidFill>
                  <a:srgbClr val="000000"/>
                </a:solidFill>
                <a:latin typeface="Helvetica Neue"/>
                <a:ea typeface="Helvetica Neue"/>
                <a:cs typeface="Helvetica Neue"/>
                <a:sym typeface="Helvetica Neue"/>
              </a:rPr>
              <a:t>; s </a:t>
            </a:r>
            <a:r>
              <a:rPr lang="en-US" sz="2800" b="0" i="0" u="none" strike="noStrike" cap="none" dirty="0" err="1">
                <a:solidFill>
                  <a:srgbClr val="000000"/>
                </a:solidFill>
                <a:latin typeface="Helvetica Neue"/>
                <a:ea typeface="Helvetica Neue"/>
                <a:cs typeface="Helvetica Neue"/>
                <a:sym typeface="Helvetica Neue"/>
              </a:rPr>
              <a:t>tem</a:t>
            </a:r>
            <a:r>
              <a:rPr lang="en-US" sz="2800" b="0" i="0" u="none" strike="noStrike" cap="none" dirty="0">
                <a:solidFill>
                  <a:srgbClr val="000000"/>
                </a:solidFill>
                <a:latin typeface="Helvetica Neue"/>
                <a:ea typeface="Helvetica Neue"/>
                <a:cs typeface="Helvetica Neue"/>
                <a:sym typeface="Helvetica Neue"/>
              </a:rPr>
              <a:t>, ko </a:t>
            </a:r>
            <a:r>
              <a:rPr lang="en-US" sz="2800" b="0" i="0" u="none" strike="noStrike" cap="none" dirty="0" err="1">
                <a:solidFill>
                  <a:srgbClr val="000000"/>
                </a:solidFill>
                <a:latin typeface="Helvetica Neue"/>
                <a:ea typeface="Helvetica Neue"/>
                <a:cs typeface="Helvetica Neue"/>
                <a:sym typeface="Helvetica Neue"/>
              </a:rPr>
              <a:t>jih</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odložite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jih</a:t>
            </a:r>
            <a:r>
              <a:rPr lang="en-US" sz="2800" b="0" i="0" u="none" strike="noStrike" cap="none" dirty="0">
                <a:solidFill>
                  <a:srgbClr val="000000"/>
                </a:solidFill>
                <a:latin typeface="Helvetica Neue"/>
                <a:ea typeface="Helvetica Neue"/>
                <a:cs typeface="Helvetica Neue"/>
                <a:sym typeface="Helvetica Neue"/>
              </a:rPr>
              <a:t> le</a:t>
            </a:r>
            <a:r>
              <a:rPr lang="sl-SI" sz="2800" b="0" i="0" u="none" strike="noStrike" cap="none" dirty="0">
                <a:solidFill>
                  <a:srgbClr val="000000"/>
                </a:solidFill>
                <a:latin typeface="Helvetica Neue"/>
                <a:ea typeface="Helvetica Neue"/>
                <a:cs typeface="Helvetica Neue"/>
                <a:sym typeface="Helvetica Neue"/>
              </a:rPr>
              <a:t> spreminjate v nujne primere za kasneje.</a:t>
            </a:r>
            <a:endParaRPr sz="2800" b="0" i="0" u="none" strike="noStrike" cap="none" dirty="0">
              <a:latin typeface="Arial"/>
              <a:ea typeface="Arial"/>
              <a:cs typeface="Arial"/>
              <a:sym typeface="Arial"/>
            </a:endParaRPr>
          </a:p>
        </p:txBody>
      </p:sp>
      <p:sp>
        <p:nvSpPr>
          <p:cNvPr id="450" name="Google Shape;450;p69"/>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3"/>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l-SI" sz="4400" b="1" i="0" u="none" strike="noStrike" cap="none" dirty="0">
                <a:solidFill>
                  <a:srgbClr val="D00B24"/>
                </a:solidFill>
                <a:latin typeface="Arial"/>
                <a:ea typeface="Arial"/>
                <a:cs typeface="Arial"/>
                <a:sym typeface="Arial"/>
              </a:rPr>
              <a:t>Upravljanje časa in nalog</a:t>
            </a:r>
            <a:endParaRPr sz="4400" b="0" i="0" u="none" strike="noStrike" cap="none" dirty="0">
              <a:latin typeface="Arial"/>
              <a:ea typeface="Arial"/>
              <a:cs typeface="Arial"/>
              <a:sym typeface="Arial"/>
            </a:endParaRPr>
          </a:p>
        </p:txBody>
      </p:sp>
      <p:sp>
        <p:nvSpPr>
          <p:cNvPr id="422" name="Google Shape;422;p63"/>
          <p:cNvSpPr/>
          <p:nvPr/>
        </p:nvSpPr>
        <p:spPr>
          <a:xfrm>
            <a:off x="1523880" y="2562840"/>
            <a:ext cx="9095760" cy="6062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l-SI" sz="2800" b="1" i="0" u="none" strike="noStrike" cap="none" dirty="0">
                <a:solidFill>
                  <a:srgbClr val="000000"/>
                </a:solidFill>
                <a:latin typeface="Helvetica Neue"/>
                <a:ea typeface="Helvetica Neue"/>
                <a:cs typeface="Helvetica Neue"/>
                <a:sym typeface="Helvetica Neue"/>
              </a:rPr>
              <a:t>Obvladovanje odlašanja</a:t>
            </a:r>
            <a:endParaRPr sz="2800" b="1"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err="1">
                <a:solidFill>
                  <a:srgbClr val="000000"/>
                </a:solidFill>
                <a:latin typeface="Helvetica Neue"/>
                <a:ea typeface="Helvetica Neue"/>
                <a:cs typeface="Helvetica Neue"/>
                <a:sym typeface="Helvetica Neue"/>
              </a:rPr>
              <a:t>Če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želite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izvedeti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več</a:t>
            </a:r>
            <a:r>
              <a:rPr lang="en-US" sz="2800" b="0" i="0" u="none" strike="noStrike" cap="none" dirty="0">
                <a:solidFill>
                  <a:srgbClr val="000000"/>
                </a:solidFill>
                <a:latin typeface="Helvetica Neue"/>
                <a:ea typeface="Helvetica Neue"/>
                <a:cs typeface="Helvetica Neue"/>
                <a:sym typeface="Helvetica Neue"/>
              </a:rPr>
              <a:t> o </a:t>
            </a:r>
            <a:r>
              <a:rPr lang="en-US" sz="2800" b="0" i="0" u="none" strike="noStrike" cap="none" dirty="0" err="1">
                <a:solidFill>
                  <a:srgbClr val="000000"/>
                </a:solidFill>
                <a:latin typeface="Helvetica Neue"/>
                <a:ea typeface="Helvetica Neue"/>
                <a:cs typeface="Helvetica Neue"/>
                <a:sym typeface="Helvetica Neue"/>
              </a:rPr>
              <a:t>matriki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nujnosti</a:t>
            </a:r>
            <a:r>
              <a:rPr lang="en-US" sz="2800" b="0" i="0" u="none" strike="noStrike" cap="none" dirty="0">
                <a:solidFill>
                  <a:srgbClr val="000000"/>
                </a:solidFill>
                <a:latin typeface="Helvetica Neue"/>
                <a:ea typeface="Helvetica Neue"/>
                <a:cs typeface="Helvetica Neue"/>
                <a:sym typeface="Helvetica Neue"/>
              </a:rPr>
              <a:t> in </a:t>
            </a:r>
            <a:r>
              <a:rPr lang="en-US" sz="2800" b="0" i="0" u="none" strike="noStrike" cap="none" dirty="0" err="1">
                <a:solidFill>
                  <a:srgbClr val="000000"/>
                </a:solidFill>
                <a:latin typeface="Helvetica Neue"/>
                <a:ea typeface="Helvetica Neue"/>
                <a:cs typeface="Helvetica Neue"/>
                <a:sym typeface="Helvetica Neue"/>
              </a:rPr>
              <a:t>pomembnosti</a:t>
            </a:r>
            <a:r>
              <a:rPr lang="en-US" sz="2800" b="0" i="0" u="none" strike="noStrike" cap="none" dirty="0">
                <a:solidFill>
                  <a:srgbClr val="000000"/>
                </a:solidFill>
                <a:latin typeface="Helvetica Neue"/>
                <a:ea typeface="Helvetica Neue"/>
                <a:cs typeface="Helvetica Neue"/>
                <a:sym typeface="Helvetica Neue"/>
              </a:rPr>
              <a:t> in </a:t>
            </a:r>
            <a:r>
              <a:rPr lang="en-US" sz="2800" b="0" i="0" u="none" strike="noStrike" cap="none" dirty="0" err="1">
                <a:solidFill>
                  <a:srgbClr val="000000"/>
                </a:solidFill>
                <a:latin typeface="Helvetica Neue"/>
                <a:ea typeface="Helvetica Neue"/>
                <a:cs typeface="Helvetica Neue"/>
                <a:sym typeface="Helvetica Neue"/>
              </a:rPr>
              <a:t>kako</a:t>
            </a:r>
            <a:r>
              <a:rPr lang="en-US" sz="2800" b="0" i="0" u="none" strike="noStrike" cap="none" dirty="0">
                <a:solidFill>
                  <a:srgbClr val="000000"/>
                </a:solidFill>
                <a:latin typeface="Helvetica Neue"/>
                <a:ea typeface="Helvetica Neue"/>
                <a:cs typeface="Helvetica Neue"/>
                <a:sym typeface="Helvetica Neue"/>
              </a:rPr>
              <a:t> z </a:t>
            </a:r>
            <a:r>
              <a:rPr lang="en-US" sz="2800" b="0" i="0" u="none" strike="noStrike" cap="none" dirty="0" err="1">
                <a:solidFill>
                  <a:srgbClr val="000000"/>
                </a:solidFill>
                <a:latin typeface="Helvetica Neue"/>
                <a:ea typeface="Helvetica Neue"/>
                <a:cs typeface="Helvetica Neue"/>
                <a:sym typeface="Helvetica Neue"/>
              </a:rPr>
              <a:t>njo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ravnati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dostopajte</a:t>
            </a:r>
            <a:r>
              <a:rPr lang="en-US" sz="2800" b="0" i="0" u="none" strike="noStrike" cap="none" dirty="0">
                <a:solidFill>
                  <a:srgbClr val="000000"/>
                </a:solidFill>
                <a:latin typeface="Helvetica Neue"/>
                <a:ea typeface="Helvetica Neue"/>
                <a:cs typeface="Helvetica Neue"/>
                <a:sym typeface="Helvetica Neue"/>
              </a:rPr>
              <a:t> do </a:t>
            </a:r>
            <a:r>
              <a:rPr lang="en-US" sz="2800" b="0" i="0" u="none" strike="noStrike" cap="none" dirty="0" err="1">
                <a:solidFill>
                  <a:srgbClr val="000000"/>
                </a:solidFill>
                <a:latin typeface="Helvetica Neue"/>
                <a:ea typeface="Helvetica Neue"/>
                <a:cs typeface="Helvetica Neue"/>
                <a:sym typeface="Helvetica Neue"/>
              </a:rPr>
              <a:t>teh</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videoposnetkov</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tako</a:t>
            </a:r>
            <a:r>
              <a:rPr lang="en-US" sz="2800" b="0" i="0" u="none" strike="noStrike" cap="none" dirty="0">
                <a:solidFill>
                  <a:srgbClr val="000000"/>
                </a:solidFill>
                <a:latin typeface="Helvetica Neue"/>
                <a:ea typeface="Helvetica Neue"/>
                <a:cs typeface="Helvetica Neue"/>
                <a:sym typeface="Helvetica Neue"/>
              </a:rPr>
              <a:t>, da </a:t>
            </a:r>
            <a:r>
              <a:rPr lang="en-US" sz="2800" b="0" i="0" u="none" strike="noStrike" cap="none" dirty="0" err="1">
                <a:solidFill>
                  <a:srgbClr val="000000"/>
                </a:solidFill>
                <a:latin typeface="Helvetica Neue"/>
                <a:ea typeface="Helvetica Neue"/>
                <a:cs typeface="Helvetica Neue"/>
                <a:sym typeface="Helvetica Neue"/>
              </a:rPr>
              <a:t>skenirate</a:t>
            </a:r>
            <a:r>
              <a:rPr lang="en-US" sz="2800" b="0" i="0" u="none" strike="noStrike" cap="none" dirty="0">
                <a:solidFill>
                  <a:srgbClr val="000000"/>
                </a:solidFill>
                <a:latin typeface="Helvetica Neue"/>
                <a:ea typeface="Helvetica Neue"/>
                <a:cs typeface="Helvetica Neue"/>
                <a:sym typeface="Helvetica Neue"/>
              </a:rPr>
              <a:t> QR-je </a:t>
            </a:r>
            <a:r>
              <a:rPr lang="en-US" sz="2800" b="0" i="0" u="none" strike="noStrike" cap="none" dirty="0" err="1">
                <a:solidFill>
                  <a:srgbClr val="000000"/>
                </a:solidFill>
                <a:latin typeface="Helvetica Neue"/>
                <a:ea typeface="Helvetica Neue"/>
                <a:cs typeface="Helvetica Neue"/>
                <a:sym typeface="Helvetica Neue"/>
              </a:rPr>
              <a:t>ali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kliknete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povezave</a:t>
            </a:r>
            <a:r>
              <a:rPr lang="en-US" sz="2800" b="0" i="0" u="none" strike="noStrike" cap="none" dirty="0">
                <a:solidFill>
                  <a:srgbClr val="000000"/>
                </a:solidFill>
                <a:latin typeface="Helvetica Neue"/>
                <a:ea typeface="Helvetica Neue"/>
                <a:cs typeface="Helvetica Neue"/>
                <a:sym typeface="Helvetica Neue"/>
              </a:rPr>
              <a:t>. </a:t>
            </a:r>
            <a:r>
              <a:rPr lang="sl-SI" sz="2800" dirty="0">
                <a:latin typeface="Helvetica Neue"/>
                <a:ea typeface="Helvetica Neue"/>
                <a:cs typeface="Helvetica Neue"/>
                <a:sym typeface="Helvetica Neue"/>
              </a:rPr>
              <a:t>Nato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komentirajte</a:t>
            </a:r>
            <a:r>
              <a:rPr lang="en-US" sz="2800" b="0" i="0" u="none" strike="noStrike" cap="none" dirty="0">
                <a:solidFill>
                  <a:srgbClr val="000000"/>
                </a:solidFill>
                <a:latin typeface="Helvetica Neue"/>
                <a:ea typeface="Helvetica Neue"/>
                <a:cs typeface="Helvetica Neue"/>
                <a:sym typeface="Helvetica Neue"/>
              </a:rPr>
              <a:t> s </a:t>
            </a:r>
            <a:r>
              <a:rPr lang="en-US" sz="2800" b="0" i="0" u="none" strike="noStrike" cap="none" dirty="0" err="1">
                <a:solidFill>
                  <a:srgbClr val="000000"/>
                </a:solidFill>
                <a:latin typeface="Helvetica Neue"/>
                <a:ea typeface="Helvetica Neue"/>
                <a:cs typeface="Helvetica Neue"/>
                <a:sym typeface="Helvetica Neue"/>
              </a:rPr>
              <a:t>partnerji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ali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prijatelji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Odlašanje</a:t>
            </a:r>
            <a:r>
              <a:rPr lang="en-US" sz="2800" b="0" i="0" u="none" strike="noStrike" cap="none" dirty="0">
                <a:solidFill>
                  <a:srgbClr val="000000"/>
                </a:solidFill>
                <a:latin typeface="Helvetica Neue"/>
                <a:ea typeface="Helvetica Neue"/>
                <a:cs typeface="Helvetica Neue"/>
                <a:sym typeface="Helvetica Neue"/>
              </a:rPr>
              <a:t> </a:t>
            </a:r>
            <a:r>
              <a:rPr lang="sl-SI" sz="2800" b="0" i="0" u="none" strike="noStrike" cap="none" dirty="0">
                <a:solidFill>
                  <a:srgbClr val="000000"/>
                </a:solidFill>
                <a:latin typeface="Helvetica Neue"/>
                <a:ea typeface="Helvetica Neue"/>
                <a:cs typeface="Helvetica Neue"/>
                <a:sym typeface="Helvetica Neue"/>
              </a:rPr>
              <a:t>pomeni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porab</a:t>
            </a:r>
            <a:r>
              <a:rPr lang="sl-SI" sz="2800" b="0" i="0" u="none" strike="noStrike" cap="none" dirty="0">
                <a:solidFill>
                  <a:srgbClr val="000000"/>
                </a:solidFill>
                <a:latin typeface="Helvetica Neue"/>
                <a:ea typeface="Helvetica Neue"/>
                <a:cs typeface="Helvetica Neue"/>
                <a:sym typeface="Helvetica Neue"/>
              </a:rPr>
              <a:t>o</a:t>
            </a:r>
            <a:r>
              <a:rPr lang="en-US" sz="2800" b="0" i="0" u="none" strike="noStrike" cap="none" dirty="0">
                <a:solidFill>
                  <a:srgbClr val="000000"/>
                </a:solidFill>
                <a:latin typeface="Helvetica Neue"/>
                <a:ea typeface="Helvetica Neue"/>
                <a:cs typeface="Helvetica Neue"/>
                <a:sym typeface="Helvetica Neue"/>
              </a:rPr>
              <a:t> </a:t>
            </a:r>
            <a:r>
              <a:rPr lang="sl-SI" sz="2800" dirty="0">
                <a:latin typeface="Helvetica Neue"/>
                <a:ea typeface="Helvetica Neue"/>
                <a:cs typeface="Helvetica Neue"/>
                <a:sym typeface="Helvetica Neue"/>
              </a:rPr>
              <a:t>dodatnega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časa</a:t>
            </a:r>
            <a:r>
              <a:rPr lang="en-US" sz="2800" b="0" i="0" u="none" strike="noStrike" cap="none" dirty="0">
                <a:solidFill>
                  <a:srgbClr val="000000"/>
                </a:solidFill>
                <a:latin typeface="Helvetica Neue"/>
                <a:ea typeface="Helvetica Neue"/>
                <a:cs typeface="Helvetica Neue"/>
                <a:sym typeface="Helvetica Neue"/>
              </a:rPr>
              <a:t> za </a:t>
            </a:r>
            <a:r>
              <a:rPr lang="en-US" sz="2800" b="0" i="0" u="none" strike="noStrike" cap="none" dirty="0" err="1">
                <a:solidFill>
                  <a:srgbClr val="000000"/>
                </a:solidFill>
                <a:latin typeface="Helvetica Neue"/>
                <a:ea typeface="Helvetica Neue"/>
                <a:cs typeface="Helvetica Neue"/>
                <a:sym typeface="Helvetica Neue"/>
              </a:rPr>
              <a:t>stvari</a:t>
            </a:r>
            <a:r>
              <a:rPr lang="en-US" sz="2800" b="0" i="0" u="none" strike="noStrike" cap="none" dirty="0">
                <a:solidFill>
                  <a:srgbClr val="000000"/>
                </a:solidFill>
                <a:latin typeface="Helvetica Neue"/>
                <a:ea typeface="Helvetica Neue"/>
                <a:cs typeface="Helvetica Neue"/>
                <a:sym typeface="Helvetica Neue"/>
              </a:rPr>
              <a:t>, ki </a:t>
            </a:r>
            <a:r>
              <a:rPr lang="en-US" sz="2800" b="0" i="0" u="none" strike="noStrike" cap="none" dirty="0" err="1">
                <a:solidFill>
                  <a:srgbClr val="000000"/>
                </a:solidFill>
                <a:latin typeface="Helvetica Neue"/>
                <a:ea typeface="Helvetica Neue"/>
                <a:cs typeface="Helvetica Neue"/>
                <a:sym typeface="Helvetica Neue"/>
              </a:rPr>
              <a:t>jih</a:t>
            </a:r>
            <a:r>
              <a:rPr lang="en-US" sz="2800" b="0" i="0" u="none" strike="noStrike" cap="none" dirty="0">
                <a:solidFill>
                  <a:srgbClr val="000000"/>
                </a:solidFill>
                <a:latin typeface="Helvetica Neue"/>
                <a:ea typeface="Helvetica Neue"/>
                <a:cs typeface="Helvetica Neue"/>
                <a:sym typeface="Helvetica Neue"/>
              </a:rPr>
              <a:t> </a:t>
            </a:r>
            <a:r>
              <a:rPr lang="sl-SI" sz="2800" b="0" i="0" u="none" strike="noStrike" cap="none" dirty="0">
                <a:solidFill>
                  <a:srgbClr val="000000"/>
                </a:solidFill>
                <a:latin typeface="Helvetica Neue"/>
                <a:ea typeface="Helvetica Neue"/>
                <a:cs typeface="Helvetica Neue"/>
                <a:sym typeface="Helvetica Neue"/>
              </a:rPr>
              <a:t>v osnovi </a:t>
            </a:r>
            <a:r>
              <a:rPr lang="en-US" sz="2800" b="0" i="0" u="none" strike="noStrike" cap="none" dirty="0" err="1">
                <a:solidFill>
                  <a:srgbClr val="000000"/>
                </a:solidFill>
                <a:latin typeface="Helvetica Neue"/>
                <a:ea typeface="Helvetica Neue"/>
                <a:cs typeface="Helvetica Neue"/>
                <a:sym typeface="Helvetica Neue"/>
              </a:rPr>
              <a:t>ni</a:t>
            </a:r>
            <a:r>
              <a:rPr lang="en-US" sz="2800" b="0" i="0" u="none" strike="noStrike" cap="none" dirty="0">
                <a:solidFill>
                  <a:srgbClr val="000000"/>
                </a:solidFill>
                <a:latin typeface="Helvetica Neue"/>
                <a:ea typeface="Helvetica Neue"/>
                <a:cs typeface="Helvetica Neue"/>
                <a:sym typeface="Helvetica Neue"/>
              </a:rPr>
              <a:t> </a:t>
            </a:r>
            <a:r>
              <a:rPr lang="sl-SI" sz="2800" b="0" i="0" u="none" strike="noStrike" cap="none" dirty="0">
                <a:solidFill>
                  <a:srgbClr val="000000"/>
                </a:solidFill>
                <a:latin typeface="Helvetica Neue"/>
                <a:ea typeface="Helvetica Neue"/>
                <a:cs typeface="Helvetica Neue"/>
                <a:sym typeface="Helvetica Neue"/>
              </a:rPr>
              <a:t>potrebno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storiti</a:t>
            </a:r>
            <a:r>
              <a:rPr lang="en-US" sz="2800" b="0" i="0" u="none" strike="noStrike" cap="none" dirty="0">
                <a:solidFill>
                  <a:srgbClr val="000000"/>
                </a:solidFill>
                <a:latin typeface="Helvetica Neue"/>
                <a:ea typeface="Helvetica Neue"/>
                <a:cs typeface="Helvetica Neue"/>
                <a:sym typeface="Helvetica Neue"/>
              </a:rPr>
              <a:t> </a:t>
            </a:r>
            <a:r>
              <a:rPr lang="sl-SI" sz="2800" b="0" i="0" u="none" strike="noStrike" cap="none" dirty="0">
                <a:solidFill>
                  <a:srgbClr val="000000"/>
                </a:solidFill>
                <a:latin typeface="Helvetica Neue"/>
                <a:ea typeface="Helvetica Neue"/>
                <a:cs typeface="Helvetica Neue"/>
                <a:sym typeface="Helvetica Neue"/>
              </a:rPr>
              <a:t>oziroma</a:t>
            </a:r>
            <a:r>
              <a:rPr lang="en-US" sz="2800" b="0" i="0" u="none" strike="noStrike" cap="none" dirty="0">
                <a:solidFill>
                  <a:srgbClr val="000000"/>
                </a:solidFill>
                <a:latin typeface="Helvetica Neue"/>
                <a:ea typeface="Helvetica Neue"/>
                <a:cs typeface="Helvetica Neue"/>
                <a:sym typeface="Helvetica Neue"/>
              </a:rPr>
              <a:t> so </a:t>
            </a:r>
            <a:r>
              <a:rPr lang="en-US" sz="2800" b="0" i="0" u="none" strike="noStrike" cap="none" dirty="0" err="1">
                <a:solidFill>
                  <a:srgbClr val="000000"/>
                </a:solidFill>
                <a:latin typeface="Helvetica Neue"/>
                <a:ea typeface="Helvetica Neue"/>
                <a:cs typeface="Helvetica Neue"/>
                <a:sym typeface="Helvetica Neue"/>
              </a:rPr>
              <a:t>nepomembne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namesto</a:t>
            </a:r>
            <a:r>
              <a:rPr lang="en-US" sz="2800" b="0" i="0" u="none" strike="noStrike" cap="none" dirty="0">
                <a:solidFill>
                  <a:srgbClr val="000000"/>
                </a:solidFill>
                <a:latin typeface="Helvetica Neue"/>
                <a:ea typeface="Helvetica Neue"/>
                <a:cs typeface="Helvetica Neue"/>
                <a:sym typeface="Helvetica Neue"/>
              </a:rPr>
              <a:t> da bi </a:t>
            </a:r>
            <a:r>
              <a:rPr lang="en-US" sz="2800" b="0" i="0" u="none" strike="noStrike" cap="none" dirty="0" err="1">
                <a:solidFill>
                  <a:srgbClr val="000000"/>
                </a:solidFill>
                <a:latin typeface="Helvetica Neue"/>
                <a:ea typeface="Helvetica Neue"/>
                <a:cs typeface="Helvetica Neue"/>
                <a:sym typeface="Helvetica Neue"/>
              </a:rPr>
              <a:t>porabili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a:t>
            </a:r>
            <a:r>
              <a:rPr lang="en-US" sz="2800" b="0" i="0" u="none" strike="noStrike" cap="none" dirty="0">
                <a:solidFill>
                  <a:srgbClr val="000000"/>
                </a:solidFill>
                <a:latin typeface="Helvetica Neue"/>
                <a:ea typeface="Helvetica Neue"/>
                <a:cs typeface="Helvetica Neue"/>
                <a:sym typeface="Helvetica Neue"/>
              </a:rPr>
              <a:t> za </a:t>
            </a:r>
            <a:r>
              <a:rPr lang="en-US" sz="2800" b="0" i="0" u="none" strike="noStrike" cap="none" dirty="0" err="1">
                <a:solidFill>
                  <a:srgbClr val="000000"/>
                </a:solidFill>
                <a:latin typeface="Helvetica Neue"/>
                <a:ea typeface="Helvetica Neue"/>
                <a:cs typeface="Helvetica Neue"/>
                <a:sym typeface="Helvetica Neue"/>
              </a:rPr>
              <a:t>stvari</a:t>
            </a:r>
            <a:r>
              <a:rPr lang="en-US" sz="2800" b="0" i="0" u="none" strike="noStrike" cap="none" dirty="0">
                <a:solidFill>
                  <a:srgbClr val="000000"/>
                </a:solidFill>
                <a:latin typeface="Helvetica Neue"/>
                <a:ea typeface="Helvetica Neue"/>
                <a:cs typeface="Helvetica Neue"/>
                <a:sym typeface="Helvetica Neue"/>
              </a:rPr>
              <a:t>, ki so res</a:t>
            </a:r>
            <a:r>
              <a:rPr lang="sl-SI" sz="2800" dirty="0">
                <a:latin typeface="Helvetica Neue"/>
                <a:ea typeface="Helvetica Neue"/>
                <a:cs typeface="Helvetica Neue"/>
                <a:sym typeface="Helvetica Neue"/>
              </a:rPr>
              <a:t>nično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pomembne</a:t>
            </a:r>
            <a:r>
              <a:rPr lang="en-US" sz="2800" b="0" i="0" u="none" strike="noStrike" cap="none" dirty="0">
                <a:solidFill>
                  <a:srgbClr val="000000"/>
                </a:solidFill>
                <a:latin typeface="Helvetica Neue"/>
                <a:ea typeface="Helvetica Neue"/>
                <a:cs typeface="Helvetica Neue"/>
                <a:sym typeface="Helvetica Neue"/>
              </a:rPr>
              <a:t>.</a:t>
            </a:r>
            <a:endParaRPr lang="sl-SI" sz="28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800"/>
              <a:buFont typeface="Helvetica Neue"/>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err="1">
                <a:solidFill>
                  <a:srgbClr val="000000"/>
                </a:solidFill>
                <a:latin typeface="Helvetica Neue"/>
                <a:ea typeface="Helvetica Neue"/>
                <a:cs typeface="Helvetica Neue"/>
                <a:sym typeface="Helvetica Neue"/>
              </a:rPr>
              <a:t>Obstaja</a:t>
            </a:r>
            <a:r>
              <a:rPr lang="sl-SI" sz="2800" b="0" i="0" u="none" strike="noStrike" cap="none" dirty="0">
                <a:solidFill>
                  <a:srgbClr val="000000"/>
                </a:solidFill>
                <a:latin typeface="Helvetica Neue"/>
                <a:ea typeface="Helvetica Neue"/>
                <a:cs typeface="Helvetica Neue"/>
                <a:sym typeface="Helvetica Neue"/>
              </a:rPr>
              <a:t>jo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tudi</a:t>
            </a:r>
            <a:r>
              <a:rPr lang="en-US" sz="2800" b="0" i="0" u="none" strike="noStrike" cap="none" dirty="0">
                <a:solidFill>
                  <a:srgbClr val="000000"/>
                </a:solidFill>
                <a:latin typeface="Helvetica Neue"/>
                <a:ea typeface="Helvetica Neue"/>
                <a:cs typeface="Helvetica Neue"/>
                <a:sym typeface="Helvetica Neue"/>
              </a:rPr>
              <a:t> </a:t>
            </a:r>
            <a:r>
              <a:rPr lang="sl-SI" sz="2800" b="0" i="0" u="none" strike="noStrike" cap="none" dirty="0">
                <a:solidFill>
                  <a:srgbClr val="000000"/>
                </a:solidFill>
                <a:latin typeface="Helvetica Neue"/>
                <a:ea typeface="Helvetica Neue"/>
                <a:cs typeface="Helvetica Neue"/>
                <a:sym typeface="Helvetica Neue"/>
              </a:rPr>
              <a:t>številni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negativni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učink</a:t>
            </a:r>
            <a:r>
              <a:rPr lang="sl-SI" sz="2800" b="0" i="0" u="none" strike="noStrike" cap="none" dirty="0">
                <a:solidFill>
                  <a:srgbClr val="000000"/>
                </a:solidFill>
                <a:latin typeface="Helvetica Neue"/>
                <a:ea typeface="Helvetica Neue"/>
                <a:cs typeface="Helvetica Neue"/>
                <a:sym typeface="Helvetica Neue"/>
              </a:rPr>
              <a:t>i na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delovn</a:t>
            </a:r>
            <a:r>
              <a:rPr lang="sl-SI" sz="2800" b="0" i="0" u="none" strike="noStrike" cap="none" dirty="0">
                <a:solidFill>
                  <a:srgbClr val="000000"/>
                </a:solidFill>
                <a:latin typeface="Helvetica Neue"/>
                <a:ea typeface="Helvetica Neue"/>
                <a:cs typeface="Helvetica Neue"/>
                <a:sym typeface="Helvetica Neue"/>
              </a:rPr>
              <a:t>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uspešnost</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ugled</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tesnob</a:t>
            </a:r>
            <a:r>
              <a:rPr lang="sl-SI" sz="2800" b="0" i="0" u="none" strike="noStrike" cap="none" dirty="0">
                <a:solidFill>
                  <a:srgbClr val="000000"/>
                </a:solidFill>
                <a:latin typeface="Helvetica Neue"/>
                <a:ea typeface="Helvetica Neue"/>
                <a:cs typeface="Helvetica Neue"/>
                <a:sym typeface="Helvetica Neue"/>
              </a:rPr>
              <a:t>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samospoštovanje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zdravstvene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težave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itd</a:t>
            </a:r>
            <a:r>
              <a:rPr lang="en-US" sz="2800" b="0"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p:txBody>
      </p:sp>
      <p:sp>
        <p:nvSpPr>
          <p:cNvPr id="423" name="Google Shape;423;p63"/>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4" name="Google Shape;424;p6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35280" y="3420000"/>
            <a:ext cx="5562000" cy="4652280"/>
          </a:xfrm>
          <a:prstGeom prst="rect">
            <a:avLst/>
          </a:prstGeom>
          <a:noFill/>
          <a:ln>
            <a:noFill/>
          </a:ln>
        </p:spPr>
      </p:pic>
      <p:sp>
        <p:nvSpPr>
          <p:cNvPr id="425" name="Google Shape;425;p63"/>
          <p:cNvSpPr/>
          <p:nvPr/>
        </p:nvSpPr>
        <p:spPr>
          <a:xfrm>
            <a:off x="4860000" y="9900360"/>
            <a:ext cx="12239640" cy="601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latin typeface="Arial"/>
                <a:ea typeface="Arial"/>
                <a:cs typeface="Arial"/>
                <a:sym typeface="Arial"/>
              </a:rPr>
              <a:t>Image: https://pixabay.com/illustrations/postpone-postponed-delay-delayed-4951898/Free to useunder pixaby license</a:t>
            </a:r>
            <a:endParaRPr sz="1800" b="0" i="0" u="none" strike="noStrike" cap="none">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64"/>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l-SI" sz="4400" b="1" i="0" u="none" strike="noStrike" cap="none" dirty="0">
                <a:solidFill>
                  <a:srgbClr val="D00B24"/>
                </a:solidFill>
                <a:latin typeface="Arial"/>
                <a:ea typeface="Arial"/>
                <a:cs typeface="Arial"/>
                <a:sym typeface="Arial"/>
              </a:rPr>
              <a:t>Upravljanje časa in nalog</a:t>
            </a:r>
            <a:endParaRPr sz="4400" b="0" i="0" u="none" strike="noStrike" cap="none" dirty="0">
              <a:latin typeface="Arial"/>
              <a:ea typeface="Arial"/>
              <a:cs typeface="Arial"/>
              <a:sym typeface="Arial"/>
            </a:endParaRPr>
          </a:p>
        </p:txBody>
      </p:sp>
      <p:sp>
        <p:nvSpPr>
          <p:cNvPr id="431" name="Google Shape;431;p64"/>
          <p:cNvSpPr/>
          <p:nvPr/>
        </p:nvSpPr>
        <p:spPr>
          <a:xfrm>
            <a:off x="1523880" y="2562840"/>
            <a:ext cx="9095760" cy="516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l-SI" sz="2800" b="1" i="0" u="none" strike="noStrike" cap="none" dirty="0">
                <a:solidFill>
                  <a:srgbClr val="000000"/>
                </a:solidFill>
                <a:latin typeface="Helvetica Neue"/>
                <a:ea typeface="Helvetica Neue"/>
                <a:cs typeface="Helvetica Neue"/>
                <a:sym typeface="Helvetica Neue"/>
              </a:rPr>
              <a:t>Obvladovanje odlašanja</a:t>
            </a:r>
            <a:endParaRPr sz="2800" b="1" i="0" u="none" strike="noStrike" cap="none" dirty="0">
              <a:latin typeface="Arial"/>
              <a:ea typeface="Arial"/>
              <a:cs typeface="Arial"/>
              <a:sym typeface="Arial"/>
            </a:endParaRPr>
          </a:p>
        </p:txBody>
      </p:sp>
      <p:sp>
        <p:nvSpPr>
          <p:cNvPr id="432" name="Google Shape;432;p64"/>
          <p:cNvSpPr/>
          <p:nvPr/>
        </p:nvSpPr>
        <p:spPr>
          <a:xfrm>
            <a:off x="4860000" y="738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3" name="Google Shape;433;p64"/>
          <p:cNvPicPr preferRelativeResize="0"/>
          <p:nvPr/>
        </p:nvPicPr>
        <p:blipFill rotWithShape="1">
          <a:blip r:embed="rId3">
            <a:alphaModFix/>
          </a:blip>
          <a:srcRect/>
          <a:stretch/>
        </p:blipFill>
        <p:spPr>
          <a:xfrm>
            <a:off x="11735280" y="3420000"/>
            <a:ext cx="5562000" cy="4652280"/>
          </a:xfrm>
          <a:prstGeom prst="rect">
            <a:avLst/>
          </a:prstGeom>
          <a:noFill/>
          <a:ln>
            <a:noFill/>
          </a:ln>
        </p:spPr>
      </p:pic>
      <p:sp>
        <p:nvSpPr>
          <p:cNvPr id="434" name="Google Shape;434;p64"/>
          <p:cNvSpPr/>
          <p:nvPr/>
        </p:nvSpPr>
        <p:spPr>
          <a:xfrm>
            <a:off x="1523880" y="4533480"/>
            <a:ext cx="9829080" cy="362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4"/>
          <p:cNvSpPr/>
          <p:nvPr/>
        </p:nvSpPr>
        <p:spPr>
          <a:xfrm>
            <a:off x="1523880" y="453348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sl-SI" sz="4000" dirty="0">
                <a:solidFill>
                  <a:srgbClr val="FFFFFF"/>
                </a:solidFill>
              </a:rPr>
              <a:t>Izogibanje motnjam</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436" name="Google Shape;436;p64"/>
          <p:cNvSpPr/>
          <p:nvPr/>
        </p:nvSpPr>
        <p:spPr>
          <a:xfrm>
            <a:off x="1637280" y="464688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4"/>
          <p:cNvSpPr/>
          <p:nvPr/>
        </p:nvSpPr>
        <p:spPr>
          <a:xfrm>
            <a:off x="1523880" y="577980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sl-SI" sz="4000" b="0" i="0" u="none" strike="noStrike" cap="none" dirty="0">
                <a:solidFill>
                  <a:srgbClr val="FFFFFF"/>
                </a:solidFill>
                <a:latin typeface="Arial"/>
                <a:ea typeface="Arial"/>
                <a:cs typeface="Arial"/>
                <a:sym typeface="Arial"/>
              </a:rPr>
              <a:t>Usmerjanje pozornosti</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438" name="Google Shape;438;p64"/>
          <p:cNvSpPr/>
          <p:nvPr/>
        </p:nvSpPr>
        <p:spPr>
          <a:xfrm>
            <a:off x="1637280" y="589320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4"/>
          <p:cNvSpPr/>
          <p:nvPr/>
        </p:nvSpPr>
        <p:spPr>
          <a:xfrm>
            <a:off x="1523880" y="702648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sl-SI" sz="4000" b="0" i="0" u="none" strike="noStrike" cap="none" dirty="0">
                <a:solidFill>
                  <a:srgbClr val="FFFFFF"/>
                </a:solidFill>
                <a:latin typeface="Arial"/>
                <a:ea typeface="Arial"/>
                <a:cs typeface="Arial"/>
                <a:sym typeface="Arial"/>
              </a:rPr>
              <a:t>Izberem</a:t>
            </a:r>
            <a:r>
              <a:rPr lang="en-US" sz="4000" b="0" i="0" u="none" strike="noStrike" cap="none" dirty="0">
                <a:solidFill>
                  <a:srgbClr val="FFFFFF"/>
                </a:solidFill>
                <a:latin typeface="Arial"/>
                <a:ea typeface="Arial"/>
                <a:cs typeface="Arial"/>
                <a:sym typeface="Arial"/>
              </a:rPr>
              <a:t>” </a:t>
            </a:r>
            <a:r>
              <a:rPr lang="sl-SI" sz="4000" dirty="0">
                <a:solidFill>
                  <a:srgbClr val="FFFFFF"/>
                </a:solidFill>
              </a:rPr>
              <a:t>namesto</a:t>
            </a:r>
            <a:r>
              <a:rPr lang="en-US" sz="4000" b="0" i="0" u="none" strike="noStrike" cap="none" dirty="0">
                <a:solidFill>
                  <a:srgbClr val="FFFFFF"/>
                </a:solidFill>
                <a:latin typeface="Arial"/>
                <a:ea typeface="Arial"/>
                <a:cs typeface="Arial"/>
                <a:sym typeface="Arial"/>
              </a:rPr>
              <a:t> “</a:t>
            </a:r>
            <a:r>
              <a:rPr lang="sl-SI" sz="4000" dirty="0">
                <a:solidFill>
                  <a:srgbClr val="FFFFFF"/>
                </a:solidFill>
              </a:rPr>
              <a:t>imam</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440" name="Google Shape;440;p64"/>
          <p:cNvSpPr/>
          <p:nvPr/>
        </p:nvSpPr>
        <p:spPr>
          <a:xfrm>
            <a:off x="1637280" y="713952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4"/>
          <p:cNvSpPr/>
          <p:nvPr/>
        </p:nvSpPr>
        <p:spPr>
          <a:xfrm>
            <a:off x="1523880" y="323964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sl-SI" sz="4000" b="0" i="0" u="none" strike="noStrike" cap="none" dirty="0">
                <a:solidFill>
                  <a:srgbClr val="FFFFFF"/>
                </a:solidFill>
                <a:latin typeface="Arial"/>
                <a:ea typeface="Arial"/>
                <a:cs typeface="Arial"/>
                <a:sym typeface="Arial"/>
              </a:rPr>
              <a:t>Izogibanje </a:t>
            </a:r>
            <a:r>
              <a:rPr lang="sl-SI" sz="4000" b="0" i="0" u="none" strike="noStrike" cap="none" dirty="0" err="1">
                <a:solidFill>
                  <a:srgbClr val="FFFFFF"/>
                </a:solidFill>
                <a:latin typeface="Arial"/>
                <a:ea typeface="Arial"/>
                <a:cs typeface="Arial"/>
                <a:sym typeface="Arial"/>
              </a:rPr>
              <a:t>multitaskingu</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442" name="Google Shape;442;p64"/>
          <p:cNvSpPr/>
          <p:nvPr/>
        </p:nvSpPr>
        <p:spPr>
          <a:xfrm>
            <a:off x="1637280" y="335304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64"/>
          <p:cNvSpPr/>
          <p:nvPr/>
        </p:nvSpPr>
        <p:spPr>
          <a:xfrm>
            <a:off x="11735280" y="8072640"/>
            <a:ext cx="5364360" cy="601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latin typeface="Arial"/>
                <a:ea typeface="Arial"/>
                <a:cs typeface="Arial"/>
                <a:sym typeface="Arial"/>
              </a:rPr>
              <a:t>https://www.mindtools.com/a5plzk8/how-to-stop-procrastinating</a:t>
            </a:r>
            <a:endParaRPr sz="1800" b="0" i="0" u="none" strike="noStrike" cap="none">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p:nvPr/>
        </p:nvSpPr>
        <p:spPr>
          <a:xfrm>
            <a:off x="1524000" y="1427012"/>
            <a:ext cx="545951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4400" b="1" dirty="0">
                <a:solidFill>
                  <a:srgbClr val="D00B24"/>
                </a:solidFill>
                <a:latin typeface="Arial"/>
                <a:ea typeface="Arial"/>
                <a:cs typeface="Arial"/>
                <a:sym typeface="Arial"/>
              </a:rPr>
              <a:t>Učni izidi</a:t>
            </a:r>
            <a:endParaRPr dirty="0"/>
          </a:p>
        </p:txBody>
      </p:sp>
      <p:sp>
        <p:nvSpPr>
          <p:cNvPr id="122" name="Google Shape;122;p2"/>
          <p:cNvSpPr txBox="1"/>
          <p:nvPr/>
        </p:nvSpPr>
        <p:spPr>
          <a:xfrm>
            <a:off x="1524000" y="2850738"/>
            <a:ext cx="100401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sl-SI" sz="2800" dirty="0">
                <a:solidFill>
                  <a:schemeClr val="dk1"/>
                </a:solidFill>
                <a:latin typeface="Helvetica Neue"/>
                <a:ea typeface="Helvetica Neue"/>
                <a:cs typeface="Helvetica Neue"/>
                <a:sym typeface="Helvetica Neue"/>
              </a:rPr>
              <a:t>Ob koncu tega modula boste</a:t>
            </a:r>
            <a:r>
              <a:rPr lang="en-US" sz="2800" dirty="0">
                <a:solidFill>
                  <a:schemeClr val="dk1"/>
                </a:solidFill>
                <a:latin typeface="Helvetica Neue"/>
                <a:ea typeface="Helvetica Neue"/>
                <a:cs typeface="Helvetica Neue"/>
                <a:sym typeface="Helvetica Neue"/>
              </a:rPr>
              <a:t>:</a:t>
            </a:r>
            <a:endParaRPr dirty="0"/>
          </a:p>
        </p:txBody>
      </p:sp>
      <p:pic>
        <p:nvPicPr>
          <p:cNvPr id="123" name="Google Shape;123;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2" y="3855260"/>
            <a:ext cx="467367" cy="450740"/>
          </a:xfrm>
          <a:prstGeom prst="rect">
            <a:avLst/>
          </a:prstGeom>
          <a:noFill/>
          <a:ln>
            <a:noFill/>
          </a:ln>
        </p:spPr>
      </p:pic>
      <p:pic>
        <p:nvPicPr>
          <p:cNvPr id="124" name="Google Shape;124;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1" y="5086466"/>
            <a:ext cx="467367" cy="450740"/>
          </a:xfrm>
          <a:prstGeom prst="rect">
            <a:avLst/>
          </a:prstGeom>
          <a:noFill/>
          <a:ln>
            <a:noFill/>
          </a:ln>
        </p:spPr>
      </p:pic>
      <p:pic>
        <p:nvPicPr>
          <p:cNvPr id="125" name="Google Shape;125;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2" y="6306270"/>
            <a:ext cx="467367" cy="450740"/>
          </a:xfrm>
          <a:prstGeom prst="rect">
            <a:avLst/>
          </a:prstGeom>
          <a:noFill/>
          <a:ln>
            <a:noFill/>
          </a:ln>
        </p:spPr>
      </p:pic>
      <p:sp>
        <p:nvSpPr>
          <p:cNvPr id="128" name="Google Shape;128;p2"/>
          <p:cNvSpPr txBox="1"/>
          <p:nvPr/>
        </p:nvSpPr>
        <p:spPr>
          <a:xfrm>
            <a:off x="2514596" y="3635185"/>
            <a:ext cx="7143754"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sl-SI" sz="2800" b="1" dirty="0">
                <a:solidFill>
                  <a:srgbClr val="ED9DAB"/>
                </a:solidFill>
                <a:latin typeface="Helvetica Neue"/>
                <a:ea typeface="Helvetica Neue"/>
                <a:cs typeface="Helvetica Neue"/>
                <a:sym typeface="Helvetica Neue"/>
              </a:rPr>
              <a:t>Razumeli pomen osebne organizacije za izboljšanje produktivnosti</a:t>
            </a:r>
            <a:endParaRPr sz="2800" b="1" dirty="0">
              <a:solidFill>
                <a:srgbClr val="ED9DAB"/>
              </a:solidFill>
              <a:latin typeface="Helvetica Neue"/>
              <a:ea typeface="Helvetica Neue"/>
              <a:cs typeface="Helvetica Neue"/>
              <a:sym typeface="Helvetica Neue"/>
            </a:endParaRPr>
          </a:p>
        </p:txBody>
      </p:sp>
      <p:sp>
        <p:nvSpPr>
          <p:cNvPr id="131" name="Google Shape;131;p2"/>
          <p:cNvSpPr txBox="1"/>
          <p:nvPr/>
        </p:nvSpPr>
        <p:spPr>
          <a:xfrm>
            <a:off x="2514596" y="5052135"/>
            <a:ext cx="6415092"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sl-SI" sz="2800" b="1" dirty="0">
                <a:solidFill>
                  <a:srgbClr val="ED9DAB"/>
                </a:solidFill>
                <a:latin typeface="Helvetica Neue"/>
                <a:ea typeface="Helvetica Neue"/>
                <a:cs typeface="Helvetica Neue"/>
                <a:sym typeface="Helvetica Neue"/>
              </a:rPr>
              <a:t>Razumeli proces načrtovanja</a:t>
            </a:r>
            <a:endParaRPr sz="2800" b="1" dirty="0">
              <a:solidFill>
                <a:srgbClr val="ED9DAB"/>
              </a:solidFill>
              <a:latin typeface="Helvetica Neue"/>
              <a:ea typeface="Helvetica Neue"/>
              <a:cs typeface="Helvetica Neue"/>
              <a:sym typeface="Helvetica Neue"/>
            </a:endParaRPr>
          </a:p>
        </p:txBody>
      </p:sp>
      <p:sp>
        <p:nvSpPr>
          <p:cNvPr id="134" name="Google Shape;134;p2"/>
          <p:cNvSpPr txBox="1"/>
          <p:nvPr/>
        </p:nvSpPr>
        <p:spPr>
          <a:xfrm>
            <a:off x="2514597" y="6271939"/>
            <a:ext cx="7912851"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sl-SI" sz="2800" b="1" dirty="0">
                <a:solidFill>
                  <a:srgbClr val="ED9DAB"/>
                </a:solidFill>
                <a:latin typeface="Helvetica Neue"/>
                <a:ea typeface="Helvetica Neue"/>
                <a:cs typeface="Helvetica Neue"/>
                <a:sym typeface="Helvetica Neue"/>
              </a:rPr>
              <a:t>Se seznanili s tem, kako se izogniti odlašanju</a:t>
            </a:r>
            <a:endParaRPr sz="2800" b="1" dirty="0">
              <a:solidFill>
                <a:srgbClr val="ED9DAB"/>
              </a:solidFill>
              <a:latin typeface="Helvetica Neue"/>
              <a:ea typeface="Helvetica Neue"/>
              <a:cs typeface="Helvetica Neue"/>
              <a:sym typeface="Helvetica Neue"/>
            </a:endParaRPr>
          </a:p>
        </p:txBody>
      </p:sp>
      <p:pic>
        <p:nvPicPr>
          <p:cNvPr id="135" name="Google Shape;135;p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427449" y="3845265"/>
            <a:ext cx="6597239" cy="350330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5"/>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l-SI" sz="4400" b="1" i="0" u="none" strike="noStrike" cap="none" dirty="0">
                <a:solidFill>
                  <a:srgbClr val="D00B24"/>
                </a:solidFill>
                <a:latin typeface="Arial"/>
                <a:ea typeface="Arial"/>
                <a:cs typeface="Arial"/>
                <a:sym typeface="Arial"/>
              </a:rPr>
              <a:t>Upravljanje časa in nalog</a:t>
            </a:r>
            <a:endParaRPr sz="4400" b="0" i="0" u="none" strike="noStrike" cap="none" dirty="0">
              <a:latin typeface="Arial"/>
              <a:ea typeface="Arial"/>
              <a:cs typeface="Arial"/>
              <a:sym typeface="Arial"/>
            </a:endParaRPr>
          </a:p>
        </p:txBody>
      </p:sp>
      <p:sp>
        <p:nvSpPr>
          <p:cNvPr id="449" name="Google Shape;449;p65"/>
          <p:cNvSpPr/>
          <p:nvPr/>
        </p:nvSpPr>
        <p:spPr>
          <a:xfrm>
            <a:off x="1523880" y="2562840"/>
            <a:ext cx="9095760" cy="1369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l-SI" sz="2800" b="1" i="0" u="none" strike="noStrike" cap="none" dirty="0">
                <a:solidFill>
                  <a:srgbClr val="000000"/>
                </a:solidFill>
                <a:latin typeface="Helvetica Neue"/>
                <a:ea typeface="Helvetica Neue"/>
                <a:cs typeface="Helvetica Neue"/>
                <a:sym typeface="Helvetica Neue"/>
              </a:rPr>
              <a:t>Obvladovanje odlašanja</a:t>
            </a:r>
            <a:endParaRPr sz="2800" b="1"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sl-SI" sz="2800" b="0" i="0" u="none" strike="noStrike" cap="none" dirty="0">
                <a:solidFill>
                  <a:srgbClr val="000000"/>
                </a:solidFill>
                <a:latin typeface="Helvetica Neue"/>
                <a:ea typeface="Helvetica Neue"/>
                <a:cs typeface="Helvetica Neue"/>
                <a:sym typeface="Helvetica Neue"/>
              </a:rPr>
              <a:t>Kaj je </a:t>
            </a:r>
            <a:r>
              <a:rPr lang="sl-SI" sz="2800" b="0" i="0" u="none" strike="noStrike" cap="none" dirty="0" err="1">
                <a:solidFill>
                  <a:srgbClr val="000000"/>
                </a:solidFill>
                <a:latin typeface="Helvetica Neue"/>
                <a:ea typeface="Helvetica Neue"/>
                <a:cs typeface="Helvetica Neue"/>
                <a:sym typeface="Helvetica Neue"/>
              </a:rPr>
              <a:t>Pomodre</a:t>
            </a:r>
            <a:r>
              <a:rPr lang="sl-SI" sz="2800" b="0" i="0" u="none" strike="noStrike" cap="none" dirty="0">
                <a:solidFill>
                  <a:srgbClr val="000000"/>
                </a:solidFill>
                <a:latin typeface="Helvetica Neue"/>
                <a:ea typeface="Helvetica Neue"/>
                <a:cs typeface="Helvetica Neue"/>
                <a:sym typeface="Helvetica Neue"/>
              </a:rPr>
              <a:t> tehnika? Oglejte si video</a:t>
            </a:r>
            <a:r>
              <a:rPr lang="en-US" sz="2800" b="0"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p:txBody>
      </p:sp>
      <p:sp>
        <p:nvSpPr>
          <p:cNvPr id="450" name="Google Shape;450;p65"/>
          <p:cNvSpPr/>
          <p:nvPr/>
        </p:nvSpPr>
        <p:spPr>
          <a:xfrm>
            <a:off x="6120000" y="8113680"/>
            <a:ext cx="7379640" cy="345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latin typeface="Arial"/>
                <a:ea typeface="Arial"/>
                <a:cs typeface="Arial"/>
                <a:sym typeface="Arial"/>
              </a:rPr>
              <a:t>https://www.youtube.com/watch?v=mNBmG24djoY</a:t>
            </a:r>
            <a:endParaRPr sz="1800" b="0" i="0" u="none" strike="noStrike" cap="none">
              <a:latin typeface="Arial"/>
              <a:ea typeface="Arial"/>
              <a:cs typeface="Arial"/>
              <a:sym typeface="Arial"/>
            </a:endParaRPr>
          </a:p>
        </p:txBody>
      </p:sp>
      <p:pic>
        <p:nvPicPr>
          <p:cNvPr id="451" name="Google Shape;451;p65"/>
          <p:cNvPicPr preferRelativeResize="0"/>
          <p:nvPr/>
        </p:nvPicPr>
        <p:blipFill rotWithShape="1">
          <a:blip r:embed="rId3">
            <a:alphaModFix/>
          </a:blip>
          <a:srcRect/>
          <a:stretch/>
        </p:blipFill>
        <p:spPr>
          <a:xfrm>
            <a:off x="6956640" y="3896640"/>
            <a:ext cx="3843000" cy="3843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70"/>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l-SI" sz="4400" b="1" i="0" u="none" strike="noStrike" cap="none" dirty="0">
                <a:solidFill>
                  <a:srgbClr val="D00B24"/>
                </a:solidFill>
                <a:latin typeface="Arial"/>
                <a:ea typeface="Arial"/>
                <a:cs typeface="Arial"/>
                <a:sym typeface="Arial"/>
              </a:rPr>
              <a:t>Učinkovitejše timsko delo</a:t>
            </a:r>
            <a:endParaRPr sz="4400" b="0" i="0" u="none" strike="noStrike" cap="none" dirty="0">
              <a:latin typeface="Arial"/>
              <a:ea typeface="Arial"/>
              <a:cs typeface="Arial"/>
              <a:sym typeface="Arial"/>
            </a:endParaRPr>
          </a:p>
        </p:txBody>
      </p:sp>
      <p:sp>
        <p:nvSpPr>
          <p:cNvPr id="456" name="Google Shape;456;p70"/>
          <p:cNvSpPr/>
          <p:nvPr/>
        </p:nvSpPr>
        <p:spPr>
          <a:xfrm>
            <a:off x="1523880" y="2562840"/>
            <a:ext cx="13611240" cy="4782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l-SI" sz="2800" b="1" dirty="0">
                <a:latin typeface="Helvetica Neue"/>
                <a:ea typeface="Helvetica Neue"/>
                <a:cs typeface="Helvetica Neue"/>
                <a:sym typeface="Helvetica Neue"/>
              </a:rPr>
              <a:t>Ustavite kradljivce časa na sestankih</a:t>
            </a:r>
            <a:r>
              <a:rPr lang="sl-SI" sz="2800" b="1" i="0" u="none" strike="noStrike" cap="none" dirty="0">
                <a:solidFill>
                  <a:srgbClr val="000000"/>
                </a:solidFill>
                <a:latin typeface="Helvetica Neue"/>
                <a:ea typeface="Helvetica Neue"/>
                <a:cs typeface="Helvetica Neue"/>
                <a:sym typeface="Helvetica Neue"/>
              </a:rPr>
              <a:t>: odnos in vedenje, da se temu izognete</a:t>
            </a:r>
            <a:endParaRPr lang="sl-SI"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sl-SI" sz="2800" b="1" dirty="0">
                <a:latin typeface="Helvetica Neue"/>
                <a:ea typeface="Helvetica Neue"/>
                <a:cs typeface="Helvetica Neue"/>
                <a:sym typeface="Helvetica Neue"/>
              </a:rPr>
              <a:t>Notranji kradljivci časa</a:t>
            </a:r>
            <a:r>
              <a:rPr lang="en-US" sz="2800" b="1" i="0" u="none" strike="noStrike" cap="none" dirty="0">
                <a:solidFill>
                  <a:srgbClr val="000000"/>
                </a:solidFill>
                <a:latin typeface="Helvetica Neue"/>
                <a:ea typeface="Helvetica Neue"/>
                <a:cs typeface="Helvetica Neue"/>
                <a:sym typeface="Helvetica Neue"/>
              </a:rPr>
              <a:t>:</a:t>
            </a:r>
            <a:endParaRPr lang="en-US" sz="2800" dirty="0"/>
          </a:p>
          <a:p>
            <a:pPr marL="0" marR="0" lvl="0" indent="0" algn="l" rtl="0">
              <a:lnSpc>
                <a:spcPct val="100000"/>
              </a:lnSpc>
              <a:spcBef>
                <a:spcPts val="0"/>
              </a:spcBef>
              <a:spcAft>
                <a:spcPts val="0"/>
              </a:spcAft>
              <a:buSzPts val="2800"/>
              <a:buFont typeface="Arial"/>
              <a:buNone/>
            </a:pPr>
            <a:endParaRPr lang="en-US"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sl-SI" sz="2800" b="1" i="0" u="none" strike="noStrike" cap="none" dirty="0">
                <a:solidFill>
                  <a:srgbClr val="000000"/>
                </a:solidFill>
                <a:latin typeface="Helvetica Neue"/>
                <a:ea typeface="Helvetica Neue"/>
                <a:cs typeface="Helvetica Neue"/>
                <a:sym typeface="Helvetica Neue"/>
              </a:rPr>
              <a:t>Ne delegiranje in nezmožnost reči „ne“</a:t>
            </a:r>
            <a:endParaRPr lang="en-US"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err="1">
                <a:solidFill>
                  <a:srgbClr val="000000"/>
                </a:solidFill>
                <a:latin typeface="Helvetica Neue"/>
                <a:ea typeface="Helvetica Neue"/>
                <a:cs typeface="Helvetica Neue"/>
                <a:sym typeface="Helvetica Neue"/>
              </a:rPr>
              <a:t>Ti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dve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vedenji</a:t>
            </a:r>
            <a:r>
              <a:rPr lang="en-US" sz="2800" b="0" i="0" u="none" strike="noStrike" cap="none" dirty="0">
                <a:solidFill>
                  <a:srgbClr val="000000"/>
                </a:solidFill>
                <a:latin typeface="Helvetica Neue"/>
                <a:ea typeface="Helvetica Neue"/>
                <a:cs typeface="Helvetica Neue"/>
                <a:sym typeface="Helvetica Neue"/>
              </a:rPr>
              <a:t> vas </a:t>
            </a:r>
            <a:r>
              <a:rPr lang="en-US" sz="2800" b="0" i="0" u="none" strike="noStrike" cap="none" dirty="0" err="1">
                <a:solidFill>
                  <a:srgbClr val="000000"/>
                </a:solidFill>
                <a:latin typeface="Helvetica Neue"/>
                <a:ea typeface="Helvetica Neue"/>
                <a:cs typeface="Helvetica Neue"/>
                <a:sym typeface="Helvetica Neue"/>
              </a:rPr>
              <a:t>oropata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veliko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časa</a:t>
            </a:r>
            <a:r>
              <a:rPr lang="en-US" sz="2800" b="0" i="0" u="none" strike="noStrike" cap="none" dirty="0">
                <a:solidFill>
                  <a:srgbClr val="000000"/>
                </a:solidFill>
                <a:latin typeface="Helvetica Neue"/>
                <a:ea typeface="Helvetica Neue"/>
                <a:cs typeface="Helvetica Neue"/>
                <a:sym typeface="Helvetica Neue"/>
              </a:rPr>
              <a:t> in </a:t>
            </a:r>
            <a:r>
              <a:rPr lang="en-US" sz="2800" b="0" i="0" u="none" strike="noStrike" cap="none" dirty="0" err="1">
                <a:solidFill>
                  <a:srgbClr val="000000"/>
                </a:solidFill>
                <a:latin typeface="Helvetica Neue"/>
                <a:ea typeface="Helvetica Neue"/>
                <a:cs typeface="Helvetica Neue"/>
                <a:sym typeface="Helvetica Neue"/>
              </a:rPr>
              <a:t>energije</a:t>
            </a:r>
            <a:r>
              <a:rPr lang="en-US" sz="2800" b="0" i="0" u="none" strike="noStrike" cap="none" dirty="0">
                <a:solidFill>
                  <a:srgbClr val="000000"/>
                </a:solidFill>
                <a:latin typeface="Helvetica Neue"/>
                <a:ea typeface="Helvetica Neue"/>
                <a:cs typeface="Helvetica Neue"/>
                <a:sym typeface="Helvetica Neue"/>
              </a:rPr>
              <a:t>. Ko </a:t>
            </a:r>
            <a:r>
              <a:rPr lang="en-US" sz="2800" b="0" i="0" u="none" strike="noStrike" cap="none" dirty="0" err="1">
                <a:solidFill>
                  <a:srgbClr val="000000"/>
                </a:solidFill>
                <a:latin typeface="Helvetica Neue"/>
                <a:ea typeface="Helvetica Neue"/>
                <a:cs typeface="Helvetica Neue"/>
                <a:sym typeface="Helvetica Neue"/>
              </a:rPr>
              <a:t>nekaterih</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svojih</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nalog</a:t>
            </a:r>
            <a:r>
              <a:rPr lang="en-US" sz="2800" b="0" i="0" u="none" strike="noStrike" cap="none" dirty="0">
                <a:solidFill>
                  <a:srgbClr val="000000"/>
                </a:solidFill>
                <a:latin typeface="Helvetica Neue"/>
                <a:ea typeface="Helvetica Neue"/>
                <a:cs typeface="Helvetica Neue"/>
                <a:sym typeface="Helvetica Neue"/>
              </a:rPr>
              <a:t> ne </a:t>
            </a:r>
            <a:r>
              <a:rPr lang="en-US" sz="2800" b="0" i="0" u="none" strike="noStrike" cap="none" dirty="0" err="1">
                <a:solidFill>
                  <a:srgbClr val="000000"/>
                </a:solidFill>
                <a:latin typeface="Helvetica Neue"/>
                <a:ea typeface="Helvetica Neue"/>
                <a:cs typeface="Helvetica Neue"/>
                <a:sym typeface="Helvetica Neue"/>
              </a:rPr>
              <a:t>prenesete</a:t>
            </a:r>
            <a:r>
              <a:rPr lang="en-US" sz="2800" b="0" i="0" u="none" strike="noStrike" cap="none" dirty="0">
                <a:solidFill>
                  <a:srgbClr val="000000"/>
                </a:solidFill>
                <a:latin typeface="Helvetica Neue"/>
                <a:ea typeface="Helvetica Neue"/>
                <a:cs typeface="Helvetica Neue"/>
                <a:sym typeface="Helvetica Neue"/>
              </a:rPr>
              <a:t> in se </a:t>
            </a:r>
            <a:r>
              <a:rPr lang="en-US" sz="2800" b="0" i="0" u="none" strike="noStrike" cap="none" dirty="0" err="1">
                <a:solidFill>
                  <a:srgbClr val="000000"/>
                </a:solidFill>
                <a:latin typeface="Helvetica Neue"/>
                <a:ea typeface="Helvetica Neue"/>
                <a:cs typeface="Helvetica Neue"/>
                <a:sym typeface="Helvetica Neue"/>
              </a:rPr>
              <a:t>pretvarjate</a:t>
            </a:r>
            <a:r>
              <a:rPr lang="en-US" sz="2800" b="0" i="0" u="none" strike="noStrike" cap="none" dirty="0">
                <a:solidFill>
                  <a:srgbClr val="000000"/>
                </a:solidFill>
                <a:latin typeface="Helvetica Neue"/>
                <a:ea typeface="Helvetica Neue"/>
                <a:cs typeface="Helvetica Neue"/>
                <a:sym typeface="Helvetica Neue"/>
              </a:rPr>
              <a:t>, da </a:t>
            </a:r>
            <a:r>
              <a:rPr lang="en-US" sz="2800" b="0" i="0" u="none" strike="noStrike" cap="none" dirty="0" err="1">
                <a:solidFill>
                  <a:srgbClr val="000000"/>
                </a:solidFill>
                <a:latin typeface="Helvetica Neue"/>
                <a:ea typeface="Helvetica Neue"/>
                <a:cs typeface="Helvetica Neue"/>
                <a:sym typeface="Helvetica Neue"/>
              </a:rPr>
              <a:t>opravite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vse</a:t>
            </a:r>
            <a:r>
              <a:rPr lang="en-US" sz="2800" b="0" i="0" u="none" strike="noStrike" cap="none" dirty="0">
                <a:solidFill>
                  <a:srgbClr val="000000"/>
                </a:solidFill>
                <a:latin typeface="Helvetica Neue"/>
                <a:ea typeface="Helvetica Neue"/>
                <a:cs typeface="Helvetica Neue"/>
                <a:sym typeface="Helvetica Neue"/>
              </a:rPr>
              <a:t>, se </a:t>
            </a:r>
            <a:r>
              <a:rPr lang="en-US" sz="2800" b="0" i="0" u="none" strike="noStrike" cap="none" dirty="0" err="1">
                <a:solidFill>
                  <a:srgbClr val="000000"/>
                </a:solidFill>
                <a:latin typeface="Helvetica Neue"/>
                <a:ea typeface="Helvetica Neue"/>
                <a:cs typeface="Helvetica Neue"/>
                <a:sym typeface="Helvetica Neue"/>
              </a:rPr>
              <a:t>preobremenite</a:t>
            </a:r>
            <a:r>
              <a:rPr lang="en-US" sz="2800" b="0" i="0" u="none" strike="noStrike" cap="none" dirty="0">
                <a:solidFill>
                  <a:srgbClr val="000000"/>
                </a:solidFill>
                <a:latin typeface="Helvetica Neue"/>
                <a:ea typeface="Helvetica Neue"/>
                <a:cs typeface="Helvetica Neue"/>
                <a:sym typeface="Helvetica Neue"/>
              </a:rPr>
              <a:t> in </a:t>
            </a:r>
            <a:r>
              <a:rPr lang="en-US" sz="2800" b="0" i="0" u="none" strike="noStrike" cap="none" dirty="0" err="1">
                <a:solidFill>
                  <a:srgbClr val="000000"/>
                </a:solidFill>
                <a:latin typeface="Helvetica Neue"/>
                <a:ea typeface="Helvetica Neue"/>
                <a:cs typeface="Helvetica Neue"/>
                <a:sym typeface="Helvetica Neue"/>
              </a:rPr>
              <a:t>zmanjka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vam</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časa</a:t>
            </a:r>
            <a:r>
              <a:rPr lang="en-US" sz="2800" b="0" i="0" u="none" strike="noStrike" cap="none" dirty="0">
                <a:solidFill>
                  <a:srgbClr val="000000"/>
                </a:solidFill>
                <a:latin typeface="Helvetica Neue"/>
                <a:ea typeface="Helvetica Neue"/>
                <a:cs typeface="Helvetica Neue"/>
                <a:sym typeface="Helvetica Neue"/>
              </a:rPr>
              <a:t> za </a:t>
            </a:r>
            <a:r>
              <a:rPr lang="en-US" sz="2800" b="0" i="0" u="none" strike="noStrike" cap="none" dirty="0" err="1">
                <a:solidFill>
                  <a:srgbClr val="000000"/>
                </a:solidFill>
                <a:latin typeface="Helvetica Neue"/>
                <a:ea typeface="Helvetica Neue"/>
                <a:cs typeface="Helvetica Neue"/>
                <a:sym typeface="Helvetica Neue"/>
              </a:rPr>
              <a:t>opravila</a:t>
            </a:r>
            <a:r>
              <a:rPr lang="en-US" sz="2800" b="0" i="0" u="none" strike="noStrike" cap="none" dirty="0">
                <a:solidFill>
                  <a:srgbClr val="000000"/>
                </a:solidFill>
                <a:latin typeface="Helvetica Neue"/>
                <a:ea typeface="Helvetica Neue"/>
                <a:cs typeface="Helvetica Neue"/>
                <a:sym typeface="Helvetica Neue"/>
              </a:rPr>
              <a:t>, ki so res </a:t>
            </a:r>
            <a:r>
              <a:rPr lang="en-US" sz="2800" b="0" i="0" u="none" strike="noStrike" cap="none" dirty="0" err="1">
                <a:solidFill>
                  <a:srgbClr val="000000"/>
                </a:solidFill>
                <a:latin typeface="Helvetica Neue"/>
                <a:ea typeface="Helvetica Neue"/>
                <a:cs typeface="Helvetica Neue"/>
                <a:sym typeface="Helvetica Neue"/>
              </a:rPr>
              <a:t>pomembna</a:t>
            </a:r>
            <a:endParaRPr lang="sl-SI" sz="28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800"/>
              <a:buFont typeface="Helvetica Neue"/>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sl-SI" sz="2800" b="1" i="0" u="none" strike="noStrike" cap="none" dirty="0">
                <a:latin typeface="Arial"/>
                <a:ea typeface="Arial"/>
                <a:cs typeface="Arial"/>
                <a:sym typeface="Arial"/>
              </a:rPr>
              <a:t>Težave pri komunikaciji</a:t>
            </a:r>
            <a:endParaRPr sz="2800" b="1"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V </a:t>
            </a:r>
            <a:r>
              <a:rPr lang="en-US" sz="2800" b="0" i="0" u="none" strike="noStrike" cap="none" dirty="0" err="1">
                <a:solidFill>
                  <a:srgbClr val="000000"/>
                </a:solidFill>
                <a:latin typeface="Helvetica Neue"/>
                <a:ea typeface="Helvetica Neue"/>
                <a:cs typeface="Helvetica Neue"/>
                <a:sym typeface="Helvetica Neue"/>
              </a:rPr>
              <a:t>osebnem</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življenju</a:t>
            </a:r>
            <a:r>
              <a:rPr lang="en-US" sz="2800" b="0" i="0" u="none" strike="noStrike" cap="none" dirty="0">
                <a:solidFill>
                  <a:srgbClr val="000000"/>
                </a:solidFill>
                <a:latin typeface="Helvetica Neue"/>
                <a:ea typeface="Helvetica Neue"/>
                <a:cs typeface="Helvetica Neue"/>
                <a:sym typeface="Helvetica Neue"/>
              </a:rPr>
              <a:t> in </a:t>
            </a:r>
            <a:r>
              <a:rPr lang="en-US" sz="2800" b="0" i="0" u="none" strike="noStrike" cap="none" dirty="0" err="1">
                <a:solidFill>
                  <a:srgbClr val="000000"/>
                </a:solidFill>
                <a:latin typeface="Helvetica Neue"/>
                <a:ea typeface="Helvetica Neue"/>
                <a:cs typeface="Helvetica Neue"/>
                <a:sym typeface="Helvetica Neue"/>
              </a:rPr>
              <a:t>pri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delu</a:t>
            </a:r>
            <a:r>
              <a:rPr lang="en-US" sz="2800" b="0" i="0" u="none" strike="noStrike" cap="none" dirty="0">
                <a:solidFill>
                  <a:srgbClr val="000000"/>
                </a:solidFill>
                <a:latin typeface="Helvetica Neue"/>
                <a:ea typeface="Helvetica Neue"/>
                <a:cs typeface="Helvetica Neue"/>
                <a:sym typeface="Helvetica Neue"/>
              </a:rPr>
              <a:t> je </a:t>
            </a:r>
            <a:r>
              <a:rPr lang="en-US" sz="2800" b="0" i="0" u="none" strike="noStrike" cap="none" dirty="0" err="1">
                <a:solidFill>
                  <a:srgbClr val="000000"/>
                </a:solidFill>
                <a:latin typeface="Helvetica Neue"/>
                <a:ea typeface="Helvetica Neue"/>
                <a:cs typeface="Helvetica Neue"/>
                <a:sym typeface="Helvetica Neue"/>
              </a:rPr>
              <a:t>interakcija</a:t>
            </a:r>
            <a:r>
              <a:rPr lang="en-US" sz="2800" b="0" i="0" u="none" strike="noStrike" cap="none" dirty="0">
                <a:solidFill>
                  <a:srgbClr val="000000"/>
                </a:solidFill>
                <a:latin typeface="Helvetica Neue"/>
                <a:ea typeface="Helvetica Neue"/>
                <a:cs typeface="Helvetica Neue"/>
                <a:sym typeface="Helvetica Neue"/>
              </a:rPr>
              <a:t> z </a:t>
            </a:r>
            <a:r>
              <a:rPr lang="en-US" sz="2800" b="0" i="0" u="none" strike="noStrike" cap="none" dirty="0" err="1">
                <a:solidFill>
                  <a:srgbClr val="000000"/>
                </a:solidFill>
                <a:latin typeface="Helvetica Neue"/>
                <a:ea typeface="Helvetica Neue"/>
                <a:cs typeface="Helvetica Neue"/>
                <a:sym typeface="Helvetica Neue"/>
              </a:rPr>
              <a:t>drugimi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ljudmi</a:t>
            </a:r>
            <a:r>
              <a:rPr lang="en-US" sz="2800" b="0" i="0" u="none" strike="noStrike" cap="none" dirty="0">
                <a:solidFill>
                  <a:srgbClr val="000000"/>
                </a:solidFill>
                <a:latin typeface="Helvetica Neue"/>
                <a:ea typeface="Helvetica Neue"/>
                <a:cs typeface="Helvetica Neue"/>
                <a:sym typeface="Helvetica Neue"/>
              </a:rPr>
              <a:t> </a:t>
            </a:r>
            <a:r>
              <a:rPr lang="sl-SI" sz="2800" b="0" i="0" u="none" strike="noStrike" cap="none" dirty="0">
                <a:solidFill>
                  <a:srgbClr val="000000"/>
                </a:solidFill>
                <a:latin typeface="Helvetica Neue"/>
                <a:ea typeface="Helvetica Neue"/>
                <a:cs typeface="Helvetica Neue"/>
                <a:sym typeface="Helvetica Neue"/>
              </a:rPr>
              <a:t>neizbežna</a:t>
            </a:r>
            <a:r>
              <a:rPr lang="en-US" sz="2800" b="0" i="0" u="none" strike="noStrike" cap="none" dirty="0">
                <a:solidFill>
                  <a:srgbClr val="000000"/>
                </a:solidFill>
                <a:latin typeface="Helvetica Neue"/>
                <a:ea typeface="Helvetica Neue"/>
                <a:cs typeface="Helvetica Neue"/>
                <a:sym typeface="Helvetica Neue"/>
              </a:rPr>
              <a:t>. Da </a:t>
            </a:r>
            <a:r>
              <a:rPr lang="en-US" sz="2800" b="0" i="0" u="none" strike="noStrike" cap="none" dirty="0" err="1">
                <a:solidFill>
                  <a:srgbClr val="000000"/>
                </a:solidFill>
                <a:latin typeface="Helvetica Neue"/>
                <a:ea typeface="Helvetica Neue"/>
                <a:cs typeface="Helvetica Neue"/>
                <a:sym typeface="Helvetica Neue"/>
              </a:rPr>
              <a:t>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interakcije</a:t>
            </a:r>
            <a:r>
              <a:rPr lang="en-US" sz="2800" b="0" i="0" u="none" strike="noStrike" cap="none" dirty="0">
                <a:solidFill>
                  <a:srgbClr val="000000"/>
                </a:solidFill>
                <a:latin typeface="Helvetica Neue"/>
                <a:ea typeface="Helvetica Neue"/>
                <a:cs typeface="Helvetica Neue"/>
                <a:sym typeface="Helvetica Neue"/>
              </a:rPr>
              <a:t> ne </a:t>
            </a:r>
            <a:r>
              <a:rPr lang="en-US" sz="2800" b="0" i="0" u="none" strike="noStrike" cap="none" dirty="0" err="1">
                <a:solidFill>
                  <a:srgbClr val="000000"/>
                </a:solidFill>
                <a:latin typeface="Helvetica Neue"/>
                <a:ea typeface="Helvetica Neue"/>
                <a:cs typeface="Helvetica Neue"/>
                <a:sym typeface="Helvetica Neue"/>
              </a:rPr>
              <a:t>postanejo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kra</a:t>
            </a:r>
            <a:r>
              <a:rPr lang="sl-SI" sz="2800" b="0" i="0" u="none" strike="noStrike" cap="none" dirty="0" err="1">
                <a:solidFill>
                  <a:srgbClr val="000000"/>
                </a:solidFill>
                <a:latin typeface="Helvetica Neue"/>
                <a:ea typeface="Helvetica Neue"/>
                <a:cs typeface="Helvetica Neue"/>
                <a:sym typeface="Helvetica Neue"/>
              </a:rPr>
              <a:t>dljivci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časa</a:t>
            </a:r>
            <a:r>
              <a:rPr lang="en-US" sz="2800" b="0" i="0" u="none" strike="noStrike" cap="none" dirty="0">
                <a:solidFill>
                  <a:srgbClr val="000000"/>
                </a:solidFill>
                <a:latin typeface="Helvetica Neue"/>
                <a:ea typeface="Helvetica Neue"/>
                <a:cs typeface="Helvetica Neue"/>
                <a:sym typeface="Helvetica Neue"/>
              </a:rPr>
              <a:t>, ki </a:t>
            </a:r>
            <a:r>
              <a:rPr lang="en-US" sz="2800" b="0" i="0" u="none" strike="noStrike" cap="none" dirty="0" err="1">
                <a:solidFill>
                  <a:srgbClr val="000000"/>
                </a:solidFill>
                <a:latin typeface="Helvetica Neue"/>
                <a:ea typeface="Helvetica Neue"/>
                <a:cs typeface="Helvetica Neue"/>
                <a:sym typeface="Helvetica Neue"/>
              </a:rPr>
              <a:t>upočasnjujejo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vašo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produktivnost</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morate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uriti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svoje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komunikacijske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sposobnosti</a:t>
            </a:r>
            <a:r>
              <a:rPr lang="en-US" sz="2800" b="0"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p:txBody>
      </p:sp>
      <p:sp>
        <p:nvSpPr>
          <p:cNvPr id="457" name="Google Shape;457;p70"/>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6"/>
          <p:cNvSpPr/>
          <p:nvPr/>
        </p:nvSpPr>
        <p:spPr>
          <a:xfrm>
            <a:off x="1795320" y="1514160"/>
            <a:ext cx="4485164"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l-SI" sz="4400" b="1" i="0" u="none" strike="noStrike" cap="none" dirty="0">
                <a:solidFill>
                  <a:srgbClr val="D00B24"/>
                </a:solidFill>
                <a:latin typeface="Arial"/>
                <a:ea typeface="Arial"/>
                <a:cs typeface="Arial"/>
                <a:sym typeface="Arial"/>
              </a:rPr>
              <a:t>Če povzamemo</a:t>
            </a:r>
            <a:endParaRPr sz="4400" b="0" i="0" u="none" strike="noStrike" cap="none" dirty="0">
              <a:latin typeface="Arial"/>
              <a:ea typeface="Arial"/>
              <a:cs typeface="Arial"/>
              <a:sym typeface="Arial"/>
            </a:endParaRPr>
          </a:p>
        </p:txBody>
      </p:sp>
      <p:sp>
        <p:nvSpPr>
          <p:cNvPr id="457" name="Google Shape;457;p66"/>
          <p:cNvSpPr/>
          <p:nvPr/>
        </p:nvSpPr>
        <p:spPr>
          <a:xfrm>
            <a:off x="2362320" y="2950560"/>
            <a:ext cx="3162600" cy="1369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ED9DAB"/>
              </a:buClr>
              <a:buSzPts val="2800"/>
              <a:buFont typeface="Helvetica Neue"/>
              <a:buNone/>
            </a:pPr>
            <a:r>
              <a:rPr lang="en-US" sz="2800" b="1" i="0" u="none" strike="noStrike" cap="none" dirty="0" err="1">
                <a:solidFill>
                  <a:srgbClr val="ED9DAB"/>
                </a:solidFill>
                <a:latin typeface="Helvetica Neue"/>
                <a:ea typeface="Helvetica Neue"/>
                <a:cs typeface="Helvetica Neue"/>
                <a:sym typeface="Helvetica Neue"/>
              </a:rPr>
              <a:t>Osebna</a:t>
            </a:r>
            <a:r>
              <a:rPr lang="en-US" sz="2800" b="1" i="0" u="none" strike="noStrike" cap="none" dirty="0">
                <a:solidFill>
                  <a:srgbClr val="ED9DAB"/>
                </a:solidFill>
                <a:latin typeface="Helvetica Neue"/>
                <a:ea typeface="Helvetica Neue"/>
                <a:cs typeface="Helvetica Neue"/>
                <a:sym typeface="Helvetica Neue"/>
              </a:rPr>
              <a:t> </a:t>
            </a:r>
            <a:r>
              <a:rPr lang="en-US" sz="2800" b="1" i="0" u="none" strike="noStrike" cap="none" dirty="0" err="1">
                <a:solidFill>
                  <a:srgbClr val="ED9DAB"/>
                </a:solidFill>
                <a:latin typeface="Helvetica Neue"/>
                <a:ea typeface="Helvetica Neue"/>
                <a:cs typeface="Helvetica Neue"/>
                <a:sym typeface="Helvetica Neue"/>
              </a:rPr>
              <a:t>organizacija</a:t>
            </a:r>
            <a:r>
              <a:rPr lang="en-US" sz="2800" b="1" i="0" u="none" strike="noStrike" cap="none" dirty="0">
                <a:solidFill>
                  <a:srgbClr val="ED9DAB"/>
                </a:solidFill>
                <a:latin typeface="Helvetica Neue"/>
                <a:ea typeface="Helvetica Neue"/>
                <a:cs typeface="Helvetica Neue"/>
                <a:sym typeface="Helvetica Neue"/>
              </a:rPr>
              <a:t> se </a:t>
            </a:r>
            <a:r>
              <a:rPr lang="en-US" sz="2800" b="1" i="0" u="none" strike="noStrike" cap="none" dirty="0" err="1">
                <a:solidFill>
                  <a:srgbClr val="ED9DAB"/>
                </a:solidFill>
                <a:latin typeface="Helvetica Neue"/>
                <a:ea typeface="Helvetica Neue"/>
                <a:cs typeface="Helvetica Neue"/>
                <a:sym typeface="Helvetica Neue"/>
              </a:rPr>
              <a:t>izboljša</a:t>
            </a:r>
            <a:r>
              <a:rPr lang="en-US" sz="2800" b="1" i="0" u="none" strike="noStrike" cap="none" dirty="0">
                <a:solidFill>
                  <a:srgbClr val="ED9DAB"/>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p:txBody>
      </p:sp>
      <p:sp>
        <p:nvSpPr>
          <p:cNvPr id="458" name="Google Shape;458;p66"/>
          <p:cNvSpPr/>
          <p:nvPr/>
        </p:nvSpPr>
        <p:spPr>
          <a:xfrm>
            <a:off x="2362319" y="4320720"/>
            <a:ext cx="3918165" cy="118656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dirty="0" err="1">
                <a:solidFill>
                  <a:srgbClr val="000000"/>
                </a:solidFill>
                <a:latin typeface="Helvetica Neue"/>
                <a:ea typeface="Helvetica Neue"/>
                <a:cs typeface="Helvetica Neue"/>
                <a:sym typeface="Helvetica Neue"/>
              </a:rPr>
              <a:t>Produktivnost</a:t>
            </a:r>
            <a:r>
              <a:rPr lang="sl-SI" sz="2400" dirty="0">
                <a:latin typeface="Helvetica Neue"/>
                <a:ea typeface="Helvetica Neue"/>
                <a:cs typeface="Helvetica Neue"/>
                <a:sym typeface="Helvetica Neue"/>
              </a:rPr>
              <a:t> </a:t>
            </a:r>
            <a:r>
              <a:rPr lang="en-US" sz="2400" b="0" i="0" u="none" strike="noStrike" cap="none" dirty="0">
                <a:solidFill>
                  <a:srgbClr val="000000"/>
                </a:solidFill>
                <a:latin typeface="Helvetica Neue"/>
                <a:ea typeface="Helvetica Neue"/>
                <a:cs typeface="Helvetica Neue"/>
                <a:sym typeface="Helvetica Neue"/>
              </a:rPr>
              <a:t>in</a:t>
            </a:r>
            <a:endParaRPr lang="sl-SI" sz="24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Helvetica Neue"/>
              <a:buNone/>
            </a:pPr>
            <a:r>
              <a:rPr lang="sl-SI" sz="2400" dirty="0">
                <a:latin typeface="Helvetica Neue"/>
                <a:ea typeface="Helvetica Neue"/>
                <a:cs typeface="Helvetica Neue"/>
                <a:sym typeface="Helvetica Neue"/>
              </a:rPr>
              <a:t>č</a:t>
            </a:r>
            <a:r>
              <a:rPr lang="en-US" sz="2400" b="0" i="0" u="none" strike="noStrike" cap="none" dirty="0" err="1">
                <a:solidFill>
                  <a:srgbClr val="000000"/>
                </a:solidFill>
                <a:latin typeface="Helvetica Neue"/>
                <a:ea typeface="Helvetica Neue"/>
                <a:cs typeface="Helvetica Neue"/>
                <a:sym typeface="Helvetica Neue"/>
              </a:rPr>
              <a:t>ustvena</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stabilnost</a:t>
            </a:r>
            <a:r>
              <a:rPr lang="en-US" sz="2400" b="0" i="0" u="none" strike="noStrike" cap="none" dirty="0">
                <a:solidFill>
                  <a:srgbClr val="000000"/>
                </a:solidFill>
                <a:latin typeface="Helvetica Neue"/>
                <a:ea typeface="Helvetica Neue"/>
                <a:cs typeface="Helvetica Neue"/>
                <a:sym typeface="Helvetica Neue"/>
              </a:rPr>
              <a:t>.</a:t>
            </a:r>
            <a:endParaRPr sz="2400" b="0" i="0" u="none" strike="noStrike" cap="none" dirty="0">
              <a:latin typeface="Arial"/>
              <a:ea typeface="Arial"/>
              <a:cs typeface="Arial"/>
              <a:sym typeface="Arial"/>
            </a:endParaRPr>
          </a:p>
        </p:txBody>
      </p:sp>
      <p:sp>
        <p:nvSpPr>
          <p:cNvPr id="459" name="Google Shape;459;p66"/>
          <p:cNvSpPr/>
          <p:nvPr/>
        </p:nvSpPr>
        <p:spPr>
          <a:xfrm>
            <a:off x="2362319" y="5617080"/>
            <a:ext cx="3269881" cy="1369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ED9DAB"/>
              </a:buClr>
              <a:buSzPts val="2800"/>
              <a:buFont typeface="Helvetica Neue"/>
              <a:buNone/>
            </a:pPr>
            <a:r>
              <a:rPr lang="en-US" sz="2800" b="1" i="0" u="none" strike="noStrike" cap="none" dirty="0" err="1">
                <a:solidFill>
                  <a:srgbClr val="ED9DAB"/>
                </a:solidFill>
                <a:latin typeface="Helvetica Neue"/>
                <a:ea typeface="Helvetica Neue"/>
                <a:cs typeface="Helvetica Neue"/>
                <a:sym typeface="Helvetica Neue"/>
              </a:rPr>
              <a:t>Določite</a:t>
            </a:r>
            <a:r>
              <a:rPr lang="en-US" sz="2800" b="1" i="0" u="none" strike="noStrike" cap="none" dirty="0">
                <a:solidFill>
                  <a:srgbClr val="ED9DAB"/>
                </a:solidFill>
                <a:latin typeface="Helvetica Neue"/>
                <a:ea typeface="Helvetica Neue"/>
                <a:cs typeface="Helvetica Neue"/>
                <a:sym typeface="Helvetica Neue"/>
              </a:rPr>
              <a:t> SMART </a:t>
            </a:r>
            <a:r>
              <a:rPr lang="en-US" sz="2800" b="1" i="0" u="none" strike="noStrike" cap="none" dirty="0" err="1">
                <a:solidFill>
                  <a:srgbClr val="ED9DAB"/>
                </a:solidFill>
                <a:latin typeface="Helvetica Neue"/>
                <a:ea typeface="Helvetica Neue"/>
                <a:cs typeface="Helvetica Neue"/>
                <a:sym typeface="Helvetica Neue"/>
              </a:rPr>
              <a:t>cilje</a:t>
            </a:r>
            <a:endParaRPr sz="2800" b="0" i="0" u="none" strike="noStrike" cap="none" dirty="0">
              <a:latin typeface="Arial"/>
              <a:ea typeface="Arial"/>
              <a:cs typeface="Arial"/>
              <a:sym typeface="Arial"/>
            </a:endParaRPr>
          </a:p>
        </p:txBody>
      </p:sp>
      <p:sp>
        <p:nvSpPr>
          <p:cNvPr id="460" name="Google Shape;460;p66"/>
          <p:cNvSpPr/>
          <p:nvPr/>
        </p:nvSpPr>
        <p:spPr>
          <a:xfrm>
            <a:off x="2362319" y="6781005"/>
            <a:ext cx="3737159" cy="82080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dirty="0" err="1">
                <a:solidFill>
                  <a:srgbClr val="000000"/>
                </a:solidFill>
                <a:latin typeface="Helvetica Neue"/>
                <a:ea typeface="Helvetica Neue"/>
                <a:cs typeface="Helvetica Neue"/>
                <a:sym typeface="Helvetica Neue"/>
              </a:rPr>
              <a:t>Razčlenite</a:t>
            </a:r>
            <a:r>
              <a:rPr lang="en-US" sz="2400" b="0" i="0" u="none" strike="noStrike" cap="none" dirty="0">
                <a:solidFill>
                  <a:srgbClr val="000000"/>
                </a:solidFill>
                <a:latin typeface="Helvetica Neue"/>
                <a:ea typeface="Helvetica Neue"/>
                <a:cs typeface="Helvetica Neue"/>
                <a:sym typeface="Helvetica Neue"/>
              </a:rPr>
              <a:t> </a:t>
            </a:r>
            <a:r>
              <a:rPr lang="sl-SI" sz="2400" b="0" i="0" u="none" strike="noStrike" cap="none" dirty="0">
                <a:solidFill>
                  <a:srgbClr val="000000"/>
                </a:solidFill>
                <a:latin typeface="Helvetica Neue"/>
                <a:ea typeface="Helvetica Neue"/>
                <a:cs typeface="Helvetica Neue"/>
                <a:sym typeface="Helvetica Neue"/>
              </a:rPr>
              <a:t>kompleksne</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cilje</a:t>
            </a:r>
            <a:endParaRPr sz="2400" b="0" i="0" u="none" strike="noStrike" cap="none" dirty="0">
              <a:latin typeface="Arial"/>
              <a:ea typeface="Arial"/>
              <a:cs typeface="Arial"/>
              <a:sym typeface="Arial"/>
            </a:endParaRPr>
          </a:p>
        </p:txBody>
      </p:sp>
      <p:sp>
        <p:nvSpPr>
          <p:cNvPr id="461" name="Google Shape;461;p66"/>
          <p:cNvSpPr/>
          <p:nvPr/>
        </p:nvSpPr>
        <p:spPr>
          <a:xfrm>
            <a:off x="13182480" y="2964240"/>
            <a:ext cx="2742480" cy="516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ED9DAB"/>
              </a:buClr>
              <a:buSzPts val="2800"/>
              <a:buFont typeface="Helvetica Neue"/>
              <a:buNone/>
            </a:pPr>
            <a:r>
              <a:rPr lang="sl-SI" sz="2800" b="1" dirty="0">
                <a:solidFill>
                  <a:srgbClr val="ED9DAB"/>
                </a:solidFill>
                <a:latin typeface="Helvetica Neue"/>
                <a:sym typeface="Helvetica Neue"/>
              </a:rPr>
              <a:t>Načrtovanje</a:t>
            </a:r>
            <a:endParaRPr sz="2800" b="0" i="0" u="none" strike="noStrike" cap="none" dirty="0">
              <a:latin typeface="Arial"/>
              <a:ea typeface="Arial"/>
              <a:cs typeface="Arial"/>
              <a:sym typeface="Arial"/>
            </a:endParaRPr>
          </a:p>
        </p:txBody>
      </p:sp>
      <p:sp>
        <p:nvSpPr>
          <p:cNvPr id="462" name="Google Shape;462;p66"/>
          <p:cNvSpPr/>
          <p:nvPr/>
        </p:nvSpPr>
        <p:spPr>
          <a:xfrm>
            <a:off x="13182480" y="3677040"/>
            <a:ext cx="4637160" cy="91206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dirty="0" err="1">
                <a:solidFill>
                  <a:srgbClr val="000000"/>
                </a:solidFill>
                <a:latin typeface="Helvetica Neue"/>
                <a:ea typeface="Helvetica Neue"/>
                <a:cs typeface="Helvetica Neue"/>
                <a:sym typeface="Helvetica Neue"/>
              </a:rPr>
              <a:t>Razvrsti</a:t>
            </a:r>
            <a:r>
              <a:rPr lang="en-US" sz="2400" b="0" i="0" u="none" strike="noStrike" cap="none" dirty="0">
                <a:solidFill>
                  <a:srgbClr val="000000"/>
                </a:solidFill>
                <a:latin typeface="Helvetica Neue"/>
                <a:ea typeface="Helvetica Neue"/>
                <a:cs typeface="Helvetica Neue"/>
                <a:sym typeface="Helvetica Neue"/>
              </a:rPr>
              <a:t> - </a:t>
            </a:r>
            <a:r>
              <a:rPr lang="en-US" sz="2400" b="0" i="0" u="none" strike="noStrike" cap="none" dirty="0" err="1">
                <a:solidFill>
                  <a:srgbClr val="000000"/>
                </a:solidFill>
                <a:latin typeface="Helvetica Neue"/>
                <a:ea typeface="Helvetica Neue"/>
                <a:cs typeface="Helvetica Neue"/>
                <a:sym typeface="Helvetica Neue"/>
              </a:rPr>
              <a:t>Eisenhowerjeva</a:t>
            </a:r>
            <a:r>
              <a:rPr lang="en-US" sz="2400" b="0" i="0" u="none" strike="noStrike" cap="none" dirty="0">
                <a:solidFill>
                  <a:srgbClr val="000000"/>
                </a:solidFill>
                <a:latin typeface="Helvetica Neue"/>
                <a:ea typeface="Helvetica Neue"/>
                <a:cs typeface="Helvetica Neue"/>
                <a:sym typeface="Helvetica Neue"/>
              </a:rPr>
              <a:t> Matrika</a:t>
            </a:r>
            <a:endParaRPr lang="sl-SI" sz="24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dirty="0" err="1">
                <a:solidFill>
                  <a:srgbClr val="000000"/>
                </a:solidFill>
                <a:latin typeface="Helvetica Neue"/>
                <a:ea typeface="Helvetica Neue"/>
                <a:cs typeface="Helvetica Neue"/>
                <a:sym typeface="Helvetica Neue"/>
              </a:rPr>
              <a:t>Dodelite</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čas</a:t>
            </a:r>
            <a:r>
              <a:rPr lang="en-US" sz="2400" b="0" i="0" u="none" strike="noStrike" cap="none" dirty="0">
                <a:solidFill>
                  <a:srgbClr val="000000"/>
                </a:solidFill>
                <a:latin typeface="Helvetica Neue"/>
                <a:ea typeface="Helvetica Neue"/>
                <a:cs typeface="Helvetica Neue"/>
                <a:sym typeface="Helvetica Neue"/>
              </a:rPr>
              <a:t>.</a:t>
            </a:r>
            <a:endParaRPr sz="2400" b="0" i="0" u="none" strike="noStrike" cap="none" dirty="0">
              <a:latin typeface="Arial"/>
              <a:ea typeface="Arial"/>
              <a:cs typeface="Arial"/>
              <a:sym typeface="Arial"/>
            </a:endParaRPr>
          </a:p>
        </p:txBody>
      </p:sp>
      <p:sp>
        <p:nvSpPr>
          <p:cNvPr id="463" name="Google Shape;463;p66"/>
          <p:cNvSpPr/>
          <p:nvPr/>
        </p:nvSpPr>
        <p:spPr>
          <a:xfrm>
            <a:off x="13182480" y="4885380"/>
            <a:ext cx="3917160" cy="516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ED9DAB"/>
              </a:buClr>
              <a:buSzPts val="2800"/>
              <a:buFont typeface="Helvetica Neue"/>
              <a:buNone/>
            </a:pPr>
            <a:r>
              <a:rPr lang="sl-SI" sz="2800" b="1" dirty="0">
                <a:solidFill>
                  <a:srgbClr val="ED9DAB"/>
                </a:solidFill>
                <a:latin typeface="Helvetica Neue"/>
                <a:sym typeface="Helvetica Neue"/>
              </a:rPr>
              <a:t>Odlašanje</a:t>
            </a:r>
            <a:endParaRPr sz="2800" b="0" i="0" u="none" strike="noStrike" cap="none" dirty="0">
              <a:latin typeface="Arial"/>
              <a:ea typeface="Arial"/>
              <a:cs typeface="Arial"/>
              <a:sym typeface="Arial"/>
            </a:endParaRPr>
          </a:p>
        </p:txBody>
      </p:sp>
      <p:sp>
        <p:nvSpPr>
          <p:cNvPr id="464" name="Google Shape;464;p66"/>
          <p:cNvSpPr/>
          <p:nvPr/>
        </p:nvSpPr>
        <p:spPr>
          <a:xfrm>
            <a:off x="13182480" y="5460660"/>
            <a:ext cx="3737160" cy="4550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dirty="0" err="1">
                <a:solidFill>
                  <a:srgbClr val="000000"/>
                </a:solidFill>
                <a:latin typeface="Helvetica Neue"/>
                <a:ea typeface="Helvetica Neue"/>
                <a:cs typeface="Helvetica Neue"/>
                <a:sym typeface="Helvetica Neue"/>
              </a:rPr>
              <a:t>Pomodore</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te</a:t>
            </a:r>
            <a:r>
              <a:rPr lang="sl-SI" sz="2400" b="0" i="0" u="none" strike="noStrike" cap="none" dirty="0" err="1">
                <a:solidFill>
                  <a:srgbClr val="000000"/>
                </a:solidFill>
                <a:latin typeface="Helvetica Neue"/>
                <a:ea typeface="Helvetica Neue"/>
                <a:cs typeface="Helvetica Neue"/>
                <a:sym typeface="Helvetica Neue"/>
              </a:rPr>
              <a:t>hnika</a:t>
            </a:r>
            <a:endParaRPr sz="2400" b="0" i="0" u="none" strike="noStrike" cap="none" dirty="0">
              <a:latin typeface="Arial"/>
              <a:ea typeface="Arial"/>
              <a:cs typeface="Arial"/>
              <a:sym typeface="Arial"/>
            </a:endParaRPr>
          </a:p>
        </p:txBody>
      </p:sp>
      <p:pic>
        <p:nvPicPr>
          <p:cNvPr id="465" name="Google Shape;465;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600" y="2977560"/>
            <a:ext cx="466560" cy="450000"/>
          </a:xfrm>
          <a:prstGeom prst="rect">
            <a:avLst/>
          </a:prstGeom>
          <a:noFill/>
          <a:ln>
            <a:noFill/>
          </a:ln>
        </p:spPr>
      </p:pic>
      <p:pic>
        <p:nvPicPr>
          <p:cNvPr id="466" name="Google Shape;466;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600" y="5637960"/>
            <a:ext cx="466560" cy="450000"/>
          </a:xfrm>
          <a:prstGeom prst="rect">
            <a:avLst/>
          </a:prstGeom>
          <a:noFill/>
          <a:ln>
            <a:noFill/>
          </a:ln>
        </p:spPr>
      </p:pic>
      <p:pic>
        <p:nvPicPr>
          <p:cNvPr id="467" name="Google Shape;467;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2647520" y="3030480"/>
            <a:ext cx="466560" cy="450000"/>
          </a:xfrm>
          <a:prstGeom prst="rect">
            <a:avLst/>
          </a:prstGeom>
          <a:noFill/>
          <a:ln>
            <a:noFill/>
          </a:ln>
        </p:spPr>
      </p:pic>
      <p:pic>
        <p:nvPicPr>
          <p:cNvPr id="468" name="Google Shape;468;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2647520" y="4947660"/>
            <a:ext cx="466560" cy="450000"/>
          </a:xfrm>
          <a:prstGeom prst="rect">
            <a:avLst/>
          </a:prstGeom>
          <a:noFill/>
          <a:ln>
            <a:noFill/>
          </a:ln>
        </p:spPr>
      </p:pic>
      <p:pic>
        <p:nvPicPr>
          <p:cNvPr id="469" name="Google Shape;469;p6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525280" y="3600720"/>
            <a:ext cx="6322320" cy="3084840"/>
          </a:xfrm>
          <a:prstGeom prst="rect">
            <a:avLst/>
          </a:prstGeom>
          <a:noFill/>
          <a:ln>
            <a:noFill/>
          </a:ln>
        </p:spPr>
      </p:pic>
      <p:sp>
        <p:nvSpPr>
          <p:cNvPr id="2" name="Google Shape;463;p66">
            <a:extLst>
              <a:ext uri="{FF2B5EF4-FFF2-40B4-BE49-F238E27FC236}">
                <a16:creationId xmlns:a16="http://schemas.microsoft.com/office/drawing/2014/main" id="{5B76E69F-D2E4-E0F2-2FD4-EF2DB9C2895D}"/>
              </a:ext>
            </a:extLst>
          </p:cNvPr>
          <p:cNvSpPr/>
          <p:nvPr/>
        </p:nvSpPr>
        <p:spPr>
          <a:xfrm>
            <a:off x="13182479" y="6510240"/>
            <a:ext cx="4637159" cy="455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ED9DAB"/>
              </a:buClr>
              <a:buSzPts val="2800"/>
              <a:buFont typeface="Helvetica Neue"/>
              <a:buNone/>
            </a:pPr>
            <a:r>
              <a:rPr lang="sl-SI" sz="2800" b="1" dirty="0">
                <a:solidFill>
                  <a:srgbClr val="ED9DAB"/>
                </a:solidFill>
                <a:latin typeface="Helvetica Neue"/>
                <a:sym typeface="Helvetica Neue"/>
              </a:rPr>
              <a:t>Ustavite kradljivce časa</a:t>
            </a:r>
            <a:endParaRPr sz="2800" b="0" i="0" u="none" strike="noStrike" cap="none" dirty="0">
              <a:latin typeface="Arial"/>
              <a:ea typeface="Arial"/>
              <a:cs typeface="Arial"/>
              <a:sym typeface="Arial"/>
            </a:endParaRPr>
          </a:p>
        </p:txBody>
      </p:sp>
      <p:sp>
        <p:nvSpPr>
          <p:cNvPr id="3" name="Google Shape;464;p66">
            <a:extLst>
              <a:ext uri="{FF2B5EF4-FFF2-40B4-BE49-F238E27FC236}">
                <a16:creationId xmlns:a16="http://schemas.microsoft.com/office/drawing/2014/main" id="{7AD3E84E-F53A-A83F-D61B-AEA383D7194B}"/>
              </a:ext>
            </a:extLst>
          </p:cNvPr>
          <p:cNvSpPr/>
          <p:nvPr/>
        </p:nvSpPr>
        <p:spPr>
          <a:xfrm>
            <a:off x="13182480" y="7085520"/>
            <a:ext cx="3737160" cy="4550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400"/>
              <a:buFont typeface="Helvetica Neue"/>
              <a:buNone/>
            </a:pPr>
            <a:r>
              <a:rPr lang="sl-SI" sz="2400" dirty="0">
                <a:latin typeface="Helvetica Neue"/>
                <a:sym typeface="Helvetica Neue"/>
              </a:rPr>
              <a:t>Zunanje in notranje</a:t>
            </a:r>
            <a:endParaRPr sz="2400" b="0" i="0" u="none" strike="noStrike" cap="none" dirty="0">
              <a:latin typeface="Arial"/>
              <a:ea typeface="Arial"/>
              <a:cs typeface="Arial"/>
              <a:sym typeface="Arial"/>
            </a:endParaRPr>
          </a:p>
        </p:txBody>
      </p:sp>
      <p:pic>
        <p:nvPicPr>
          <p:cNvPr id="4" name="Google Shape;468;p66">
            <a:extLst>
              <a:ext uri="{FF2B5EF4-FFF2-40B4-BE49-F238E27FC236}">
                <a16:creationId xmlns:a16="http://schemas.microsoft.com/office/drawing/2014/main" id="{EE5D1BB2-3ADA-DF89-95B0-E6092AD5AB1D}"/>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2647520" y="6572520"/>
            <a:ext cx="466560" cy="450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0"/>
          <p:cNvSpPr txBox="1"/>
          <p:nvPr/>
        </p:nvSpPr>
        <p:spPr>
          <a:xfrm>
            <a:off x="6438900" y="5676900"/>
            <a:ext cx="58293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00B24"/>
              </a:buClr>
              <a:buSzPts val="8000"/>
              <a:buFont typeface="Arial"/>
              <a:buNone/>
            </a:pPr>
            <a:r>
              <a:rPr lang="sl-SI" sz="8000" b="1">
                <a:solidFill>
                  <a:srgbClr val="D00B24"/>
                </a:solidFill>
              </a:rPr>
              <a:t>Hvala</a:t>
            </a:r>
            <a:r>
              <a:rPr lang="en-US" sz="8000" b="1">
                <a:solidFill>
                  <a:srgbClr val="D00B24"/>
                </a:solidFill>
                <a:latin typeface="Arial"/>
                <a:ea typeface="Arial"/>
                <a:cs typeface="Arial"/>
                <a:sym typeface="Arial"/>
              </a:rPr>
              <a:t>!</a:t>
            </a:r>
            <a:endParaRPr sz="8000" b="1" i="0" u="none" strike="noStrike" cap="none">
              <a:solidFill>
                <a:srgbClr val="D00B24"/>
              </a:solidFill>
              <a:latin typeface="Arial"/>
              <a:ea typeface="Arial"/>
              <a:cs typeface="Arial"/>
              <a:sym typeface="Arial"/>
            </a:endParaRPr>
          </a:p>
        </p:txBody>
      </p:sp>
      <p:sp>
        <p:nvSpPr>
          <p:cNvPr id="243" name="Google Shape;243;p10"/>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p:nvPr/>
        </p:nvSpPr>
        <p:spPr>
          <a:xfrm>
            <a:off x="1524000" y="1564839"/>
            <a:ext cx="27432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4400" b="1" dirty="0">
                <a:solidFill>
                  <a:srgbClr val="D00B24"/>
                </a:solidFill>
                <a:latin typeface="Arial"/>
                <a:ea typeface="Arial"/>
                <a:cs typeface="Arial"/>
                <a:sym typeface="Arial"/>
              </a:rPr>
              <a:t>Kazalo</a:t>
            </a:r>
            <a:endParaRPr sz="4400" b="1" dirty="0">
              <a:solidFill>
                <a:srgbClr val="D00B24"/>
              </a:solidFill>
              <a:latin typeface="Arial"/>
              <a:ea typeface="Arial"/>
              <a:cs typeface="Arial"/>
              <a:sym typeface="Arial"/>
            </a:endParaRPr>
          </a:p>
        </p:txBody>
      </p:sp>
      <p:grpSp>
        <p:nvGrpSpPr>
          <p:cNvPr id="141" name="Google Shape;141;p3"/>
          <p:cNvGrpSpPr/>
          <p:nvPr/>
        </p:nvGrpSpPr>
        <p:grpSpPr>
          <a:xfrm>
            <a:off x="2362200" y="2919517"/>
            <a:ext cx="7038975" cy="1629513"/>
            <a:chOff x="6420992" y="1321255"/>
            <a:chExt cx="7038975" cy="1629513"/>
          </a:xfrm>
        </p:grpSpPr>
        <p:sp>
          <p:nvSpPr>
            <p:cNvPr id="142" name="Google Shape;142;p3"/>
            <p:cNvSpPr txBox="1"/>
            <p:nvPr/>
          </p:nvSpPr>
          <p:spPr>
            <a:xfrm>
              <a:off x="6420994" y="1750480"/>
              <a:ext cx="6156156" cy="120028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Font typeface="Arial" panose="020B0604020202020204" pitchFamily="34" charset="0"/>
                <a:buChar char="•"/>
              </a:pPr>
              <a:r>
                <a:rPr lang="sl-SI" sz="2400" dirty="0">
                  <a:solidFill>
                    <a:schemeClr val="dk1"/>
                  </a:solidFill>
                  <a:latin typeface="Helvetica Neue"/>
                  <a:ea typeface="Helvetica Neue"/>
                  <a:cs typeface="Helvetica Neue"/>
                  <a:sym typeface="Helvetica Neue"/>
                </a:rPr>
                <a:t>Osebna organizacija</a:t>
              </a:r>
              <a:endParaRPr lang="en-US" sz="2400" dirty="0">
                <a:solidFill>
                  <a:schemeClr val="dk1"/>
                </a:solidFill>
                <a:latin typeface="Helvetica Neue"/>
                <a:ea typeface="Helvetica Neue"/>
                <a:cs typeface="Helvetica Neue"/>
                <a:sym typeface="Helvetica Neue"/>
              </a:endParaRPr>
            </a:p>
            <a:p>
              <a:pPr marL="342900" marR="0" lvl="0" indent="-342900" algn="l" rtl="0">
                <a:spcBef>
                  <a:spcPts val="0"/>
                </a:spcBef>
                <a:spcAft>
                  <a:spcPts val="0"/>
                </a:spcAft>
                <a:buFont typeface="Arial" panose="020B0604020202020204" pitchFamily="34" charset="0"/>
                <a:buChar char="•"/>
              </a:pPr>
              <a:r>
                <a:rPr lang="sl-SI" sz="2400" dirty="0">
                  <a:solidFill>
                    <a:schemeClr val="dk1"/>
                  </a:solidFill>
                  <a:latin typeface="Helvetica Neue"/>
                </a:rPr>
                <a:t>Načrtovanje aktivnosti</a:t>
              </a:r>
              <a:endParaRPr lang="en-US" sz="2400" dirty="0">
                <a:solidFill>
                  <a:schemeClr val="dk1"/>
                </a:solidFill>
                <a:latin typeface="Helvetica Neue"/>
              </a:endParaRPr>
            </a:p>
            <a:p>
              <a:pPr marL="342900" marR="0" lvl="0" indent="-342900" algn="l" rtl="0">
                <a:spcBef>
                  <a:spcPts val="0"/>
                </a:spcBef>
                <a:spcAft>
                  <a:spcPts val="0"/>
                </a:spcAft>
                <a:buFont typeface="Arial" panose="020B0604020202020204" pitchFamily="34" charset="0"/>
                <a:buChar char="•"/>
              </a:pPr>
              <a:r>
                <a:rPr lang="sl-SI" sz="2400" dirty="0">
                  <a:solidFill>
                    <a:schemeClr val="dk1"/>
                  </a:solidFill>
                  <a:latin typeface="Helvetica Neue"/>
                </a:rPr>
                <a:t>Ustavite kradljivce časa na sestankih</a:t>
              </a:r>
              <a:endParaRPr sz="2400" dirty="0">
                <a:solidFill>
                  <a:schemeClr val="dk1"/>
                </a:solidFill>
                <a:latin typeface="Helvetica Neue"/>
              </a:endParaRPr>
            </a:p>
          </p:txBody>
        </p:sp>
        <p:sp>
          <p:nvSpPr>
            <p:cNvPr id="143" name="Google Shape;143;p3"/>
            <p:cNvSpPr txBox="1"/>
            <p:nvPr/>
          </p:nvSpPr>
          <p:spPr>
            <a:xfrm>
              <a:off x="6420992" y="1321255"/>
              <a:ext cx="7038975"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sl-SI" sz="2800" b="1" dirty="0">
                  <a:solidFill>
                    <a:schemeClr val="dk1"/>
                  </a:solidFill>
                  <a:latin typeface="Helvetica Neue"/>
                  <a:ea typeface="Helvetica Neue"/>
                  <a:cs typeface="Helvetica Neue"/>
                  <a:sym typeface="Helvetica Neue"/>
                </a:rPr>
                <a:t>Upravljanje časa in nalog</a:t>
              </a:r>
              <a:endParaRPr sz="2800" b="1" dirty="0">
                <a:solidFill>
                  <a:schemeClr val="dk1"/>
                </a:solidFill>
                <a:latin typeface="Helvetica Neue"/>
                <a:ea typeface="Helvetica Neue"/>
                <a:cs typeface="Helvetica Neue"/>
                <a:sym typeface="Helvetica Neue"/>
              </a:endParaRPr>
            </a:p>
          </p:txBody>
        </p:sp>
      </p:grpSp>
      <p:pic>
        <p:nvPicPr>
          <p:cNvPr id="150" name="Google Shape;150;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446" y="2976729"/>
            <a:ext cx="467367" cy="450740"/>
          </a:xfrm>
          <a:prstGeom prst="rect">
            <a:avLst/>
          </a:prstGeom>
          <a:noFill/>
          <a:ln>
            <a:noFill/>
          </a:ln>
        </p:spPr>
      </p:pic>
      <p:pic>
        <p:nvPicPr>
          <p:cNvPr id="153" name="Google Shape;153;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430000" y="3157867"/>
            <a:ext cx="5791200" cy="458314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6"/>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l-SI" sz="4400" b="1" i="0" u="none" strike="noStrike" cap="none" dirty="0">
                <a:solidFill>
                  <a:srgbClr val="D00B24"/>
                </a:solidFill>
                <a:latin typeface="Arial"/>
                <a:ea typeface="Arial"/>
                <a:cs typeface="Arial"/>
                <a:sym typeface="Arial"/>
              </a:rPr>
              <a:t>Upravljanje časa in nalog</a:t>
            </a:r>
            <a:endParaRPr sz="4400" b="0" i="0" u="none" strike="noStrike" cap="none" dirty="0">
              <a:latin typeface="Arial"/>
              <a:ea typeface="Arial"/>
              <a:cs typeface="Arial"/>
              <a:sym typeface="Arial"/>
            </a:endParaRPr>
          </a:p>
        </p:txBody>
      </p:sp>
      <p:sp>
        <p:nvSpPr>
          <p:cNvPr id="344" name="Google Shape;344;p56"/>
          <p:cNvSpPr/>
          <p:nvPr/>
        </p:nvSpPr>
        <p:spPr>
          <a:xfrm>
            <a:off x="1523880" y="2562840"/>
            <a:ext cx="9815760" cy="30758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l-SI" sz="2800" b="1" dirty="0">
                <a:latin typeface="Helvetica Neue"/>
                <a:ea typeface="Helvetica Neue"/>
                <a:cs typeface="Helvetica Neue"/>
                <a:sym typeface="Helvetica Neue"/>
              </a:rPr>
              <a:t>Osebna organizacija</a:t>
            </a:r>
            <a:r>
              <a:rPr lang="en-US" sz="2800" b="1" i="0" u="none" strike="noStrike" cap="none" dirty="0">
                <a:solidFill>
                  <a:srgbClr val="000000"/>
                </a:solidFill>
                <a:latin typeface="Helvetica Neue"/>
                <a:ea typeface="Helvetica Neue"/>
                <a:cs typeface="Helvetica Neue"/>
                <a:sym typeface="Helvetica Neue"/>
              </a:rPr>
              <a:t> </a:t>
            </a:r>
            <a:endParaRPr sz="2800" b="1"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err="1">
                <a:solidFill>
                  <a:srgbClr val="000000"/>
                </a:solidFill>
                <a:latin typeface="Helvetica Neue"/>
                <a:ea typeface="Helvetica Neue"/>
                <a:cs typeface="Helvetica Neue"/>
                <a:sym typeface="Helvetica Neue"/>
              </a:rPr>
              <a:t>Osebna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organizacija</a:t>
            </a:r>
            <a:r>
              <a:rPr lang="en-US" sz="2800" b="0" i="0" u="none" strike="noStrike" cap="none" dirty="0">
                <a:solidFill>
                  <a:srgbClr val="000000"/>
                </a:solidFill>
                <a:latin typeface="Helvetica Neue"/>
                <a:ea typeface="Helvetica Neue"/>
                <a:cs typeface="Helvetica Neue"/>
                <a:sym typeface="Helvetica Neue"/>
              </a:rPr>
              <a:t> je </a:t>
            </a:r>
            <a:r>
              <a:rPr lang="en-US" sz="2800" b="0" i="0" u="none" strike="noStrike" cap="none" dirty="0" err="1">
                <a:solidFill>
                  <a:srgbClr val="000000"/>
                </a:solidFill>
                <a:latin typeface="Helvetica Neue"/>
                <a:ea typeface="Helvetica Neue"/>
                <a:cs typeface="Helvetica Neue"/>
                <a:sym typeface="Helvetica Neue"/>
              </a:rPr>
              <a:t>dejanje</a:t>
            </a:r>
            <a:r>
              <a:rPr lang="en-US" sz="2800" b="0" i="0" u="none" strike="noStrike" cap="none" dirty="0">
                <a:solidFill>
                  <a:srgbClr val="000000"/>
                </a:solidFill>
                <a:latin typeface="Helvetica Neue"/>
                <a:ea typeface="Helvetica Neue"/>
                <a:cs typeface="Helvetica Neue"/>
                <a:sym typeface="Helvetica Neue"/>
              </a:rPr>
              <a:t>, ki ga </a:t>
            </a:r>
            <a:r>
              <a:rPr lang="en-US" sz="2800" b="0" i="0" u="none" strike="noStrike" cap="none" dirty="0" err="1">
                <a:solidFill>
                  <a:srgbClr val="000000"/>
                </a:solidFill>
                <a:latin typeface="Helvetica Neue"/>
                <a:ea typeface="Helvetica Neue"/>
                <a:cs typeface="Helvetica Neue"/>
                <a:sym typeface="Helvetica Neue"/>
              </a:rPr>
              <a:t>oseba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izvede</a:t>
            </a:r>
            <a:r>
              <a:rPr lang="en-US" sz="2800" b="0" i="0" u="none" strike="noStrike" cap="none" dirty="0">
                <a:solidFill>
                  <a:srgbClr val="000000"/>
                </a:solidFill>
                <a:latin typeface="Helvetica Neue"/>
                <a:ea typeface="Helvetica Neue"/>
                <a:cs typeface="Helvetica Neue"/>
                <a:sym typeface="Helvetica Neue"/>
              </a:rPr>
              <a:t>, da </a:t>
            </a:r>
            <a:r>
              <a:rPr lang="en-US" sz="2800" b="0" i="0" u="none" strike="noStrike" cap="none" dirty="0" err="1">
                <a:solidFill>
                  <a:srgbClr val="000000"/>
                </a:solidFill>
                <a:latin typeface="Helvetica Neue"/>
                <a:ea typeface="Helvetica Neue"/>
                <a:cs typeface="Helvetica Neue"/>
                <a:sym typeface="Helvetica Neue"/>
              </a:rPr>
              <a:t>strukturira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svoja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dejanja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produktiven</a:t>
            </a:r>
            <a:r>
              <a:rPr lang="en-US" sz="2800" b="0" i="0" u="none" strike="noStrike" cap="none" dirty="0">
                <a:solidFill>
                  <a:srgbClr val="000000"/>
                </a:solidFill>
                <a:latin typeface="Helvetica Neue"/>
                <a:ea typeface="Helvetica Neue"/>
                <a:cs typeface="Helvetica Neue"/>
                <a:sym typeface="Helvetica Neue"/>
              </a:rPr>
              <a:t> in </a:t>
            </a:r>
            <a:r>
              <a:rPr lang="en-US" sz="2800" b="0" i="0" u="none" strike="noStrike" cap="none" dirty="0" err="1">
                <a:solidFill>
                  <a:srgbClr val="000000"/>
                </a:solidFill>
                <a:latin typeface="Helvetica Neue"/>
                <a:ea typeface="Helvetica Neue"/>
                <a:cs typeface="Helvetica Neue"/>
                <a:sym typeface="Helvetica Neue"/>
              </a:rPr>
              <a:t>psihološko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uravnotežen</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način</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Vključuje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cel</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niz</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veščin</a:t>
            </a:r>
            <a:r>
              <a:rPr lang="en-US" sz="2800" b="0" i="0" u="none" strike="noStrike" cap="none" dirty="0">
                <a:solidFill>
                  <a:srgbClr val="000000"/>
                </a:solidFill>
                <a:latin typeface="Helvetica Neue"/>
                <a:ea typeface="Helvetica Neue"/>
                <a:cs typeface="Helvetica Neue"/>
                <a:sym typeface="Helvetica Neue"/>
              </a:rPr>
              <a:t>, ki </a:t>
            </a:r>
            <a:r>
              <a:rPr lang="en-US" sz="2800" b="0" i="0" u="none" strike="noStrike" cap="none" dirty="0" err="1">
                <a:solidFill>
                  <a:srgbClr val="000000"/>
                </a:solidFill>
                <a:latin typeface="Helvetica Neue"/>
                <a:ea typeface="Helvetica Neue"/>
                <a:cs typeface="Helvetica Neue"/>
                <a:sym typeface="Helvetica Neue"/>
              </a:rPr>
              <a:t>osebi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omogočajo</a:t>
            </a:r>
            <a:r>
              <a:rPr lang="en-US" sz="2800" b="0" i="0" u="none" strike="noStrike" cap="none" dirty="0">
                <a:solidFill>
                  <a:srgbClr val="000000"/>
                </a:solidFill>
                <a:latin typeface="Helvetica Neue"/>
                <a:ea typeface="Helvetica Neue"/>
                <a:cs typeface="Helvetica Neue"/>
                <a:sym typeface="Helvetica Neue"/>
              </a:rPr>
              <a:t>, da se </a:t>
            </a:r>
            <a:r>
              <a:rPr lang="en-US" sz="2800" b="0" i="0" u="none" strike="noStrike" cap="none" dirty="0" err="1">
                <a:solidFill>
                  <a:srgbClr val="000000"/>
                </a:solidFill>
                <a:latin typeface="Helvetica Neue"/>
                <a:ea typeface="Helvetica Neue"/>
                <a:cs typeface="Helvetica Neue"/>
                <a:sym typeface="Helvetica Neue"/>
              </a:rPr>
              <a:t>učinkovito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spopade</a:t>
            </a:r>
            <a:r>
              <a:rPr lang="en-US" sz="2800" b="0" i="0" u="none" strike="noStrike" cap="none" dirty="0">
                <a:solidFill>
                  <a:srgbClr val="000000"/>
                </a:solidFill>
                <a:latin typeface="Helvetica Neue"/>
                <a:ea typeface="Helvetica Neue"/>
                <a:cs typeface="Helvetica Neue"/>
                <a:sym typeface="Helvetica Neue"/>
              </a:rPr>
              <a:t> s </a:t>
            </a:r>
            <a:r>
              <a:rPr lang="en-US" sz="2800" b="0" i="0" u="none" strike="noStrike" cap="none" dirty="0" err="1">
                <a:solidFill>
                  <a:srgbClr val="000000"/>
                </a:solidFill>
                <a:latin typeface="Helvetica Neue"/>
                <a:ea typeface="Helvetica Neue"/>
                <a:cs typeface="Helvetica Neue"/>
                <a:sym typeface="Helvetica Neue"/>
              </a:rPr>
              <a:t>svojimi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nalogami</a:t>
            </a:r>
            <a:r>
              <a:rPr lang="en-US" sz="2800" b="0"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p:txBody>
      </p:sp>
      <p:pic>
        <p:nvPicPr>
          <p:cNvPr id="345" name="Google Shape;345;p5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34920" y="4229280"/>
            <a:ext cx="5562000" cy="38426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7"/>
          <p:cNvSpPr/>
          <p:nvPr/>
        </p:nvSpPr>
        <p:spPr>
          <a:xfrm>
            <a:off x="1523880" y="2562840"/>
            <a:ext cx="13181760" cy="1369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l-SI" sz="2800" b="1" dirty="0">
                <a:latin typeface="Helvetica Neue"/>
                <a:sym typeface="Helvetica Neue"/>
              </a:rPr>
              <a:t>Osebna organizacija</a:t>
            </a:r>
            <a:endParaRPr sz="2800" b="1"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err="1">
                <a:solidFill>
                  <a:srgbClr val="000000"/>
                </a:solidFill>
                <a:latin typeface="Helvetica Neue"/>
                <a:ea typeface="Helvetica Neue"/>
                <a:cs typeface="Helvetica Neue"/>
                <a:sym typeface="Helvetica Neue"/>
              </a:rPr>
              <a:t>Vključuje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nabor</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sposobnosti</a:t>
            </a:r>
            <a:r>
              <a:rPr lang="en-US" sz="2800" b="0" i="0" u="none" strike="noStrike" cap="none" dirty="0">
                <a:solidFill>
                  <a:srgbClr val="000000"/>
                </a:solidFill>
                <a:latin typeface="Helvetica Neue"/>
                <a:ea typeface="Helvetica Neue"/>
                <a:cs typeface="Helvetica Neue"/>
                <a:sym typeface="Helvetica Neue"/>
              </a:rPr>
              <a:t>, ki </a:t>
            </a:r>
            <a:r>
              <a:rPr lang="en-US" sz="2800" b="0" i="0" u="none" strike="noStrike" cap="none" dirty="0" err="1">
                <a:solidFill>
                  <a:srgbClr val="000000"/>
                </a:solidFill>
                <a:latin typeface="Helvetica Neue"/>
                <a:ea typeface="Helvetica Neue"/>
                <a:cs typeface="Helvetica Neue"/>
                <a:sym typeface="Helvetica Neue"/>
              </a:rPr>
              <a:t>jih</a:t>
            </a:r>
            <a:r>
              <a:rPr lang="en-US" sz="2800" b="0" i="0" u="none" strike="noStrike" cap="none" dirty="0">
                <a:solidFill>
                  <a:srgbClr val="000000"/>
                </a:solidFill>
                <a:latin typeface="Helvetica Neue"/>
                <a:ea typeface="Helvetica Neue"/>
                <a:cs typeface="Helvetica Neue"/>
                <a:sym typeface="Helvetica Neue"/>
              </a:rPr>
              <a:t> je </a:t>
            </a:r>
            <a:r>
              <a:rPr lang="en-US" sz="2800" b="0" i="0" u="none" strike="noStrike" cap="none" dirty="0" err="1">
                <a:solidFill>
                  <a:srgbClr val="000000"/>
                </a:solidFill>
                <a:latin typeface="Helvetica Neue"/>
                <a:ea typeface="Helvetica Neue"/>
                <a:cs typeface="Helvetica Neue"/>
                <a:sym typeface="Helvetica Neue"/>
              </a:rPr>
              <a:t>mogoče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pridobiti</a:t>
            </a:r>
            <a:r>
              <a:rPr lang="en-US" sz="2800" b="0" i="0" u="none" strike="noStrike" cap="none" dirty="0">
                <a:solidFill>
                  <a:srgbClr val="000000"/>
                </a:solidFill>
                <a:latin typeface="Helvetica Neue"/>
                <a:ea typeface="Helvetica Neue"/>
                <a:cs typeface="Helvetica Neue"/>
                <a:sym typeface="Helvetica Neue"/>
              </a:rPr>
              <a:t> in </a:t>
            </a:r>
            <a:r>
              <a:rPr lang="en-US" sz="2800" b="0" i="0" u="none" strike="noStrike" cap="none" dirty="0" err="1">
                <a:solidFill>
                  <a:srgbClr val="000000"/>
                </a:solidFill>
                <a:latin typeface="Helvetica Neue"/>
                <a:ea typeface="Helvetica Neue"/>
                <a:cs typeface="Helvetica Neue"/>
                <a:sym typeface="Helvetica Neue"/>
              </a:rPr>
              <a:t>izboljšati</a:t>
            </a:r>
            <a:r>
              <a:rPr lang="en-US" sz="2800" b="0"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p:txBody>
      </p:sp>
      <p:grpSp>
        <p:nvGrpSpPr>
          <p:cNvPr id="351" name="Google Shape;351;p57"/>
          <p:cNvGrpSpPr/>
          <p:nvPr/>
        </p:nvGrpSpPr>
        <p:grpSpPr>
          <a:xfrm>
            <a:off x="1925053" y="1969200"/>
            <a:ext cx="14028821" cy="8127360"/>
            <a:chOff x="1925053" y="1969200"/>
            <a:chExt cx="13161827" cy="8127360"/>
          </a:xfrm>
        </p:grpSpPr>
        <p:sp>
          <p:nvSpPr>
            <p:cNvPr id="352" name="Google Shape;352;p57"/>
            <p:cNvSpPr/>
            <p:nvPr/>
          </p:nvSpPr>
          <p:spPr>
            <a:xfrm>
              <a:off x="2895480" y="1969200"/>
              <a:ext cx="12191400" cy="81273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7"/>
            <p:cNvSpPr/>
            <p:nvPr/>
          </p:nvSpPr>
          <p:spPr>
            <a:xfrm>
              <a:off x="1925053" y="5162760"/>
              <a:ext cx="5324987" cy="1739880"/>
            </a:xfrm>
            <a:prstGeom prst="chevron">
              <a:avLst>
                <a:gd name="adj" fmla="val 5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160200" tIns="53275" rIns="53275" bIns="53275" anchor="ctr" anchorCtr="0">
              <a:noAutofit/>
            </a:bodyPr>
            <a:lstStyle/>
            <a:p>
              <a:pPr marL="0" marR="0" lvl="0" indent="0" algn="ctr"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en-US" sz="4000" b="0" i="0" u="none" strike="noStrike" cap="none" dirty="0" err="1">
                  <a:solidFill>
                    <a:srgbClr val="FFFFFF"/>
                  </a:solidFill>
                  <a:latin typeface="Arial"/>
                  <a:ea typeface="Arial"/>
                  <a:cs typeface="Arial"/>
                  <a:sym typeface="Arial"/>
                </a:rPr>
                <a:t>sposobnosti</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354" name="Google Shape;354;p57"/>
            <p:cNvSpPr/>
            <p:nvPr/>
          </p:nvSpPr>
          <p:spPr>
            <a:xfrm>
              <a:off x="6815880" y="5162760"/>
              <a:ext cx="4350960" cy="1739880"/>
            </a:xfrm>
            <a:prstGeom prst="chevron">
              <a:avLst>
                <a:gd name="adj" fmla="val 5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160200" tIns="53275" rIns="53275" bIns="53275" anchor="ctr" anchorCtr="0">
              <a:noAutofit/>
            </a:bodyPr>
            <a:lstStyle/>
            <a:p>
              <a:pPr marL="0" marR="0" lvl="0" indent="0" algn="ctr"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sl-SI" sz="4000" b="0" i="0" u="none" strike="noStrike" cap="none" dirty="0">
                  <a:solidFill>
                    <a:srgbClr val="FFFFFF"/>
                  </a:solidFill>
                  <a:latin typeface="Arial"/>
                  <a:ea typeface="Arial"/>
                  <a:cs typeface="Arial"/>
                  <a:sym typeface="Arial"/>
                </a:rPr>
                <a:t>imeti ali se naučiti</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355" name="Google Shape;355;p57"/>
            <p:cNvSpPr/>
            <p:nvPr/>
          </p:nvSpPr>
          <p:spPr>
            <a:xfrm>
              <a:off x="10732320" y="5162760"/>
              <a:ext cx="4350960" cy="1739880"/>
            </a:xfrm>
            <a:prstGeom prst="chevron">
              <a:avLst>
                <a:gd name="adj" fmla="val 5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160200" tIns="53275" rIns="53275" bIns="53275" anchor="ctr" anchorCtr="0">
              <a:noAutofit/>
            </a:bodyPr>
            <a:lstStyle/>
            <a:p>
              <a:pPr marL="0" marR="0" lvl="0" indent="0" algn="ctr"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en-US" sz="4000" b="0" i="0" u="none" strike="noStrike" cap="none" dirty="0" err="1">
                  <a:solidFill>
                    <a:srgbClr val="FFFFFF"/>
                  </a:solidFill>
                  <a:latin typeface="Arial"/>
                  <a:ea typeface="Arial"/>
                  <a:cs typeface="Arial"/>
                  <a:sym typeface="Arial"/>
                </a:rPr>
                <a:t>i</a:t>
              </a:r>
              <a:r>
                <a:rPr lang="sl-SI" sz="4000" b="0" i="0" u="none" strike="noStrike" cap="none" dirty="0">
                  <a:solidFill>
                    <a:srgbClr val="FFFFFF"/>
                  </a:solidFill>
                  <a:latin typeface="Arial"/>
                  <a:ea typeface="Arial"/>
                  <a:cs typeface="Arial"/>
                  <a:sym typeface="Arial"/>
                </a:rPr>
                <a:t>zboljšanje</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grpSp>
      <p:sp>
        <p:nvSpPr>
          <p:cNvPr id="356" name="Google Shape;356;p57"/>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l-SI" sz="4400" b="1" i="0" u="none" strike="noStrike" cap="none" dirty="0">
                <a:solidFill>
                  <a:srgbClr val="D00B24"/>
                </a:solidFill>
                <a:latin typeface="Arial"/>
                <a:ea typeface="Arial"/>
                <a:cs typeface="Arial"/>
                <a:sym typeface="Arial"/>
              </a:rPr>
              <a:t>Upravljanje časa in nalog</a:t>
            </a:r>
            <a:endParaRPr sz="4400" b="0" i="0" u="none" strike="noStrike" cap="none" dirty="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8"/>
          <p:cNvSpPr/>
          <p:nvPr/>
        </p:nvSpPr>
        <p:spPr>
          <a:xfrm>
            <a:off x="1469160" y="2290680"/>
            <a:ext cx="15395760" cy="2222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l-SI" sz="2800" b="1" dirty="0">
                <a:latin typeface="Helvetica Neue"/>
                <a:ea typeface="Helvetica Neue"/>
                <a:cs typeface="Helvetica Neue"/>
                <a:sym typeface="Helvetica Neue"/>
              </a:rPr>
              <a:t>Osebna organizacija</a:t>
            </a:r>
            <a:r>
              <a:rPr lang="en-US" sz="2800" b="1" i="0" u="none" strike="noStrike" cap="none" dirty="0">
                <a:solidFill>
                  <a:srgbClr val="000000"/>
                </a:solidFill>
                <a:latin typeface="Helvetica Neue"/>
                <a:ea typeface="Helvetica Neue"/>
                <a:cs typeface="Helvetica Neue"/>
                <a:sym typeface="Helvetica Neue"/>
              </a:rPr>
              <a:t>: </a:t>
            </a:r>
            <a:r>
              <a:rPr lang="sl-SI" sz="2800" b="1" i="0" u="none" strike="noStrike" cap="none" dirty="0">
                <a:solidFill>
                  <a:srgbClr val="000000"/>
                </a:solidFill>
                <a:latin typeface="Helvetica Neue"/>
                <a:ea typeface="Helvetica Neue"/>
                <a:cs typeface="Helvetica Neue"/>
                <a:sym typeface="Helvetica Neue"/>
              </a:rPr>
              <a:t>Cilji</a:t>
            </a:r>
            <a:endParaRPr sz="2800" b="1"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err="1">
                <a:solidFill>
                  <a:srgbClr val="000000"/>
                </a:solidFill>
                <a:latin typeface="Helvetica Neue"/>
                <a:ea typeface="Helvetica Neue"/>
                <a:cs typeface="Helvetica Neue"/>
                <a:sym typeface="Helvetica Neue"/>
              </a:rPr>
              <a:t>Osebna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organizacija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pomeni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poznavanje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izhodišča</a:t>
            </a:r>
            <a:r>
              <a:rPr lang="en-US" sz="2800" b="0" i="0" u="none" strike="noStrike" cap="none" dirty="0">
                <a:solidFill>
                  <a:srgbClr val="000000"/>
                </a:solidFill>
                <a:latin typeface="Helvetica Neue"/>
                <a:ea typeface="Helvetica Neue"/>
                <a:cs typeface="Helvetica Neue"/>
                <a:sym typeface="Helvetica Neue"/>
              </a:rPr>
              <a:t> pred </a:t>
            </a:r>
            <a:r>
              <a:rPr lang="en-US" sz="2800" b="0" i="0" u="none" strike="noStrike" cap="none" dirty="0" err="1">
                <a:solidFill>
                  <a:srgbClr val="000000"/>
                </a:solidFill>
                <a:latin typeface="Helvetica Neue"/>
                <a:ea typeface="Helvetica Neue"/>
                <a:cs typeface="Helvetica Neue"/>
                <a:sym typeface="Helvetica Neue"/>
              </a:rPr>
              <a:t>začetkom</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naloge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kakšni</a:t>
            </a:r>
            <a:r>
              <a:rPr lang="en-US" sz="2800" b="0" i="0" u="none" strike="noStrike" cap="none" dirty="0">
                <a:solidFill>
                  <a:srgbClr val="000000"/>
                </a:solidFill>
                <a:latin typeface="Helvetica Neue"/>
                <a:ea typeface="Helvetica Neue"/>
                <a:cs typeface="Helvetica Neue"/>
                <a:sym typeface="Helvetica Neue"/>
              </a:rPr>
              <a:t> so </a:t>
            </a:r>
            <a:r>
              <a:rPr lang="en-US" sz="2800" b="0" i="0" u="none" strike="noStrike" cap="none" dirty="0" err="1">
                <a:solidFill>
                  <a:srgbClr val="000000"/>
                </a:solidFill>
                <a:latin typeface="Helvetica Neue"/>
                <a:ea typeface="Helvetica Neue"/>
                <a:cs typeface="Helvetica Neue"/>
                <a:sym typeface="Helvetica Neue"/>
              </a:rPr>
              <a:t>cilji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poznavanje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razpoložljivih</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virov</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načrtovanje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postopka</a:t>
            </a:r>
            <a:r>
              <a:rPr lang="en-US" sz="2800" b="0" i="0" u="none" strike="noStrike" cap="none" dirty="0">
                <a:solidFill>
                  <a:srgbClr val="000000"/>
                </a:solidFill>
                <a:latin typeface="Helvetica Neue"/>
                <a:ea typeface="Helvetica Neue"/>
                <a:cs typeface="Helvetica Neue"/>
                <a:sym typeface="Helvetica Neue"/>
              </a:rPr>
              <a:t> in </a:t>
            </a:r>
            <a:r>
              <a:rPr lang="en-US" sz="2800" b="0" i="0" u="none" strike="noStrike" cap="none" dirty="0" err="1">
                <a:solidFill>
                  <a:srgbClr val="000000"/>
                </a:solidFill>
                <a:latin typeface="Helvetica Neue"/>
                <a:ea typeface="Helvetica Neue"/>
                <a:cs typeface="Helvetica Neue"/>
                <a:sym typeface="Helvetica Neue"/>
              </a:rPr>
              <a:t>vzpostavitev</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časovnega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razporeda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Cilji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morajo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biti</a:t>
            </a:r>
            <a:r>
              <a:rPr lang="en-US" sz="2800" b="0" i="0" u="none" strike="noStrike" cap="none" dirty="0">
                <a:solidFill>
                  <a:srgbClr val="000000"/>
                </a:solidFill>
                <a:latin typeface="Helvetica Neue"/>
                <a:ea typeface="Helvetica Neue"/>
                <a:cs typeface="Helvetica Neue"/>
                <a:sym typeface="Helvetica Neue"/>
              </a:rPr>
              <a:t> </a:t>
            </a:r>
            <a:r>
              <a:rPr lang="sl-SI" sz="2800" b="0" i="0" u="none" strike="noStrike" cap="none" dirty="0">
                <a:solidFill>
                  <a:srgbClr val="000000"/>
                </a:solidFill>
                <a:latin typeface="Helvetica Neue"/>
                <a:ea typeface="Helvetica Neue"/>
                <a:cs typeface="Helvetica Neue"/>
                <a:sym typeface="Helvetica Neue"/>
              </a:rPr>
              <a:t>SMART.</a:t>
            </a:r>
            <a:endParaRPr sz="2800" b="0" i="0" u="none" strike="noStrike" cap="none" dirty="0">
              <a:latin typeface="Arial"/>
              <a:ea typeface="Arial"/>
              <a:cs typeface="Arial"/>
              <a:sym typeface="Arial"/>
            </a:endParaRPr>
          </a:p>
        </p:txBody>
      </p:sp>
      <p:sp>
        <p:nvSpPr>
          <p:cNvPr id="362" name="Google Shape;362;p58"/>
          <p:cNvSpPr/>
          <p:nvPr/>
        </p:nvSpPr>
        <p:spPr>
          <a:xfrm>
            <a:off x="1496520" y="4648320"/>
            <a:ext cx="9829080" cy="362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8"/>
          <p:cNvSpPr/>
          <p:nvPr/>
        </p:nvSpPr>
        <p:spPr>
          <a:xfrm>
            <a:off x="1496520" y="5095440"/>
            <a:ext cx="9829080" cy="679680"/>
          </a:xfrm>
          <a:prstGeom prst="rect">
            <a:avLst/>
          </a:prstGeom>
          <a:solidFill>
            <a:srgbClr val="FFFFFF">
              <a:alpha val="89803"/>
            </a:srgbClr>
          </a:solidFill>
          <a:ln w="12600" cap="flat" cmpd="sng">
            <a:solidFill>
              <a:srgbClr val="D00B2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8"/>
          <p:cNvSpPr/>
          <p:nvPr/>
        </p:nvSpPr>
        <p:spPr>
          <a:xfrm>
            <a:off x="1988280" y="4696920"/>
            <a:ext cx="6880320" cy="796320"/>
          </a:xfrm>
          <a:prstGeom prst="roundRect">
            <a:avLst>
              <a:gd name="adj" fmla="val 16667"/>
            </a:avLst>
          </a:prstGeom>
          <a:solidFill>
            <a:srgbClr val="ED9DAB"/>
          </a:solidFill>
          <a:ln w="12600" cap="flat" cmpd="sng">
            <a:solidFill>
              <a:srgbClr val="FFFFFF"/>
            </a:solidFill>
            <a:prstDash val="solid"/>
            <a:miter lim="8000"/>
            <a:headEnd type="none" w="sm" len="sm"/>
            <a:tailEnd type="none" w="sm" len="sm"/>
          </a:ln>
        </p:spPr>
        <p:txBody>
          <a:bodyPr spcFirstLastPara="1" wrap="square" lIns="298800" tIns="38875" rIns="259900" bIns="388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en-US" sz="4000" b="0" i="0" u="none" strike="noStrike" cap="none" dirty="0" err="1">
                <a:solidFill>
                  <a:srgbClr val="FFFFFF"/>
                </a:solidFill>
                <a:latin typeface="Arial"/>
                <a:ea typeface="Arial"/>
                <a:cs typeface="Arial"/>
                <a:sym typeface="Arial"/>
              </a:rPr>
              <a:t>Speci</a:t>
            </a:r>
            <a:r>
              <a:rPr lang="sl-SI" sz="4000" b="0" i="0" u="none" strike="noStrike" cap="none" dirty="0" err="1">
                <a:solidFill>
                  <a:srgbClr val="FFFFFF"/>
                </a:solidFill>
                <a:latin typeface="Arial"/>
                <a:ea typeface="Arial"/>
                <a:cs typeface="Arial"/>
                <a:sym typeface="Arial"/>
              </a:rPr>
              <a:t>fični</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365" name="Google Shape;365;p58"/>
          <p:cNvSpPr/>
          <p:nvPr/>
        </p:nvSpPr>
        <p:spPr>
          <a:xfrm>
            <a:off x="1496520" y="6320160"/>
            <a:ext cx="9829080" cy="679680"/>
          </a:xfrm>
          <a:prstGeom prst="rect">
            <a:avLst/>
          </a:prstGeom>
          <a:solidFill>
            <a:srgbClr val="FFFFFF">
              <a:alpha val="89803"/>
            </a:srgbClr>
          </a:solidFill>
          <a:ln w="12600" cap="flat" cmpd="sng">
            <a:solidFill>
              <a:srgbClr val="D00B2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8"/>
          <p:cNvSpPr/>
          <p:nvPr/>
        </p:nvSpPr>
        <p:spPr>
          <a:xfrm>
            <a:off x="1988280" y="5921640"/>
            <a:ext cx="6880320" cy="796320"/>
          </a:xfrm>
          <a:prstGeom prst="roundRect">
            <a:avLst>
              <a:gd name="adj" fmla="val 16667"/>
            </a:avLst>
          </a:prstGeom>
          <a:solidFill>
            <a:srgbClr val="ED9DAB"/>
          </a:solidFill>
          <a:ln w="12600" cap="flat" cmpd="sng">
            <a:solidFill>
              <a:srgbClr val="FFFFFF"/>
            </a:solidFill>
            <a:prstDash val="solid"/>
            <a:miter lim="8000"/>
            <a:headEnd type="none" w="sm" len="sm"/>
            <a:tailEnd type="none" w="sm" len="sm"/>
          </a:ln>
        </p:spPr>
        <p:txBody>
          <a:bodyPr spcFirstLastPara="1" wrap="square" lIns="298800" tIns="38875" rIns="259900" bIns="388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sl-SI" sz="4000" dirty="0">
                <a:solidFill>
                  <a:srgbClr val="FFFFFF"/>
                </a:solidFill>
              </a:rPr>
              <a:t>Dosegljivi</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367" name="Google Shape;367;p58"/>
          <p:cNvSpPr/>
          <p:nvPr/>
        </p:nvSpPr>
        <p:spPr>
          <a:xfrm>
            <a:off x="1496520" y="7544880"/>
            <a:ext cx="9829080" cy="679680"/>
          </a:xfrm>
          <a:prstGeom prst="rect">
            <a:avLst/>
          </a:prstGeom>
          <a:solidFill>
            <a:srgbClr val="FFFFFF">
              <a:alpha val="89803"/>
            </a:srgbClr>
          </a:solidFill>
          <a:ln w="12600" cap="flat" cmpd="sng">
            <a:solidFill>
              <a:srgbClr val="D00B2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8"/>
          <p:cNvSpPr/>
          <p:nvPr/>
        </p:nvSpPr>
        <p:spPr>
          <a:xfrm>
            <a:off x="1988280" y="7146360"/>
            <a:ext cx="6880320" cy="796320"/>
          </a:xfrm>
          <a:prstGeom prst="roundRect">
            <a:avLst>
              <a:gd name="adj" fmla="val 16667"/>
            </a:avLst>
          </a:prstGeom>
          <a:solidFill>
            <a:srgbClr val="ED9DAB"/>
          </a:solidFill>
          <a:ln w="12600" cap="flat" cmpd="sng">
            <a:solidFill>
              <a:srgbClr val="FFFFFF"/>
            </a:solidFill>
            <a:prstDash val="solid"/>
            <a:miter lim="8000"/>
            <a:headEnd type="none" w="sm" len="sm"/>
            <a:tailEnd type="none" w="sm" len="sm"/>
          </a:ln>
        </p:spPr>
        <p:txBody>
          <a:bodyPr spcFirstLastPara="1" wrap="square" lIns="298800" tIns="38875" rIns="259900" bIns="388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sl-SI" sz="4000" dirty="0">
                <a:solidFill>
                  <a:srgbClr val="FFFFFF"/>
                </a:solidFill>
              </a:rPr>
              <a:t>Časovno omejeni</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369" name="Google Shape;369;p58"/>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l-SI" sz="4400" b="1" i="0" u="none" strike="noStrike" cap="none" dirty="0">
                <a:solidFill>
                  <a:srgbClr val="D00B24"/>
                </a:solidFill>
                <a:latin typeface="Arial"/>
                <a:ea typeface="Arial"/>
                <a:cs typeface="Arial"/>
                <a:sym typeface="Arial"/>
              </a:rPr>
              <a:t>Upravljanje časa in nalog</a:t>
            </a:r>
            <a:endParaRPr sz="4400" b="0" i="0" u="none" strike="noStrike" cap="none" dirty="0">
              <a:latin typeface="Arial"/>
              <a:ea typeface="Arial"/>
              <a:cs typeface="Arial"/>
              <a:sym typeface="Arial"/>
            </a:endParaRPr>
          </a:p>
        </p:txBody>
      </p:sp>
      <p:sp>
        <p:nvSpPr>
          <p:cNvPr id="370" name="Google Shape;370;p58"/>
          <p:cNvSpPr/>
          <p:nvPr/>
        </p:nvSpPr>
        <p:spPr>
          <a:xfrm>
            <a:off x="10620000" y="5323320"/>
            <a:ext cx="6880320" cy="796320"/>
          </a:xfrm>
          <a:prstGeom prst="roundRect">
            <a:avLst>
              <a:gd name="adj" fmla="val 16667"/>
            </a:avLst>
          </a:prstGeom>
          <a:solidFill>
            <a:srgbClr val="ED9DAB"/>
          </a:solidFill>
          <a:ln w="12600" cap="flat" cmpd="sng">
            <a:solidFill>
              <a:srgbClr val="FFFFFF"/>
            </a:solidFill>
            <a:prstDash val="solid"/>
            <a:miter lim="8000"/>
            <a:headEnd type="none" w="sm" len="sm"/>
            <a:tailEnd type="none" w="sm" len="sm"/>
          </a:ln>
        </p:spPr>
        <p:txBody>
          <a:bodyPr spcFirstLastPara="1" wrap="square" lIns="298800" tIns="38875" rIns="259900" bIns="388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[Me</a:t>
            </a:r>
            <a:r>
              <a:rPr lang="sl-SI" sz="4000" b="0" i="0" u="none" strike="noStrike" cap="none" dirty="0" err="1">
                <a:solidFill>
                  <a:srgbClr val="FFFFFF"/>
                </a:solidFill>
                <a:latin typeface="Arial"/>
                <a:ea typeface="Arial"/>
                <a:cs typeface="Arial"/>
                <a:sym typeface="Arial"/>
              </a:rPr>
              <a:t>rljivi</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371" name="Google Shape;371;p58"/>
          <p:cNvSpPr/>
          <p:nvPr/>
        </p:nvSpPr>
        <p:spPr>
          <a:xfrm>
            <a:off x="10579320" y="6583320"/>
            <a:ext cx="6880320" cy="796320"/>
          </a:xfrm>
          <a:prstGeom prst="roundRect">
            <a:avLst>
              <a:gd name="adj" fmla="val 16667"/>
            </a:avLst>
          </a:prstGeom>
          <a:solidFill>
            <a:srgbClr val="ED9DAB"/>
          </a:solidFill>
          <a:ln w="12600" cap="flat" cmpd="sng">
            <a:solidFill>
              <a:srgbClr val="FFFFFF"/>
            </a:solidFill>
            <a:prstDash val="solid"/>
            <a:miter lim="8000"/>
            <a:headEnd type="none" w="sm" len="sm"/>
            <a:tailEnd type="none" w="sm" len="sm"/>
          </a:ln>
        </p:spPr>
        <p:txBody>
          <a:bodyPr spcFirstLastPara="1" wrap="square" lIns="298800" tIns="38875" rIns="259900" bIns="388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[Realis</a:t>
            </a:r>
            <a:r>
              <a:rPr lang="sl-SI" sz="4000" b="0" i="0" u="none" strike="noStrike" cap="none" dirty="0" err="1">
                <a:solidFill>
                  <a:srgbClr val="FFFFFF"/>
                </a:solidFill>
                <a:latin typeface="Arial"/>
                <a:ea typeface="Arial"/>
                <a:cs typeface="Arial"/>
                <a:sym typeface="Arial"/>
              </a:rPr>
              <a:t>tični</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9"/>
          <p:cNvSpPr/>
          <p:nvPr/>
        </p:nvSpPr>
        <p:spPr>
          <a:xfrm>
            <a:off x="1523880" y="2562840"/>
            <a:ext cx="13181760" cy="516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l-SI" sz="2800" b="1" dirty="0">
                <a:latin typeface="Helvetica Neue"/>
                <a:ea typeface="Helvetica Neue"/>
                <a:cs typeface="Helvetica Neue"/>
                <a:sym typeface="Helvetica Neue"/>
              </a:rPr>
              <a:t>Osebna organizacija</a:t>
            </a:r>
            <a:r>
              <a:rPr lang="en-US" sz="2800" b="1" i="0" u="none" strike="noStrike" cap="none" dirty="0">
                <a:solidFill>
                  <a:srgbClr val="000000"/>
                </a:solidFill>
                <a:latin typeface="Helvetica Neue"/>
                <a:ea typeface="Helvetica Neue"/>
                <a:cs typeface="Helvetica Neue"/>
                <a:sym typeface="Helvetica Neue"/>
              </a:rPr>
              <a:t>: SMART </a:t>
            </a:r>
            <a:r>
              <a:rPr lang="sl-SI" sz="2800" b="1" dirty="0">
                <a:latin typeface="Helvetica Neue"/>
                <a:ea typeface="Helvetica Neue"/>
                <a:cs typeface="Helvetica Neue"/>
                <a:sym typeface="Helvetica Neue"/>
              </a:rPr>
              <a:t>cilji omogočajo</a:t>
            </a:r>
            <a:endParaRPr sz="2800" b="1" i="0" u="none" strike="noStrike" cap="none" dirty="0">
              <a:latin typeface="Arial"/>
              <a:ea typeface="Arial"/>
              <a:cs typeface="Arial"/>
              <a:sym typeface="Arial"/>
            </a:endParaRPr>
          </a:p>
        </p:txBody>
      </p:sp>
      <p:sp>
        <p:nvSpPr>
          <p:cNvPr id="377" name="Google Shape;377;p59"/>
          <p:cNvSpPr/>
          <p:nvPr/>
        </p:nvSpPr>
        <p:spPr>
          <a:xfrm>
            <a:off x="1523880" y="4533840"/>
            <a:ext cx="9829080" cy="362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9"/>
          <p:cNvSpPr/>
          <p:nvPr/>
        </p:nvSpPr>
        <p:spPr>
          <a:xfrm>
            <a:off x="1523880" y="453384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sl-SI" sz="4000" dirty="0">
                <a:solidFill>
                  <a:srgbClr val="FFFFFF"/>
                </a:solidFill>
              </a:rPr>
              <a:t>Usmeriti pozornost</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379" name="Google Shape;379;p59"/>
          <p:cNvSpPr/>
          <p:nvPr/>
        </p:nvSpPr>
        <p:spPr>
          <a:xfrm>
            <a:off x="1637280" y="464724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9"/>
          <p:cNvSpPr/>
          <p:nvPr/>
        </p:nvSpPr>
        <p:spPr>
          <a:xfrm>
            <a:off x="1523880" y="578016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sl-SI" sz="4000" dirty="0">
                <a:solidFill>
                  <a:srgbClr val="FFFFFF"/>
                </a:solidFill>
              </a:rPr>
              <a:t>Zmanjšati stres</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381" name="Google Shape;381;p59"/>
          <p:cNvSpPr/>
          <p:nvPr/>
        </p:nvSpPr>
        <p:spPr>
          <a:xfrm>
            <a:off x="1637280" y="589356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9"/>
          <p:cNvSpPr/>
          <p:nvPr/>
        </p:nvSpPr>
        <p:spPr>
          <a:xfrm>
            <a:off x="1523880" y="702684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sl-SI" sz="4000" dirty="0">
                <a:solidFill>
                  <a:srgbClr val="FFFFFF"/>
                </a:solidFill>
              </a:rPr>
              <a:t>Izognitev odlašanju</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383" name="Google Shape;383;p59"/>
          <p:cNvSpPr/>
          <p:nvPr/>
        </p:nvSpPr>
        <p:spPr>
          <a:xfrm>
            <a:off x="1637280" y="713988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9"/>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l-SI" sz="4400" b="1" dirty="0">
                <a:solidFill>
                  <a:srgbClr val="D00B24"/>
                </a:solidFill>
              </a:rPr>
              <a:t>Upravljanje časa in nalog</a:t>
            </a:r>
            <a:endParaRPr sz="4400" b="0" i="0" u="none" strike="noStrike" cap="none" dirty="0">
              <a:latin typeface="Arial"/>
              <a:ea typeface="Arial"/>
              <a:cs typeface="Arial"/>
              <a:sym typeface="Arial"/>
            </a:endParaRPr>
          </a:p>
        </p:txBody>
      </p:sp>
      <p:sp>
        <p:nvSpPr>
          <p:cNvPr id="385" name="Google Shape;385;p59"/>
          <p:cNvSpPr/>
          <p:nvPr/>
        </p:nvSpPr>
        <p:spPr>
          <a:xfrm>
            <a:off x="1523880" y="324000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sl-SI" sz="4000" dirty="0">
                <a:solidFill>
                  <a:srgbClr val="FFFFFF"/>
                </a:solidFill>
              </a:rPr>
              <a:t>Povečanje produktivnosti</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386" name="Google Shape;386;p59"/>
          <p:cNvSpPr/>
          <p:nvPr/>
        </p:nvSpPr>
        <p:spPr>
          <a:xfrm>
            <a:off x="1637280" y="335340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0"/>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l-SI" sz="4400" b="1" i="0" u="none" strike="noStrike" cap="none" dirty="0">
                <a:solidFill>
                  <a:srgbClr val="D00B24"/>
                </a:solidFill>
                <a:latin typeface="Arial"/>
                <a:ea typeface="Arial"/>
                <a:cs typeface="Arial"/>
                <a:sym typeface="Arial"/>
              </a:rPr>
              <a:t>Upravljanje časa in nalog</a:t>
            </a:r>
            <a:endParaRPr sz="4400" b="0" i="0" u="none" strike="noStrike" cap="none" dirty="0">
              <a:latin typeface="Arial"/>
              <a:ea typeface="Arial"/>
              <a:cs typeface="Arial"/>
              <a:sym typeface="Arial"/>
            </a:endParaRPr>
          </a:p>
        </p:txBody>
      </p:sp>
      <p:sp>
        <p:nvSpPr>
          <p:cNvPr id="392" name="Google Shape;392;p60"/>
          <p:cNvSpPr/>
          <p:nvPr/>
        </p:nvSpPr>
        <p:spPr>
          <a:xfrm>
            <a:off x="1523880" y="2562840"/>
            <a:ext cx="9815760" cy="2222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l-SI" sz="2800" b="1" dirty="0">
                <a:latin typeface="Helvetica Neue"/>
                <a:ea typeface="Helvetica Neue"/>
                <a:cs typeface="Helvetica Neue"/>
                <a:sym typeface="Helvetica Neue"/>
              </a:rPr>
              <a:t>Osebna organizacija</a:t>
            </a:r>
            <a:r>
              <a:rPr lang="en-US" sz="2800" b="1" i="0" u="none" strike="noStrike" cap="none" dirty="0">
                <a:solidFill>
                  <a:srgbClr val="000000"/>
                </a:solidFill>
                <a:latin typeface="Helvetica Neue"/>
                <a:ea typeface="Helvetica Neue"/>
                <a:cs typeface="Helvetica Neue"/>
                <a:sym typeface="Helvetica Neue"/>
              </a:rPr>
              <a:t>: </a:t>
            </a:r>
            <a:r>
              <a:rPr lang="sl-SI" sz="2800" b="1" i="0" u="none" strike="noStrike" cap="none" dirty="0">
                <a:solidFill>
                  <a:srgbClr val="000000"/>
                </a:solidFill>
                <a:latin typeface="Helvetica Neue"/>
                <a:ea typeface="Helvetica Neue"/>
                <a:cs typeface="Helvetica Neue"/>
                <a:sym typeface="Helvetica Neue"/>
              </a:rPr>
              <a:t>Cilji</a:t>
            </a:r>
            <a:endParaRPr sz="2800" b="1"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sl-SI" sz="2800" b="0" i="0" u="none" strike="noStrike" cap="none" dirty="0">
                <a:solidFill>
                  <a:srgbClr val="000000"/>
                </a:solidFill>
                <a:latin typeface="Helvetica Neue"/>
                <a:ea typeface="Helvetica Neue"/>
                <a:cs typeface="Helvetica Neue"/>
                <a:sym typeface="Helvetica Neue"/>
              </a:rPr>
              <a:t>Kadar so cilji zelo visoki, kompleksni in dolgoročni, jih je koristno razdeliti na enostavnejše in kratkoročne cilje.</a:t>
            </a:r>
            <a:endParaRPr sz="2800" b="0" i="0" u="none" strike="noStrike" cap="none" dirty="0">
              <a:latin typeface="Arial"/>
              <a:ea typeface="Arial"/>
              <a:cs typeface="Arial"/>
              <a:sym typeface="Arial"/>
            </a:endParaRPr>
          </a:p>
        </p:txBody>
      </p:sp>
      <p:pic>
        <p:nvPicPr>
          <p:cNvPr id="393" name="Google Shape;393;p6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023920" y="4229280"/>
            <a:ext cx="6075720" cy="4050360"/>
          </a:xfrm>
          <a:prstGeom prst="rect">
            <a:avLst/>
          </a:prstGeom>
          <a:noFill/>
          <a:ln>
            <a:noFill/>
          </a:ln>
        </p:spPr>
      </p:pic>
      <p:sp>
        <p:nvSpPr>
          <p:cNvPr id="394" name="Google Shape;394;p60"/>
          <p:cNvSpPr/>
          <p:nvPr/>
        </p:nvSpPr>
        <p:spPr>
          <a:xfrm>
            <a:off x="4860000" y="9900000"/>
            <a:ext cx="12239640" cy="601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latin typeface="Arial"/>
                <a:ea typeface="Arial"/>
                <a:cs typeface="Arial"/>
                <a:sym typeface="Arial"/>
              </a:rPr>
              <a:t>image: </a:t>
            </a:r>
            <a:r>
              <a:rPr lang="en-US" sz="1800" b="0" i="0" u="sng" strike="noStrike" cap="none">
                <a:solidFill>
                  <a:schemeClr val="hlink"/>
                </a:solidFill>
                <a:latin typeface="Arial"/>
                <a:ea typeface="Arial"/>
                <a:cs typeface="Arial"/>
                <a:sym typeface="Arial"/>
                <a:hlinkClick r:id="rId4"/>
              </a:rPr>
              <a:t>https://pixabay.com/photos/figure-puzzle-last-part-success-3277570/</a:t>
            </a:r>
            <a:r>
              <a:rPr lang="en-US" sz="1800" b="0" i="0" u="none" strike="noStrike" cap="none">
                <a:latin typeface="Arial"/>
                <a:ea typeface="Arial"/>
                <a:cs typeface="Arial"/>
                <a:sym typeface="Arial"/>
              </a:rPr>
              <a:t> Free to useunder pixaby license</a:t>
            </a:r>
            <a:endParaRPr sz="1800" b="0" i="0" u="none" strike="noStrike" cap="none">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1"/>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l-SI" sz="4400" b="1" i="0" u="none" strike="noStrike" cap="none" dirty="0">
                <a:solidFill>
                  <a:srgbClr val="D00B24"/>
                </a:solidFill>
                <a:latin typeface="Arial"/>
                <a:ea typeface="Arial"/>
                <a:cs typeface="Arial"/>
                <a:sym typeface="Arial"/>
              </a:rPr>
              <a:t>Upravljanje časa in nalog</a:t>
            </a:r>
            <a:endParaRPr sz="4400" b="0" i="0" u="none" strike="noStrike" cap="none" dirty="0">
              <a:latin typeface="Arial"/>
              <a:ea typeface="Arial"/>
              <a:cs typeface="Arial"/>
              <a:sym typeface="Arial"/>
            </a:endParaRPr>
          </a:p>
        </p:txBody>
      </p:sp>
      <p:sp>
        <p:nvSpPr>
          <p:cNvPr id="400" name="Google Shape;400;p61"/>
          <p:cNvSpPr/>
          <p:nvPr/>
        </p:nvSpPr>
        <p:spPr>
          <a:xfrm>
            <a:off x="1523880" y="2562840"/>
            <a:ext cx="9815760" cy="6062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l-SI" sz="2800" b="1" dirty="0">
                <a:latin typeface="Helvetica Neue"/>
                <a:sym typeface="Helvetica Neue"/>
              </a:rPr>
              <a:t>Načrtovanje aktivnosti</a:t>
            </a:r>
            <a:endParaRPr sz="2800" b="1"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err="1">
                <a:solidFill>
                  <a:srgbClr val="000000"/>
                </a:solidFill>
                <a:latin typeface="Helvetica Neue"/>
                <a:ea typeface="Helvetica Neue"/>
                <a:cs typeface="Helvetica Neue"/>
                <a:sym typeface="Helvetica Neue"/>
              </a:rPr>
              <a:t>Osebno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načrtovanje</a:t>
            </a:r>
            <a:r>
              <a:rPr lang="en-US" sz="2800" b="0" i="0" u="none" strike="noStrike" cap="none" dirty="0">
                <a:solidFill>
                  <a:srgbClr val="000000"/>
                </a:solidFill>
                <a:latin typeface="Helvetica Neue"/>
                <a:ea typeface="Helvetica Neue"/>
                <a:cs typeface="Helvetica Neue"/>
                <a:sym typeface="Helvetica Neue"/>
              </a:rPr>
              <a:t> je </a:t>
            </a:r>
            <a:r>
              <a:rPr lang="en-US" sz="2800" b="0" i="0" u="none" strike="noStrike" cap="none" dirty="0" err="1">
                <a:solidFill>
                  <a:srgbClr val="000000"/>
                </a:solidFill>
                <a:latin typeface="Helvetica Neue"/>
                <a:ea typeface="Helvetica Neue"/>
                <a:cs typeface="Helvetica Neue"/>
                <a:sym typeface="Helvetica Neue"/>
              </a:rPr>
              <a:t>sposobnost</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zastavljanja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osebnih</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ciljev</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načrta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delovanja</a:t>
            </a:r>
            <a:r>
              <a:rPr lang="en-US" sz="2800" b="0" i="0" u="none" strike="noStrike" cap="none" dirty="0">
                <a:solidFill>
                  <a:srgbClr val="000000"/>
                </a:solidFill>
                <a:latin typeface="Helvetica Neue"/>
                <a:ea typeface="Helvetica Neue"/>
                <a:cs typeface="Helvetica Neue"/>
                <a:sym typeface="Helvetica Neue"/>
              </a:rPr>
              <a:t> in </a:t>
            </a:r>
            <a:r>
              <a:rPr lang="en-US" sz="2800" b="0" i="0" u="none" strike="noStrike" cap="none" dirty="0" err="1">
                <a:solidFill>
                  <a:srgbClr val="000000"/>
                </a:solidFill>
                <a:latin typeface="Helvetica Neue"/>
                <a:ea typeface="Helvetica Neue"/>
                <a:cs typeface="Helvetica Neue"/>
                <a:sym typeface="Helvetica Neue"/>
              </a:rPr>
              <a:t>njegovega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izvajanja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kar</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pripomore</a:t>
            </a:r>
            <a:r>
              <a:rPr lang="en-US" sz="2800" b="0" i="0" u="none" strike="noStrike" cap="none" dirty="0">
                <a:solidFill>
                  <a:srgbClr val="000000"/>
                </a:solidFill>
                <a:latin typeface="Helvetica Neue"/>
                <a:ea typeface="Helvetica Neue"/>
                <a:cs typeface="Helvetica Neue"/>
                <a:sym typeface="Helvetica Neue"/>
              </a:rPr>
              <a:t> k </a:t>
            </a:r>
            <a:r>
              <a:rPr lang="en-US" sz="2800" b="0" i="0" u="none" strike="noStrike" cap="none" dirty="0" err="1">
                <a:solidFill>
                  <a:srgbClr val="000000"/>
                </a:solidFill>
                <a:latin typeface="Helvetica Neue"/>
                <a:ea typeface="Helvetica Neue"/>
                <a:cs typeface="Helvetica Neue"/>
                <a:sym typeface="Helvetica Neue"/>
              </a:rPr>
              <a:t>izboljšanju</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poklicne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uspešnosti</a:t>
            </a:r>
            <a:r>
              <a:rPr lang="en-US" sz="2800" b="0" i="0" u="none" strike="noStrike" cap="none" dirty="0">
                <a:solidFill>
                  <a:srgbClr val="000000"/>
                </a:solidFill>
                <a:latin typeface="Helvetica Neue"/>
                <a:ea typeface="Helvetica Neue"/>
                <a:cs typeface="Helvetica Neue"/>
                <a:sym typeface="Helvetica Neue"/>
              </a:rPr>
              <a:t>.</a:t>
            </a:r>
            <a:endParaRPr lang="sl-SI" sz="28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err="1">
                <a:solidFill>
                  <a:srgbClr val="000000"/>
                </a:solidFill>
                <a:latin typeface="Helvetica Neue"/>
                <a:ea typeface="Helvetica Neue"/>
                <a:cs typeface="Helvetica Neue"/>
                <a:sym typeface="Helvetica Neue"/>
              </a:rPr>
              <a:t>Naloge</a:t>
            </a:r>
            <a:r>
              <a:rPr lang="en-US" sz="2800" b="0" i="0" u="none" strike="noStrike" cap="none" dirty="0">
                <a:solidFill>
                  <a:srgbClr val="000000"/>
                </a:solidFill>
                <a:latin typeface="Helvetica Neue"/>
                <a:ea typeface="Helvetica Neue"/>
                <a:cs typeface="Helvetica Neue"/>
                <a:sym typeface="Helvetica Neue"/>
              </a:rPr>
              <a:t> za </a:t>
            </a:r>
            <a:r>
              <a:rPr lang="en-US" sz="2800" b="0" i="0" u="none" strike="noStrike" cap="none" dirty="0" err="1">
                <a:solidFill>
                  <a:srgbClr val="000000"/>
                </a:solidFill>
                <a:latin typeface="Helvetica Neue"/>
                <a:ea typeface="Helvetica Neue"/>
                <a:cs typeface="Helvetica Neue"/>
                <a:sym typeface="Helvetica Neue"/>
              </a:rPr>
              <a:t>razvrščanje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pomagajo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načrtovati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dejavnosti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jih</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razvrstiti</a:t>
            </a:r>
            <a:r>
              <a:rPr lang="en-US" sz="2800" b="0" i="0" u="none" strike="noStrike" cap="none" dirty="0">
                <a:solidFill>
                  <a:srgbClr val="000000"/>
                </a:solidFill>
                <a:latin typeface="Helvetica Neue"/>
                <a:ea typeface="Helvetica Neue"/>
                <a:cs typeface="Helvetica Neue"/>
                <a:sym typeface="Helvetica Neue"/>
              </a:rPr>
              <a:t> po </a:t>
            </a:r>
            <a:r>
              <a:rPr lang="en-US" sz="2800" b="0" i="0" u="none" strike="noStrike" cap="none" dirty="0" err="1">
                <a:solidFill>
                  <a:srgbClr val="000000"/>
                </a:solidFill>
                <a:latin typeface="Helvetica Neue"/>
                <a:ea typeface="Helvetica Neue"/>
                <a:cs typeface="Helvetica Neue"/>
                <a:sym typeface="Helvetica Neue"/>
              </a:rPr>
              <a:t>prednosti</a:t>
            </a:r>
            <a:r>
              <a:rPr lang="en-US" sz="2800" b="0" i="0" u="none" strike="noStrike" cap="none" dirty="0">
                <a:solidFill>
                  <a:srgbClr val="000000"/>
                </a:solidFill>
                <a:latin typeface="Helvetica Neue"/>
                <a:ea typeface="Helvetica Neue"/>
                <a:cs typeface="Helvetica Neue"/>
                <a:sym typeface="Helvetica Neue"/>
              </a:rPr>
              <a:t> in </a:t>
            </a:r>
            <a:r>
              <a:rPr lang="en-US" sz="2800" b="0" i="0" u="none" strike="noStrike" cap="none" dirty="0" err="1">
                <a:solidFill>
                  <a:srgbClr val="000000"/>
                </a:solidFill>
                <a:latin typeface="Helvetica Neue"/>
                <a:ea typeface="Helvetica Neue"/>
                <a:cs typeface="Helvetica Neue"/>
                <a:sym typeface="Helvetica Neue"/>
              </a:rPr>
              <a:t>omogočiti</a:t>
            </a:r>
            <a:r>
              <a:rPr lang="en-US" sz="2800" b="0" i="0" u="none" strike="noStrike" cap="none" dirty="0">
                <a:solidFill>
                  <a:srgbClr val="000000"/>
                </a:solidFill>
                <a:latin typeface="Helvetica Neue"/>
                <a:ea typeface="Helvetica Neue"/>
                <a:cs typeface="Helvetica Neue"/>
                <a:sym typeface="Helvetica Neue"/>
              </a:rPr>
              <a:t>, da </a:t>
            </a:r>
            <a:r>
              <a:rPr lang="en-US" sz="2800" b="0" i="0" u="none" strike="noStrike" cap="none" dirty="0" err="1">
                <a:solidFill>
                  <a:srgbClr val="000000"/>
                </a:solidFill>
                <a:latin typeface="Helvetica Neue"/>
                <a:ea typeface="Helvetica Neue"/>
                <a:cs typeface="Helvetica Neue"/>
                <a:sym typeface="Helvetica Neue"/>
              </a:rPr>
              <a:t>jim</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posvetite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dovolj</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časa</a:t>
            </a:r>
            <a:r>
              <a:rPr lang="en-US" sz="2800" b="0" i="0" u="none" strike="noStrike" cap="none" dirty="0">
                <a:solidFill>
                  <a:srgbClr val="000000"/>
                </a:solidFill>
                <a:latin typeface="Helvetica Neue"/>
                <a:ea typeface="Helvetica Neue"/>
                <a:cs typeface="Helvetica Neue"/>
                <a:sym typeface="Helvetica Neue"/>
              </a:rPr>
              <a:t>. </a:t>
            </a:r>
            <a:endParaRPr lang="sl-SI" sz="28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Dobro </a:t>
            </a:r>
            <a:r>
              <a:rPr lang="en-US" sz="2800" b="0" i="0" u="none" strike="noStrike" cap="none" dirty="0" err="1">
                <a:solidFill>
                  <a:srgbClr val="000000"/>
                </a:solidFill>
                <a:latin typeface="Helvetica Neue"/>
                <a:ea typeface="Helvetica Neue"/>
                <a:cs typeface="Helvetica Neue"/>
                <a:sym typeface="Helvetica Neue"/>
              </a:rPr>
              <a:t>znana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metoda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razvrščanja</a:t>
            </a:r>
            <a:r>
              <a:rPr lang="en-US" sz="2800" b="0" i="0" u="none" strike="noStrike" cap="none" dirty="0">
                <a:solidFill>
                  <a:srgbClr val="000000"/>
                </a:solidFill>
                <a:latin typeface="Helvetica Neue"/>
                <a:ea typeface="Helvetica Neue"/>
                <a:cs typeface="Helvetica Neue"/>
                <a:sym typeface="Helvetica Neue"/>
              </a:rPr>
              <a:t> je </a:t>
            </a:r>
            <a:r>
              <a:rPr lang="en-US" sz="2800" b="0" i="0" u="none" strike="noStrike" cap="none" dirty="0" err="1">
                <a:solidFill>
                  <a:srgbClr val="000000"/>
                </a:solidFill>
                <a:latin typeface="Helvetica Neue"/>
                <a:ea typeface="Helvetica Neue"/>
                <a:cs typeface="Helvetica Neue"/>
                <a:sym typeface="Helvetica Neue"/>
              </a:rPr>
              <a:t>matrika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nujno-pomembno</a:t>
            </a:r>
            <a:r>
              <a:rPr lang="en-US" sz="2800" b="0" i="0" u="none" strike="noStrike" cap="none" dirty="0">
                <a:solidFill>
                  <a:srgbClr val="000000"/>
                </a:solidFill>
                <a:latin typeface="Helvetica Neue"/>
                <a:ea typeface="Helvetica Neue"/>
                <a:cs typeface="Helvetica Neue"/>
                <a:sym typeface="Helvetica Neue"/>
              </a:rPr>
              <a:t>.</a:t>
            </a:r>
            <a:br>
              <a:rPr lang="en-US" sz="2800" b="0" i="0" u="none" strike="noStrike" cap="none" dirty="0">
                <a:latin typeface="Arial"/>
                <a:ea typeface="Arial"/>
                <a:cs typeface="Arial"/>
                <a:sym typeface="Arial"/>
              </a:rPr>
            </a:br>
            <a:br>
              <a:rPr lang="en-US" sz="2800" b="0" i="0" u="none" strike="noStrike" cap="none" dirty="0">
                <a:latin typeface="Arial"/>
                <a:ea typeface="Arial"/>
                <a:cs typeface="Arial"/>
                <a:sym typeface="Arial"/>
              </a:rPr>
            </a:br>
            <a:r>
              <a:rPr lang="sl-SI" sz="2800" dirty="0">
                <a:latin typeface="Helvetica Neue"/>
                <a:sym typeface="Helvetica Neue"/>
              </a:rPr>
              <a:t>Več strategij na </a:t>
            </a:r>
            <a:r>
              <a:rPr lang="en-US" sz="2800" b="0" i="0" u="none" strike="noStrike" cap="none" dirty="0">
                <a:solidFill>
                  <a:srgbClr val="000000"/>
                </a:solidFill>
                <a:latin typeface="Helvetica Neue"/>
                <a:ea typeface="Helvetica Neue"/>
                <a:cs typeface="Helvetica Neue"/>
                <a:sym typeface="Helvetica Neue"/>
              </a:rPr>
              <a:t>https://www.usa.edu/blog/time-management-techniques/</a:t>
            </a:r>
            <a:endParaRPr sz="2800" b="0" i="0" u="none" strike="noStrike" cap="none" dirty="0">
              <a:latin typeface="Arial"/>
              <a:ea typeface="Arial"/>
              <a:cs typeface="Arial"/>
              <a:sym typeface="Arial"/>
            </a:endParaRPr>
          </a:p>
        </p:txBody>
      </p:sp>
      <p:pic>
        <p:nvPicPr>
          <p:cNvPr id="401" name="Google Shape;401;p61"/>
          <p:cNvPicPr preferRelativeResize="0"/>
          <p:nvPr/>
        </p:nvPicPr>
        <p:blipFill rotWithShape="1">
          <a:blip r:embed="rId3">
            <a:alphaModFix/>
          </a:blip>
          <a:srcRect/>
          <a:stretch/>
        </p:blipFill>
        <p:spPr>
          <a:xfrm>
            <a:off x="11735280" y="3420000"/>
            <a:ext cx="5562000" cy="465228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1231</Words>
  <Application>Microsoft Office PowerPoint</Application>
  <PresentationFormat>Personalizado</PresentationFormat>
  <Paragraphs>167</Paragraphs>
  <Slides>23</Slides>
  <Notes>23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23</vt:i4>
      </vt:variant>
    </vt:vector>
  </HeadingPairs>
  <TitlesOfParts>
    <vt:vector size="30" baseType="lpstr">
      <vt:lpstr>Arial</vt:lpstr>
      <vt:lpstr>Calibri</vt:lpstr>
      <vt:lpstr>Tahoma</vt:lpstr>
      <vt:lpstr>Noto Sans Symbols</vt:lpstr>
      <vt:lpstr>Helvetica Neue</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Miriam IWS</cp:lastModifiedBy>
  <cp:revision>4</cp:revision>
  <dcterms:created xsi:type="dcterms:W3CDTF">2022-05-13T08:01:25Z</dcterms:created>
  <dcterms:modified xsi:type="dcterms:W3CDTF">2023-06-09T11:43:50Z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2022-05-13T00:00:00Z</vt:filetime>
  </property>
  <property fmtid="{D5CDD505-2E9C-101B-9397-08002B2CF9AE}" pid="3" name="Creator">
    <vt:lpwstr>Canva</vt:lpwstr>
  </property>
  <property fmtid="{D5CDD505-2E9C-101B-9397-08002B2CF9AE}" pid="4" name="LastSaved">
    <vt:filetime>2022-05-13T00:00:00Z</vt:filetime>
  </property>
</Properties>
</file>