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 id="2147483654"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y="10287000" cx="18288000"/>
  <p:notesSz cx="18288000" cy="10287000"/>
  <p:embeddedFontLst>
    <p:embeddedFont>
      <p:font typeface="Tahoma"/>
      <p:regular r:id="rId25"/>
      <p:bold r:id="rId26"/>
    </p:embeddedFont>
    <p:embeddedFont>
      <p:font typeface="Helvetica Neue"/>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http://customooxmlschemas.google.com/">
      <go:slidesCustomData xmlns:go="http://customooxmlschemas.google.com/" r:id="rId31" roundtripDataSignature="AMtx7mh2fqTLhWSAhBkP8N59hEp0QjgY5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07FDD30-2220-434C-AC66-AC2C10388D88}">
  <a:tblStyle styleId="{407FDD30-2220-434C-AC66-AC2C10388D88}"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font" Target="fonts/Tahoma-bold.fntdata"/><Relationship Id="rId25" Type="http://schemas.openxmlformats.org/officeDocument/2006/relationships/font" Target="fonts/Tahoma-regular.fntdata"/><Relationship Id="rId28" Type="http://schemas.openxmlformats.org/officeDocument/2006/relationships/font" Target="fonts/HelveticaNeue-bold.fntdata"/><Relationship Id="rId27" Type="http://schemas.openxmlformats.org/officeDocument/2006/relationships/font" Target="fonts/HelveticaNeue-regular.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font" Target="fonts/HelveticaNeue-italic.fntdata"/><Relationship Id="rId7" Type="http://schemas.openxmlformats.org/officeDocument/2006/relationships/notesMaster" Target="notesMasters/notesMaster1.xml"/><Relationship Id="rId8" Type="http://schemas.openxmlformats.org/officeDocument/2006/relationships/slide" Target="slides/slide1.xml"/><Relationship Id="rId31" Type="http://customschemas.google.com/relationships/presentationmetadata" Target="metadata"/><Relationship Id="rId30" Type="http://schemas.openxmlformats.org/officeDocument/2006/relationships/font" Target="fonts/HelveticaNeue-boldItalic.fntdata"/><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048600" y="771525"/>
            <a:ext cx="12192600"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1: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2" name="Google Shape;112;p1:notes"/>
          <p:cNvSpPr/>
          <p:nvPr>
            <p:ph idx="2" type="sldImg"/>
          </p:nvPr>
        </p:nvSpPr>
        <p:spPr>
          <a:xfrm>
            <a:off x="5715000" y="771525"/>
            <a:ext cx="6859588"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34: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3" name="Google Shape;193;p34:notes"/>
          <p:cNvSpPr/>
          <p:nvPr>
            <p:ph idx="2" type="sldImg"/>
          </p:nvPr>
        </p:nvSpPr>
        <p:spPr>
          <a:xfrm>
            <a:off x="5715000" y="771525"/>
            <a:ext cx="6859588"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35: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1" name="Google Shape;211;p35:notes"/>
          <p:cNvSpPr/>
          <p:nvPr>
            <p:ph idx="2" type="sldImg"/>
          </p:nvPr>
        </p:nvSpPr>
        <p:spPr>
          <a:xfrm>
            <a:off x="5715000" y="771525"/>
            <a:ext cx="6859588"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36: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2" name="Google Shape;222;p36:notes"/>
          <p:cNvSpPr/>
          <p:nvPr>
            <p:ph idx="2" type="sldImg"/>
          </p:nvPr>
        </p:nvSpPr>
        <p:spPr>
          <a:xfrm>
            <a:off x="5715000" y="771525"/>
            <a:ext cx="6859588"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37: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4" name="Google Shape;234;p37:notes"/>
          <p:cNvSpPr/>
          <p:nvPr>
            <p:ph idx="2" type="sldImg"/>
          </p:nvPr>
        </p:nvSpPr>
        <p:spPr>
          <a:xfrm>
            <a:off x="5715000" y="771525"/>
            <a:ext cx="6859588"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38: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0" name="Google Shape;240;p38:notes"/>
          <p:cNvSpPr/>
          <p:nvPr>
            <p:ph idx="2" type="sldImg"/>
          </p:nvPr>
        </p:nvSpPr>
        <p:spPr>
          <a:xfrm>
            <a:off x="5715000" y="771525"/>
            <a:ext cx="6859588"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39: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6" name="Google Shape;256;p39:notes"/>
          <p:cNvSpPr/>
          <p:nvPr>
            <p:ph idx="2" type="sldImg"/>
          </p:nvPr>
        </p:nvSpPr>
        <p:spPr>
          <a:xfrm>
            <a:off x="5715000" y="771525"/>
            <a:ext cx="6859588"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8: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5" name="Google Shape;265;p8:notes"/>
          <p:cNvSpPr/>
          <p:nvPr>
            <p:ph idx="2" type="sldImg"/>
          </p:nvPr>
        </p:nvSpPr>
        <p:spPr>
          <a:xfrm>
            <a:off x="5715000" y="771525"/>
            <a:ext cx="6859588"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10: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82" name="Google Shape;282;p10:notes"/>
          <p:cNvSpPr/>
          <p:nvPr>
            <p:ph idx="2" type="sldImg"/>
          </p:nvPr>
        </p:nvSpPr>
        <p:spPr>
          <a:xfrm>
            <a:off x="5715000" y="771525"/>
            <a:ext cx="6859588"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2: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9" name="Google Shape;119;p2:notes"/>
          <p:cNvSpPr/>
          <p:nvPr>
            <p:ph idx="2" type="sldImg"/>
          </p:nvPr>
        </p:nvSpPr>
        <p:spPr>
          <a:xfrm>
            <a:off x="5715000" y="771525"/>
            <a:ext cx="6859588"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3: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1" name="Google Shape;131;p3:notes"/>
          <p:cNvSpPr/>
          <p:nvPr>
            <p:ph idx="2" type="sldImg"/>
          </p:nvPr>
        </p:nvSpPr>
        <p:spPr>
          <a:xfrm>
            <a:off x="5715000" y="771525"/>
            <a:ext cx="6859588"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4: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4" name="Google Shape;144;p4:notes"/>
          <p:cNvSpPr/>
          <p:nvPr>
            <p:ph idx="2" type="sldImg"/>
          </p:nvPr>
        </p:nvSpPr>
        <p:spPr>
          <a:xfrm>
            <a:off x="5715000" y="771525"/>
            <a:ext cx="6859588"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29: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0" name="Google Shape;150;p29:notes"/>
          <p:cNvSpPr/>
          <p:nvPr>
            <p:ph idx="2" type="sldImg"/>
          </p:nvPr>
        </p:nvSpPr>
        <p:spPr>
          <a:xfrm>
            <a:off x="5715000" y="771525"/>
            <a:ext cx="6859588"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30: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9" name="Google Shape;159;p30:notes"/>
          <p:cNvSpPr/>
          <p:nvPr>
            <p:ph idx="2" type="sldImg"/>
          </p:nvPr>
        </p:nvSpPr>
        <p:spPr>
          <a:xfrm>
            <a:off x="5715000" y="771525"/>
            <a:ext cx="6859588"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31: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7" name="Google Shape;167;p31:notes"/>
          <p:cNvSpPr/>
          <p:nvPr>
            <p:ph idx="2" type="sldImg"/>
          </p:nvPr>
        </p:nvSpPr>
        <p:spPr>
          <a:xfrm>
            <a:off x="5715000" y="771525"/>
            <a:ext cx="6859588"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32: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5" name="Google Shape;175;p32:notes"/>
          <p:cNvSpPr/>
          <p:nvPr>
            <p:ph idx="2" type="sldImg"/>
          </p:nvPr>
        </p:nvSpPr>
        <p:spPr>
          <a:xfrm>
            <a:off x="5715000" y="771525"/>
            <a:ext cx="6859588"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33: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4" name="Google Shape;184;p33:notes"/>
          <p:cNvSpPr/>
          <p:nvPr>
            <p:ph idx="2" type="sldImg"/>
          </p:nvPr>
        </p:nvSpPr>
        <p:spPr>
          <a:xfrm>
            <a:off x="5715000" y="771525"/>
            <a:ext cx="6859588"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2" name="Shape 12"/>
        <p:cNvGrpSpPr/>
        <p:nvPr/>
      </p:nvGrpSpPr>
      <p:grpSpPr>
        <a:xfrm>
          <a:off x="0" y="0"/>
          <a:ext cx="0" cy="0"/>
          <a:chOff x="0" y="0"/>
          <a:chExt cx="0" cy="0"/>
        </a:xfrm>
      </p:grpSpPr>
      <p:sp>
        <p:nvSpPr>
          <p:cNvPr id="13" name="Google Shape;13;p12"/>
          <p:cNvSpPr txBox="1"/>
          <p:nvPr/>
        </p:nvSpPr>
        <p:spPr>
          <a:xfrm>
            <a:off x="5029200" y="9182100"/>
            <a:ext cx="12268200" cy="788036"/>
          </a:xfrm>
          <a:prstGeom prst="rect">
            <a:avLst/>
          </a:prstGeom>
          <a:noFill/>
          <a:ln>
            <a:noFill/>
          </a:ln>
        </p:spPr>
        <p:txBody>
          <a:bodyPr anchorCtr="0" anchor="t" bIns="45700" lIns="91425" spcFirstLastPara="1" rIns="91425" wrap="square" tIns="45700">
            <a:spAutoFit/>
          </a:bodyPr>
          <a:lstStyle/>
          <a:p>
            <a:pPr indent="0" lvl="0" marL="12700" marR="0" rtl="0" algn="just">
              <a:lnSpc>
                <a:spcPct val="97777"/>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66" name="Shape 66"/>
        <p:cNvGrpSpPr/>
        <p:nvPr/>
      </p:nvGrpSpPr>
      <p:grpSpPr>
        <a:xfrm>
          <a:off x="0" y="0"/>
          <a:ext cx="0" cy="0"/>
          <a:chOff x="0" y="0"/>
          <a:chExt cx="0" cy="0"/>
        </a:xfrm>
      </p:grpSpPr>
      <p:sp>
        <p:nvSpPr>
          <p:cNvPr id="67" name="Google Shape;67;p22"/>
          <p:cNvSpPr txBox="1"/>
          <p:nvPr>
            <p:ph type="title"/>
          </p:nvPr>
        </p:nvSpPr>
        <p:spPr>
          <a:xfrm>
            <a:off x="1260475" y="547688"/>
            <a:ext cx="15773400" cy="198913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8" name="Google Shape;68;p22"/>
          <p:cNvSpPr txBox="1"/>
          <p:nvPr>
            <p:ph idx="1" type="body"/>
          </p:nvPr>
        </p:nvSpPr>
        <p:spPr>
          <a:xfrm>
            <a:off x="1260475" y="2522538"/>
            <a:ext cx="7735888" cy="1235075"/>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69" name="Google Shape;69;p22"/>
          <p:cNvSpPr txBox="1"/>
          <p:nvPr>
            <p:ph idx="2" type="body"/>
          </p:nvPr>
        </p:nvSpPr>
        <p:spPr>
          <a:xfrm>
            <a:off x="1260475" y="3757613"/>
            <a:ext cx="7735888" cy="5527675"/>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70" name="Google Shape;70;p22"/>
          <p:cNvSpPr txBox="1"/>
          <p:nvPr>
            <p:ph idx="3" type="body"/>
          </p:nvPr>
        </p:nvSpPr>
        <p:spPr>
          <a:xfrm>
            <a:off x="9258300" y="2522538"/>
            <a:ext cx="7775575" cy="1235075"/>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71" name="Google Shape;71;p22"/>
          <p:cNvSpPr txBox="1"/>
          <p:nvPr>
            <p:ph idx="4" type="body"/>
          </p:nvPr>
        </p:nvSpPr>
        <p:spPr>
          <a:xfrm>
            <a:off x="9258300" y="3757613"/>
            <a:ext cx="7775575" cy="5527675"/>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72" name="Google Shape;72;p22"/>
          <p:cNvSpPr txBox="1"/>
          <p:nvPr>
            <p:ph idx="10" type="dt"/>
          </p:nvPr>
        </p:nvSpPr>
        <p:spPr>
          <a:xfrm>
            <a:off x="1257300" y="9534525"/>
            <a:ext cx="41148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73" name="Google Shape;73;p22"/>
          <p:cNvSpPr txBox="1"/>
          <p:nvPr>
            <p:ph idx="11" type="ftr"/>
          </p:nvPr>
        </p:nvSpPr>
        <p:spPr>
          <a:xfrm>
            <a:off x="6057900" y="9534525"/>
            <a:ext cx="61722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74" name="Google Shape;74;p22"/>
          <p:cNvSpPr txBox="1"/>
          <p:nvPr>
            <p:ph idx="12" type="sldNum"/>
          </p:nvPr>
        </p:nvSpPr>
        <p:spPr>
          <a:xfrm>
            <a:off x="12915900" y="9534525"/>
            <a:ext cx="4114800" cy="547688"/>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75" name="Shape 75"/>
        <p:cNvGrpSpPr/>
        <p:nvPr/>
      </p:nvGrpSpPr>
      <p:grpSpPr>
        <a:xfrm>
          <a:off x="0" y="0"/>
          <a:ext cx="0" cy="0"/>
          <a:chOff x="0" y="0"/>
          <a:chExt cx="0" cy="0"/>
        </a:xfrm>
      </p:grpSpPr>
      <p:sp>
        <p:nvSpPr>
          <p:cNvPr id="76" name="Google Shape;76;p23"/>
          <p:cNvSpPr txBox="1"/>
          <p:nvPr>
            <p:ph type="title"/>
          </p:nvPr>
        </p:nvSpPr>
        <p:spPr>
          <a:xfrm>
            <a:off x="1257300" y="547688"/>
            <a:ext cx="15773400" cy="198913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7" name="Google Shape;77;p23"/>
          <p:cNvSpPr txBox="1"/>
          <p:nvPr>
            <p:ph idx="10" type="dt"/>
          </p:nvPr>
        </p:nvSpPr>
        <p:spPr>
          <a:xfrm>
            <a:off x="1257300" y="9534525"/>
            <a:ext cx="41148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78" name="Google Shape;78;p23"/>
          <p:cNvSpPr txBox="1"/>
          <p:nvPr>
            <p:ph idx="11" type="ftr"/>
          </p:nvPr>
        </p:nvSpPr>
        <p:spPr>
          <a:xfrm>
            <a:off x="6057900" y="9534525"/>
            <a:ext cx="61722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79" name="Google Shape;79;p23"/>
          <p:cNvSpPr txBox="1"/>
          <p:nvPr>
            <p:ph idx="12" type="sldNum"/>
          </p:nvPr>
        </p:nvSpPr>
        <p:spPr>
          <a:xfrm>
            <a:off x="12915900" y="9534525"/>
            <a:ext cx="4114800" cy="547688"/>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80" name="Shape 80"/>
        <p:cNvGrpSpPr/>
        <p:nvPr/>
      </p:nvGrpSpPr>
      <p:grpSpPr>
        <a:xfrm>
          <a:off x="0" y="0"/>
          <a:ext cx="0" cy="0"/>
          <a:chOff x="0" y="0"/>
          <a:chExt cx="0" cy="0"/>
        </a:xfrm>
      </p:grpSpPr>
      <p:sp>
        <p:nvSpPr>
          <p:cNvPr id="81" name="Google Shape;81;p24"/>
          <p:cNvSpPr txBox="1"/>
          <p:nvPr>
            <p:ph idx="10" type="dt"/>
          </p:nvPr>
        </p:nvSpPr>
        <p:spPr>
          <a:xfrm>
            <a:off x="1257300" y="9534525"/>
            <a:ext cx="41148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2" name="Google Shape;82;p24"/>
          <p:cNvSpPr txBox="1"/>
          <p:nvPr>
            <p:ph idx="11" type="ftr"/>
          </p:nvPr>
        </p:nvSpPr>
        <p:spPr>
          <a:xfrm>
            <a:off x="6057900" y="9534525"/>
            <a:ext cx="61722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3" name="Google Shape;83;p24"/>
          <p:cNvSpPr txBox="1"/>
          <p:nvPr>
            <p:ph idx="12" type="sldNum"/>
          </p:nvPr>
        </p:nvSpPr>
        <p:spPr>
          <a:xfrm>
            <a:off x="12915900" y="9534525"/>
            <a:ext cx="4114800" cy="547688"/>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84" name="Shape 84"/>
        <p:cNvGrpSpPr/>
        <p:nvPr/>
      </p:nvGrpSpPr>
      <p:grpSpPr>
        <a:xfrm>
          <a:off x="0" y="0"/>
          <a:ext cx="0" cy="0"/>
          <a:chOff x="0" y="0"/>
          <a:chExt cx="0" cy="0"/>
        </a:xfrm>
      </p:grpSpPr>
      <p:sp>
        <p:nvSpPr>
          <p:cNvPr id="85" name="Google Shape;85;p25"/>
          <p:cNvSpPr txBox="1"/>
          <p:nvPr>
            <p:ph type="title"/>
          </p:nvPr>
        </p:nvSpPr>
        <p:spPr>
          <a:xfrm>
            <a:off x="1260475" y="685800"/>
            <a:ext cx="5897563" cy="2400300"/>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6" name="Google Shape;86;p25"/>
          <p:cNvSpPr txBox="1"/>
          <p:nvPr>
            <p:ph idx="1" type="body"/>
          </p:nvPr>
        </p:nvSpPr>
        <p:spPr>
          <a:xfrm>
            <a:off x="7775575" y="1481138"/>
            <a:ext cx="9258300" cy="7310437"/>
          </a:xfrm>
          <a:prstGeom prst="rect">
            <a:avLst/>
          </a:prstGeom>
          <a:noFill/>
          <a:ln>
            <a:noFill/>
          </a:ln>
        </p:spPr>
        <p:txBody>
          <a:bodyPr anchorCtr="0" anchor="t" bIns="45700" lIns="91425" spcFirstLastPara="1" rIns="91425" wrap="square" tIns="45700">
            <a:noAutofit/>
          </a:bodyPr>
          <a:lstStyle>
            <a:lvl1pPr indent="-431800" lvl="0" marL="457200" marR="0" rtl="0" algn="l">
              <a:lnSpc>
                <a:spcPct val="90000"/>
              </a:lnSpc>
              <a:spcBef>
                <a:spcPts val="10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7" name="Google Shape;87;p25"/>
          <p:cNvSpPr txBox="1"/>
          <p:nvPr>
            <p:ph idx="2" type="body"/>
          </p:nvPr>
        </p:nvSpPr>
        <p:spPr>
          <a:xfrm>
            <a:off x="1260475" y="3086100"/>
            <a:ext cx="5897563" cy="571817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88" name="Google Shape;88;p25"/>
          <p:cNvSpPr txBox="1"/>
          <p:nvPr>
            <p:ph idx="10" type="dt"/>
          </p:nvPr>
        </p:nvSpPr>
        <p:spPr>
          <a:xfrm>
            <a:off x="1257300" y="9534525"/>
            <a:ext cx="41148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9" name="Google Shape;89;p25"/>
          <p:cNvSpPr txBox="1"/>
          <p:nvPr>
            <p:ph idx="11" type="ftr"/>
          </p:nvPr>
        </p:nvSpPr>
        <p:spPr>
          <a:xfrm>
            <a:off x="6057900" y="9534525"/>
            <a:ext cx="61722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0" name="Google Shape;90;p25"/>
          <p:cNvSpPr txBox="1"/>
          <p:nvPr>
            <p:ph idx="12" type="sldNum"/>
          </p:nvPr>
        </p:nvSpPr>
        <p:spPr>
          <a:xfrm>
            <a:off x="12915900" y="9534525"/>
            <a:ext cx="4114800" cy="547688"/>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91" name="Shape 91"/>
        <p:cNvGrpSpPr/>
        <p:nvPr/>
      </p:nvGrpSpPr>
      <p:grpSpPr>
        <a:xfrm>
          <a:off x="0" y="0"/>
          <a:ext cx="0" cy="0"/>
          <a:chOff x="0" y="0"/>
          <a:chExt cx="0" cy="0"/>
        </a:xfrm>
      </p:grpSpPr>
      <p:sp>
        <p:nvSpPr>
          <p:cNvPr id="92" name="Google Shape;92;p26"/>
          <p:cNvSpPr txBox="1"/>
          <p:nvPr>
            <p:ph type="title"/>
          </p:nvPr>
        </p:nvSpPr>
        <p:spPr>
          <a:xfrm>
            <a:off x="1260475" y="685800"/>
            <a:ext cx="5897563" cy="2400300"/>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3" name="Google Shape;93;p26"/>
          <p:cNvSpPr/>
          <p:nvPr>
            <p:ph idx="2" type="pic"/>
          </p:nvPr>
        </p:nvSpPr>
        <p:spPr>
          <a:xfrm>
            <a:off x="7775575" y="1481138"/>
            <a:ext cx="9258300" cy="7310437"/>
          </a:xfrm>
          <a:prstGeom prst="rect">
            <a:avLst/>
          </a:prstGeom>
          <a:noFill/>
          <a:ln>
            <a:noFill/>
          </a:ln>
        </p:spPr>
      </p:sp>
      <p:sp>
        <p:nvSpPr>
          <p:cNvPr id="94" name="Google Shape;94;p26"/>
          <p:cNvSpPr txBox="1"/>
          <p:nvPr>
            <p:ph idx="1" type="body"/>
          </p:nvPr>
        </p:nvSpPr>
        <p:spPr>
          <a:xfrm>
            <a:off x="1260475" y="3086100"/>
            <a:ext cx="5897563" cy="571817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95" name="Google Shape;95;p26"/>
          <p:cNvSpPr txBox="1"/>
          <p:nvPr>
            <p:ph idx="10" type="dt"/>
          </p:nvPr>
        </p:nvSpPr>
        <p:spPr>
          <a:xfrm>
            <a:off x="1257300" y="9534525"/>
            <a:ext cx="41148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6" name="Google Shape;96;p26"/>
          <p:cNvSpPr txBox="1"/>
          <p:nvPr>
            <p:ph idx="11" type="ftr"/>
          </p:nvPr>
        </p:nvSpPr>
        <p:spPr>
          <a:xfrm>
            <a:off x="6057900" y="9534525"/>
            <a:ext cx="61722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7" name="Google Shape;97;p26"/>
          <p:cNvSpPr txBox="1"/>
          <p:nvPr>
            <p:ph idx="12" type="sldNum"/>
          </p:nvPr>
        </p:nvSpPr>
        <p:spPr>
          <a:xfrm>
            <a:off x="12915900" y="9534525"/>
            <a:ext cx="4114800" cy="547688"/>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98" name="Shape 98"/>
        <p:cNvGrpSpPr/>
        <p:nvPr/>
      </p:nvGrpSpPr>
      <p:grpSpPr>
        <a:xfrm>
          <a:off x="0" y="0"/>
          <a:ext cx="0" cy="0"/>
          <a:chOff x="0" y="0"/>
          <a:chExt cx="0" cy="0"/>
        </a:xfrm>
      </p:grpSpPr>
      <p:sp>
        <p:nvSpPr>
          <p:cNvPr id="99" name="Google Shape;99;p27"/>
          <p:cNvSpPr txBox="1"/>
          <p:nvPr>
            <p:ph type="title"/>
          </p:nvPr>
        </p:nvSpPr>
        <p:spPr>
          <a:xfrm>
            <a:off x="1257300" y="547688"/>
            <a:ext cx="15773400" cy="198913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00" name="Google Shape;100;p27"/>
          <p:cNvSpPr txBox="1"/>
          <p:nvPr>
            <p:ph idx="1" type="body"/>
          </p:nvPr>
        </p:nvSpPr>
        <p:spPr>
          <a:xfrm rot="5400000">
            <a:off x="5880100" y="-1884362"/>
            <a:ext cx="6527800" cy="157734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01" name="Google Shape;101;p27"/>
          <p:cNvSpPr txBox="1"/>
          <p:nvPr>
            <p:ph idx="10" type="dt"/>
          </p:nvPr>
        </p:nvSpPr>
        <p:spPr>
          <a:xfrm>
            <a:off x="1257300" y="9534525"/>
            <a:ext cx="41148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2" name="Google Shape;102;p27"/>
          <p:cNvSpPr txBox="1"/>
          <p:nvPr>
            <p:ph idx="11" type="ftr"/>
          </p:nvPr>
        </p:nvSpPr>
        <p:spPr>
          <a:xfrm>
            <a:off x="6057900" y="9534525"/>
            <a:ext cx="61722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3" name="Google Shape;103;p27"/>
          <p:cNvSpPr txBox="1"/>
          <p:nvPr>
            <p:ph idx="12" type="sldNum"/>
          </p:nvPr>
        </p:nvSpPr>
        <p:spPr>
          <a:xfrm>
            <a:off x="12915900" y="9534525"/>
            <a:ext cx="4114800" cy="547688"/>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104" name="Shape 104"/>
        <p:cNvGrpSpPr/>
        <p:nvPr/>
      </p:nvGrpSpPr>
      <p:grpSpPr>
        <a:xfrm>
          <a:off x="0" y="0"/>
          <a:ext cx="0" cy="0"/>
          <a:chOff x="0" y="0"/>
          <a:chExt cx="0" cy="0"/>
        </a:xfrm>
      </p:grpSpPr>
      <p:sp>
        <p:nvSpPr>
          <p:cNvPr id="105" name="Google Shape;105;p28"/>
          <p:cNvSpPr txBox="1"/>
          <p:nvPr>
            <p:ph type="title"/>
          </p:nvPr>
        </p:nvSpPr>
        <p:spPr>
          <a:xfrm rot="5400000">
            <a:off x="10699750" y="2935288"/>
            <a:ext cx="8718550" cy="394335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06" name="Google Shape;106;p28"/>
          <p:cNvSpPr txBox="1"/>
          <p:nvPr>
            <p:ph idx="1" type="body"/>
          </p:nvPr>
        </p:nvSpPr>
        <p:spPr>
          <a:xfrm rot="5400000">
            <a:off x="2736850" y="-931862"/>
            <a:ext cx="8718550" cy="1167765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07" name="Google Shape;107;p28"/>
          <p:cNvSpPr txBox="1"/>
          <p:nvPr>
            <p:ph idx="10" type="dt"/>
          </p:nvPr>
        </p:nvSpPr>
        <p:spPr>
          <a:xfrm>
            <a:off x="1257300" y="9534525"/>
            <a:ext cx="41148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8" name="Google Shape;108;p28"/>
          <p:cNvSpPr txBox="1"/>
          <p:nvPr>
            <p:ph idx="11" type="ftr"/>
          </p:nvPr>
        </p:nvSpPr>
        <p:spPr>
          <a:xfrm>
            <a:off x="6057900" y="9534525"/>
            <a:ext cx="61722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9" name="Google Shape;109;p28"/>
          <p:cNvSpPr txBox="1"/>
          <p:nvPr>
            <p:ph idx="12" type="sldNum"/>
          </p:nvPr>
        </p:nvSpPr>
        <p:spPr>
          <a:xfrm>
            <a:off x="12915900" y="9534525"/>
            <a:ext cx="4114800" cy="547688"/>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4" name="Shape 14"/>
        <p:cNvGrpSpPr/>
        <p:nvPr/>
      </p:nvGrpSpPr>
      <p:grpSpPr>
        <a:xfrm>
          <a:off x="0" y="0"/>
          <a:ext cx="0" cy="0"/>
          <a:chOff x="0" y="0"/>
          <a:chExt cx="0" cy="0"/>
        </a:xfrm>
      </p:grpSpPr>
      <p:sp>
        <p:nvSpPr>
          <p:cNvPr id="15" name="Google Shape;15;p16"/>
          <p:cNvSpPr txBox="1"/>
          <p:nvPr>
            <p:ph type="title"/>
          </p:nvPr>
        </p:nvSpPr>
        <p:spPr>
          <a:xfrm>
            <a:off x="914400" y="411480"/>
            <a:ext cx="16459200" cy="164592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6" name="Google Shape;16;p16"/>
          <p:cNvSpPr txBox="1"/>
          <p:nvPr>
            <p:ph idx="1" type="body"/>
          </p:nvPr>
        </p:nvSpPr>
        <p:spPr>
          <a:xfrm>
            <a:off x="914400" y="2366010"/>
            <a:ext cx="16459200" cy="678942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7" name="Google Shape;17;p16"/>
          <p:cNvSpPr txBox="1"/>
          <p:nvPr>
            <p:ph idx="11" type="ftr"/>
          </p:nvPr>
        </p:nvSpPr>
        <p:spPr>
          <a:xfrm>
            <a:off x="4966523" y="9236339"/>
            <a:ext cx="12185015" cy="772159"/>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15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6"/>
          <p:cNvSpPr txBox="1"/>
          <p:nvPr>
            <p:ph idx="10" type="dt"/>
          </p:nvPr>
        </p:nvSpPr>
        <p:spPr>
          <a:xfrm>
            <a:off x="914400" y="9566910"/>
            <a:ext cx="4206240" cy="51435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9" name="Google Shape;19;p16"/>
          <p:cNvSpPr txBox="1"/>
          <p:nvPr>
            <p:ph idx="12" type="sldNum"/>
          </p:nvPr>
        </p:nvSpPr>
        <p:spPr>
          <a:xfrm>
            <a:off x="13167361" y="9566910"/>
            <a:ext cx="4206240" cy="51435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0" name="Shape 20"/>
        <p:cNvGrpSpPr/>
        <p:nvPr/>
      </p:nvGrpSpPr>
      <p:grpSpPr>
        <a:xfrm>
          <a:off x="0" y="0"/>
          <a:ext cx="0" cy="0"/>
          <a:chOff x="0" y="0"/>
          <a:chExt cx="0" cy="0"/>
        </a:xfrm>
      </p:grpSpPr>
      <p:sp>
        <p:nvSpPr>
          <p:cNvPr id="21" name="Google Shape;21;p17"/>
          <p:cNvSpPr txBox="1"/>
          <p:nvPr>
            <p:ph type="title"/>
          </p:nvPr>
        </p:nvSpPr>
        <p:spPr>
          <a:xfrm>
            <a:off x="914400" y="411480"/>
            <a:ext cx="16459200" cy="164592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2" name="Google Shape;22;p17"/>
          <p:cNvSpPr txBox="1"/>
          <p:nvPr>
            <p:ph idx="1" type="body"/>
          </p:nvPr>
        </p:nvSpPr>
        <p:spPr>
          <a:xfrm>
            <a:off x="914400" y="2366010"/>
            <a:ext cx="7955280" cy="6789420"/>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23" name="Google Shape;23;p17"/>
          <p:cNvSpPr txBox="1"/>
          <p:nvPr>
            <p:ph idx="2" type="body"/>
          </p:nvPr>
        </p:nvSpPr>
        <p:spPr>
          <a:xfrm>
            <a:off x="9418320" y="2366010"/>
            <a:ext cx="7955280" cy="6789420"/>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24" name="Google Shape;24;p17"/>
          <p:cNvSpPr txBox="1"/>
          <p:nvPr>
            <p:ph idx="11" type="ftr"/>
          </p:nvPr>
        </p:nvSpPr>
        <p:spPr>
          <a:xfrm>
            <a:off x="4966523" y="9236339"/>
            <a:ext cx="12185015" cy="772159"/>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15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7"/>
          <p:cNvSpPr txBox="1"/>
          <p:nvPr>
            <p:ph idx="10" type="dt"/>
          </p:nvPr>
        </p:nvSpPr>
        <p:spPr>
          <a:xfrm>
            <a:off x="914400" y="9566910"/>
            <a:ext cx="4206240" cy="51435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26" name="Google Shape;26;p17"/>
          <p:cNvSpPr txBox="1"/>
          <p:nvPr>
            <p:ph idx="12" type="sldNum"/>
          </p:nvPr>
        </p:nvSpPr>
        <p:spPr>
          <a:xfrm>
            <a:off x="13167361" y="9566910"/>
            <a:ext cx="4206240" cy="51435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27" name="Shape 27"/>
        <p:cNvGrpSpPr/>
        <p:nvPr/>
      </p:nvGrpSpPr>
      <p:grpSpPr>
        <a:xfrm>
          <a:off x="0" y="0"/>
          <a:ext cx="0" cy="0"/>
          <a:chOff x="0" y="0"/>
          <a:chExt cx="0" cy="0"/>
        </a:xfrm>
      </p:grpSpPr>
      <p:sp>
        <p:nvSpPr>
          <p:cNvPr id="28" name="Google Shape;28;p18"/>
          <p:cNvSpPr txBox="1"/>
          <p:nvPr>
            <p:ph type="title"/>
          </p:nvPr>
        </p:nvSpPr>
        <p:spPr>
          <a:xfrm>
            <a:off x="914400" y="411480"/>
            <a:ext cx="16459200" cy="164592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9" name="Google Shape;29;p18"/>
          <p:cNvSpPr txBox="1"/>
          <p:nvPr>
            <p:ph idx="11" type="ftr"/>
          </p:nvPr>
        </p:nvSpPr>
        <p:spPr>
          <a:xfrm>
            <a:off x="4966523" y="9236339"/>
            <a:ext cx="12185015" cy="772159"/>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sz="1500">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8"/>
          <p:cNvSpPr txBox="1"/>
          <p:nvPr>
            <p:ph idx="10" type="dt"/>
          </p:nvPr>
        </p:nvSpPr>
        <p:spPr>
          <a:xfrm>
            <a:off x="914400" y="9566910"/>
            <a:ext cx="4206240" cy="51435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31" name="Google Shape;31;p18"/>
          <p:cNvSpPr txBox="1"/>
          <p:nvPr>
            <p:ph idx="12" type="sldNum"/>
          </p:nvPr>
        </p:nvSpPr>
        <p:spPr>
          <a:xfrm>
            <a:off x="13167361" y="9566910"/>
            <a:ext cx="4206240" cy="51435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32" name="Shape 32"/>
        <p:cNvGrpSpPr/>
        <p:nvPr/>
      </p:nvGrpSpPr>
      <p:grpSpPr>
        <a:xfrm>
          <a:off x="0" y="0"/>
          <a:ext cx="0" cy="0"/>
          <a:chOff x="0" y="0"/>
          <a:chExt cx="0" cy="0"/>
        </a:xfrm>
      </p:grpSpPr>
      <p:sp>
        <p:nvSpPr>
          <p:cNvPr id="33" name="Google Shape;33;p19"/>
          <p:cNvSpPr txBox="1"/>
          <p:nvPr/>
        </p:nvSpPr>
        <p:spPr>
          <a:xfrm>
            <a:off x="4953000" y="9182100"/>
            <a:ext cx="12344400" cy="788036"/>
          </a:xfrm>
          <a:prstGeom prst="rect">
            <a:avLst/>
          </a:prstGeom>
          <a:noFill/>
          <a:ln>
            <a:noFill/>
          </a:ln>
        </p:spPr>
        <p:txBody>
          <a:bodyPr anchorCtr="0" anchor="t" bIns="45700" lIns="91425" spcFirstLastPara="1" rIns="91425" wrap="square" tIns="45700">
            <a:spAutoFit/>
          </a:bodyPr>
          <a:lstStyle/>
          <a:p>
            <a:pPr indent="0" lvl="0" marL="12700" marR="0" rtl="0" algn="just">
              <a:lnSpc>
                <a:spcPct val="97777"/>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41" name="Shape 41"/>
        <p:cNvGrpSpPr/>
        <p:nvPr/>
      </p:nvGrpSpPr>
      <p:grpSpPr>
        <a:xfrm>
          <a:off x="0" y="0"/>
          <a:ext cx="0" cy="0"/>
          <a:chOff x="0" y="0"/>
          <a:chExt cx="0" cy="0"/>
        </a:xfrm>
      </p:grpSpPr>
      <p:sp>
        <p:nvSpPr>
          <p:cNvPr id="42" name="Google Shape;42;p14"/>
          <p:cNvSpPr txBox="1"/>
          <p:nvPr>
            <p:ph type="ctrTitle"/>
          </p:nvPr>
        </p:nvSpPr>
        <p:spPr>
          <a:xfrm>
            <a:off x="2286000" y="1684338"/>
            <a:ext cx="13716000" cy="3581400"/>
          </a:xfrm>
          <a:prstGeom prst="rect">
            <a:avLst/>
          </a:prstGeom>
          <a:noFill/>
          <a:ln>
            <a:noFill/>
          </a:ln>
        </p:spPr>
        <p:txBody>
          <a:bodyPr anchorCtr="0" anchor="b" bIns="45700" lIns="91425" spcFirstLastPara="1" rIns="91425" wrap="square" tIns="45700">
            <a:noAutofit/>
          </a:bodyPr>
          <a:lstStyle>
            <a:lvl1pPr lvl="0" marR="0" rtl="0" algn="ctr">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3" name="Google Shape;43;p14"/>
          <p:cNvSpPr txBox="1"/>
          <p:nvPr>
            <p:ph idx="1" type="subTitle"/>
          </p:nvPr>
        </p:nvSpPr>
        <p:spPr>
          <a:xfrm>
            <a:off x="2286000" y="5403850"/>
            <a:ext cx="13716000" cy="2482850"/>
          </a:xfrm>
          <a:prstGeom prst="rect">
            <a:avLst/>
          </a:prstGeom>
          <a:noFill/>
          <a:ln>
            <a:noFill/>
          </a:ln>
        </p:spPr>
        <p:txBody>
          <a:bodyPr anchorCtr="0" anchor="t" bIns="45700" lIns="91425" spcFirstLastPara="1" rIns="91425" wrap="square" tIns="45700">
            <a:noAutofit/>
          </a:bodyPr>
          <a:lstStyle>
            <a:lvl1pPr lvl="0" marR="0" rtl="0" algn="ctr">
              <a:lnSpc>
                <a:spcPct val="90000"/>
              </a:lnSpc>
              <a:spcBef>
                <a:spcPts val="10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2pPr>
            <a:lvl3pPr lvl="2"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4pPr>
            <a:lvl5pPr lvl="4"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sp>
        <p:nvSpPr>
          <p:cNvPr id="44" name="Google Shape;44;p14"/>
          <p:cNvSpPr txBox="1"/>
          <p:nvPr>
            <p:ph idx="10" type="dt"/>
          </p:nvPr>
        </p:nvSpPr>
        <p:spPr>
          <a:xfrm>
            <a:off x="1257300" y="9534525"/>
            <a:ext cx="41148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5" name="Google Shape;45;p14"/>
          <p:cNvSpPr txBox="1"/>
          <p:nvPr>
            <p:ph idx="11" type="ftr"/>
          </p:nvPr>
        </p:nvSpPr>
        <p:spPr>
          <a:xfrm>
            <a:off x="6057900" y="9534525"/>
            <a:ext cx="61722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6" name="Google Shape;46;p14"/>
          <p:cNvSpPr txBox="1"/>
          <p:nvPr>
            <p:ph idx="12" type="sldNum"/>
          </p:nvPr>
        </p:nvSpPr>
        <p:spPr>
          <a:xfrm>
            <a:off x="12915900" y="9534525"/>
            <a:ext cx="4114800" cy="547688"/>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47" name="Shape 47"/>
        <p:cNvGrpSpPr/>
        <p:nvPr/>
      </p:nvGrpSpPr>
      <p:grpSpPr>
        <a:xfrm>
          <a:off x="0" y="0"/>
          <a:ext cx="0" cy="0"/>
          <a:chOff x="0" y="0"/>
          <a:chExt cx="0" cy="0"/>
        </a:xfrm>
      </p:grpSpPr>
      <p:sp>
        <p:nvSpPr>
          <p:cNvPr id="48" name="Google Shape;48;p15"/>
          <p:cNvSpPr txBox="1"/>
          <p:nvPr>
            <p:ph type="title"/>
          </p:nvPr>
        </p:nvSpPr>
        <p:spPr>
          <a:xfrm>
            <a:off x="1257300" y="547688"/>
            <a:ext cx="15773400" cy="198913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9" name="Google Shape;49;p15"/>
          <p:cNvSpPr txBox="1"/>
          <p:nvPr>
            <p:ph idx="1" type="body"/>
          </p:nvPr>
        </p:nvSpPr>
        <p:spPr>
          <a:xfrm>
            <a:off x="1257300" y="2738438"/>
            <a:ext cx="15773400" cy="65278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0" name="Google Shape;50;p15"/>
          <p:cNvSpPr txBox="1"/>
          <p:nvPr>
            <p:ph idx="10" type="dt"/>
          </p:nvPr>
        </p:nvSpPr>
        <p:spPr>
          <a:xfrm>
            <a:off x="1257300" y="9534525"/>
            <a:ext cx="41148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1" name="Google Shape;51;p15"/>
          <p:cNvSpPr txBox="1"/>
          <p:nvPr>
            <p:ph idx="11" type="ftr"/>
          </p:nvPr>
        </p:nvSpPr>
        <p:spPr>
          <a:xfrm>
            <a:off x="6057900" y="9534525"/>
            <a:ext cx="61722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2" name="Google Shape;52;p15"/>
          <p:cNvSpPr txBox="1"/>
          <p:nvPr>
            <p:ph idx="12" type="sldNum"/>
          </p:nvPr>
        </p:nvSpPr>
        <p:spPr>
          <a:xfrm>
            <a:off x="12915900" y="9534525"/>
            <a:ext cx="4114800" cy="547688"/>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53" name="Shape 53"/>
        <p:cNvGrpSpPr/>
        <p:nvPr/>
      </p:nvGrpSpPr>
      <p:grpSpPr>
        <a:xfrm>
          <a:off x="0" y="0"/>
          <a:ext cx="0" cy="0"/>
          <a:chOff x="0" y="0"/>
          <a:chExt cx="0" cy="0"/>
        </a:xfrm>
      </p:grpSpPr>
      <p:sp>
        <p:nvSpPr>
          <p:cNvPr id="54" name="Google Shape;54;p20"/>
          <p:cNvSpPr txBox="1"/>
          <p:nvPr>
            <p:ph type="title"/>
          </p:nvPr>
        </p:nvSpPr>
        <p:spPr>
          <a:xfrm>
            <a:off x="1247775" y="2565400"/>
            <a:ext cx="15773400" cy="4278313"/>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5" name="Google Shape;55;p20"/>
          <p:cNvSpPr txBox="1"/>
          <p:nvPr>
            <p:ph idx="1" type="body"/>
          </p:nvPr>
        </p:nvSpPr>
        <p:spPr>
          <a:xfrm>
            <a:off x="1247775" y="6884988"/>
            <a:ext cx="15773400" cy="224948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1pPr>
            <a:lvl2pPr indent="-228600" lvl="1" marL="914400" marR="0" rtl="0" algn="l">
              <a:lnSpc>
                <a:spcPct val="90000"/>
              </a:lnSpc>
              <a:spcBef>
                <a:spcPts val="5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2pPr>
            <a:lvl3pPr indent="-228600" lvl="2" marL="1371600" marR="0" rtl="0" algn="l">
              <a:lnSpc>
                <a:spcPct val="90000"/>
              </a:lnSpc>
              <a:spcBef>
                <a:spcPts val="50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3pPr>
            <a:lvl4pPr indent="-228600" lvl="3" marL="1828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4pPr>
            <a:lvl5pPr indent="-228600" lvl="4" marL="22860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5pPr>
            <a:lvl6pPr indent="-228600" lvl="5" marL="27432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6pPr>
            <a:lvl7pPr indent="-228600" lvl="6" marL="32004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7pPr>
            <a:lvl8pPr indent="-228600" lvl="7" marL="36576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8pPr>
            <a:lvl9pPr indent="-228600" lvl="8" marL="4114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9pPr>
          </a:lstStyle>
          <a:p/>
        </p:txBody>
      </p:sp>
      <p:sp>
        <p:nvSpPr>
          <p:cNvPr id="56" name="Google Shape;56;p20"/>
          <p:cNvSpPr txBox="1"/>
          <p:nvPr>
            <p:ph idx="10" type="dt"/>
          </p:nvPr>
        </p:nvSpPr>
        <p:spPr>
          <a:xfrm>
            <a:off x="1257300" y="9534525"/>
            <a:ext cx="41148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7" name="Google Shape;57;p20"/>
          <p:cNvSpPr txBox="1"/>
          <p:nvPr>
            <p:ph idx="11" type="ftr"/>
          </p:nvPr>
        </p:nvSpPr>
        <p:spPr>
          <a:xfrm>
            <a:off x="6057900" y="9534525"/>
            <a:ext cx="61722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8" name="Google Shape;58;p20"/>
          <p:cNvSpPr txBox="1"/>
          <p:nvPr>
            <p:ph idx="12" type="sldNum"/>
          </p:nvPr>
        </p:nvSpPr>
        <p:spPr>
          <a:xfrm>
            <a:off x="12915900" y="9534525"/>
            <a:ext cx="4114800" cy="547688"/>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59" name="Shape 59"/>
        <p:cNvGrpSpPr/>
        <p:nvPr/>
      </p:nvGrpSpPr>
      <p:grpSpPr>
        <a:xfrm>
          <a:off x="0" y="0"/>
          <a:ext cx="0" cy="0"/>
          <a:chOff x="0" y="0"/>
          <a:chExt cx="0" cy="0"/>
        </a:xfrm>
      </p:grpSpPr>
      <p:sp>
        <p:nvSpPr>
          <p:cNvPr id="60" name="Google Shape;60;p21"/>
          <p:cNvSpPr txBox="1"/>
          <p:nvPr>
            <p:ph type="title"/>
          </p:nvPr>
        </p:nvSpPr>
        <p:spPr>
          <a:xfrm>
            <a:off x="1257300" y="547688"/>
            <a:ext cx="15773400" cy="198913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1" name="Google Shape;61;p21"/>
          <p:cNvSpPr txBox="1"/>
          <p:nvPr>
            <p:ph idx="1" type="body"/>
          </p:nvPr>
        </p:nvSpPr>
        <p:spPr>
          <a:xfrm>
            <a:off x="1257300" y="2738438"/>
            <a:ext cx="7810500" cy="65278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62" name="Google Shape;62;p21"/>
          <p:cNvSpPr txBox="1"/>
          <p:nvPr>
            <p:ph idx="2" type="body"/>
          </p:nvPr>
        </p:nvSpPr>
        <p:spPr>
          <a:xfrm>
            <a:off x="9220200" y="2738438"/>
            <a:ext cx="7810500" cy="65278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63" name="Google Shape;63;p21"/>
          <p:cNvSpPr txBox="1"/>
          <p:nvPr>
            <p:ph idx="10" type="dt"/>
          </p:nvPr>
        </p:nvSpPr>
        <p:spPr>
          <a:xfrm>
            <a:off x="1257300" y="9534525"/>
            <a:ext cx="41148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64" name="Google Shape;64;p21"/>
          <p:cNvSpPr txBox="1"/>
          <p:nvPr>
            <p:ph idx="11" type="ftr"/>
          </p:nvPr>
        </p:nvSpPr>
        <p:spPr>
          <a:xfrm>
            <a:off x="6057900" y="9534525"/>
            <a:ext cx="6172200" cy="5476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65" name="Google Shape;65;p21"/>
          <p:cNvSpPr txBox="1"/>
          <p:nvPr>
            <p:ph idx="12" type="sldNum"/>
          </p:nvPr>
        </p:nvSpPr>
        <p:spPr>
          <a:xfrm>
            <a:off x="12915900" y="9534525"/>
            <a:ext cx="4114800" cy="547688"/>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1.png"/><Relationship Id="rId3" Type="http://schemas.openxmlformats.org/officeDocument/2006/relationships/image" Target="../media/image8.png"/><Relationship Id="rId4" Type="http://schemas.openxmlformats.org/officeDocument/2006/relationships/image" Target="../media/image6.png"/><Relationship Id="rId10" Type="http://schemas.openxmlformats.org/officeDocument/2006/relationships/theme" Target="../theme/theme2.xml"/><Relationship Id="rId9" Type="http://schemas.openxmlformats.org/officeDocument/2006/relationships/slideLayout" Target="../slideLayouts/slideLayout5.xml"/><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2.xml"/><Relationship Id="rId10" Type="http://schemas.openxmlformats.org/officeDocument/2006/relationships/slideLayout" Target="../slideLayouts/slideLayout11.xml"/><Relationship Id="rId13" Type="http://schemas.openxmlformats.org/officeDocument/2006/relationships/slideLayout" Target="../slideLayouts/slideLayout14.xml"/><Relationship Id="rId12" Type="http://schemas.openxmlformats.org/officeDocument/2006/relationships/slideLayout" Target="../slideLayouts/slideLayout13.xml"/><Relationship Id="rId1" Type="http://schemas.openxmlformats.org/officeDocument/2006/relationships/image" Target="../media/image4.png"/><Relationship Id="rId2" Type="http://schemas.openxmlformats.org/officeDocument/2006/relationships/image" Target="../media/image1.png"/><Relationship Id="rId3" Type="http://schemas.openxmlformats.org/officeDocument/2006/relationships/image" Target="../media/image6.png"/><Relationship Id="rId4" Type="http://schemas.openxmlformats.org/officeDocument/2006/relationships/image" Target="../media/image8.png"/><Relationship Id="rId9" Type="http://schemas.openxmlformats.org/officeDocument/2006/relationships/slideLayout" Target="../slideLayouts/slideLayout10.xml"/><Relationship Id="rId15" Type="http://schemas.openxmlformats.org/officeDocument/2006/relationships/slideLayout" Target="../slideLayouts/slideLayout16.xml"/><Relationship Id="rId14" Type="http://schemas.openxmlformats.org/officeDocument/2006/relationships/slideLayout" Target="../slideLayouts/slideLayout15.xml"/><Relationship Id="rId16" Type="http://schemas.openxmlformats.org/officeDocument/2006/relationships/theme" Target="../theme/theme1.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id="6" name="Google Shape;6;p11"/>
          <p:cNvPicPr preferRelativeResize="0"/>
          <p:nvPr/>
        </p:nvPicPr>
        <p:blipFill rotWithShape="1">
          <a:blip r:embed="rId1">
            <a:alphaModFix/>
          </a:blip>
          <a:srcRect b="0" l="0" r="0" t="0"/>
          <a:stretch/>
        </p:blipFill>
        <p:spPr>
          <a:xfrm>
            <a:off x="6076210" y="2308143"/>
            <a:ext cx="6134099" cy="2695574"/>
          </a:xfrm>
          <a:prstGeom prst="rect">
            <a:avLst/>
          </a:prstGeom>
          <a:noFill/>
          <a:ln>
            <a:noFill/>
          </a:ln>
        </p:spPr>
      </p:pic>
      <p:pic>
        <p:nvPicPr>
          <p:cNvPr id="7" name="Google Shape;7;p11"/>
          <p:cNvPicPr preferRelativeResize="0"/>
          <p:nvPr/>
        </p:nvPicPr>
        <p:blipFill rotWithShape="1">
          <a:blip r:embed="rId2">
            <a:alphaModFix/>
          </a:blip>
          <a:srcRect b="0" l="0" r="0" t="0"/>
          <a:stretch/>
        </p:blipFill>
        <p:spPr>
          <a:xfrm>
            <a:off x="1024235" y="0"/>
            <a:ext cx="590549" cy="704449"/>
          </a:xfrm>
          <a:prstGeom prst="rect">
            <a:avLst/>
          </a:prstGeom>
          <a:noFill/>
          <a:ln>
            <a:noFill/>
          </a:ln>
        </p:spPr>
      </p:pic>
      <p:pic>
        <p:nvPicPr>
          <p:cNvPr id="8" name="Google Shape;8;p11"/>
          <p:cNvPicPr preferRelativeResize="0"/>
          <p:nvPr/>
        </p:nvPicPr>
        <p:blipFill rotWithShape="1">
          <a:blip r:embed="rId3">
            <a:alphaModFix/>
          </a:blip>
          <a:srcRect b="0" l="0" r="0" t="0"/>
          <a:stretch/>
        </p:blipFill>
        <p:spPr>
          <a:xfrm>
            <a:off x="1657877" y="9240519"/>
            <a:ext cx="3324224" cy="638174"/>
          </a:xfrm>
          <a:prstGeom prst="rect">
            <a:avLst/>
          </a:prstGeom>
          <a:noFill/>
          <a:ln>
            <a:noFill/>
          </a:ln>
        </p:spPr>
      </p:pic>
      <p:pic>
        <p:nvPicPr>
          <p:cNvPr id="9" name="Google Shape;9;p11"/>
          <p:cNvPicPr preferRelativeResize="0"/>
          <p:nvPr/>
        </p:nvPicPr>
        <p:blipFill rotWithShape="1">
          <a:blip r:embed="rId4">
            <a:alphaModFix/>
          </a:blip>
          <a:srcRect b="0" l="0" r="0" t="0"/>
          <a:stretch/>
        </p:blipFill>
        <p:spPr>
          <a:xfrm>
            <a:off x="1028700" y="8050069"/>
            <a:ext cx="457199" cy="1085849"/>
          </a:xfrm>
          <a:prstGeom prst="rect">
            <a:avLst/>
          </a:prstGeom>
          <a:noFill/>
          <a:ln>
            <a:noFill/>
          </a:ln>
        </p:spPr>
      </p:pic>
      <p:sp>
        <p:nvSpPr>
          <p:cNvPr id="10" name="Google Shape;10;p11"/>
          <p:cNvSpPr/>
          <p:nvPr/>
        </p:nvSpPr>
        <p:spPr>
          <a:xfrm>
            <a:off x="1445056" y="8644127"/>
            <a:ext cx="15818485" cy="392430"/>
          </a:xfrm>
          <a:custGeom>
            <a:rect b="b" l="l" r="r" t="t"/>
            <a:pathLst>
              <a:path extrusionOk="0" h="392429" w="15818485">
                <a:moveTo>
                  <a:pt x="15818396" y="6108"/>
                </a:moveTo>
                <a:lnTo>
                  <a:pt x="12660338" y="6108"/>
                </a:lnTo>
                <a:lnTo>
                  <a:pt x="12660338" y="0"/>
                </a:lnTo>
                <a:lnTo>
                  <a:pt x="7850581" y="0"/>
                </a:lnTo>
                <a:lnTo>
                  <a:pt x="7850581" y="1333"/>
                </a:lnTo>
                <a:lnTo>
                  <a:pt x="4903165" y="1333"/>
                </a:lnTo>
                <a:lnTo>
                  <a:pt x="4660684" y="1333"/>
                </a:lnTo>
                <a:lnTo>
                  <a:pt x="36436" y="1333"/>
                </a:lnTo>
                <a:lnTo>
                  <a:pt x="36436" y="1600"/>
                </a:lnTo>
                <a:lnTo>
                  <a:pt x="0" y="1600"/>
                </a:lnTo>
                <a:lnTo>
                  <a:pt x="0" y="382066"/>
                </a:lnTo>
                <a:lnTo>
                  <a:pt x="36436" y="382066"/>
                </a:lnTo>
                <a:lnTo>
                  <a:pt x="36436" y="391858"/>
                </a:lnTo>
                <a:lnTo>
                  <a:pt x="4903165" y="391858"/>
                </a:lnTo>
                <a:lnTo>
                  <a:pt x="4903165" y="382333"/>
                </a:lnTo>
                <a:lnTo>
                  <a:pt x="9470441" y="382333"/>
                </a:lnTo>
                <a:lnTo>
                  <a:pt x="9470441" y="381000"/>
                </a:lnTo>
                <a:lnTo>
                  <a:pt x="11008652" y="381000"/>
                </a:lnTo>
                <a:lnTo>
                  <a:pt x="11008652" y="387108"/>
                </a:lnTo>
                <a:lnTo>
                  <a:pt x="15818396" y="387108"/>
                </a:lnTo>
                <a:lnTo>
                  <a:pt x="15818396" y="6108"/>
                </a:lnTo>
                <a:close/>
              </a:path>
            </a:pathLst>
          </a:custGeom>
          <a:solidFill>
            <a:srgbClr val="ED9DA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 name="Google Shape;11;p11"/>
          <p:cNvSpPr txBox="1"/>
          <p:nvPr>
            <p:ph idx="11" type="ftr"/>
          </p:nvPr>
        </p:nvSpPr>
        <p:spPr>
          <a:xfrm>
            <a:off x="4966523" y="9236339"/>
            <a:ext cx="12185015" cy="695703"/>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5"/>
    <p:sldLayoutId id="2147483650" r:id="rId6"/>
    <p:sldLayoutId id="2147483651" r:id="rId7"/>
    <p:sldLayoutId id="2147483652" r:id="rId8"/>
    <p:sldLayoutId id="2147483653"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 name="Shape 34"/>
        <p:cNvGrpSpPr/>
        <p:nvPr/>
      </p:nvGrpSpPr>
      <p:grpSpPr>
        <a:xfrm>
          <a:off x="0" y="0"/>
          <a:ext cx="0" cy="0"/>
          <a:chOff x="0" y="0"/>
          <a:chExt cx="0" cy="0"/>
        </a:xfrm>
      </p:grpSpPr>
      <p:pic>
        <p:nvPicPr>
          <p:cNvPr id="35" name="Google Shape;35;p13"/>
          <p:cNvPicPr preferRelativeResize="0"/>
          <p:nvPr/>
        </p:nvPicPr>
        <p:blipFill rotWithShape="1">
          <a:blip r:embed="rId1">
            <a:alphaModFix/>
          </a:blip>
          <a:srcRect b="0" l="0" r="0" t="0"/>
          <a:stretch/>
        </p:blipFill>
        <p:spPr>
          <a:xfrm>
            <a:off x="13948842" y="685682"/>
            <a:ext cx="3314699" cy="1457324"/>
          </a:xfrm>
          <a:prstGeom prst="rect">
            <a:avLst/>
          </a:prstGeom>
          <a:noFill/>
          <a:ln>
            <a:noFill/>
          </a:ln>
        </p:spPr>
      </p:pic>
      <p:pic>
        <p:nvPicPr>
          <p:cNvPr id="36" name="Google Shape;36;p13"/>
          <p:cNvPicPr preferRelativeResize="0"/>
          <p:nvPr/>
        </p:nvPicPr>
        <p:blipFill rotWithShape="1">
          <a:blip r:embed="rId2">
            <a:alphaModFix/>
          </a:blip>
          <a:srcRect b="0" l="0" r="0" t="0"/>
          <a:stretch/>
        </p:blipFill>
        <p:spPr>
          <a:xfrm>
            <a:off x="1024235" y="0"/>
            <a:ext cx="590549" cy="704448"/>
          </a:xfrm>
          <a:prstGeom prst="rect">
            <a:avLst/>
          </a:prstGeom>
          <a:noFill/>
          <a:ln>
            <a:noFill/>
          </a:ln>
        </p:spPr>
      </p:pic>
      <p:pic>
        <p:nvPicPr>
          <p:cNvPr id="37" name="Google Shape;37;p13"/>
          <p:cNvPicPr preferRelativeResize="0"/>
          <p:nvPr/>
        </p:nvPicPr>
        <p:blipFill rotWithShape="1">
          <a:blip r:embed="rId3">
            <a:alphaModFix/>
          </a:blip>
          <a:srcRect b="0" l="0" r="0" t="0"/>
          <a:stretch/>
        </p:blipFill>
        <p:spPr>
          <a:xfrm>
            <a:off x="1028700" y="8050069"/>
            <a:ext cx="457199" cy="1085849"/>
          </a:xfrm>
          <a:prstGeom prst="rect">
            <a:avLst/>
          </a:prstGeom>
          <a:noFill/>
          <a:ln>
            <a:noFill/>
          </a:ln>
        </p:spPr>
      </p:pic>
      <p:sp>
        <p:nvSpPr>
          <p:cNvPr id="38" name="Google Shape;38;p13"/>
          <p:cNvSpPr/>
          <p:nvPr/>
        </p:nvSpPr>
        <p:spPr>
          <a:xfrm>
            <a:off x="1445056" y="8644127"/>
            <a:ext cx="15818485" cy="392430"/>
          </a:xfrm>
          <a:custGeom>
            <a:rect b="b" l="l" r="r" t="t"/>
            <a:pathLst>
              <a:path extrusionOk="0" h="392429" w="15818485">
                <a:moveTo>
                  <a:pt x="15818396" y="6108"/>
                </a:moveTo>
                <a:lnTo>
                  <a:pt x="12660338" y="6108"/>
                </a:lnTo>
                <a:lnTo>
                  <a:pt x="12660338" y="0"/>
                </a:lnTo>
                <a:lnTo>
                  <a:pt x="7850581" y="0"/>
                </a:lnTo>
                <a:lnTo>
                  <a:pt x="7850581" y="1333"/>
                </a:lnTo>
                <a:lnTo>
                  <a:pt x="4903165" y="1333"/>
                </a:lnTo>
                <a:lnTo>
                  <a:pt x="4660684" y="1333"/>
                </a:lnTo>
                <a:lnTo>
                  <a:pt x="36436" y="1333"/>
                </a:lnTo>
                <a:lnTo>
                  <a:pt x="36436" y="1600"/>
                </a:lnTo>
                <a:lnTo>
                  <a:pt x="0" y="1600"/>
                </a:lnTo>
                <a:lnTo>
                  <a:pt x="0" y="382066"/>
                </a:lnTo>
                <a:lnTo>
                  <a:pt x="36436" y="382066"/>
                </a:lnTo>
                <a:lnTo>
                  <a:pt x="36436" y="391858"/>
                </a:lnTo>
                <a:lnTo>
                  <a:pt x="4903165" y="391858"/>
                </a:lnTo>
                <a:lnTo>
                  <a:pt x="4903165" y="382333"/>
                </a:lnTo>
                <a:lnTo>
                  <a:pt x="9470441" y="382333"/>
                </a:lnTo>
                <a:lnTo>
                  <a:pt x="9470441" y="381000"/>
                </a:lnTo>
                <a:lnTo>
                  <a:pt x="11008652" y="381000"/>
                </a:lnTo>
                <a:lnTo>
                  <a:pt x="11008652" y="387108"/>
                </a:lnTo>
                <a:lnTo>
                  <a:pt x="15818396" y="387108"/>
                </a:lnTo>
                <a:lnTo>
                  <a:pt x="15818396" y="6108"/>
                </a:lnTo>
                <a:close/>
              </a:path>
            </a:pathLst>
          </a:custGeom>
          <a:solidFill>
            <a:srgbClr val="ED9DAB"/>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39" name="Google Shape;39;p13"/>
          <p:cNvPicPr preferRelativeResize="0"/>
          <p:nvPr/>
        </p:nvPicPr>
        <p:blipFill rotWithShape="1">
          <a:blip r:embed="rId4">
            <a:alphaModFix/>
          </a:blip>
          <a:srcRect b="0" l="0" r="0" t="0"/>
          <a:stretch/>
        </p:blipFill>
        <p:spPr>
          <a:xfrm>
            <a:off x="1657877" y="9240519"/>
            <a:ext cx="3324224" cy="638174"/>
          </a:xfrm>
          <a:prstGeom prst="rect">
            <a:avLst/>
          </a:prstGeom>
          <a:noFill/>
          <a:ln>
            <a:noFill/>
          </a:ln>
        </p:spPr>
      </p:pic>
      <p:sp>
        <p:nvSpPr>
          <p:cNvPr id="40" name="Google Shape;40;p13"/>
          <p:cNvSpPr txBox="1"/>
          <p:nvPr/>
        </p:nvSpPr>
        <p:spPr>
          <a:xfrm>
            <a:off x="4982101" y="9282763"/>
            <a:ext cx="12185015" cy="695703"/>
          </a:xfrm>
          <a:prstGeom prst="rect">
            <a:avLst/>
          </a:prstGeom>
          <a:noFill/>
          <a:ln>
            <a:noFill/>
          </a:ln>
        </p:spPr>
        <p:txBody>
          <a:bodyPr anchorCtr="0" anchor="t" bIns="0" lIns="0" spcFirstLastPara="1" rIns="0" wrap="square" tIns="0">
            <a:spAutoFit/>
          </a:bodyPr>
          <a:lstStyle/>
          <a:p>
            <a:pPr indent="0" lvl="0" marL="12700" marR="0" rtl="0" algn="just">
              <a:lnSpc>
                <a:spcPct val="97777"/>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just-training.eu/" TargetMode="External"/><Relationship Id="rId4" Type="http://schemas.openxmlformats.org/officeDocument/2006/relationships/hyperlink" Target="https://just-training.eu/" TargetMode="External"/><Relationship Id="rId5" Type="http://schemas.openxmlformats.org/officeDocument/2006/relationships/hyperlink" Target="https://just-training.e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hyperlink" Target="https://just-training.eu/" TargetMode="External"/><Relationship Id="rId4" Type="http://schemas.openxmlformats.org/officeDocument/2006/relationships/hyperlink" Target="https://just-training.eu/" TargetMode="External"/><Relationship Id="rId5" Type="http://schemas.openxmlformats.org/officeDocument/2006/relationships/hyperlink" Target="https://just-training.e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
          <p:cNvSpPr txBox="1"/>
          <p:nvPr/>
        </p:nvSpPr>
        <p:spPr>
          <a:xfrm>
            <a:off x="609031" y="5909510"/>
            <a:ext cx="17069938" cy="76940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4400" u="none" cap="none" strike="noStrike">
                <a:solidFill>
                  <a:srgbClr val="D00B24"/>
                </a:solidFill>
                <a:latin typeface="Arial"/>
                <a:ea typeface="Arial"/>
                <a:cs typeface="Arial"/>
                <a:sym typeface="Arial"/>
              </a:rPr>
              <a:t>Being smart, effective and efficient in managing your workload  </a:t>
            </a:r>
            <a:endParaRPr b="1" i="0" sz="4400" u="none" cap="none" strike="noStrike">
              <a:solidFill>
                <a:srgbClr val="D00B24"/>
              </a:solidFill>
              <a:latin typeface="Arial"/>
              <a:ea typeface="Arial"/>
              <a:cs typeface="Arial"/>
              <a:sym typeface="Arial"/>
            </a:endParaRPr>
          </a:p>
        </p:txBody>
      </p:sp>
      <p:sp>
        <p:nvSpPr>
          <p:cNvPr id="115" name="Google Shape;115;p1"/>
          <p:cNvSpPr txBox="1"/>
          <p:nvPr/>
        </p:nvSpPr>
        <p:spPr>
          <a:xfrm>
            <a:off x="4572000" y="7058918"/>
            <a:ext cx="9144000" cy="707886"/>
          </a:xfrm>
          <a:prstGeom prst="rect">
            <a:avLst/>
          </a:prstGeom>
          <a:noFill/>
          <a:ln>
            <a:noFill/>
          </a:ln>
        </p:spPr>
        <p:txBody>
          <a:bodyPr anchorCtr="0" anchor="t" bIns="45700" lIns="91425" spcFirstLastPara="1" rIns="91425" wrap="square" tIns="45700">
            <a:spAutoFit/>
          </a:bodyPr>
          <a:lstStyle/>
          <a:p>
            <a:pPr indent="0" lvl="0" marL="12700" marR="0" rtl="0" algn="ctr">
              <a:lnSpc>
                <a:spcPct val="100000"/>
              </a:lnSpc>
              <a:spcBef>
                <a:spcPts val="0"/>
              </a:spcBef>
              <a:spcAft>
                <a:spcPts val="0"/>
              </a:spcAft>
              <a:buClr>
                <a:srgbClr val="000000"/>
              </a:buClr>
              <a:buSzPts val="4000"/>
              <a:buFont typeface="Arial"/>
              <a:buNone/>
            </a:pPr>
            <a:r>
              <a:rPr b="1" i="0" lang="en-US" sz="4000" u="none" cap="none" strike="noStrike">
                <a:solidFill>
                  <a:srgbClr val="D00B24"/>
                </a:solidFill>
                <a:latin typeface="Arial"/>
                <a:ea typeface="Arial"/>
                <a:cs typeface="Arial"/>
                <a:sym typeface="Arial"/>
              </a:rPr>
              <a:t>Partner: IDP</a:t>
            </a:r>
            <a:endParaRPr b="0" i="0" sz="1400" u="none" cap="none" strike="noStrike">
              <a:solidFill>
                <a:srgbClr val="000000"/>
              </a:solidFill>
              <a:latin typeface="Arial"/>
              <a:ea typeface="Arial"/>
              <a:cs typeface="Arial"/>
              <a:sym typeface="Arial"/>
            </a:endParaRPr>
          </a:p>
        </p:txBody>
      </p:sp>
      <p:sp>
        <p:nvSpPr>
          <p:cNvPr id="116" name="Google Shape;116;p1"/>
          <p:cNvSpPr txBox="1"/>
          <p:nvPr/>
        </p:nvSpPr>
        <p:spPr>
          <a:xfrm>
            <a:off x="8195705" y="5143500"/>
            <a:ext cx="2353790" cy="386003"/>
          </a:xfrm>
          <a:prstGeom prst="rect">
            <a:avLst/>
          </a:prstGeom>
          <a:noFill/>
          <a:ln>
            <a:noFill/>
          </a:ln>
        </p:spPr>
        <p:txBody>
          <a:bodyPr anchorCtr="0" anchor="t" bIns="0" lIns="0" spcFirstLastPara="1" rIns="0" wrap="square" tIns="16500">
            <a:spAutoFit/>
          </a:bodyPr>
          <a:lstStyle/>
          <a:p>
            <a:pPr indent="0" lvl="0" marL="12700" marR="0" rtl="0" algn="l">
              <a:lnSpc>
                <a:spcPct val="100000"/>
              </a:lnSpc>
              <a:spcBef>
                <a:spcPts val="0"/>
              </a:spcBef>
              <a:spcAft>
                <a:spcPts val="0"/>
              </a:spcAft>
              <a:buClr>
                <a:srgbClr val="000000"/>
              </a:buClr>
              <a:buSzPts val="2400"/>
              <a:buFont typeface="Arial"/>
              <a:buNone/>
            </a:pPr>
            <a:r>
              <a:rPr b="0" i="0" lang="en-US" sz="2400" u="sng" cap="none" strike="noStrike">
                <a:solidFill>
                  <a:srgbClr val="7F7F7F"/>
                </a:solidFill>
                <a:latin typeface="Tahoma"/>
                <a:ea typeface="Tahoma"/>
                <a:cs typeface="Tahoma"/>
                <a:sym typeface="Tahoma"/>
                <a:hlinkClick r:id="rId3">
                  <a:extLst>
                    <a:ext uri="{A12FA001-AC4F-418D-AE19-62706E023703}">
                      <ahyp:hlinkClr val="tx"/>
                    </a:ext>
                  </a:extLst>
                </a:hlinkClick>
              </a:rPr>
              <a:t>just-training</a:t>
            </a:r>
            <a:r>
              <a:rPr b="0" i="0" lang="en-US" sz="2400" u="sng" cap="none" strike="noStrike">
                <a:solidFill>
                  <a:srgbClr val="0000FF"/>
                </a:solidFill>
                <a:latin typeface="Tahoma"/>
                <a:ea typeface="Tahoma"/>
                <a:cs typeface="Tahoma"/>
                <a:sym typeface="Tahoma"/>
                <a:hlinkClick r:id="rId4">
                  <a:extLst>
                    <a:ext uri="{A12FA001-AC4F-418D-AE19-62706E023703}">
                      <ahyp:hlinkClr val="tx"/>
                    </a:ext>
                  </a:extLst>
                </a:hlinkClick>
              </a:rPr>
              <a:t>.</a:t>
            </a:r>
            <a:r>
              <a:rPr b="0" i="0" lang="en-US" sz="2400" u="sng" cap="none" strike="noStrike">
                <a:solidFill>
                  <a:srgbClr val="7F7F7F"/>
                </a:solidFill>
                <a:latin typeface="Tahoma"/>
                <a:ea typeface="Tahoma"/>
                <a:cs typeface="Tahoma"/>
                <a:sym typeface="Tahoma"/>
                <a:hlinkClick r:id="rId5">
                  <a:extLst>
                    <a:ext uri="{A12FA001-AC4F-418D-AE19-62706E023703}">
                      <ahyp:hlinkClr val="tx"/>
                    </a:ext>
                  </a:extLst>
                </a:hlinkClick>
              </a:rPr>
              <a:t>eu</a:t>
            </a:r>
            <a:endParaRPr b="0" i="0" sz="2400" u="none" cap="none" strike="noStrike">
              <a:solidFill>
                <a:srgbClr val="7F7F7F"/>
              </a:solidFill>
              <a:latin typeface="Tahoma"/>
              <a:ea typeface="Tahoma"/>
              <a:cs typeface="Tahoma"/>
              <a:sym typeface="Tahom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4"/>
          <p:cNvSpPr txBox="1"/>
          <p:nvPr/>
        </p:nvSpPr>
        <p:spPr>
          <a:xfrm>
            <a:off x="1447799" y="1573291"/>
            <a:ext cx="13835744"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D00B24"/>
                </a:solidFill>
                <a:latin typeface="Arial"/>
                <a:ea typeface="Arial"/>
                <a:cs typeface="Arial"/>
                <a:sym typeface="Arial"/>
              </a:rPr>
              <a:t>1. The work-breakdown approach for hybrid workers </a:t>
            </a:r>
            <a:endParaRPr/>
          </a:p>
        </p:txBody>
      </p:sp>
      <p:sp>
        <p:nvSpPr>
          <p:cNvPr id="196" name="Google Shape;196;p34"/>
          <p:cNvSpPr txBox="1"/>
          <p:nvPr/>
        </p:nvSpPr>
        <p:spPr>
          <a:xfrm>
            <a:off x="1524000" y="2562880"/>
            <a:ext cx="15646400" cy="46162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400" u="none" cap="none" strike="noStrike">
                <a:solidFill>
                  <a:srgbClr val="C00000"/>
                </a:solidFill>
                <a:latin typeface="Helvetica Neue"/>
                <a:ea typeface="Helvetica Neue"/>
                <a:cs typeface="Helvetica Neue"/>
                <a:sym typeface="Helvetica Neue"/>
              </a:rPr>
              <a:t>Setting up a work plan agenda</a:t>
            </a:r>
            <a:endParaRPr b="1" i="0" sz="2400" u="none" cap="none" strike="noStrike">
              <a:solidFill>
                <a:srgbClr val="C00000"/>
              </a:solidFill>
              <a:latin typeface="Helvetica Neue"/>
              <a:ea typeface="Helvetica Neue"/>
              <a:cs typeface="Helvetica Neue"/>
              <a:sym typeface="Helvetica Neue"/>
            </a:endParaRPr>
          </a:p>
        </p:txBody>
      </p:sp>
      <p:sp>
        <p:nvSpPr>
          <p:cNvPr id="197" name="Google Shape;197;p34"/>
          <p:cNvSpPr/>
          <p:nvPr/>
        </p:nvSpPr>
        <p:spPr>
          <a:xfrm>
            <a:off x="13085421" y="3555574"/>
            <a:ext cx="4178975" cy="427809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600" u="none" cap="none" strike="noStrike">
                <a:solidFill>
                  <a:schemeClr val="dk1"/>
                </a:solidFill>
                <a:latin typeface="Helvetica Neue"/>
                <a:ea typeface="Helvetica Neue"/>
                <a:cs typeface="Helvetica Neue"/>
                <a:sym typeface="Helvetica Neue"/>
              </a:rPr>
              <a:t>	: use this time available to review your weekly schedule, see if your agenda needs of any adjustment, identify and select priorities that need quick action</a:t>
            </a:r>
            <a:endParaRPr/>
          </a:p>
          <a:p>
            <a:pPr indent="0" lvl="0" marL="0" marR="0" rtl="0" algn="l">
              <a:lnSpc>
                <a:spcPct val="100000"/>
              </a:lnSpc>
              <a:spcBef>
                <a:spcPts val="0"/>
              </a:spcBef>
              <a:spcAft>
                <a:spcPts val="0"/>
              </a:spcAft>
              <a:buNone/>
            </a:pPr>
            <a:r>
              <a:t/>
            </a:r>
            <a:endParaRPr b="0" i="0" sz="16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b="0" i="0" lang="en-US" sz="1600" u="none" cap="none" strike="noStrike">
                <a:solidFill>
                  <a:schemeClr val="dk1"/>
                </a:solidFill>
                <a:latin typeface="Helvetica Neue"/>
                <a:ea typeface="Helvetica Neue"/>
                <a:cs typeface="Helvetica Neue"/>
                <a:sym typeface="Helvetica Neue"/>
              </a:rPr>
              <a:t>	: these hours should be dedicated to an in-depth planning of all incoming WPs in the next 60 days, strategize your medium-long workload </a:t>
            </a:r>
            <a:endParaRPr/>
          </a:p>
          <a:p>
            <a:pPr indent="0" lvl="0" marL="0" marR="0" rtl="0" algn="l">
              <a:lnSpc>
                <a:spcPct val="100000"/>
              </a:lnSpc>
              <a:spcBef>
                <a:spcPts val="0"/>
              </a:spcBef>
              <a:spcAft>
                <a:spcPts val="0"/>
              </a:spcAft>
              <a:buNone/>
            </a:pPr>
            <a:r>
              <a:t/>
            </a:r>
            <a:endParaRPr b="0" i="0" sz="16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b="0" i="0" lang="en-US" sz="1600" u="none" cap="none" strike="noStrike">
                <a:solidFill>
                  <a:schemeClr val="dk1"/>
                </a:solidFill>
                <a:latin typeface="Helvetica Neue"/>
                <a:ea typeface="Helvetica Neue"/>
                <a:cs typeface="Helvetica Neue"/>
                <a:sym typeface="Helvetica Neue"/>
              </a:rPr>
              <a:t>	: spend time to plan you agenda for the next 14 days, highlight and pinpoint tasks that should fit under the </a:t>
            </a:r>
            <a:r>
              <a:rPr b="1" i="0" lang="en-US" sz="1600" u="none" cap="none" strike="noStrike">
                <a:solidFill>
                  <a:srgbClr val="002060"/>
                </a:solidFill>
                <a:latin typeface="Helvetica Neue"/>
                <a:ea typeface="Helvetica Neue"/>
                <a:cs typeface="Helvetica Neue"/>
                <a:sym typeface="Helvetica Neue"/>
              </a:rPr>
              <a:t>blue</a:t>
            </a:r>
            <a:r>
              <a:rPr b="0" i="0" lang="en-US" sz="1600" u="none" cap="none" strike="noStrike">
                <a:solidFill>
                  <a:schemeClr val="dk1"/>
                </a:solidFill>
                <a:latin typeface="Helvetica Neue"/>
                <a:ea typeface="Helvetica Neue"/>
                <a:cs typeface="Helvetica Neue"/>
                <a:sym typeface="Helvetica Neue"/>
              </a:rPr>
              <a:t> timeslot</a:t>
            </a:r>
            <a:endParaRPr/>
          </a:p>
          <a:p>
            <a:pPr indent="0" lvl="0" marL="0" marR="0" rtl="0" algn="l">
              <a:lnSpc>
                <a:spcPct val="100000"/>
              </a:lnSpc>
              <a:spcBef>
                <a:spcPts val="0"/>
              </a:spcBef>
              <a:spcAft>
                <a:spcPts val="0"/>
              </a:spcAft>
              <a:buNone/>
            </a:pPr>
            <a:r>
              <a:t/>
            </a:r>
            <a:endParaRPr b="0" i="0" sz="16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b="0" i="0" lang="en-US" sz="1600" u="none" cap="none" strike="noStrike">
                <a:solidFill>
                  <a:schemeClr val="dk1"/>
                </a:solidFill>
                <a:latin typeface="Helvetica Neue"/>
                <a:ea typeface="Helvetica Neue"/>
                <a:cs typeface="Helvetica Neue"/>
                <a:sym typeface="Helvetica Neue"/>
              </a:rPr>
              <a:t>	: check how everything is going, are you on schedule and on time on everything? </a:t>
            </a:r>
            <a:endParaRPr/>
          </a:p>
        </p:txBody>
      </p:sp>
      <p:graphicFrame>
        <p:nvGraphicFramePr>
          <p:cNvPr id="198" name="Google Shape;198;p34"/>
          <p:cNvGraphicFramePr/>
          <p:nvPr/>
        </p:nvGraphicFramePr>
        <p:xfrm>
          <a:off x="1560107" y="3258402"/>
          <a:ext cx="3000000" cy="3000000"/>
        </p:xfrm>
        <a:graphic>
          <a:graphicData uri="http://schemas.openxmlformats.org/drawingml/2006/table">
            <a:tbl>
              <a:tblPr>
                <a:noFill/>
                <a:tableStyleId>{407FDD30-2220-434C-AC66-AC2C10388D88}</a:tableStyleId>
              </a:tblPr>
              <a:tblGrid>
                <a:gridCol w="675725"/>
                <a:gridCol w="924675"/>
                <a:gridCol w="924675"/>
                <a:gridCol w="924675"/>
                <a:gridCol w="924675"/>
                <a:gridCol w="924675"/>
                <a:gridCol w="924675"/>
                <a:gridCol w="924675"/>
              </a:tblGrid>
              <a:tr h="252000">
                <a:tc>
                  <a:txBody>
                    <a:bodyPr/>
                    <a:lstStyle/>
                    <a:p>
                      <a:pPr indent="0" lvl="0" marL="0" marR="0" rtl="0" algn="ctr">
                        <a:lnSpc>
                          <a:spcPct val="100000"/>
                        </a:lnSpc>
                        <a:spcBef>
                          <a:spcPts val="0"/>
                        </a:spcBef>
                        <a:spcAft>
                          <a:spcPts val="0"/>
                        </a:spcAft>
                        <a:buNone/>
                      </a:pPr>
                      <a:r>
                        <a:rPr lang="en-US" sz="1800" u="none" cap="none" strike="noStrike"/>
                        <a:t>h. </a:t>
                      </a:r>
                      <a:endParaRPr b="0" i="0" sz="1800" u="none" cap="none" strike="noStrike">
                        <a:solidFill>
                          <a:srgbClr val="00000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200" u="none" cap="none" strike="noStrike">
                          <a:latin typeface="Helvetica Neue"/>
                          <a:ea typeface="Helvetica Neue"/>
                          <a:cs typeface="Helvetica Neue"/>
                          <a:sym typeface="Helvetica Neue"/>
                        </a:rPr>
                        <a:t>MON </a:t>
                      </a:r>
                      <a:endParaRPr b="1" i="0" sz="1200" u="none" cap="none" strike="noStrike">
                        <a:solidFill>
                          <a:srgbClr val="000000"/>
                        </a:solidFill>
                        <a:latin typeface="Helvetica Neue"/>
                        <a:ea typeface="Helvetica Neue"/>
                        <a:cs typeface="Helvetica Neue"/>
                        <a:sym typeface="Helvetica Neue"/>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200" u="none" cap="none" strike="noStrike">
                          <a:latin typeface="Helvetica Neue"/>
                          <a:ea typeface="Helvetica Neue"/>
                          <a:cs typeface="Helvetica Neue"/>
                          <a:sym typeface="Helvetica Neue"/>
                        </a:rPr>
                        <a:t>TUE </a:t>
                      </a:r>
                      <a:endParaRPr b="1" i="0" sz="1200" u="none" cap="none" strike="noStrike">
                        <a:solidFill>
                          <a:srgbClr val="000000"/>
                        </a:solidFill>
                        <a:latin typeface="Helvetica Neue"/>
                        <a:ea typeface="Helvetica Neue"/>
                        <a:cs typeface="Helvetica Neue"/>
                        <a:sym typeface="Helvetica Neue"/>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200" u="none" cap="none" strike="noStrike">
                          <a:latin typeface="Helvetica Neue"/>
                          <a:ea typeface="Helvetica Neue"/>
                          <a:cs typeface="Helvetica Neue"/>
                          <a:sym typeface="Helvetica Neue"/>
                        </a:rPr>
                        <a:t>WED</a:t>
                      </a:r>
                      <a:endParaRPr b="1" i="0" sz="1200" u="none" cap="none" strike="noStrike">
                        <a:solidFill>
                          <a:srgbClr val="000000"/>
                        </a:solidFill>
                        <a:latin typeface="Helvetica Neue"/>
                        <a:ea typeface="Helvetica Neue"/>
                        <a:cs typeface="Helvetica Neue"/>
                        <a:sym typeface="Helvetica Neue"/>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200" u="none" cap="none" strike="noStrike">
                          <a:latin typeface="Helvetica Neue"/>
                          <a:ea typeface="Helvetica Neue"/>
                          <a:cs typeface="Helvetica Neue"/>
                          <a:sym typeface="Helvetica Neue"/>
                        </a:rPr>
                        <a:t>THU</a:t>
                      </a:r>
                      <a:endParaRPr b="1" i="0" sz="1200" u="none" cap="none" strike="noStrike">
                        <a:solidFill>
                          <a:srgbClr val="000000"/>
                        </a:solidFill>
                        <a:latin typeface="Helvetica Neue"/>
                        <a:ea typeface="Helvetica Neue"/>
                        <a:cs typeface="Helvetica Neue"/>
                        <a:sym typeface="Helvetica Neue"/>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200" u="none" cap="none" strike="noStrike">
                          <a:latin typeface="Helvetica Neue"/>
                          <a:ea typeface="Helvetica Neue"/>
                          <a:cs typeface="Helvetica Neue"/>
                          <a:sym typeface="Helvetica Neue"/>
                        </a:rPr>
                        <a:t>FRI</a:t>
                      </a:r>
                      <a:endParaRPr b="1" i="0" sz="1200" u="none" cap="none" strike="noStrike">
                        <a:solidFill>
                          <a:srgbClr val="000000"/>
                        </a:solidFill>
                        <a:latin typeface="Helvetica Neue"/>
                        <a:ea typeface="Helvetica Neue"/>
                        <a:cs typeface="Helvetica Neue"/>
                        <a:sym typeface="Helvetica Neue"/>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200" u="none" cap="none" strike="noStrike">
                          <a:latin typeface="Helvetica Neue"/>
                          <a:ea typeface="Helvetica Neue"/>
                          <a:cs typeface="Helvetica Neue"/>
                          <a:sym typeface="Helvetica Neue"/>
                        </a:rPr>
                        <a:t>SAT</a:t>
                      </a:r>
                      <a:endParaRPr b="1" i="0" sz="1200" u="none" cap="none" strike="noStrike">
                        <a:solidFill>
                          <a:srgbClr val="000000"/>
                        </a:solidFill>
                        <a:latin typeface="Helvetica Neue"/>
                        <a:ea typeface="Helvetica Neue"/>
                        <a:cs typeface="Helvetica Neue"/>
                        <a:sym typeface="Helvetica Neue"/>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b="1" lang="en-US" sz="1200" u="none" cap="none" strike="noStrike">
                          <a:latin typeface="Helvetica Neue"/>
                          <a:ea typeface="Helvetica Neue"/>
                          <a:cs typeface="Helvetica Neue"/>
                          <a:sym typeface="Helvetica Neue"/>
                        </a:rPr>
                        <a:t>SUN</a:t>
                      </a:r>
                      <a:endParaRPr b="1" i="0" sz="1200" u="none" cap="none" strike="noStrike">
                        <a:solidFill>
                          <a:srgbClr val="000000"/>
                        </a:solidFill>
                        <a:latin typeface="Helvetica Neue"/>
                        <a:ea typeface="Helvetica Neue"/>
                        <a:cs typeface="Helvetica Neue"/>
                        <a:sym typeface="Helvetica Neue"/>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FF7C80"/>
                          </a:solidFill>
                        </a:rPr>
                        <a:t>7:00</a:t>
                      </a:r>
                      <a:endParaRPr b="1" i="0" sz="1100" u="none" cap="none" strike="noStrike">
                        <a:solidFill>
                          <a:srgbClr val="FF7C8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FF7C80"/>
                          </a:solidFill>
                        </a:rPr>
                        <a:t>7:30</a:t>
                      </a:r>
                      <a:endParaRPr b="1" i="0" sz="1100" u="none" cap="none" strike="noStrike">
                        <a:solidFill>
                          <a:srgbClr val="FF7C8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FF7C80"/>
                          </a:solidFill>
                        </a:rPr>
                        <a:t>8:00</a:t>
                      </a:r>
                      <a:endParaRPr b="1" i="0" sz="1100" u="none" cap="none" strike="noStrike">
                        <a:solidFill>
                          <a:srgbClr val="FF7C8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FF7C80"/>
                          </a:solidFill>
                        </a:rPr>
                        <a:t>8:30</a:t>
                      </a:r>
                      <a:endParaRPr b="1" i="0" sz="1100" u="none" cap="none" strike="noStrike">
                        <a:solidFill>
                          <a:srgbClr val="FF7C8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FF7C80"/>
                          </a:solidFill>
                        </a:rPr>
                        <a:t>9:00</a:t>
                      </a:r>
                      <a:endParaRPr b="1" i="0" sz="1100" u="none" cap="none" strike="noStrike">
                        <a:solidFill>
                          <a:srgbClr val="FF7C8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2060"/>
                          </a:solidFill>
                        </a:rPr>
                        <a:t>9:30</a:t>
                      </a:r>
                      <a:endParaRPr b="1" i="0" sz="1100" u="none" cap="none" strike="noStrike">
                        <a:solidFill>
                          <a:srgbClr val="00206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2060"/>
                          </a:solidFill>
                        </a:rPr>
                        <a:t>10:00</a:t>
                      </a:r>
                      <a:endParaRPr b="1" i="0" sz="1100" u="none" cap="none" strike="noStrike">
                        <a:solidFill>
                          <a:srgbClr val="00206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2060"/>
                          </a:solidFill>
                        </a:rPr>
                        <a:t>10:30</a:t>
                      </a:r>
                      <a:endParaRPr b="1" i="0" sz="1100" u="none" cap="none" strike="noStrike">
                        <a:solidFill>
                          <a:srgbClr val="00206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2060"/>
                          </a:solidFill>
                        </a:rPr>
                        <a:t>11:00</a:t>
                      </a:r>
                      <a:endParaRPr b="1" i="0" sz="1100" u="none" cap="none" strike="noStrike">
                        <a:solidFill>
                          <a:srgbClr val="00206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2060"/>
                          </a:solidFill>
                        </a:rPr>
                        <a:t>11:30</a:t>
                      </a:r>
                      <a:endParaRPr b="1" i="0" sz="1100" u="none" cap="none" strike="noStrike">
                        <a:solidFill>
                          <a:srgbClr val="00206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2060"/>
                          </a:solidFill>
                        </a:rPr>
                        <a:t>12:00</a:t>
                      </a:r>
                      <a:endParaRPr b="1" i="0" sz="1100" u="none" cap="none" strike="noStrike">
                        <a:solidFill>
                          <a:srgbClr val="00206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2060"/>
                          </a:solidFill>
                        </a:rPr>
                        <a:t>12:30</a:t>
                      </a:r>
                      <a:endParaRPr b="1" i="0" sz="1100" u="none" cap="none" strike="noStrike">
                        <a:solidFill>
                          <a:srgbClr val="00206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FF0000"/>
                          </a:solidFill>
                        </a:rPr>
                        <a:t>13:00</a:t>
                      </a:r>
                      <a:endParaRPr b="1" i="0" sz="1100" u="none" cap="none" strike="noStrike">
                        <a:solidFill>
                          <a:srgbClr val="FF000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FF0000"/>
                          </a:solidFill>
                        </a:rPr>
                        <a:t>13:30</a:t>
                      </a:r>
                      <a:endParaRPr b="1" i="0" sz="1100" u="none" cap="none" strike="noStrike">
                        <a:solidFill>
                          <a:srgbClr val="FF000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70C0"/>
                          </a:solidFill>
                        </a:rPr>
                        <a:t>14:00</a:t>
                      </a:r>
                      <a:endParaRPr b="1" i="0" sz="1100" u="none" cap="none" strike="noStrike">
                        <a:solidFill>
                          <a:srgbClr val="0070C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70C0"/>
                          </a:solidFill>
                        </a:rPr>
                        <a:t>14:30</a:t>
                      </a:r>
                      <a:endParaRPr b="1" i="0" sz="1100" u="none" cap="none" strike="noStrike">
                        <a:solidFill>
                          <a:srgbClr val="0070C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70C0"/>
                          </a:solidFill>
                        </a:rPr>
                        <a:t>15:00</a:t>
                      </a:r>
                      <a:endParaRPr b="1" i="0" sz="1100" u="none" cap="none" strike="noStrike">
                        <a:solidFill>
                          <a:srgbClr val="0070C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70C0"/>
                          </a:solidFill>
                        </a:rPr>
                        <a:t>15:30</a:t>
                      </a:r>
                      <a:endParaRPr b="1" i="0" sz="1100" u="none" cap="none" strike="noStrike">
                        <a:solidFill>
                          <a:srgbClr val="0070C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70C0"/>
                          </a:solidFill>
                        </a:rPr>
                        <a:t>16:00</a:t>
                      </a:r>
                      <a:endParaRPr b="1" i="0" sz="1100" u="none" cap="none" strike="noStrike">
                        <a:solidFill>
                          <a:srgbClr val="0070C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70C0"/>
                          </a:solidFill>
                        </a:rPr>
                        <a:t>16:30</a:t>
                      </a:r>
                      <a:endParaRPr b="1" i="0" sz="1100" u="none" cap="none" strike="noStrike">
                        <a:solidFill>
                          <a:srgbClr val="0070C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70C0"/>
                          </a:solidFill>
                        </a:rPr>
                        <a:t>17:00</a:t>
                      </a:r>
                      <a:endParaRPr b="1" i="0" sz="1100" u="none" cap="none" strike="noStrike">
                        <a:solidFill>
                          <a:srgbClr val="0070C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70C0"/>
                          </a:solidFill>
                        </a:rPr>
                        <a:t>17:30</a:t>
                      </a:r>
                      <a:endParaRPr b="1" i="0" sz="1100" u="none" cap="none" strike="noStrike">
                        <a:solidFill>
                          <a:srgbClr val="0070C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70C0"/>
                          </a:solidFill>
                        </a:rPr>
                        <a:t>18:00</a:t>
                      </a:r>
                      <a:endParaRPr b="1" i="0" sz="1100" u="none" cap="none" strike="noStrike">
                        <a:solidFill>
                          <a:srgbClr val="0070C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B050"/>
                          </a:solidFill>
                        </a:rPr>
                        <a:t>18:30</a:t>
                      </a:r>
                      <a:endParaRPr b="1" i="0" sz="1100" u="none" cap="none" strike="noStrike">
                        <a:solidFill>
                          <a:srgbClr val="00B05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B050"/>
                          </a:solidFill>
                        </a:rPr>
                        <a:t>19:30</a:t>
                      </a:r>
                      <a:endParaRPr b="1" i="0" sz="1100" u="none" cap="none" strike="noStrike">
                        <a:solidFill>
                          <a:srgbClr val="00B05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B050"/>
                          </a:solidFill>
                        </a:rPr>
                        <a:t>20:30</a:t>
                      </a:r>
                      <a:endParaRPr b="1" i="0" sz="1100" u="none" cap="none" strike="noStrike">
                        <a:solidFill>
                          <a:srgbClr val="00B05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r h="179425">
                <a:tc>
                  <a:txBody>
                    <a:bodyPr/>
                    <a:lstStyle/>
                    <a:p>
                      <a:pPr indent="0" lvl="0" marL="0" marR="0" rtl="0" algn="ctr">
                        <a:lnSpc>
                          <a:spcPct val="100000"/>
                        </a:lnSpc>
                        <a:spcBef>
                          <a:spcPts val="0"/>
                        </a:spcBef>
                        <a:spcAft>
                          <a:spcPts val="0"/>
                        </a:spcAft>
                        <a:buNone/>
                      </a:pPr>
                      <a:r>
                        <a:rPr b="1" lang="en-US" sz="1100" u="none" cap="none" strike="noStrike">
                          <a:solidFill>
                            <a:srgbClr val="00B050"/>
                          </a:solidFill>
                        </a:rPr>
                        <a:t>21:30</a:t>
                      </a:r>
                      <a:endParaRPr b="1" i="0" sz="1100" u="none" cap="none" strike="noStrike">
                        <a:solidFill>
                          <a:srgbClr val="00B050"/>
                        </a:solidFill>
                        <a:latin typeface="Calibri"/>
                        <a:ea typeface="Calibri"/>
                        <a:cs typeface="Calibri"/>
                        <a:sym typeface="Calibri"/>
                      </a:endParaRPr>
                    </a:p>
                  </a:txBody>
                  <a:tcPr marT="7625" marB="0" marR="7625" marL="7625" anchor="ctr">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c>
                  <a:txBody>
                    <a:bodyPr/>
                    <a:lstStyle/>
                    <a:p>
                      <a:pPr indent="0" lvl="0" marL="0" marR="0" rtl="0" algn="l">
                        <a:lnSpc>
                          <a:spcPct val="100000"/>
                        </a:lnSpc>
                        <a:spcBef>
                          <a:spcPts val="0"/>
                        </a:spcBef>
                        <a:spcAft>
                          <a:spcPts val="0"/>
                        </a:spcAft>
                        <a:buNone/>
                      </a:pPr>
                      <a:r>
                        <a:t/>
                      </a:r>
                      <a:endParaRPr b="0" i="0" sz="1100" u="none" cap="none" strike="noStrike">
                        <a:solidFill>
                          <a:srgbClr val="000000"/>
                        </a:solidFill>
                        <a:latin typeface="Calibri"/>
                        <a:ea typeface="Calibri"/>
                        <a:cs typeface="Calibri"/>
                        <a:sym typeface="Calibri"/>
                      </a:endParaRPr>
                    </a:p>
                  </a:txBody>
                  <a:tcPr marT="7625" marB="0" marR="7625" marL="7625" anchor="b">
                    <a:lnL cap="flat" cmpd="sng" w="12700">
                      <a:solidFill>
                        <a:srgbClr val="BFBFBF"/>
                      </a:solidFill>
                      <a:prstDash val="solid"/>
                      <a:round/>
                      <a:headEnd len="sm" w="sm" type="none"/>
                      <a:tailEnd len="sm" w="sm" type="none"/>
                    </a:lnL>
                    <a:lnR cap="flat" cmpd="sng" w="12700">
                      <a:solidFill>
                        <a:srgbClr val="BFBFBF"/>
                      </a:solidFill>
                      <a:prstDash val="solid"/>
                      <a:round/>
                      <a:headEnd len="sm" w="sm" type="none"/>
                      <a:tailEnd len="sm" w="sm" type="none"/>
                    </a:lnR>
                    <a:lnT cap="flat" cmpd="sng" w="12700">
                      <a:solidFill>
                        <a:srgbClr val="BFBFBF"/>
                      </a:solidFill>
                      <a:prstDash val="solid"/>
                      <a:round/>
                      <a:headEnd len="sm" w="sm" type="none"/>
                      <a:tailEnd len="sm" w="sm" type="none"/>
                    </a:lnT>
                    <a:lnB cap="flat" cmpd="sng" w="12700">
                      <a:solidFill>
                        <a:srgbClr val="BFBFBF"/>
                      </a:solidFill>
                      <a:prstDash val="solid"/>
                      <a:round/>
                      <a:headEnd len="sm" w="sm" type="none"/>
                      <a:tailEnd len="sm" w="sm" type="none"/>
                    </a:lnB>
                    <a:solidFill>
                      <a:srgbClr val="D8D8D8"/>
                    </a:solidFill>
                  </a:tcPr>
                </a:tc>
              </a:tr>
            </a:tbl>
          </a:graphicData>
        </a:graphic>
      </p:graphicFrame>
      <p:sp>
        <p:nvSpPr>
          <p:cNvPr id="199" name="Google Shape;199;p34"/>
          <p:cNvSpPr txBox="1"/>
          <p:nvPr/>
        </p:nvSpPr>
        <p:spPr>
          <a:xfrm>
            <a:off x="9144001" y="2298850"/>
            <a:ext cx="8120396" cy="116951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2000" u="none" cap="none" strike="noStrike">
                <a:solidFill>
                  <a:schemeClr val="dk1"/>
                </a:solidFill>
                <a:latin typeface="Helvetica Neue"/>
                <a:ea typeface="Helvetica Neue"/>
                <a:cs typeface="Helvetica Neue"/>
                <a:sym typeface="Helvetica Neue"/>
              </a:rPr>
              <a:t>Meeting the deadlines that you set for yourself over a medium-long period implies from your side great discipline and organisation starting from the very way you plan your daily working routine.</a:t>
            </a:r>
            <a:endParaRPr/>
          </a:p>
          <a:p>
            <a:pPr indent="0" lvl="0" marL="0" marR="0" rtl="0" algn="l">
              <a:lnSpc>
                <a:spcPct val="100000"/>
              </a:lnSpc>
              <a:spcBef>
                <a:spcPts val="0"/>
              </a:spcBef>
              <a:spcAft>
                <a:spcPts val="0"/>
              </a:spcAft>
              <a:buNone/>
            </a:pPr>
            <a:r>
              <a:t/>
            </a:r>
            <a:endParaRPr b="0" i="0" sz="900" u="none" cap="none" strike="noStrike">
              <a:solidFill>
                <a:schemeClr val="dk1"/>
              </a:solidFill>
              <a:latin typeface="Helvetica Neue"/>
              <a:ea typeface="Helvetica Neue"/>
              <a:cs typeface="Helvetica Neue"/>
              <a:sym typeface="Helvetica Neue"/>
            </a:endParaRPr>
          </a:p>
        </p:txBody>
      </p:sp>
      <p:sp>
        <p:nvSpPr>
          <p:cNvPr id="200" name="Google Shape;200;p34"/>
          <p:cNvSpPr/>
          <p:nvPr/>
        </p:nvSpPr>
        <p:spPr>
          <a:xfrm>
            <a:off x="9144000" y="3555574"/>
            <a:ext cx="3941421" cy="501675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600" u="none" cap="none" strike="noStrike">
                <a:solidFill>
                  <a:srgbClr val="FF7C80"/>
                </a:solidFill>
                <a:latin typeface="Helvetica Neue"/>
                <a:ea typeface="Helvetica Neue"/>
                <a:cs typeface="Helvetica Neue"/>
                <a:sym typeface="Helvetica Neue"/>
              </a:rPr>
              <a:t>pink</a:t>
            </a:r>
            <a:r>
              <a:rPr b="0" i="0" lang="en-US" sz="1600" u="none" cap="none" strike="noStrike">
                <a:solidFill>
                  <a:schemeClr val="dk1"/>
                </a:solidFill>
                <a:latin typeface="Helvetica Neue"/>
                <a:ea typeface="Helvetica Neue"/>
                <a:cs typeface="Helvetica Neue"/>
                <a:sym typeface="Helvetica Neue"/>
              </a:rPr>
              <a:t>: prolific to start the date and programme the action plan accordingly</a:t>
            </a:r>
            <a:endParaRPr/>
          </a:p>
          <a:p>
            <a:pPr indent="0" lvl="0" marL="0" marR="0" rtl="0" algn="l">
              <a:lnSpc>
                <a:spcPct val="100000"/>
              </a:lnSpc>
              <a:spcBef>
                <a:spcPts val="0"/>
              </a:spcBef>
              <a:spcAft>
                <a:spcPts val="0"/>
              </a:spcAft>
              <a:buNone/>
            </a:pPr>
            <a:r>
              <a:t/>
            </a:r>
            <a:endParaRPr b="0" i="0" sz="16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b="1" i="0" lang="en-US" sz="1600" u="none" cap="none" strike="noStrike">
                <a:solidFill>
                  <a:srgbClr val="002060"/>
                </a:solidFill>
                <a:latin typeface="Helvetica Neue"/>
                <a:ea typeface="Helvetica Neue"/>
                <a:cs typeface="Helvetica Neue"/>
                <a:sym typeface="Helvetica Neue"/>
              </a:rPr>
              <a:t>blue</a:t>
            </a:r>
            <a:r>
              <a:rPr b="0" i="0" lang="en-US" sz="1600" u="none" cap="none" strike="noStrike">
                <a:solidFill>
                  <a:schemeClr val="dk1"/>
                </a:solidFill>
                <a:latin typeface="Helvetica Neue"/>
                <a:ea typeface="Helvetica Neue"/>
                <a:cs typeface="Helvetica Neue"/>
                <a:sym typeface="Helvetica Neue"/>
              </a:rPr>
              <a:t>: check of emails and setting up of priorities, focus and energies are at their peak, prioritise inputs and deliverables that will inform the work of somebody else</a:t>
            </a:r>
            <a:endParaRPr b="0" i="0" sz="16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0" i="0" sz="16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b="1" i="0" lang="en-US" sz="1600" u="none" cap="none" strike="noStrike">
                <a:solidFill>
                  <a:srgbClr val="FF0000"/>
                </a:solidFill>
                <a:latin typeface="Helvetica Neue"/>
                <a:ea typeface="Helvetica Neue"/>
                <a:cs typeface="Helvetica Neue"/>
                <a:sym typeface="Helvetica Neue"/>
              </a:rPr>
              <a:t>red</a:t>
            </a:r>
            <a:r>
              <a:rPr b="0" i="0" lang="en-US" sz="1600" u="none" cap="none" strike="noStrike">
                <a:solidFill>
                  <a:schemeClr val="dk1"/>
                </a:solidFill>
                <a:latin typeface="Helvetica Neue"/>
                <a:ea typeface="Helvetica Neue"/>
                <a:cs typeface="Helvetica Neue"/>
                <a:sym typeface="Helvetica Neue"/>
              </a:rPr>
              <a:t>: break, recharge your batteries and don’t forget to call your parents…</a:t>
            </a:r>
            <a:endParaRPr/>
          </a:p>
          <a:p>
            <a:pPr indent="0" lvl="0" marL="0" marR="0" rtl="0" algn="l">
              <a:lnSpc>
                <a:spcPct val="100000"/>
              </a:lnSpc>
              <a:spcBef>
                <a:spcPts val="0"/>
              </a:spcBef>
              <a:spcAft>
                <a:spcPts val="0"/>
              </a:spcAft>
              <a:buNone/>
            </a:pPr>
            <a:r>
              <a:t/>
            </a:r>
            <a:endParaRPr b="0" i="0" sz="16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b="1" i="0" lang="en-US" sz="1600" u="none" cap="none" strike="noStrike">
                <a:solidFill>
                  <a:srgbClr val="0070C0"/>
                </a:solidFill>
                <a:latin typeface="Helvetica Neue"/>
                <a:ea typeface="Helvetica Neue"/>
                <a:cs typeface="Helvetica Neue"/>
                <a:sym typeface="Helvetica Neue"/>
              </a:rPr>
              <a:t>light blue</a:t>
            </a:r>
            <a:r>
              <a:rPr b="0" i="0" lang="en-US" sz="1600" u="none" cap="none" strike="noStrike">
                <a:solidFill>
                  <a:schemeClr val="dk1"/>
                </a:solidFill>
                <a:latin typeface="Helvetica Neue"/>
                <a:ea typeface="Helvetica Neue"/>
                <a:cs typeface="Helvetica Neue"/>
                <a:sym typeface="Helvetica Neue"/>
              </a:rPr>
              <a:t>: check of emails, refine and review your / others’ work, pass on secondary priorities</a:t>
            </a:r>
            <a:endParaRPr/>
          </a:p>
          <a:p>
            <a:pPr indent="0" lvl="0" marL="0" marR="0" rtl="0" algn="l">
              <a:lnSpc>
                <a:spcPct val="100000"/>
              </a:lnSpc>
              <a:spcBef>
                <a:spcPts val="0"/>
              </a:spcBef>
              <a:spcAft>
                <a:spcPts val="0"/>
              </a:spcAft>
              <a:buNone/>
            </a:pPr>
            <a:r>
              <a:t/>
            </a:r>
            <a:endParaRPr b="0" i="0" sz="16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b="1" i="0" lang="en-US" sz="1600" u="none" cap="none" strike="noStrike">
                <a:solidFill>
                  <a:srgbClr val="00B050"/>
                </a:solidFill>
                <a:latin typeface="Helvetica Neue"/>
                <a:ea typeface="Helvetica Neue"/>
                <a:cs typeface="Helvetica Neue"/>
                <a:sym typeface="Helvetica Neue"/>
              </a:rPr>
              <a:t>green</a:t>
            </a:r>
            <a:r>
              <a:rPr b="0" i="0" lang="en-US" sz="1600" u="none" cap="none" strike="noStrike">
                <a:solidFill>
                  <a:schemeClr val="dk1"/>
                </a:solidFill>
                <a:latin typeface="Helvetica Neue"/>
                <a:ea typeface="Helvetica Neue"/>
                <a:cs typeface="Helvetica Neue"/>
                <a:sym typeface="Helvetica Neue"/>
              </a:rPr>
              <a:t>: wrap up of the day, catch up of all the remaining pending tasks, planning and update of the agenda for the next following days</a:t>
            </a:r>
            <a:endParaRPr/>
          </a:p>
        </p:txBody>
      </p:sp>
      <p:sp>
        <p:nvSpPr>
          <p:cNvPr id="201" name="Google Shape;201;p34"/>
          <p:cNvSpPr/>
          <p:nvPr/>
        </p:nvSpPr>
        <p:spPr>
          <a:xfrm>
            <a:off x="13175176" y="6045305"/>
            <a:ext cx="792254" cy="235879"/>
          </a:xfrm>
          <a:prstGeom prst="roundRect">
            <a:avLst>
              <a:gd fmla="val 16667" name="adj"/>
            </a:avLst>
          </a:prstGeom>
          <a:noFill/>
          <a:ln cap="flat" cmpd="sng" w="571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02" name="Google Shape;202;p34"/>
          <p:cNvSpPr/>
          <p:nvPr/>
        </p:nvSpPr>
        <p:spPr>
          <a:xfrm>
            <a:off x="13198148" y="4804786"/>
            <a:ext cx="792254" cy="235879"/>
          </a:xfrm>
          <a:prstGeom prst="roundRect">
            <a:avLst>
              <a:gd fmla="val 16667" name="adj"/>
            </a:avLst>
          </a:prstGeom>
          <a:noFill/>
          <a:ln cap="flat" cmpd="sng" w="5715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03" name="Google Shape;203;p34"/>
          <p:cNvSpPr/>
          <p:nvPr/>
        </p:nvSpPr>
        <p:spPr>
          <a:xfrm>
            <a:off x="13175176" y="3555574"/>
            <a:ext cx="792254" cy="235879"/>
          </a:xfrm>
          <a:prstGeom prst="roundRect">
            <a:avLst>
              <a:gd fmla="val 16667" name="adj"/>
            </a:avLst>
          </a:prstGeom>
          <a:noFill/>
          <a:ln cap="flat" cmpd="sng" w="57150">
            <a:solidFill>
              <a:srgbClr val="00206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04" name="Google Shape;204;p34"/>
          <p:cNvSpPr/>
          <p:nvPr/>
        </p:nvSpPr>
        <p:spPr>
          <a:xfrm>
            <a:off x="13175176" y="7033388"/>
            <a:ext cx="792254" cy="235879"/>
          </a:xfrm>
          <a:prstGeom prst="roundRect">
            <a:avLst>
              <a:gd fmla="val 16667" name="adj"/>
            </a:avLst>
          </a:prstGeom>
          <a:noFill/>
          <a:ln cap="flat" cmpd="sng" w="57150">
            <a:solidFill>
              <a:srgbClr val="00B0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05" name="Google Shape;205;p34"/>
          <p:cNvSpPr/>
          <p:nvPr/>
        </p:nvSpPr>
        <p:spPr>
          <a:xfrm>
            <a:off x="2278217" y="4496549"/>
            <a:ext cx="832194" cy="852351"/>
          </a:xfrm>
          <a:prstGeom prst="roundRect">
            <a:avLst>
              <a:gd fmla="val 16667" name="adj"/>
            </a:avLst>
          </a:prstGeom>
          <a:noFill/>
          <a:ln cap="flat" cmpd="sng" w="5715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06" name="Google Shape;206;p34"/>
          <p:cNvSpPr/>
          <p:nvPr/>
        </p:nvSpPr>
        <p:spPr>
          <a:xfrm>
            <a:off x="4132832" y="5017079"/>
            <a:ext cx="832194" cy="542109"/>
          </a:xfrm>
          <a:prstGeom prst="roundRect">
            <a:avLst>
              <a:gd fmla="val 16667" name="adj"/>
            </a:avLst>
          </a:prstGeom>
          <a:noFill/>
          <a:ln cap="flat" cmpd="sng" w="57150">
            <a:solidFill>
              <a:srgbClr val="00B0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07" name="Google Shape;207;p34"/>
          <p:cNvSpPr/>
          <p:nvPr/>
        </p:nvSpPr>
        <p:spPr>
          <a:xfrm>
            <a:off x="5959567" y="6909061"/>
            <a:ext cx="934719" cy="1475864"/>
          </a:xfrm>
          <a:prstGeom prst="roundRect">
            <a:avLst>
              <a:gd fmla="val 16667" name="adj"/>
            </a:avLst>
          </a:prstGeom>
          <a:noFill/>
          <a:ln cap="flat" cmpd="sng" w="5715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08" name="Google Shape;208;p34"/>
          <p:cNvSpPr/>
          <p:nvPr/>
        </p:nvSpPr>
        <p:spPr>
          <a:xfrm>
            <a:off x="6865258" y="5354343"/>
            <a:ext cx="1859276" cy="335257"/>
          </a:xfrm>
          <a:prstGeom prst="roundRect">
            <a:avLst>
              <a:gd fmla="val 16667" name="adj"/>
            </a:avLst>
          </a:prstGeom>
          <a:noFill/>
          <a:ln cap="flat" cmpd="sng" w="571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5"/>
          <p:cNvSpPr txBox="1"/>
          <p:nvPr/>
        </p:nvSpPr>
        <p:spPr>
          <a:xfrm>
            <a:off x="1447799" y="1573291"/>
            <a:ext cx="13835744"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D00B24"/>
                </a:solidFill>
                <a:latin typeface="Arial"/>
                <a:ea typeface="Arial"/>
                <a:cs typeface="Arial"/>
                <a:sym typeface="Arial"/>
              </a:rPr>
              <a:t>1. The work-breakdown approach for hybrid workers </a:t>
            </a:r>
            <a:endParaRPr/>
          </a:p>
        </p:txBody>
      </p:sp>
      <p:sp>
        <p:nvSpPr>
          <p:cNvPr id="214" name="Google Shape;214;p35"/>
          <p:cNvSpPr txBox="1"/>
          <p:nvPr/>
        </p:nvSpPr>
        <p:spPr>
          <a:xfrm>
            <a:off x="1524000" y="2562880"/>
            <a:ext cx="15646400" cy="15696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400" u="none" cap="none" strike="noStrike">
                <a:solidFill>
                  <a:srgbClr val="C00000"/>
                </a:solidFill>
                <a:latin typeface="Helvetica Neue"/>
                <a:ea typeface="Helvetica Neue"/>
                <a:cs typeface="Helvetica Neue"/>
                <a:sym typeface="Helvetica Neue"/>
              </a:rPr>
              <a:t>The Input </a:t>
            </a:r>
            <a:r>
              <a:rPr b="1" i="0" lang="en-US" sz="2400" u="none" cap="none" strike="noStrike">
                <a:solidFill>
                  <a:srgbClr val="C00000"/>
                </a:solidFill>
                <a:latin typeface="Calibri"/>
                <a:ea typeface="Calibri"/>
                <a:cs typeface="Calibri"/>
                <a:sym typeface="Calibri"/>
              </a:rPr>
              <a:t>→ Output → Outcome cycle to manage your work</a:t>
            </a:r>
            <a:endParaRPr/>
          </a:p>
          <a:p>
            <a:pPr indent="0" lvl="0" marL="0" marR="0" rtl="0" algn="l">
              <a:lnSpc>
                <a:spcPct val="100000"/>
              </a:lnSpc>
              <a:spcBef>
                <a:spcPts val="0"/>
              </a:spcBef>
              <a:spcAft>
                <a:spcPts val="0"/>
              </a:spcAft>
              <a:buNone/>
            </a:pPr>
            <a:r>
              <a:t/>
            </a:r>
            <a:endParaRPr b="0" i="1"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The key to task prioritisation comes with the understating of the various variables that make a task more urgent than others.</a:t>
            </a:r>
            <a:endParaRPr/>
          </a:p>
        </p:txBody>
      </p:sp>
      <p:sp>
        <p:nvSpPr>
          <p:cNvPr id="215" name="Google Shape;215;p35"/>
          <p:cNvSpPr/>
          <p:nvPr/>
        </p:nvSpPr>
        <p:spPr>
          <a:xfrm>
            <a:off x="1524000" y="4302573"/>
            <a:ext cx="8064690" cy="3477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2000" u="none" cap="none" strike="noStrike">
                <a:solidFill>
                  <a:schemeClr val="dk1"/>
                </a:solidFill>
                <a:latin typeface="Helvetica Neue"/>
                <a:ea typeface="Helvetica Neue"/>
                <a:cs typeface="Helvetica Neue"/>
                <a:sym typeface="Helvetica Neue"/>
              </a:rPr>
              <a:t>When you look at all of the points in your action list and when you try to strategise their scheduling, the variables that you need to consider to assess their priority are the following:</a:t>
            </a:r>
            <a:endParaRPr/>
          </a:p>
          <a:p>
            <a:pPr indent="-330200" lvl="0" marL="45720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457200" lvl="0" marL="457200" marR="0" rtl="0" algn="l">
              <a:lnSpc>
                <a:spcPct val="100000"/>
              </a:lnSpc>
              <a:spcBef>
                <a:spcPts val="0"/>
              </a:spcBef>
              <a:spcAft>
                <a:spcPts val="0"/>
              </a:spcAft>
              <a:buClr>
                <a:srgbClr val="000000"/>
              </a:buClr>
              <a:buSzPts val="2000"/>
              <a:buFont typeface="Arial"/>
              <a:buChar char="•"/>
            </a:pPr>
            <a:r>
              <a:rPr b="0" i="0" lang="en-US" sz="2000" u="none" cap="none" strike="noStrike">
                <a:solidFill>
                  <a:schemeClr val="dk1"/>
                </a:solidFill>
                <a:latin typeface="Helvetica Neue"/>
                <a:ea typeface="Helvetica Neue"/>
                <a:cs typeface="Helvetica Neue"/>
                <a:sym typeface="Helvetica Neue"/>
              </a:rPr>
              <a:t>Deadline settled for its completion</a:t>
            </a:r>
            <a:endParaRPr/>
          </a:p>
          <a:p>
            <a:pPr indent="-457200" lvl="0" marL="457200" marR="0" rtl="0" algn="l">
              <a:lnSpc>
                <a:spcPct val="100000"/>
              </a:lnSpc>
              <a:spcBef>
                <a:spcPts val="0"/>
              </a:spcBef>
              <a:spcAft>
                <a:spcPts val="0"/>
              </a:spcAft>
              <a:buClr>
                <a:srgbClr val="000000"/>
              </a:buClr>
              <a:buSzPts val="2000"/>
              <a:buFont typeface="Arial"/>
              <a:buChar char="•"/>
            </a:pPr>
            <a:r>
              <a:rPr b="0" i="0" lang="en-US" sz="2000" u="none" cap="none" strike="noStrike">
                <a:solidFill>
                  <a:schemeClr val="dk1"/>
                </a:solidFill>
                <a:latin typeface="Helvetica Neue"/>
                <a:ea typeface="Helvetica Neue"/>
                <a:cs typeface="Helvetica Neue"/>
                <a:sym typeface="Helvetica Neue"/>
              </a:rPr>
              <a:t>Inputs that you need to collect for the execution of the given task</a:t>
            </a:r>
            <a:endParaRPr/>
          </a:p>
          <a:p>
            <a:pPr indent="-457200" lvl="0" marL="457200" marR="0" rtl="0" algn="l">
              <a:lnSpc>
                <a:spcPct val="100000"/>
              </a:lnSpc>
              <a:spcBef>
                <a:spcPts val="0"/>
              </a:spcBef>
              <a:spcAft>
                <a:spcPts val="0"/>
              </a:spcAft>
              <a:buClr>
                <a:srgbClr val="000000"/>
              </a:buClr>
              <a:buSzPts val="2000"/>
              <a:buFont typeface="Arial"/>
              <a:buChar char="•"/>
            </a:pPr>
            <a:r>
              <a:rPr b="0" i="0" lang="en-US" sz="2000" u="none" cap="none" strike="noStrike">
                <a:solidFill>
                  <a:schemeClr val="dk1"/>
                </a:solidFill>
                <a:latin typeface="Helvetica Neue"/>
                <a:ea typeface="Helvetica Neue"/>
                <a:cs typeface="Helvetica Neue"/>
                <a:sym typeface="Helvetica Neue"/>
              </a:rPr>
              <a:t>The ease of processing the inputs </a:t>
            </a:r>
            <a:endParaRPr/>
          </a:p>
          <a:p>
            <a:pPr indent="-457200" lvl="0" marL="457200" marR="0" rtl="0" algn="l">
              <a:lnSpc>
                <a:spcPct val="100000"/>
              </a:lnSpc>
              <a:spcBef>
                <a:spcPts val="0"/>
              </a:spcBef>
              <a:spcAft>
                <a:spcPts val="0"/>
              </a:spcAft>
              <a:buClr>
                <a:srgbClr val="000000"/>
              </a:buClr>
              <a:buSzPts val="2000"/>
              <a:buFont typeface="Arial"/>
              <a:buChar char="•"/>
            </a:pPr>
            <a:r>
              <a:rPr b="0" i="0" lang="en-US" sz="2000" u="none" cap="none" strike="noStrike">
                <a:solidFill>
                  <a:schemeClr val="dk1"/>
                </a:solidFill>
                <a:latin typeface="Helvetica Neue"/>
                <a:ea typeface="Helvetica Neue"/>
                <a:cs typeface="Helvetica Neue"/>
                <a:sym typeface="Helvetica Neue"/>
              </a:rPr>
              <a:t>Recipients of the final results (INTERNAL vs EXTERNAL)</a:t>
            </a:r>
            <a:endParaRPr/>
          </a:p>
          <a:p>
            <a:pPr indent="-457200" lvl="0" marL="457200" marR="0" rtl="0" algn="l">
              <a:lnSpc>
                <a:spcPct val="100000"/>
              </a:lnSpc>
              <a:spcBef>
                <a:spcPts val="0"/>
              </a:spcBef>
              <a:spcAft>
                <a:spcPts val="0"/>
              </a:spcAft>
              <a:buClr>
                <a:srgbClr val="000000"/>
              </a:buClr>
              <a:buSzPts val="2000"/>
              <a:buFont typeface="Arial"/>
              <a:buChar char="•"/>
            </a:pPr>
            <a:r>
              <a:rPr b="0" i="0" lang="en-US" sz="2000" u="none" cap="none" strike="noStrike">
                <a:solidFill>
                  <a:schemeClr val="dk1"/>
                </a:solidFill>
                <a:latin typeface="Helvetica Neue"/>
                <a:ea typeface="Helvetica Neue"/>
                <a:cs typeface="Helvetica Neue"/>
                <a:sym typeface="Helvetica Neue"/>
              </a:rPr>
              <a:t>Contribution that your task has on the greater architecture of things</a:t>
            </a:r>
            <a:endParaRPr/>
          </a:p>
          <a:p>
            <a:pPr indent="-457200" lvl="0" marL="457200" marR="0" rtl="0" algn="l">
              <a:lnSpc>
                <a:spcPct val="100000"/>
              </a:lnSpc>
              <a:spcBef>
                <a:spcPts val="0"/>
              </a:spcBef>
              <a:spcAft>
                <a:spcPts val="0"/>
              </a:spcAft>
              <a:buClr>
                <a:srgbClr val="000000"/>
              </a:buClr>
              <a:buSzPts val="2000"/>
              <a:buFont typeface="Arial"/>
              <a:buChar char="•"/>
            </a:pPr>
            <a:r>
              <a:rPr b="0" i="0" lang="en-US" sz="2000" u="none" cap="none" strike="noStrike">
                <a:solidFill>
                  <a:schemeClr val="dk1"/>
                </a:solidFill>
                <a:latin typeface="Helvetica Neue"/>
                <a:ea typeface="Helvetica Neue"/>
                <a:cs typeface="Helvetica Neue"/>
                <a:sym typeface="Helvetica Neue"/>
              </a:rPr>
              <a:t>Your familiarity with the given assignment</a:t>
            </a:r>
            <a:endParaRPr/>
          </a:p>
        </p:txBody>
      </p:sp>
      <p:sp>
        <p:nvSpPr>
          <p:cNvPr id="216" name="Google Shape;216;p35"/>
          <p:cNvSpPr/>
          <p:nvPr/>
        </p:nvSpPr>
        <p:spPr>
          <a:xfrm>
            <a:off x="10566400" y="4302573"/>
            <a:ext cx="7010400" cy="34778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2000" u="none" cap="none" strike="noStrike">
                <a:solidFill>
                  <a:schemeClr val="dk1"/>
                </a:solidFill>
                <a:latin typeface="Helvetica Neue"/>
                <a:ea typeface="Helvetica Neue"/>
                <a:cs typeface="Helvetica Neue"/>
                <a:sym typeface="Helvetica Neue"/>
              </a:rPr>
              <a:t>Depending on this internal evaluation of yours, you might come up with three different levels of urgency:</a:t>
            </a:r>
            <a:endParaRPr/>
          </a:p>
          <a:p>
            <a:pPr indent="0" lvl="0" marL="0" marR="0" rtl="0" algn="l">
              <a:lnSpc>
                <a:spcPct val="100000"/>
              </a:lnSpc>
              <a:spcBef>
                <a:spcPts val="0"/>
              </a:spcBef>
              <a:spcAft>
                <a:spcPts val="0"/>
              </a:spcAft>
              <a:buNone/>
            </a:pPr>
            <a:r>
              <a:t/>
            </a:r>
            <a:endParaRPr b="0" i="0" sz="20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0" i="0" sz="20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b="0" i="0" lang="en-US" sz="2000" u="none" cap="none" strike="noStrike">
                <a:solidFill>
                  <a:schemeClr val="dk1"/>
                </a:solidFill>
                <a:latin typeface="Helvetica Neue"/>
                <a:ea typeface="Helvetica Neue"/>
                <a:cs typeface="Helvetica Neue"/>
                <a:sym typeface="Helvetica Neue"/>
              </a:rPr>
              <a:t>	High priority task</a:t>
            </a:r>
            <a:endParaRPr/>
          </a:p>
          <a:p>
            <a:pPr indent="0" lvl="0" marL="0" marR="0" rtl="0" algn="l">
              <a:lnSpc>
                <a:spcPct val="100000"/>
              </a:lnSpc>
              <a:spcBef>
                <a:spcPts val="0"/>
              </a:spcBef>
              <a:spcAft>
                <a:spcPts val="0"/>
              </a:spcAft>
              <a:buNone/>
            </a:pPr>
            <a:r>
              <a:t/>
            </a:r>
            <a:endParaRPr b="0" i="0" sz="20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0" i="0" sz="20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b="0" i="0" lang="en-US" sz="2000" u="none" cap="none" strike="noStrike">
                <a:solidFill>
                  <a:schemeClr val="dk1"/>
                </a:solidFill>
                <a:latin typeface="Helvetica Neue"/>
                <a:ea typeface="Helvetica Neue"/>
                <a:cs typeface="Helvetica Neue"/>
                <a:sym typeface="Helvetica Neue"/>
              </a:rPr>
              <a:t>	Medium priority task</a:t>
            </a:r>
            <a:endParaRPr/>
          </a:p>
          <a:p>
            <a:pPr indent="0" lvl="0" marL="0" marR="0" rtl="0" algn="l">
              <a:lnSpc>
                <a:spcPct val="100000"/>
              </a:lnSpc>
              <a:spcBef>
                <a:spcPts val="0"/>
              </a:spcBef>
              <a:spcAft>
                <a:spcPts val="0"/>
              </a:spcAft>
              <a:buNone/>
            </a:pPr>
            <a:r>
              <a:t/>
            </a:r>
            <a:endParaRPr b="0" i="0" sz="20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t/>
            </a:r>
            <a:endParaRPr b="0" i="0" sz="20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b="0" i="0" lang="en-US" sz="2000" u="none" cap="none" strike="noStrike">
                <a:solidFill>
                  <a:schemeClr val="dk1"/>
                </a:solidFill>
                <a:latin typeface="Helvetica Neue"/>
                <a:ea typeface="Helvetica Neue"/>
                <a:cs typeface="Helvetica Neue"/>
                <a:sym typeface="Helvetica Neue"/>
              </a:rPr>
              <a:t>	Low priority task</a:t>
            </a:r>
            <a:endParaRPr/>
          </a:p>
        </p:txBody>
      </p:sp>
      <p:sp>
        <p:nvSpPr>
          <p:cNvPr id="217" name="Google Shape;217;p35"/>
          <p:cNvSpPr/>
          <p:nvPr/>
        </p:nvSpPr>
        <p:spPr>
          <a:xfrm>
            <a:off x="10653486" y="7322158"/>
            <a:ext cx="639170" cy="628363"/>
          </a:xfrm>
          <a:prstGeom prst="ellipse">
            <a:avLst/>
          </a:prstGeom>
          <a:solidFill>
            <a:srgbClr val="92D050"/>
          </a:solidFill>
          <a:ln cap="flat" cmpd="sng" w="25400">
            <a:solidFill>
              <a:srgbClr val="00B0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4800" u="none" cap="none" strike="noStrike">
              <a:solidFill>
                <a:srgbClr val="002060"/>
              </a:solidFill>
              <a:latin typeface="Times New Roman"/>
              <a:ea typeface="Times New Roman"/>
              <a:cs typeface="Times New Roman"/>
              <a:sym typeface="Times New Roman"/>
            </a:endParaRPr>
          </a:p>
        </p:txBody>
      </p:sp>
      <p:sp>
        <p:nvSpPr>
          <p:cNvPr id="218" name="Google Shape;218;p35"/>
          <p:cNvSpPr/>
          <p:nvPr/>
        </p:nvSpPr>
        <p:spPr>
          <a:xfrm>
            <a:off x="10653486" y="6351160"/>
            <a:ext cx="639170" cy="628363"/>
          </a:xfrm>
          <a:prstGeom prst="ellipse">
            <a:avLst/>
          </a:prstGeom>
          <a:solidFill>
            <a:srgbClr val="FFFF00"/>
          </a:solidFill>
          <a:ln cap="flat" cmpd="sng" w="2540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4800" u="none" cap="none" strike="noStrike">
              <a:solidFill>
                <a:srgbClr val="002060"/>
              </a:solidFill>
              <a:latin typeface="Times New Roman"/>
              <a:ea typeface="Times New Roman"/>
              <a:cs typeface="Times New Roman"/>
              <a:sym typeface="Times New Roman"/>
            </a:endParaRPr>
          </a:p>
        </p:txBody>
      </p:sp>
      <p:sp>
        <p:nvSpPr>
          <p:cNvPr id="219" name="Google Shape;219;p35"/>
          <p:cNvSpPr/>
          <p:nvPr/>
        </p:nvSpPr>
        <p:spPr>
          <a:xfrm>
            <a:off x="10653486" y="5415231"/>
            <a:ext cx="639170" cy="628363"/>
          </a:xfrm>
          <a:prstGeom prst="ellipse">
            <a:avLst/>
          </a:prstGeom>
          <a:solidFill>
            <a:srgbClr val="FF7C8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4800" u="none" cap="none" strike="noStrike">
              <a:solidFill>
                <a:srgbClr val="002060"/>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36"/>
          <p:cNvSpPr txBox="1"/>
          <p:nvPr/>
        </p:nvSpPr>
        <p:spPr>
          <a:xfrm>
            <a:off x="1447799" y="1573291"/>
            <a:ext cx="13835744"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D00B24"/>
                </a:solidFill>
                <a:latin typeface="Arial"/>
                <a:ea typeface="Arial"/>
                <a:cs typeface="Arial"/>
                <a:sym typeface="Arial"/>
              </a:rPr>
              <a:t>1. The work-breakdown approach for hybrid workers </a:t>
            </a:r>
            <a:endParaRPr/>
          </a:p>
        </p:txBody>
      </p:sp>
      <p:sp>
        <p:nvSpPr>
          <p:cNvPr id="225" name="Google Shape;225;p36"/>
          <p:cNvSpPr txBox="1"/>
          <p:nvPr/>
        </p:nvSpPr>
        <p:spPr>
          <a:xfrm>
            <a:off x="1524000" y="2562880"/>
            <a:ext cx="15646400" cy="46162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400" u="none" cap="none" strike="noStrike">
                <a:solidFill>
                  <a:srgbClr val="C00000"/>
                </a:solidFill>
                <a:latin typeface="Helvetica Neue"/>
                <a:ea typeface="Helvetica Neue"/>
                <a:cs typeface="Helvetica Neue"/>
                <a:sym typeface="Helvetica Neue"/>
              </a:rPr>
              <a:t>A hierarchy of priorities within hierarchy of priorities</a:t>
            </a:r>
            <a:endParaRPr b="1" i="0" sz="2400" u="none" cap="none" strike="noStrike">
              <a:solidFill>
                <a:srgbClr val="C00000"/>
              </a:solidFill>
              <a:latin typeface="Helvetica Neue"/>
              <a:ea typeface="Helvetica Neue"/>
              <a:cs typeface="Helvetica Neue"/>
              <a:sym typeface="Helvetica Neue"/>
            </a:endParaRPr>
          </a:p>
        </p:txBody>
      </p:sp>
      <p:sp>
        <p:nvSpPr>
          <p:cNvPr id="226" name="Google Shape;226;p36"/>
          <p:cNvSpPr txBox="1"/>
          <p:nvPr/>
        </p:nvSpPr>
        <p:spPr>
          <a:xfrm>
            <a:off x="1524000" y="2884531"/>
            <a:ext cx="4833257" cy="563227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chemeClr val="dk1"/>
                </a:solidFill>
                <a:latin typeface="Helvetica Neue"/>
                <a:ea typeface="Helvetica Neue"/>
                <a:cs typeface="Helvetica Neue"/>
                <a:sym typeface="Helvetica Neue"/>
              </a:rPr>
              <a:t>Inputs required from you are necessary to move things forward</a:t>
            </a:r>
            <a:endParaRPr/>
          </a:p>
          <a:p>
            <a:pPr indent="-215900" lvl="0" marL="34290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chemeClr val="dk1"/>
                </a:solidFill>
                <a:latin typeface="Helvetica Neue"/>
                <a:ea typeface="Helvetica Neue"/>
                <a:cs typeface="Helvetica Neue"/>
                <a:sym typeface="Helvetica Neue"/>
              </a:rPr>
              <a:t>The task is expected to be completed by your supervisor / external groups of interest</a:t>
            </a:r>
            <a:endParaRPr/>
          </a:p>
          <a:p>
            <a:pPr indent="-215900" lvl="0" marL="34290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chemeClr val="dk1"/>
                </a:solidFill>
                <a:latin typeface="Helvetica Neue"/>
                <a:ea typeface="Helvetica Neue"/>
                <a:cs typeface="Helvetica Neue"/>
                <a:sym typeface="Helvetica Neue"/>
              </a:rPr>
              <a:t>Outcomes generated from the task inform further processes / are tangled to strict deadlines</a:t>
            </a:r>
            <a:endParaRPr/>
          </a:p>
          <a:p>
            <a:pPr indent="-215900" lvl="0" marL="34290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chemeClr val="dk1"/>
                </a:solidFill>
                <a:latin typeface="Helvetica Neue"/>
                <a:ea typeface="Helvetica Neue"/>
                <a:cs typeface="Helvetica Neue"/>
                <a:sym typeface="Helvetica Neue"/>
              </a:rPr>
              <a:t>The deliverable is due by the next 48 h</a:t>
            </a:r>
            <a:endParaRPr/>
          </a:p>
          <a:p>
            <a:pPr indent="-215900" lvl="0" marL="34290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215900" lvl="0" marL="34290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p:txBody>
      </p:sp>
      <p:sp>
        <p:nvSpPr>
          <p:cNvPr id="227" name="Google Shape;227;p36"/>
          <p:cNvSpPr txBox="1"/>
          <p:nvPr/>
        </p:nvSpPr>
        <p:spPr>
          <a:xfrm>
            <a:off x="6590920" y="2884531"/>
            <a:ext cx="5499480" cy="563227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chemeClr val="dk1"/>
                </a:solidFill>
                <a:latin typeface="Helvetica Neue"/>
                <a:ea typeface="Helvetica Neue"/>
                <a:cs typeface="Helvetica Neue"/>
                <a:sym typeface="Helvetica Neue"/>
              </a:rPr>
              <a:t>The activity is planned to be concluded later in the next weeks, but the gathering of inputs/processing of data is highly time-consuming</a:t>
            </a:r>
            <a:endParaRPr/>
          </a:p>
          <a:p>
            <a:pPr indent="-215900" lvl="0" marL="34290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chemeClr val="dk1"/>
                </a:solidFill>
                <a:latin typeface="Helvetica Neue"/>
                <a:ea typeface="Helvetica Neue"/>
                <a:cs typeface="Helvetica Neue"/>
                <a:sym typeface="Helvetica Neue"/>
              </a:rPr>
              <a:t>You are not very familiar/proficient with the workload expected to complete the task</a:t>
            </a:r>
            <a:endParaRPr/>
          </a:p>
          <a:p>
            <a:pPr indent="-215900" lvl="0" marL="34290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chemeClr val="dk1"/>
                </a:solidFill>
                <a:latin typeface="Helvetica Neue"/>
                <a:ea typeface="Helvetica Neue"/>
                <a:cs typeface="Helvetica Neue"/>
                <a:sym typeface="Helvetica Neue"/>
              </a:rPr>
              <a:t>Outputs required from you are the inputs expected by other people but not as urgent as to be labelled high-priority resources</a:t>
            </a:r>
            <a:endParaRPr/>
          </a:p>
          <a:p>
            <a:pPr indent="0" lvl="0" marL="0" marR="0" rtl="0" algn="l">
              <a:lnSpc>
                <a:spcPct val="100000"/>
              </a:lnSpc>
              <a:spcBef>
                <a:spcPts val="0"/>
              </a:spcBef>
              <a:spcAft>
                <a:spcPts val="0"/>
              </a:spcAft>
              <a:buNone/>
            </a:pPr>
            <a:r>
              <a:t/>
            </a:r>
            <a:endParaRPr b="0" i="0" sz="2000" u="none" cap="none" strike="noStrike">
              <a:solidFill>
                <a:schemeClr val="dk1"/>
              </a:solidFill>
              <a:latin typeface="Helvetica Neue"/>
              <a:ea typeface="Helvetica Neue"/>
              <a:cs typeface="Helvetica Neue"/>
              <a:sym typeface="Helvetica Neue"/>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chemeClr val="dk1"/>
                </a:solidFill>
                <a:latin typeface="Helvetica Neue"/>
                <a:ea typeface="Helvetica Neue"/>
                <a:cs typeface="Helvetica Neue"/>
                <a:sym typeface="Helvetica Neue"/>
              </a:rPr>
              <a:t>The deliverables are due in the next 10 days</a:t>
            </a:r>
            <a:endParaRPr/>
          </a:p>
          <a:p>
            <a:pPr indent="-215900" lvl="0" marL="34290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p:txBody>
      </p:sp>
      <p:sp>
        <p:nvSpPr>
          <p:cNvPr id="228" name="Google Shape;228;p36"/>
          <p:cNvSpPr txBox="1"/>
          <p:nvPr/>
        </p:nvSpPr>
        <p:spPr>
          <a:xfrm>
            <a:off x="12337143" y="2882442"/>
            <a:ext cx="4833258" cy="40933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chemeClr val="dk1"/>
                </a:solidFill>
                <a:latin typeface="Helvetica Neue"/>
                <a:ea typeface="Helvetica Neue"/>
                <a:cs typeface="Helvetica Neue"/>
                <a:sym typeface="Helvetica Neue"/>
              </a:rPr>
              <a:t>Deliverables, documents and resources generated from the task are of your need and your need only</a:t>
            </a:r>
            <a:endParaRPr/>
          </a:p>
          <a:p>
            <a:pPr indent="-215900" lvl="0" marL="34290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chemeClr val="dk1"/>
                </a:solidFill>
                <a:latin typeface="Helvetica Neue"/>
                <a:ea typeface="Helvetica Neue"/>
                <a:cs typeface="Helvetica Neue"/>
                <a:sym typeface="Helvetica Neue"/>
              </a:rPr>
              <a:t>Inputs required from you are necessary to move things forward, but the deadline is still negotiable</a:t>
            </a:r>
            <a:endParaRPr b="0" i="0" sz="2000" u="none" cap="none" strike="noStrike">
              <a:solidFill>
                <a:schemeClr val="dk1"/>
              </a:solidFill>
              <a:latin typeface="Helvetica Neue"/>
              <a:ea typeface="Helvetica Neue"/>
              <a:cs typeface="Helvetica Neue"/>
              <a:sym typeface="Helvetica Neue"/>
            </a:endParaRPr>
          </a:p>
          <a:p>
            <a:pPr indent="-215900" lvl="0" marL="34290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342900" lvl="0" marL="342900" marR="0" rtl="0" algn="l">
              <a:lnSpc>
                <a:spcPct val="100000"/>
              </a:lnSpc>
              <a:spcBef>
                <a:spcPts val="0"/>
              </a:spcBef>
              <a:spcAft>
                <a:spcPts val="0"/>
              </a:spcAft>
              <a:buClr>
                <a:srgbClr val="000000"/>
              </a:buClr>
              <a:buSzPts val="2000"/>
              <a:buFont typeface="Arial"/>
              <a:buChar char="•"/>
            </a:pPr>
            <a:r>
              <a:rPr b="0" i="0" lang="en-US" sz="2000" u="none" cap="none" strike="noStrike">
                <a:solidFill>
                  <a:schemeClr val="dk1"/>
                </a:solidFill>
                <a:latin typeface="Helvetica Neue"/>
                <a:ea typeface="Helvetica Neue"/>
                <a:cs typeface="Helvetica Neue"/>
                <a:sym typeface="Helvetica Neue"/>
              </a:rPr>
              <a:t>The deliverable is due not before the next 10 days</a:t>
            </a:r>
            <a:endParaRPr/>
          </a:p>
        </p:txBody>
      </p:sp>
      <p:sp>
        <p:nvSpPr>
          <p:cNvPr id="229" name="Google Shape;229;p36"/>
          <p:cNvSpPr/>
          <p:nvPr/>
        </p:nvSpPr>
        <p:spPr>
          <a:xfrm>
            <a:off x="12337143" y="3157284"/>
            <a:ext cx="500364" cy="461624"/>
          </a:xfrm>
          <a:prstGeom prst="ellipse">
            <a:avLst/>
          </a:prstGeom>
          <a:solidFill>
            <a:srgbClr val="92D050"/>
          </a:solidFill>
          <a:ln cap="flat" cmpd="sng" w="25400">
            <a:solidFill>
              <a:srgbClr val="00B0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4800" u="none" cap="none" strike="noStrike">
              <a:solidFill>
                <a:srgbClr val="002060"/>
              </a:solidFill>
              <a:latin typeface="Times New Roman"/>
              <a:ea typeface="Times New Roman"/>
              <a:cs typeface="Times New Roman"/>
              <a:sym typeface="Times New Roman"/>
            </a:endParaRPr>
          </a:p>
        </p:txBody>
      </p:sp>
      <p:sp>
        <p:nvSpPr>
          <p:cNvPr id="230" name="Google Shape;230;p36"/>
          <p:cNvSpPr/>
          <p:nvPr/>
        </p:nvSpPr>
        <p:spPr>
          <a:xfrm>
            <a:off x="6680390" y="3136991"/>
            <a:ext cx="500364" cy="461624"/>
          </a:xfrm>
          <a:prstGeom prst="ellipse">
            <a:avLst/>
          </a:prstGeom>
          <a:solidFill>
            <a:srgbClr val="FFFF00"/>
          </a:solidFill>
          <a:ln cap="flat" cmpd="sng" w="2540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4800" u="none" cap="none" strike="noStrike">
              <a:solidFill>
                <a:srgbClr val="002060"/>
              </a:solidFill>
              <a:latin typeface="Times New Roman"/>
              <a:ea typeface="Times New Roman"/>
              <a:cs typeface="Times New Roman"/>
              <a:sym typeface="Times New Roman"/>
            </a:endParaRPr>
          </a:p>
        </p:txBody>
      </p:sp>
      <p:sp>
        <p:nvSpPr>
          <p:cNvPr id="231" name="Google Shape;231;p36"/>
          <p:cNvSpPr/>
          <p:nvPr/>
        </p:nvSpPr>
        <p:spPr>
          <a:xfrm>
            <a:off x="1524000" y="3136989"/>
            <a:ext cx="500364" cy="461624"/>
          </a:xfrm>
          <a:prstGeom prst="ellipse">
            <a:avLst/>
          </a:prstGeom>
          <a:solidFill>
            <a:srgbClr val="FF7C80"/>
          </a:solid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4800" u="none" cap="none" strike="noStrike">
              <a:solidFill>
                <a:srgbClr val="002060"/>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37"/>
          <p:cNvSpPr txBox="1"/>
          <p:nvPr/>
        </p:nvSpPr>
        <p:spPr>
          <a:xfrm>
            <a:off x="1447799" y="1573291"/>
            <a:ext cx="13835744"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D00B24"/>
                </a:solidFill>
                <a:latin typeface="Arial"/>
                <a:ea typeface="Arial"/>
                <a:cs typeface="Arial"/>
                <a:sym typeface="Arial"/>
              </a:rPr>
              <a:t>2. Performing under pressure</a:t>
            </a:r>
            <a:endParaRPr b="1" i="0" sz="3600" u="none" cap="none" strike="noStrike">
              <a:solidFill>
                <a:srgbClr val="D00B24"/>
              </a:solidFill>
              <a:latin typeface="Arial"/>
              <a:ea typeface="Arial"/>
              <a:cs typeface="Arial"/>
              <a:sym typeface="Arial"/>
            </a:endParaRPr>
          </a:p>
        </p:txBody>
      </p:sp>
      <p:sp>
        <p:nvSpPr>
          <p:cNvPr id="237" name="Google Shape;237;p37"/>
          <p:cNvSpPr txBox="1"/>
          <p:nvPr/>
        </p:nvSpPr>
        <p:spPr>
          <a:xfrm>
            <a:off x="1524000" y="2562880"/>
            <a:ext cx="15646400" cy="563227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400" u="none" cap="none" strike="noStrike">
                <a:solidFill>
                  <a:srgbClr val="C00000"/>
                </a:solidFill>
                <a:latin typeface="Helvetica Neue"/>
                <a:ea typeface="Helvetica Neue"/>
                <a:cs typeface="Helvetica Neue"/>
                <a:sym typeface="Helvetica Neue"/>
              </a:rPr>
              <a:t>How do you find balance when things get rough?</a:t>
            </a:r>
            <a:endParaRPr b="0" i="1"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t/>
            </a:r>
            <a:endParaRPr b="0" i="1"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Despite how good you are at scheduling your calendar, there will indeed be periods much more challenging and energy-demanding than others.</a:t>
            </a:r>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The magic formula is that no magic formula applies: in every job, in every role, there are seasonal periods of “overwork”. This might be related to distinctive features of the market/industry you operate in that make certain months of the year quite a vibrant experience (digital e-commerce during Xmas season, tourism during summer, etc.).</a:t>
            </a:r>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You cannot change the rules of the game: what you can do is train your peak performance when the time arrives.</a:t>
            </a:r>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b="0" i="0" lang="en-US" sz="2400" u="none" cap="none" strike="noStrike">
                <a:solidFill>
                  <a:schemeClr val="dk1"/>
                </a:solidFill>
                <a:latin typeface="Helvetica Neue"/>
                <a:ea typeface="Helvetica Neue"/>
                <a:cs typeface="Helvetica Neue"/>
                <a:sym typeface="Helvetica Neue"/>
              </a:rPr>
              <a:t>In the next few slides, you will find 10 tips that will turn very useful when things get serious: most of these tricks do not imply any real difference in attitude to what we already saw. They come as practice and operative hacks to maxims even further the impact of your time management skills.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38"/>
          <p:cNvSpPr txBox="1"/>
          <p:nvPr/>
        </p:nvSpPr>
        <p:spPr>
          <a:xfrm>
            <a:off x="1447799" y="1573291"/>
            <a:ext cx="13835744"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D00B24"/>
                </a:solidFill>
                <a:latin typeface="Arial"/>
                <a:ea typeface="Arial"/>
                <a:cs typeface="Arial"/>
                <a:sym typeface="Arial"/>
              </a:rPr>
              <a:t>2. Performing under pressure</a:t>
            </a:r>
            <a:endParaRPr b="1" i="0" sz="3600" u="none" cap="none" strike="noStrike">
              <a:solidFill>
                <a:srgbClr val="D00B24"/>
              </a:solidFill>
              <a:latin typeface="Arial"/>
              <a:ea typeface="Arial"/>
              <a:cs typeface="Arial"/>
              <a:sym typeface="Arial"/>
            </a:endParaRPr>
          </a:p>
        </p:txBody>
      </p:sp>
      <p:sp>
        <p:nvSpPr>
          <p:cNvPr id="243" name="Google Shape;243;p38"/>
          <p:cNvSpPr txBox="1"/>
          <p:nvPr/>
        </p:nvSpPr>
        <p:spPr>
          <a:xfrm>
            <a:off x="1524000" y="2562880"/>
            <a:ext cx="15646400" cy="46162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400" u="none" cap="none" strike="noStrike">
                <a:solidFill>
                  <a:srgbClr val="C00000"/>
                </a:solidFill>
                <a:latin typeface="Helvetica Neue"/>
                <a:ea typeface="Helvetica Neue"/>
                <a:cs typeface="Helvetica Neue"/>
                <a:sym typeface="Helvetica Neue"/>
              </a:rPr>
              <a:t>10 productivity hacks for performance get rough</a:t>
            </a:r>
            <a:endParaRPr/>
          </a:p>
        </p:txBody>
      </p:sp>
      <p:sp>
        <p:nvSpPr>
          <p:cNvPr id="244" name="Google Shape;244;p38"/>
          <p:cNvSpPr txBox="1"/>
          <p:nvPr/>
        </p:nvSpPr>
        <p:spPr>
          <a:xfrm>
            <a:off x="1524000" y="3265099"/>
            <a:ext cx="2607606" cy="203128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7C80"/>
                </a:solidFill>
                <a:latin typeface="Helvetica Neue"/>
                <a:ea typeface="Helvetica Neue"/>
                <a:cs typeface="Helvetica Neue"/>
                <a:sym typeface="Helvetica Neue"/>
              </a:rPr>
              <a:t>1. Create time boxes</a:t>
            </a:r>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Helvetica Neue"/>
                <a:ea typeface="Helvetica Neue"/>
                <a:cs typeface="Helvetica Neue"/>
                <a:sym typeface="Helvetica Neue"/>
              </a:rPr>
              <a:t>Identify slots of time in your calendar that you want to prioritize for specific activates and nothing else..</a:t>
            </a:r>
            <a:endParaRPr/>
          </a:p>
        </p:txBody>
      </p:sp>
      <p:sp>
        <p:nvSpPr>
          <p:cNvPr id="245" name="Google Shape;245;p38"/>
          <p:cNvSpPr txBox="1"/>
          <p:nvPr/>
        </p:nvSpPr>
        <p:spPr>
          <a:xfrm>
            <a:off x="7840197" y="3265099"/>
            <a:ext cx="2607606" cy="17542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7C80"/>
                </a:solidFill>
                <a:latin typeface="Helvetica Neue"/>
                <a:ea typeface="Helvetica Neue"/>
                <a:cs typeface="Helvetica Neue"/>
                <a:sym typeface="Helvetica Neue"/>
              </a:rPr>
              <a:t>3. Learn to say “no”</a:t>
            </a:r>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Helvetica Neue"/>
                <a:ea typeface="Helvetica Neue"/>
                <a:cs typeface="Helvetica Neue"/>
                <a:sym typeface="Helvetica Neue"/>
              </a:rPr>
              <a:t>Be always very realistic: you cannot please everyone at any given time</a:t>
            </a:r>
            <a:endParaRPr/>
          </a:p>
        </p:txBody>
      </p:sp>
      <p:sp>
        <p:nvSpPr>
          <p:cNvPr id="246" name="Google Shape;246;p38"/>
          <p:cNvSpPr txBox="1"/>
          <p:nvPr/>
        </p:nvSpPr>
        <p:spPr>
          <a:xfrm>
            <a:off x="11046419" y="3265099"/>
            <a:ext cx="2607606" cy="230828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7C80"/>
                </a:solidFill>
                <a:latin typeface="Helvetica Neue"/>
                <a:ea typeface="Helvetica Neue"/>
                <a:cs typeface="Helvetica Neue"/>
                <a:sym typeface="Helvetica Neue"/>
              </a:rPr>
              <a:t>4. Movement equals motivation</a:t>
            </a:r>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Helvetica Neue"/>
                <a:ea typeface="Helvetica Neue"/>
                <a:cs typeface="Helvetica Neue"/>
                <a:sym typeface="Helvetica Neue"/>
              </a:rPr>
              <a:t>There is nothing more energy drying than spending 12h in front of a desk. Give  shake to your body</a:t>
            </a:r>
            <a:endParaRPr/>
          </a:p>
        </p:txBody>
      </p:sp>
      <p:sp>
        <p:nvSpPr>
          <p:cNvPr id="247" name="Google Shape;247;p38"/>
          <p:cNvSpPr txBox="1"/>
          <p:nvPr/>
        </p:nvSpPr>
        <p:spPr>
          <a:xfrm>
            <a:off x="14267738" y="3265099"/>
            <a:ext cx="3176028" cy="230828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7C80"/>
                </a:solidFill>
                <a:latin typeface="Helvetica Neue"/>
                <a:ea typeface="Helvetica Neue"/>
                <a:cs typeface="Helvetica Neue"/>
                <a:sym typeface="Helvetica Neue"/>
              </a:rPr>
              <a:t>5. Go offline</a:t>
            </a:r>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206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Helvetica Neue"/>
                <a:ea typeface="Helvetica Neue"/>
                <a:cs typeface="Helvetica Neue"/>
                <a:sym typeface="Helvetica Neue"/>
              </a:rPr>
              <a:t>Emails, calls, messages are a huge source of distraction: inform your colleagues and supervisors that you need some time of focus, peace and absolute silence  </a:t>
            </a:r>
            <a:endParaRPr/>
          </a:p>
        </p:txBody>
      </p:sp>
      <p:sp>
        <p:nvSpPr>
          <p:cNvPr id="248" name="Google Shape;248;p38"/>
          <p:cNvSpPr txBox="1"/>
          <p:nvPr/>
        </p:nvSpPr>
        <p:spPr>
          <a:xfrm>
            <a:off x="4588684" y="3265099"/>
            <a:ext cx="2667994" cy="230828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7C80"/>
                </a:solidFill>
                <a:latin typeface="Helvetica Neue"/>
                <a:ea typeface="Helvetica Neue"/>
                <a:cs typeface="Helvetica Neue"/>
                <a:sym typeface="Helvetica Neue"/>
              </a:rPr>
              <a:t>2. Focus on what matter</a:t>
            </a:r>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Helvetica Neue"/>
                <a:ea typeface="Helvetica Neue"/>
                <a:cs typeface="Helvetica Neue"/>
                <a:sym typeface="Helvetica Neue"/>
              </a:rPr>
              <a:t>From time to time, you will be required to reshuffle your agenda in a way that some of the activities shift forwards</a:t>
            </a:r>
            <a:endParaRPr/>
          </a:p>
        </p:txBody>
      </p:sp>
      <p:sp>
        <p:nvSpPr>
          <p:cNvPr id="249" name="Google Shape;249;p38"/>
          <p:cNvSpPr txBox="1"/>
          <p:nvPr/>
        </p:nvSpPr>
        <p:spPr>
          <a:xfrm>
            <a:off x="1524000" y="5873204"/>
            <a:ext cx="2607606" cy="17542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7C80"/>
                </a:solidFill>
                <a:latin typeface="Helvetica Neue"/>
                <a:ea typeface="Helvetica Neue"/>
                <a:cs typeface="Helvetica Neue"/>
                <a:sym typeface="Helvetica Neue"/>
              </a:rPr>
              <a:t>6. Take care of yourself </a:t>
            </a:r>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00206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Helvetica Neue"/>
                <a:ea typeface="Helvetica Neue"/>
                <a:cs typeface="Helvetica Neue"/>
                <a:sym typeface="Helvetica Neue"/>
              </a:rPr>
              <a:t>Go have a walk, grab something to eat, call a friend…</a:t>
            </a:r>
            <a:endParaRPr/>
          </a:p>
        </p:txBody>
      </p:sp>
      <p:sp>
        <p:nvSpPr>
          <p:cNvPr id="250" name="Google Shape;250;p38"/>
          <p:cNvSpPr txBox="1"/>
          <p:nvPr/>
        </p:nvSpPr>
        <p:spPr>
          <a:xfrm>
            <a:off x="7810003" y="5863571"/>
            <a:ext cx="2607606" cy="230828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7C80"/>
                </a:solidFill>
                <a:latin typeface="Helvetica Neue"/>
                <a:ea typeface="Helvetica Neue"/>
                <a:cs typeface="Helvetica Neue"/>
                <a:sym typeface="Helvetica Neue"/>
              </a:rPr>
              <a:t>8. Eat healthy</a:t>
            </a:r>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Helvetica Neue"/>
                <a:ea typeface="Helvetica Neue"/>
                <a:cs typeface="Helvetica Neue"/>
                <a:sym typeface="Helvetica Neue"/>
              </a:rPr>
              <a:t>No junk food, no to everything that will make you tired and not productive in the afternoon / evening hours</a:t>
            </a:r>
            <a:endParaRPr/>
          </a:p>
        </p:txBody>
      </p:sp>
      <p:sp>
        <p:nvSpPr>
          <p:cNvPr id="251" name="Google Shape;251;p38"/>
          <p:cNvSpPr txBox="1"/>
          <p:nvPr/>
        </p:nvSpPr>
        <p:spPr>
          <a:xfrm>
            <a:off x="11031322" y="5868694"/>
            <a:ext cx="2607606" cy="258528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7C80"/>
                </a:solidFill>
                <a:latin typeface="Helvetica Neue"/>
                <a:ea typeface="Helvetica Neue"/>
                <a:cs typeface="Helvetica Neue"/>
                <a:sym typeface="Helvetica Neue"/>
              </a:rPr>
              <a:t>9. Two-minute rule</a:t>
            </a:r>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Helvetica Neue"/>
                <a:ea typeface="Helvetica Neue"/>
                <a:cs typeface="Helvetica Neue"/>
                <a:sym typeface="Helvetica Neue"/>
              </a:rPr>
              <a:t>Anything that requires from you less than 2 minutes – and it is not in your time / offline box – do it now. Do not procrastinate what can be done with no efforts</a:t>
            </a:r>
            <a:endParaRPr/>
          </a:p>
        </p:txBody>
      </p:sp>
      <p:sp>
        <p:nvSpPr>
          <p:cNvPr id="252" name="Google Shape;252;p38"/>
          <p:cNvSpPr txBox="1"/>
          <p:nvPr/>
        </p:nvSpPr>
        <p:spPr>
          <a:xfrm>
            <a:off x="14267738" y="5813978"/>
            <a:ext cx="2607606" cy="203128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7C80"/>
                </a:solidFill>
                <a:latin typeface="Helvetica Neue"/>
                <a:ea typeface="Helvetica Neue"/>
                <a:cs typeface="Helvetica Neue"/>
                <a:sym typeface="Helvetica Neue"/>
              </a:rPr>
              <a:t>10. Monitor your use of social media</a:t>
            </a:r>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Helvetica Neue"/>
                <a:ea typeface="Helvetica Neue"/>
                <a:cs typeface="Helvetica Neue"/>
                <a:sym typeface="Helvetica Neue"/>
              </a:rPr>
              <a:t>Unless it is for work purpose, avoid social media use in your free time. </a:t>
            </a:r>
            <a:endParaRPr/>
          </a:p>
        </p:txBody>
      </p:sp>
      <p:sp>
        <p:nvSpPr>
          <p:cNvPr id="253" name="Google Shape;253;p38"/>
          <p:cNvSpPr txBox="1"/>
          <p:nvPr/>
        </p:nvSpPr>
        <p:spPr>
          <a:xfrm>
            <a:off x="4603780" y="5873204"/>
            <a:ext cx="3016220" cy="258528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7C80"/>
                </a:solidFill>
                <a:latin typeface="Helvetica Neue"/>
                <a:ea typeface="Helvetica Neue"/>
                <a:cs typeface="Helvetica Neue"/>
                <a:sym typeface="Helvetica Neue"/>
              </a:rPr>
              <a:t>7. To-do-listing</a:t>
            </a:r>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Helvetica Neue"/>
                <a:ea typeface="Helvetica Neue"/>
                <a:cs typeface="Helvetica Neue"/>
                <a:sym typeface="Helvetica Neue"/>
              </a:rPr>
              <a:t>Write down things and try to keep track of everything, you don’t need to process all inputs immediately but at least it will be easier to come back on your list with an action plan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39"/>
          <p:cNvSpPr txBox="1"/>
          <p:nvPr/>
        </p:nvSpPr>
        <p:spPr>
          <a:xfrm>
            <a:off x="1447799" y="1573291"/>
            <a:ext cx="13835744"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D00B24"/>
                </a:solidFill>
                <a:latin typeface="Arial"/>
                <a:ea typeface="Arial"/>
                <a:cs typeface="Arial"/>
                <a:sym typeface="Arial"/>
              </a:rPr>
              <a:t>2. Performing under pressure</a:t>
            </a:r>
            <a:endParaRPr b="1" i="0" sz="3600" u="none" cap="none" strike="noStrike">
              <a:solidFill>
                <a:srgbClr val="D00B24"/>
              </a:solidFill>
              <a:latin typeface="Arial"/>
              <a:ea typeface="Arial"/>
              <a:cs typeface="Arial"/>
              <a:sym typeface="Arial"/>
            </a:endParaRPr>
          </a:p>
        </p:txBody>
      </p:sp>
      <p:sp>
        <p:nvSpPr>
          <p:cNvPr id="259" name="Google Shape;259;p39"/>
          <p:cNvSpPr txBox="1"/>
          <p:nvPr/>
        </p:nvSpPr>
        <p:spPr>
          <a:xfrm>
            <a:off x="1524000" y="2562880"/>
            <a:ext cx="15646400" cy="15696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400" u="none" cap="none" strike="noStrike">
                <a:solidFill>
                  <a:srgbClr val="C00000"/>
                </a:solidFill>
                <a:latin typeface="Helvetica Neue"/>
                <a:ea typeface="Helvetica Neue"/>
                <a:cs typeface="Helvetica Neue"/>
                <a:sym typeface="Helvetica Neue"/>
              </a:rPr>
              <a:t>Prioritizing priorities: how to do it?</a:t>
            </a:r>
            <a:endParaRPr b="0" i="1"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Once again, we are back to talking about the prioritisation of your agenda: you wish to manage the events on your schedule, not the other way around – do not remain a victim of yourself and do not allow external factors to dictate your routines. To do so, you need to set and stick to three fundamental rules: </a:t>
            </a:r>
            <a:endParaRPr/>
          </a:p>
        </p:txBody>
      </p:sp>
      <p:sp>
        <p:nvSpPr>
          <p:cNvPr id="260" name="Google Shape;260;p39"/>
          <p:cNvSpPr txBox="1"/>
          <p:nvPr/>
        </p:nvSpPr>
        <p:spPr>
          <a:xfrm>
            <a:off x="1524000" y="4317018"/>
            <a:ext cx="5239604" cy="400105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rgbClr val="FF7C80"/>
                </a:solidFill>
                <a:latin typeface="Helvetica Neue"/>
                <a:ea typeface="Helvetica Neue"/>
                <a:cs typeface="Helvetica Neue"/>
                <a:sym typeface="Helvetica Neue"/>
              </a:rPr>
              <a:t>Clean other people’s desk first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Helvetica Neue"/>
                <a:ea typeface="Helvetica Neue"/>
                <a:cs typeface="Helvetica Neue"/>
                <a:sym typeface="Helvetica Neue"/>
              </a:rPr>
              <a:t>It might seem counterintuitive, but when you are under pressure, there is nothing more unnerving than having somebody else constantly remind you that you’re late on that given thing they asked you to do a while ago.</a:t>
            </a:r>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Helvetica Neue"/>
                <a:ea typeface="Helvetica Neue"/>
                <a:cs typeface="Helvetica Neue"/>
                <a:sym typeface="Helvetica Neue"/>
              </a:rPr>
              <a:t>Plus, unfortunately, you will experience first-hand how inconvenient it is not also to process your task because you’re still waiting for that file from that person </a:t>
            </a:r>
            <a:endParaRPr/>
          </a:p>
        </p:txBody>
      </p:sp>
      <p:sp>
        <p:nvSpPr>
          <p:cNvPr id="261" name="Google Shape;261;p39"/>
          <p:cNvSpPr txBox="1"/>
          <p:nvPr/>
        </p:nvSpPr>
        <p:spPr>
          <a:xfrm>
            <a:off x="6998295" y="4317018"/>
            <a:ext cx="5239604" cy="30777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rgbClr val="FF7C80"/>
                </a:solidFill>
                <a:latin typeface="Helvetica Neue"/>
                <a:ea typeface="Helvetica Neue"/>
                <a:cs typeface="Helvetica Neue"/>
                <a:sym typeface="Helvetica Neue"/>
              </a:rPr>
              <a:t>Focus on quick tasks</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Helvetica Neue"/>
                <a:ea typeface="Helvetica Neue"/>
                <a:cs typeface="Helvetica Neue"/>
                <a:sym typeface="Helvetica Neue"/>
              </a:rPr>
              <a:t>Unless you cannot do differently, clean your desk from all those few things occupy your thoughts.  </a:t>
            </a:r>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Helvetica Neue"/>
                <a:ea typeface="Helvetica Neue"/>
                <a:cs typeface="Helvetica Neue"/>
                <a:sym typeface="Helvetica Neue"/>
              </a:rPr>
              <a:t>Plus the fact that you mange to go through your action list one bite at a time helps you in generating for yourself a sense of achievement and ownership</a:t>
            </a:r>
            <a:endParaRPr/>
          </a:p>
        </p:txBody>
      </p:sp>
      <p:sp>
        <p:nvSpPr>
          <p:cNvPr id="262" name="Google Shape;262;p39"/>
          <p:cNvSpPr txBox="1"/>
          <p:nvPr/>
        </p:nvSpPr>
        <p:spPr>
          <a:xfrm>
            <a:off x="12472590" y="4317018"/>
            <a:ext cx="5239604" cy="400105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rgbClr val="FF7C80"/>
                </a:solidFill>
                <a:latin typeface="Helvetica Neue"/>
                <a:ea typeface="Helvetica Neue"/>
                <a:cs typeface="Helvetica Neue"/>
                <a:sym typeface="Helvetica Neue"/>
              </a:rPr>
              <a:t>Safeguard your evening</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Helvetica Neue"/>
                <a:ea typeface="Helvetica Neue"/>
                <a:cs typeface="Helvetica Neue"/>
                <a:sym typeface="Helvetica Neue"/>
              </a:rPr>
              <a:t>It’s starting to get late in the evening, and you still have a few pieces on your to-do list…do you </a:t>
            </a:r>
            <a:r>
              <a:rPr b="1" i="0" lang="en-US" sz="2000" u="sng" cap="none" strike="noStrike">
                <a:solidFill>
                  <a:srgbClr val="0070C0"/>
                </a:solidFill>
                <a:latin typeface="Helvetica Neue"/>
                <a:ea typeface="Helvetica Neue"/>
                <a:cs typeface="Helvetica Neue"/>
                <a:sym typeface="Helvetica Neue"/>
              </a:rPr>
              <a:t>really</a:t>
            </a:r>
            <a:r>
              <a:rPr b="0" i="0" lang="en-US" sz="2000" u="none" cap="none" strike="noStrike">
                <a:solidFill>
                  <a:schemeClr val="dk1"/>
                </a:solidFill>
                <a:latin typeface="Helvetica Neue"/>
                <a:ea typeface="Helvetica Neue"/>
                <a:cs typeface="Helvetica Neue"/>
                <a:sym typeface="Helvetica Neue"/>
              </a:rPr>
              <a:t> need this work done by tomorrow?</a:t>
            </a:r>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Helvetica Neue"/>
                <a:ea typeface="Helvetica Neue"/>
                <a:cs typeface="Helvetica Neue"/>
                <a:sym typeface="Helvetica Neue"/>
              </a:rPr>
              <a:t>Evening working hours should be reserved for tasks and activities that you know are less energy-demanding (i.e., admin work such as replying to emails that remained pending during the day, rather than production and development)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8"/>
          <p:cNvSpPr txBox="1"/>
          <p:nvPr/>
        </p:nvSpPr>
        <p:spPr>
          <a:xfrm>
            <a:off x="1795157" y="1514179"/>
            <a:ext cx="3581400" cy="7694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400"/>
              <a:buFont typeface="Arial"/>
              <a:buNone/>
            </a:pPr>
            <a:r>
              <a:rPr b="1" i="0" lang="en-US" sz="4400" u="none" cap="none" strike="noStrike">
                <a:solidFill>
                  <a:srgbClr val="D00B24"/>
                </a:solidFill>
                <a:latin typeface="Arial"/>
                <a:ea typeface="Arial"/>
                <a:cs typeface="Arial"/>
                <a:sym typeface="Arial"/>
              </a:rPr>
              <a:t>Summing up</a:t>
            </a:r>
            <a:endParaRPr b="0" i="0" sz="1400" u="none" cap="none" strike="noStrike">
              <a:solidFill>
                <a:srgbClr val="000000"/>
              </a:solidFill>
              <a:latin typeface="Arial"/>
              <a:ea typeface="Arial"/>
              <a:cs typeface="Arial"/>
              <a:sym typeface="Arial"/>
            </a:endParaRPr>
          </a:p>
        </p:txBody>
      </p:sp>
      <p:pic>
        <p:nvPicPr>
          <p:cNvPr id="268" name="Google Shape;268;p8"/>
          <p:cNvPicPr preferRelativeResize="0"/>
          <p:nvPr/>
        </p:nvPicPr>
        <p:blipFill rotWithShape="1">
          <a:blip r:embed="rId3">
            <a:alphaModFix/>
          </a:blip>
          <a:srcRect b="0" l="0" r="0" t="0"/>
          <a:stretch/>
        </p:blipFill>
        <p:spPr>
          <a:xfrm rot="-5400000">
            <a:off x="1749446" y="2976729"/>
            <a:ext cx="467367" cy="450740"/>
          </a:xfrm>
          <a:prstGeom prst="rect">
            <a:avLst/>
          </a:prstGeom>
          <a:noFill/>
          <a:ln>
            <a:noFill/>
          </a:ln>
        </p:spPr>
      </p:pic>
      <p:pic>
        <p:nvPicPr>
          <p:cNvPr id="269" name="Google Shape;269;p8"/>
          <p:cNvPicPr preferRelativeResize="0"/>
          <p:nvPr/>
        </p:nvPicPr>
        <p:blipFill rotWithShape="1">
          <a:blip r:embed="rId3">
            <a:alphaModFix/>
          </a:blip>
          <a:srcRect b="0" l="0" r="0" t="0"/>
          <a:stretch/>
        </p:blipFill>
        <p:spPr>
          <a:xfrm rot="-5400000">
            <a:off x="1749446" y="5637323"/>
            <a:ext cx="467367" cy="450740"/>
          </a:xfrm>
          <a:prstGeom prst="rect">
            <a:avLst/>
          </a:prstGeom>
          <a:noFill/>
          <a:ln>
            <a:noFill/>
          </a:ln>
        </p:spPr>
      </p:pic>
      <p:pic>
        <p:nvPicPr>
          <p:cNvPr id="270" name="Google Shape;270;p8"/>
          <p:cNvPicPr preferRelativeResize="0"/>
          <p:nvPr/>
        </p:nvPicPr>
        <p:blipFill rotWithShape="1">
          <a:blip r:embed="rId3">
            <a:alphaModFix/>
          </a:blip>
          <a:srcRect b="0" l="0" r="0" t="0"/>
          <a:stretch/>
        </p:blipFill>
        <p:spPr>
          <a:xfrm rot="-5400000">
            <a:off x="10310549" y="3029773"/>
            <a:ext cx="467367" cy="450740"/>
          </a:xfrm>
          <a:prstGeom prst="rect">
            <a:avLst/>
          </a:prstGeom>
          <a:noFill/>
          <a:ln>
            <a:noFill/>
          </a:ln>
        </p:spPr>
      </p:pic>
      <p:pic>
        <p:nvPicPr>
          <p:cNvPr id="271" name="Google Shape;271;p8"/>
          <p:cNvPicPr preferRelativeResize="0"/>
          <p:nvPr/>
        </p:nvPicPr>
        <p:blipFill rotWithShape="1">
          <a:blip r:embed="rId3">
            <a:alphaModFix/>
          </a:blip>
          <a:srcRect b="0" l="0" r="0" t="0"/>
          <a:stretch/>
        </p:blipFill>
        <p:spPr>
          <a:xfrm rot="-5400000">
            <a:off x="10310549" y="5690367"/>
            <a:ext cx="467367" cy="450740"/>
          </a:xfrm>
          <a:prstGeom prst="rect">
            <a:avLst/>
          </a:prstGeom>
          <a:noFill/>
          <a:ln>
            <a:noFill/>
          </a:ln>
        </p:spPr>
      </p:pic>
      <p:sp>
        <p:nvSpPr>
          <p:cNvPr id="272" name="Google Shape;272;p8"/>
          <p:cNvSpPr txBox="1"/>
          <p:nvPr/>
        </p:nvSpPr>
        <p:spPr>
          <a:xfrm>
            <a:off x="2362200" y="2926265"/>
            <a:ext cx="4923971" cy="95406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rgbClr val="ED9DAB"/>
                </a:solidFill>
                <a:latin typeface="Helvetica Neue"/>
                <a:ea typeface="Helvetica Neue"/>
                <a:cs typeface="Helvetica Neue"/>
                <a:sym typeface="Helvetica Neue"/>
              </a:rPr>
              <a:t>A work-breakdown approach to manage your workload</a:t>
            </a:r>
            <a:endParaRPr b="1" i="0" sz="2800" u="none" cap="none" strike="noStrike">
              <a:solidFill>
                <a:srgbClr val="ED9DAB"/>
              </a:solidFill>
              <a:latin typeface="Helvetica Neue"/>
              <a:ea typeface="Helvetica Neue"/>
              <a:cs typeface="Helvetica Neue"/>
              <a:sym typeface="Helvetica Neue"/>
            </a:endParaRPr>
          </a:p>
        </p:txBody>
      </p:sp>
      <p:sp>
        <p:nvSpPr>
          <p:cNvPr id="273" name="Google Shape;273;p8"/>
          <p:cNvSpPr txBox="1"/>
          <p:nvPr/>
        </p:nvSpPr>
        <p:spPr>
          <a:xfrm>
            <a:off x="1795156" y="4202579"/>
            <a:ext cx="6956957" cy="830956"/>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Divide your work package into more manageable and less pressing cluster of activities</a:t>
            </a:r>
            <a:endParaRPr b="0" i="0" sz="1400" u="none" cap="none" strike="noStrike">
              <a:solidFill>
                <a:srgbClr val="000000"/>
              </a:solidFill>
              <a:latin typeface="Arial"/>
              <a:ea typeface="Arial"/>
              <a:cs typeface="Arial"/>
              <a:sym typeface="Arial"/>
            </a:endParaRPr>
          </a:p>
        </p:txBody>
      </p:sp>
      <p:sp>
        <p:nvSpPr>
          <p:cNvPr id="274" name="Google Shape;274;p8"/>
          <p:cNvSpPr txBox="1"/>
          <p:nvPr/>
        </p:nvSpPr>
        <p:spPr>
          <a:xfrm>
            <a:off x="2362200" y="5617102"/>
            <a:ext cx="5116773" cy="5231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rgbClr val="ED9DAB"/>
                </a:solidFill>
                <a:latin typeface="Helvetica Neue"/>
                <a:ea typeface="Helvetica Neue"/>
                <a:cs typeface="Helvetica Neue"/>
                <a:sym typeface="Helvetica Neue"/>
              </a:rPr>
              <a:t>Performing under pressure</a:t>
            </a:r>
            <a:endParaRPr b="1" i="0" sz="2800" u="none" cap="none" strike="noStrike">
              <a:solidFill>
                <a:srgbClr val="ED9DAB"/>
              </a:solidFill>
              <a:latin typeface="Helvetica Neue"/>
              <a:ea typeface="Helvetica Neue"/>
              <a:cs typeface="Helvetica Neue"/>
              <a:sym typeface="Helvetica Neue"/>
            </a:endParaRPr>
          </a:p>
        </p:txBody>
      </p:sp>
      <p:sp>
        <p:nvSpPr>
          <p:cNvPr id="275" name="Google Shape;275;p8"/>
          <p:cNvSpPr txBox="1"/>
          <p:nvPr/>
        </p:nvSpPr>
        <p:spPr>
          <a:xfrm>
            <a:off x="10845803" y="2964369"/>
            <a:ext cx="4750061" cy="5231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rgbClr val="ED9DAB"/>
                </a:solidFill>
                <a:latin typeface="Helvetica Neue"/>
                <a:ea typeface="Helvetica Neue"/>
                <a:cs typeface="Helvetica Neue"/>
                <a:sym typeface="Helvetica Neue"/>
              </a:rPr>
              <a:t>Prioritization</a:t>
            </a:r>
            <a:endParaRPr b="1" i="0" sz="2800" u="none" cap="none" strike="noStrike">
              <a:solidFill>
                <a:srgbClr val="ED9DAB"/>
              </a:solidFill>
              <a:latin typeface="Helvetica Neue"/>
              <a:ea typeface="Helvetica Neue"/>
              <a:cs typeface="Helvetica Neue"/>
              <a:sym typeface="Helvetica Neue"/>
            </a:endParaRPr>
          </a:p>
        </p:txBody>
      </p:sp>
      <p:sp>
        <p:nvSpPr>
          <p:cNvPr id="276" name="Google Shape;276;p8"/>
          <p:cNvSpPr txBox="1"/>
          <p:nvPr/>
        </p:nvSpPr>
        <p:spPr>
          <a:xfrm>
            <a:off x="10845803" y="5628895"/>
            <a:ext cx="4586783" cy="95406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rgbClr val="ED9DAB"/>
                </a:solidFill>
                <a:latin typeface="Helvetica Neue"/>
                <a:ea typeface="Helvetica Neue"/>
                <a:cs typeface="Helvetica Neue"/>
                <a:sym typeface="Helvetica Neue"/>
              </a:rPr>
              <a:t>Make order and leave anything to interpretation</a:t>
            </a:r>
            <a:endParaRPr/>
          </a:p>
        </p:txBody>
      </p:sp>
      <p:sp>
        <p:nvSpPr>
          <p:cNvPr id="277" name="Google Shape;277;p8"/>
          <p:cNvSpPr txBox="1"/>
          <p:nvPr/>
        </p:nvSpPr>
        <p:spPr>
          <a:xfrm>
            <a:off x="10318861" y="4033791"/>
            <a:ext cx="6691881" cy="120028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None/>
            </a:pPr>
            <a:r>
              <a:rPr b="0" i="0" lang="en-US" sz="2400" u="none" cap="none" strike="noStrike">
                <a:solidFill>
                  <a:schemeClr val="dk1"/>
                </a:solidFill>
                <a:latin typeface="Helvetica Neue"/>
                <a:ea typeface="Helvetica Neue"/>
                <a:cs typeface="Helvetica Neue"/>
                <a:sym typeface="Helvetica Neue"/>
              </a:rPr>
              <a:t>Focus on what matter the most and move from there accordingly: look into deadlines and the impact of your task </a:t>
            </a:r>
            <a:endParaRPr/>
          </a:p>
        </p:txBody>
      </p:sp>
      <p:sp>
        <p:nvSpPr>
          <p:cNvPr id="278" name="Google Shape;278;p8"/>
          <p:cNvSpPr txBox="1"/>
          <p:nvPr/>
        </p:nvSpPr>
        <p:spPr>
          <a:xfrm>
            <a:off x="10318862" y="6767628"/>
            <a:ext cx="6691880" cy="120028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Focus you communication on content and results, and then move into the process leading to your conclusions</a:t>
            </a:r>
            <a:endParaRPr b="0" i="0" sz="1400" u="none" cap="none" strike="noStrike">
              <a:solidFill>
                <a:srgbClr val="000000"/>
              </a:solidFill>
              <a:latin typeface="Arial"/>
              <a:ea typeface="Arial"/>
              <a:cs typeface="Arial"/>
              <a:sym typeface="Arial"/>
            </a:endParaRPr>
          </a:p>
        </p:txBody>
      </p:sp>
      <p:sp>
        <p:nvSpPr>
          <p:cNvPr id="279" name="Google Shape;279;p8"/>
          <p:cNvSpPr txBox="1"/>
          <p:nvPr/>
        </p:nvSpPr>
        <p:spPr>
          <a:xfrm>
            <a:off x="1757758" y="6708750"/>
            <a:ext cx="7386241" cy="120028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None/>
            </a:pPr>
            <a:r>
              <a:rPr b="0" i="0" lang="en-US" sz="2400" u="none" cap="none" strike="noStrike">
                <a:solidFill>
                  <a:schemeClr val="dk1"/>
                </a:solidFill>
                <a:latin typeface="Helvetica Neue"/>
                <a:ea typeface="Helvetica Neue"/>
                <a:cs typeface="Helvetica Neue"/>
                <a:sym typeface="Helvetica Neue"/>
              </a:rPr>
              <a:t>Plan, strategise, monitor and evaluate the execution of things: clear other people’s desks first and move on to what is easier for you</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10"/>
          <p:cNvSpPr txBox="1"/>
          <p:nvPr/>
        </p:nvSpPr>
        <p:spPr>
          <a:xfrm>
            <a:off x="6438900" y="5676900"/>
            <a:ext cx="5829300" cy="132343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D00B24"/>
              </a:buClr>
              <a:buSzPts val="8000"/>
              <a:buFont typeface="Arial"/>
              <a:buNone/>
            </a:pPr>
            <a:r>
              <a:rPr b="1" i="0" lang="en-US" sz="8000" u="none" cap="none" strike="noStrike">
                <a:solidFill>
                  <a:srgbClr val="D00B24"/>
                </a:solidFill>
                <a:latin typeface="Arial"/>
                <a:ea typeface="Arial"/>
                <a:cs typeface="Arial"/>
                <a:sym typeface="Arial"/>
              </a:rPr>
              <a:t>Thank you!</a:t>
            </a:r>
            <a:endParaRPr b="1" i="0" sz="8000" u="none" cap="none" strike="noStrike">
              <a:solidFill>
                <a:srgbClr val="D00B24"/>
              </a:solidFill>
              <a:latin typeface="Arial"/>
              <a:ea typeface="Arial"/>
              <a:cs typeface="Arial"/>
              <a:sym typeface="Arial"/>
            </a:endParaRPr>
          </a:p>
        </p:txBody>
      </p:sp>
      <p:sp>
        <p:nvSpPr>
          <p:cNvPr id="285" name="Google Shape;285;p10"/>
          <p:cNvSpPr txBox="1"/>
          <p:nvPr/>
        </p:nvSpPr>
        <p:spPr>
          <a:xfrm>
            <a:off x="8195705" y="5143500"/>
            <a:ext cx="2353790" cy="386003"/>
          </a:xfrm>
          <a:prstGeom prst="rect">
            <a:avLst/>
          </a:prstGeom>
          <a:noFill/>
          <a:ln>
            <a:noFill/>
          </a:ln>
        </p:spPr>
        <p:txBody>
          <a:bodyPr anchorCtr="0" anchor="t" bIns="0" lIns="0" spcFirstLastPara="1" rIns="0" wrap="square" tIns="16500">
            <a:spAutoFit/>
          </a:bodyPr>
          <a:lstStyle/>
          <a:p>
            <a:pPr indent="0" lvl="0" marL="12700" marR="0" rtl="0" algn="l">
              <a:lnSpc>
                <a:spcPct val="100000"/>
              </a:lnSpc>
              <a:spcBef>
                <a:spcPts val="0"/>
              </a:spcBef>
              <a:spcAft>
                <a:spcPts val="0"/>
              </a:spcAft>
              <a:buClr>
                <a:srgbClr val="000000"/>
              </a:buClr>
              <a:buSzPts val="2400"/>
              <a:buFont typeface="Arial"/>
              <a:buNone/>
            </a:pPr>
            <a:r>
              <a:rPr b="0" i="0" lang="en-US" sz="2400" u="sng" cap="none" strike="noStrike">
                <a:solidFill>
                  <a:srgbClr val="7F7F7F"/>
                </a:solidFill>
                <a:latin typeface="Tahoma"/>
                <a:ea typeface="Tahoma"/>
                <a:cs typeface="Tahoma"/>
                <a:sym typeface="Tahoma"/>
                <a:hlinkClick r:id="rId3">
                  <a:extLst>
                    <a:ext uri="{A12FA001-AC4F-418D-AE19-62706E023703}">
                      <ahyp:hlinkClr val="tx"/>
                    </a:ext>
                  </a:extLst>
                </a:hlinkClick>
              </a:rPr>
              <a:t>just-training</a:t>
            </a:r>
            <a:r>
              <a:rPr b="0" i="0" lang="en-US" sz="2400" u="sng" cap="none" strike="noStrike">
                <a:solidFill>
                  <a:srgbClr val="0000FF"/>
                </a:solidFill>
                <a:latin typeface="Tahoma"/>
                <a:ea typeface="Tahoma"/>
                <a:cs typeface="Tahoma"/>
                <a:sym typeface="Tahoma"/>
                <a:hlinkClick r:id="rId4">
                  <a:extLst>
                    <a:ext uri="{A12FA001-AC4F-418D-AE19-62706E023703}">
                      <ahyp:hlinkClr val="tx"/>
                    </a:ext>
                  </a:extLst>
                </a:hlinkClick>
              </a:rPr>
              <a:t>.</a:t>
            </a:r>
            <a:r>
              <a:rPr b="0" i="0" lang="en-US" sz="2400" u="sng" cap="none" strike="noStrike">
                <a:solidFill>
                  <a:srgbClr val="7F7F7F"/>
                </a:solidFill>
                <a:latin typeface="Tahoma"/>
                <a:ea typeface="Tahoma"/>
                <a:cs typeface="Tahoma"/>
                <a:sym typeface="Tahoma"/>
                <a:hlinkClick r:id="rId5">
                  <a:extLst>
                    <a:ext uri="{A12FA001-AC4F-418D-AE19-62706E023703}">
                      <ahyp:hlinkClr val="tx"/>
                    </a:ext>
                  </a:extLst>
                </a:hlinkClick>
              </a:rPr>
              <a:t>eu</a:t>
            </a:r>
            <a:endParaRPr b="0" i="0" sz="2400" u="none" cap="none" strike="noStrike">
              <a:solidFill>
                <a:srgbClr val="7F7F7F"/>
              </a:solidFill>
              <a:latin typeface="Tahoma"/>
              <a:ea typeface="Tahoma"/>
              <a:cs typeface="Tahoma"/>
              <a:sym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
          <p:cNvSpPr txBox="1"/>
          <p:nvPr/>
        </p:nvSpPr>
        <p:spPr>
          <a:xfrm>
            <a:off x="1524000" y="1427012"/>
            <a:ext cx="5459510" cy="7694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400"/>
              <a:buFont typeface="Arial"/>
              <a:buNone/>
            </a:pPr>
            <a:r>
              <a:rPr b="1" i="0" lang="en-US" sz="4400" u="none" cap="none" strike="noStrike">
                <a:solidFill>
                  <a:srgbClr val="D00B24"/>
                </a:solidFill>
                <a:latin typeface="Arial"/>
                <a:ea typeface="Arial"/>
                <a:cs typeface="Arial"/>
                <a:sym typeface="Arial"/>
              </a:rPr>
              <a:t>Learning outcomes</a:t>
            </a:r>
            <a:endParaRPr b="0" i="0" sz="1400" u="none" cap="none" strike="noStrike">
              <a:solidFill>
                <a:srgbClr val="000000"/>
              </a:solidFill>
              <a:latin typeface="Arial"/>
              <a:ea typeface="Arial"/>
              <a:cs typeface="Arial"/>
              <a:sym typeface="Arial"/>
            </a:endParaRPr>
          </a:p>
        </p:txBody>
      </p:sp>
      <p:sp>
        <p:nvSpPr>
          <p:cNvPr id="122" name="Google Shape;122;p2"/>
          <p:cNvSpPr txBox="1"/>
          <p:nvPr/>
        </p:nvSpPr>
        <p:spPr>
          <a:xfrm>
            <a:off x="1524000" y="2850738"/>
            <a:ext cx="10040186" cy="52322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800"/>
              <a:buFont typeface="Arial"/>
              <a:buNone/>
            </a:pPr>
            <a:r>
              <a:rPr b="0" i="0" lang="en-US" sz="2800" u="none" cap="none" strike="noStrike">
                <a:solidFill>
                  <a:schemeClr val="dk1"/>
                </a:solidFill>
                <a:latin typeface="Helvetica Neue"/>
                <a:ea typeface="Helvetica Neue"/>
                <a:cs typeface="Helvetica Neue"/>
                <a:sym typeface="Helvetica Neue"/>
              </a:rPr>
              <a:t>At the end of this module, you will:</a:t>
            </a:r>
            <a:endParaRPr b="0" i="0" sz="1400" u="none" cap="none" strike="noStrike">
              <a:solidFill>
                <a:srgbClr val="000000"/>
              </a:solidFill>
              <a:latin typeface="Arial"/>
              <a:ea typeface="Arial"/>
              <a:cs typeface="Arial"/>
              <a:sym typeface="Arial"/>
            </a:endParaRPr>
          </a:p>
        </p:txBody>
      </p:sp>
      <p:pic>
        <p:nvPicPr>
          <p:cNvPr id="123" name="Google Shape;123;p2"/>
          <p:cNvPicPr preferRelativeResize="0"/>
          <p:nvPr/>
        </p:nvPicPr>
        <p:blipFill rotWithShape="1">
          <a:blip r:embed="rId3">
            <a:alphaModFix/>
          </a:blip>
          <a:srcRect b="0" l="0" r="0" t="0"/>
          <a:stretch/>
        </p:blipFill>
        <p:spPr>
          <a:xfrm rot="-5400000">
            <a:off x="1649002" y="3855260"/>
            <a:ext cx="467367" cy="450740"/>
          </a:xfrm>
          <a:prstGeom prst="rect">
            <a:avLst/>
          </a:prstGeom>
          <a:noFill/>
          <a:ln>
            <a:noFill/>
          </a:ln>
        </p:spPr>
      </p:pic>
      <p:pic>
        <p:nvPicPr>
          <p:cNvPr id="124" name="Google Shape;124;p2"/>
          <p:cNvPicPr preferRelativeResize="0"/>
          <p:nvPr/>
        </p:nvPicPr>
        <p:blipFill rotWithShape="1">
          <a:blip r:embed="rId3">
            <a:alphaModFix/>
          </a:blip>
          <a:srcRect b="0" l="0" r="0" t="0"/>
          <a:stretch/>
        </p:blipFill>
        <p:spPr>
          <a:xfrm rot="-5400000">
            <a:off x="1649001" y="5272210"/>
            <a:ext cx="467367" cy="450740"/>
          </a:xfrm>
          <a:prstGeom prst="rect">
            <a:avLst/>
          </a:prstGeom>
          <a:noFill/>
          <a:ln>
            <a:noFill/>
          </a:ln>
        </p:spPr>
      </p:pic>
      <p:pic>
        <p:nvPicPr>
          <p:cNvPr id="125" name="Google Shape;125;p2"/>
          <p:cNvPicPr preferRelativeResize="0"/>
          <p:nvPr/>
        </p:nvPicPr>
        <p:blipFill rotWithShape="1">
          <a:blip r:embed="rId3">
            <a:alphaModFix/>
          </a:blip>
          <a:srcRect b="0" l="0" r="0" t="0"/>
          <a:stretch/>
        </p:blipFill>
        <p:spPr>
          <a:xfrm rot="-5400000">
            <a:off x="1649002" y="6677758"/>
            <a:ext cx="467367" cy="450740"/>
          </a:xfrm>
          <a:prstGeom prst="rect">
            <a:avLst/>
          </a:prstGeom>
          <a:noFill/>
          <a:ln>
            <a:noFill/>
          </a:ln>
        </p:spPr>
      </p:pic>
      <p:sp>
        <p:nvSpPr>
          <p:cNvPr id="126" name="Google Shape;126;p2"/>
          <p:cNvSpPr txBox="1"/>
          <p:nvPr/>
        </p:nvSpPr>
        <p:spPr>
          <a:xfrm>
            <a:off x="2514596" y="3635185"/>
            <a:ext cx="9208831" cy="954067"/>
          </a:xfrm>
          <a:prstGeom prst="rect">
            <a:avLst/>
          </a:prstGeom>
          <a:noFill/>
          <a:ln>
            <a:noFill/>
          </a:ln>
        </p:spPr>
        <p:txBody>
          <a:bodyPr anchorCtr="0" anchor="t" bIns="45700" lIns="108000" spcFirstLastPara="1" rIns="108000"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rgbClr val="ED9DAB"/>
                </a:solidFill>
                <a:latin typeface="Helvetica Neue"/>
                <a:ea typeface="Helvetica Neue"/>
                <a:cs typeface="Helvetica Neue"/>
                <a:sym typeface="Helvetica Neue"/>
              </a:rPr>
              <a:t>Be more efficient and more effective in managing your workload</a:t>
            </a:r>
            <a:endParaRPr b="1" i="0" sz="2800" u="none" cap="none" strike="noStrike">
              <a:solidFill>
                <a:srgbClr val="ED9DAB"/>
              </a:solidFill>
              <a:latin typeface="Helvetica Neue"/>
              <a:ea typeface="Helvetica Neue"/>
              <a:cs typeface="Helvetica Neue"/>
              <a:sym typeface="Helvetica Neue"/>
            </a:endParaRPr>
          </a:p>
        </p:txBody>
      </p:sp>
      <p:sp>
        <p:nvSpPr>
          <p:cNvPr id="127" name="Google Shape;127;p2"/>
          <p:cNvSpPr txBox="1"/>
          <p:nvPr/>
        </p:nvSpPr>
        <p:spPr>
          <a:xfrm>
            <a:off x="2514595" y="5259960"/>
            <a:ext cx="10573607" cy="523180"/>
          </a:xfrm>
          <a:prstGeom prst="rect">
            <a:avLst/>
          </a:prstGeom>
          <a:noFill/>
          <a:ln>
            <a:noFill/>
          </a:ln>
        </p:spPr>
        <p:txBody>
          <a:bodyPr anchorCtr="0" anchor="t" bIns="45700" lIns="108000" spcFirstLastPara="1" rIns="108000" wrap="square" tIns="45700">
            <a:spAutoFit/>
          </a:bodyPr>
          <a:lstStyle/>
          <a:p>
            <a:pPr indent="0" lvl="0" marL="0" marR="0" rtl="0" algn="l">
              <a:lnSpc>
                <a:spcPct val="100000"/>
              </a:lnSpc>
              <a:spcBef>
                <a:spcPts val="0"/>
              </a:spcBef>
              <a:spcAft>
                <a:spcPts val="0"/>
              </a:spcAft>
              <a:buNone/>
            </a:pPr>
            <a:r>
              <a:rPr b="1" i="0" lang="en-US" sz="2800" u="none" cap="none" strike="noStrike">
                <a:solidFill>
                  <a:srgbClr val="ED9DAB"/>
                </a:solidFill>
                <a:latin typeface="Helvetica Neue"/>
                <a:ea typeface="Helvetica Neue"/>
                <a:cs typeface="Helvetica Neue"/>
                <a:sym typeface="Helvetica Neue"/>
              </a:rPr>
              <a:t>Better understand task prioritisation</a:t>
            </a:r>
            <a:endParaRPr b="1" i="0" sz="2800" u="none" cap="none" strike="noStrike">
              <a:solidFill>
                <a:srgbClr val="ED9DAB"/>
              </a:solidFill>
              <a:latin typeface="Helvetica Neue"/>
              <a:ea typeface="Helvetica Neue"/>
              <a:cs typeface="Helvetica Neue"/>
              <a:sym typeface="Helvetica Neue"/>
            </a:endParaRPr>
          </a:p>
        </p:txBody>
      </p:sp>
      <p:sp>
        <p:nvSpPr>
          <p:cNvPr id="128" name="Google Shape;128;p2"/>
          <p:cNvSpPr txBox="1"/>
          <p:nvPr/>
        </p:nvSpPr>
        <p:spPr>
          <a:xfrm>
            <a:off x="2514598" y="6679350"/>
            <a:ext cx="12893724" cy="523180"/>
          </a:xfrm>
          <a:prstGeom prst="rect">
            <a:avLst/>
          </a:prstGeom>
          <a:noFill/>
          <a:ln>
            <a:noFill/>
          </a:ln>
        </p:spPr>
        <p:txBody>
          <a:bodyPr anchorCtr="0" anchor="t" bIns="45700" lIns="108000" spcFirstLastPara="1" rIns="108000"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rgbClr val="ED9DAB"/>
                </a:solidFill>
                <a:latin typeface="Helvetica Neue"/>
                <a:ea typeface="Helvetica Neue"/>
                <a:cs typeface="Helvetica Neue"/>
                <a:sym typeface="Helvetica Neue"/>
              </a:rPr>
              <a:t>Master some hacks to perform under pressure</a:t>
            </a:r>
            <a:endParaRPr b="1" i="0" sz="2800" u="none" cap="none" strike="noStrike">
              <a:solidFill>
                <a:srgbClr val="ED9DAB"/>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3"/>
          <p:cNvSpPr txBox="1"/>
          <p:nvPr/>
        </p:nvSpPr>
        <p:spPr>
          <a:xfrm>
            <a:off x="1524000" y="1564839"/>
            <a:ext cx="2743200" cy="7694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400"/>
              <a:buFont typeface="Arial"/>
              <a:buNone/>
            </a:pPr>
            <a:r>
              <a:rPr b="1" i="0" lang="en-US" sz="4400" u="none" cap="none" strike="noStrike">
                <a:solidFill>
                  <a:srgbClr val="D00B24"/>
                </a:solidFill>
                <a:latin typeface="Arial"/>
                <a:ea typeface="Arial"/>
                <a:cs typeface="Arial"/>
                <a:sym typeface="Arial"/>
              </a:rPr>
              <a:t>Index</a:t>
            </a:r>
            <a:endParaRPr b="1" i="0" sz="4400" u="none" cap="none" strike="noStrike">
              <a:solidFill>
                <a:srgbClr val="D00B24"/>
              </a:solidFill>
              <a:latin typeface="Arial"/>
              <a:ea typeface="Arial"/>
              <a:cs typeface="Arial"/>
              <a:sym typeface="Arial"/>
            </a:endParaRPr>
          </a:p>
        </p:txBody>
      </p:sp>
      <p:pic>
        <p:nvPicPr>
          <p:cNvPr id="134" name="Google Shape;134;p3"/>
          <p:cNvPicPr preferRelativeResize="0"/>
          <p:nvPr/>
        </p:nvPicPr>
        <p:blipFill rotWithShape="1">
          <a:blip r:embed="rId3">
            <a:alphaModFix/>
          </a:blip>
          <a:srcRect b="0" l="0" r="0" t="0"/>
          <a:stretch/>
        </p:blipFill>
        <p:spPr>
          <a:xfrm rot="-5400000">
            <a:off x="1749446" y="2949433"/>
            <a:ext cx="467367" cy="450740"/>
          </a:xfrm>
          <a:prstGeom prst="rect">
            <a:avLst/>
          </a:prstGeom>
          <a:noFill/>
          <a:ln>
            <a:noFill/>
          </a:ln>
        </p:spPr>
      </p:pic>
      <p:pic>
        <p:nvPicPr>
          <p:cNvPr id="135" name="Google Shape;135;p3"/>
          <p:cNvPicPr preferRelativeResize="0"/>
          <p:nvPr/>
        </p:nvPicPr>
        <p:blipFill rotWithShape="1">
          <a:blip r:embed="rId3">
            <a:alphaModFix/>
          </a:blip>
          <a:srcRect b="0" l="0" r="0" t="0"/>
          <a:stretch/>
        </p:blipFill>
        <p:spPr>
          <a:xfrm rot="-5400000">
            <a:off x="1742986" y="4399541"/>
            <a:ext cx="467367" cy="450740"/>
          </a:xfrm>
          <a:prstGeom prst="rect">
            <a:avLst/>
          </a:prstGeom>
          <a:noFill/>
          <a:ln>
            <a:noFill/>
          </a:ln>
        </p:spPr>
      </p:pic>
      <p:grpSp>
        <p:nvGrpSpPr>
          <p:cNvPr id="136" name="Google Shape;136;p3"/>
          <p:cNvGrpSpPr/>
          <p:nvPr/>
        </p:nvGrpSpPr>
        <p:grpSpPr>
          <a:xfrm>
            <a:off x="2362200" y="2919517"/>
            <a:ext cx="11763233" cy="1260181"/>
            <a:chOff x="6420992" y="1321255"/>
            <a:chExt cx="5124927" cy="1260181"/>
          </a:xfrm>
        </p:grpSpPr>
        <p:sp>
          <p:nvSpPr>
            <p:cNvPr id="137" name="Google Shape;137;p3"/>
            <p:cNvSpPr txBox="1"/>
            <p:nvPr/>
          </p:nvSpPr>
          <p:spPr>
            <a:xfrm>
              <a:off x="6420994" y="1750480"/>
              <a:ext cx="5124925" cy="830956"/>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2400"/>
                <a:buFont typeface="Arial"/>
                <a:buChar char="•"/>
              </a:pPr>
              <a:r>
                <a:rPr b="0" i="0" lang="en-US" sz="2400" u="none" cap="none" strike="noStrike">
                  <a:solidFill>
                    <a:schemeClr val="dk1"/>
                  </a:solidFill>
                  <a:latin typeface="Helvetica Neue"/>
                  <a:ea typeface="Helvetica Neue"/>
                  <a:cs typeface="Helvetica Neue"/>
                  <a:sym typeface="Helvetica Neue"/>
                </a:rPr>
                <a:t>Eating An Elephant One Bite At A Time</a:t>
              </a:r>
              <a:endParaRPr/>
            </a:p>
            <a:p>
              <a:pPr indent="-342900" lvl="0" marL="342900" marR="0" rtl="0" algn="l">
                <a:lnSpc>
                  <a:spcPct val="100000"/>
                </a:lnSpc>
                <a:spcBef>
                  <a:spcPts val="0"/>
                </a:spcBef>
                <a:spcAft>
                  <a:spcPts val="0"/>
                </a:spcAft>
                <a:buClr>
                  <a:srgbClr val="000000"/>
                </a:buClr>
                <a:buSzPts val="2400"/>
                <a:buFont typeface="Arial"/>
                <a:buChar char="•"/>
              </a:pPr>
              <a:r>
                <a:rPr b="0" i="0" lang="en-US" sz="2400" u="none" cap="none" strike="noStrike">
                  <a:solidFill>
                    <a:schemeClr val="dk1"/>
                  </a:solidFill>
                  <a:latin typeface="Helvetica Neue"/>
                  <a:ea typeface="Helvetica Neue"/>
                  <a:cs typeface="Helvetica Neue"/>
                  <a:sym typeface="Helvetica Neue"/>
                </a:rPr>
                <a:t>The Input → Output → Outcome cycle to manage your work</a:t>
              </a:r>
              <a:endParaRPr/>
            </a:p>
          </p:txBody>
        </p:sp>
        <p:sp>
          <p:nvSpPr>
            <p:cNvPr id="138" name="Google Shape;138;p3"/>
            <p:cNvSpPr txBox="1"/>
            <p:nvPr/>
          </p:nvSpPr>
          <p:spPr>
            <a:xfrm>
              <a:off x="6420992" y="1321255"/>
              <a:ext cx="5124925" cy="523180"/>
            </a:xfrm>
            <a:prstGeom prst="rect">
              <a:avLst/>
            </a:prstGeom>
            <a:noFill/>
            <a:ln>
              <a:noFill/>
            </a:ln>
          </p:spPr>
          <p:txBody>
            <a:bodyPr anchorCtr="0" anchor="t" bIns="45700" lIns="108000" spcFirstLastPara="1" rIns="108000" wrap="square" tIns="45700">
              <a:spAutoFit/>
            </a:bodyPr>
            <a:lstStyle/>
            <a:p>
              <a:pPr indent="0" lvl="0" marL="0" marR="0" rtl="0" algn="l">
                <a:lnSpc>
                  <a:spcPct val="100000"/>
                </a:lnSpc>
                <a:spcBef>
                  <a:spcPts val="0"/>
                </a:spcBef>
                <a:spcAft>
                  <a:spcPts val="0"/>
                </a:spcAft>
                <a:buNone/>
              </a:pPr>
              <a:r>
                <a:rPr b="1" i="0" lang="en-US" sz="2800" u="none" cap="none" strike="noStrike">
                  <a:solidFill>
                    <a:schemeClr val="dk1"/>
                  </a:solidFill>
                  <a:latin typeface="Arial"/>
                  <a:ea typeface="Arial"/>
                  <a:cs typeface="Arial"/>
                  <a:sym typeface="Arial"/>
                </a:rPr>
                <a:t>The work-breakdown approach for hybrid workers </a:t>
              </a:r>
              <a:endParaRPr/>
            </a:p>
          </p:txBody>
        </p:sp>
      </p:grpSp>
      <p:grpSp>
        <p:nvGrpSpPr>
          <p:cNvPr id="139" name="Google Shape;139;p3"/>
          <p:cNvGrpSpPr/>
          <p:nvPr/>
        </p:nvGrpSpPr>
        <p:grpSpPr>
          <a:xfrm>
            <a:off x="2362199" y="4397552"/>
            <a:ext cx="14110649" cy="1245062"/>
            <a:chOff x="6420993" y="1336374"/>
            <a:chExt cx="5124926" cy="1245062"/>
          </a:xfrm>
        </p:grpSpPr>
        <p:sp>
          <p:nvSpPr>
            <p:cNvPr id="140" name="Google Shape;140;p3"/>
            <p:cNvSpPr txBox="1"/>
            <p:nvPr/>
          </p:nvSpPr>
          <p:spPr>
            <a:xfrm>
              <a:off x="6420994" y="1750480"/>
              <a:ext cx="5124925" cy="830956"/>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2400"/>
                <a:buFont typeface="Arial"/>
                <a:buChar char="•"/>
              </a:pPr>
              <a:r>
                <a:rPr b="0" i="0" lang="en-US" sz="2400" u="none" cap="none" strike="noStrike">
                  <a:solidFill>
                    <a:schemeClr val="dk1"/>
                  </a:solidFill>
                  <a:latin typeface="Helvetica Neue"/>
                  <a:ea typeface="Helvetica Neue"/>
                  <a:cs typeface="Helvetica Neue"/>
                  <a:sym typeface="Helvetica Neue"/>
                </a:rPr>
                <a:t>How do you find balance when things get rough?</a:t>
              </a:r>
              <a:endParaRPr/>
            </a:p>
            <a:p>
              <a:pPr indent="-342900" lvl="0" marL="342900" marR="0" rtl="0" algn="l">
                <a:lnSpc>
                  <a:spcPct val="100000"/>
                </a:lnSpc>
                <a:spcBef>
                  <a:spcPts val="0"/>
                </a:spcBef>
                <a:spcAft>
                  <a:spcPts val="0"/>
                </a:spcAft>
                <a:buClr>
                  <a:srgbClr val="000000"/>
                </a:buClr>
                <a:buSzPts val="2400"/>
                <a:buFont typeface="Arial"/>
                <a:buChar char="•"/>
              </a:pPr>
              <a:r>
                <a:rPr b="0" i="0" lang="en-US" sz="2400" u="none" cap="none" strike="noStrike">
                  <a:solidFill>
                    <a:schemeClr val="dk1"/>
                  </a:solidFill>
                  <a:latin typeface="Helvetica Neue"/>
                  <a:ea typeface="Helvetica Neue"/>
                  <a:cs typeface="Helvetica Neue"/>
                  <a:sym typeface="Helvetica Neue"/>
                </a:rPr>
                <a:t>Prioritising priorities: how to do it	</a:t>
              </a:r>
              <a:endParaRPr b="0" i="0" sz="1400" u="none" cap="none" strike="noStrike">
                <a:solidFill>
                  <a:srgbClr val="000000"/>
                </a:solidFill>
                <a:latin typeface="Arial"/>
                <a:ea typeface="Arial"/>
                <a:cs typeface="Arial"/>
                <a:sym typeface="Arial"/>
              </a:endParaRPr>
            </a:p>
          </p:txBody>
        </p:sp>
        <p:sp>
          <p:nvSpPr>
            <p:cNvPr id="141" name="Google Shape;141;p3"/>
            <p:cNvSpPr txBox="1"/>
            <p:nvPr/>
          </p:nvSpPr>
          <p:spPr>
            <a:xfrm>
              <a:off x="6420993" y="1336374"/>
              <a:ext cx="5124925" cy="523180"/>
            </a:xfrm>
            <a:prstGeom prst="rect">
              <a:avLst/>
            </a:prstGeom>
            <a:noFill/>
            <a:ln>
              <a:noFill/>
            </a:ln>
          </p:spPr>
          <p:txBody>
            <a:bodyPr anchorCtr="0" anchor="t" bIns="45700" lIns="108000" spcFirstLastPara="1" rIns="108000" wrap="square" tIns="45700">
              <a:spAutoFit/>
            </a:bodyPr>
            <a:lstStyle/>
            <a:p>
              <a:pPr indent="0" lvl="0" marL="0" marR="0" rtl="0" algn="l">
                <a:lnSpc>
                  <a:spcPct val="100000"/>
                </a:lnSpc>
                <a:spcBef>
                  <a:spcPts val="0"/>
                </a:spcBef>
                <a:spcAft>
                  <a:spcPts val="0"/>
                </a:spcAft>
                <a:buNone/>
              </a:pPr>
              <a:r>
                <a:rPr b="1" i="0" lang="en-US" sz="2800" u="none" cap="none" strike="noStrike">
                  <a:solidFill>
                    <a:schemeClr val="dk1"/>
                  </a:solidFill>
                  <a:latin typeface="Helvetica Neue"/>
                  <a:ea typeface="Helvetica Neue"/>
                  <a:cs typeface="Helvetica Neue"/>
                  <a:sym typeface="Helvetica Neue"/>
                </a:rPr>
                <a:t>Performing under pressure</a:t>
              </a: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4"/>
          <p:cNvSpPr txBox="1"/>
          <p:nvPr/>
        </p:nvSpPr>
        <p:spPr>
          <a:xfrm>
            <a:off x="1447799" y="1573291"/>
            <a:ext cx="13835744"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D00B24"/>
                </a:solidFill>
                <a:latin typeface="Arial"/>
                <a:ea typeface="Arial"/>
                <a:cs typeface="Arial"/>
                <a:sym typeface="Arial"/>
              </a:rPr>
              <a:t>1. The work-breakdown approach for hybrid workers </a:t>
            </a:r>
            <a:endParaRPr/>
          </a:p>
        </p:txBody>
      </p:sp>
      <p:sp>
        <p:nvSpPr>
          <p:cNvPr id="147" name="Google Shape;147;p4"/>
          <p:cNvSpPr txBox="1"/>
          <p:nvPr/>
        </p:nvSpPr>
        <p:spPr>
          <a:xfrm>
            <a:off x="1524000" y="2562880"/>
            <a:ext cx="15646400" cy="563227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400" u="none" cap="none" strike="noStrike">
                <a:solidFill>
                  <a:srgbClr val="D00B24"/>
                </a:solidFill>
                <a:latin typeface="Arial"/>
                <a:ea typeface="Arial"/>
                <a:cs typeface="Arial"/>
                <a:sym typeface="Arial"/>
              </a:rPr>
              <a:t>Eating An Elephant One Bite At A Time</a:t>
            </a:r>
            <a:endParaRPr/>
          </a:p>
          <a:p>
            <a:pPr indent="0" lvl="0" marL="0" marR="0" rtl="0" algn="l">
              <a:lnSpc>
                <a:spcPct val="100000"/>
              </a:lnSpc>
              <a:spcBef>
                <a:spcPts val="0"/>
              </a:spcBef>
              <a:spcAft>
                <a:spcPts val="0"/>
              </a:spcAft>
              <a:buClr>
                <a:srgbClr val="000000"/>
              </a:buClr>
              <a:buSzPts val="2400"/>
              <a:buFont typeface="Arial"/>
              <a:buNone/>
            </a:pPr>
            <a:r>
              <a:t/>
            </a:r>
            <a:endParaRPr b="0" i="1"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rPr b="0" i="1" lang="en-US" sz="2400" u="none" cap="none" strike="noStrike">
                <a:solidFill>
                  <a:schemeClr val="dk1"/>
                </a:solidFill>
                <a:latin typeface="Helvetica Neue"/>
                <a:ea typeface="Helvetica Neue"/>
                <a:cs typeface="Helvetica Neue"/>
                <a:sym typeface="Helvetica Neue"/>
              </a:rPr>
              <a:t>Eating an elephant one bite at a time </a:t>
            </a:r>
            <a:r>
              <a:rPr b="0" i="0" lang="en-US" sz="2400" u="none" cap="none" strike="noStrike">
                <a:solidFill>
                  <a:schemeClr val="dk1"/>
                </a:solidFill>
                <a:latin typeface="Helvetica Neue"/>
                <a:ea typeface="Helvetica Neue"/>
                <a:cs typeface="Helvetica Neue"/>
                <a:sym typeface="Helvetica Neue"/>
              </a:rPr>
              <a:t>is a notorious idiom from the South African theologian and bishop Desmond Tutu. </a:t>
            </a:r>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The expression is frequently used in the business environment, and it refers to the opportunity of accomplishing something that seems too big to be dealt with until its done piece by piece, one step after the other.</a:t>
            </a:r>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During your onboarding period and at the very early stage of your professional development, most of the time you will feel tired, under pressure, and overwhelmed by new tasks that accumulate faster than how you can process them. </a:t>
            </a:r>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Be assured that this impression is mostly due to the lack from your side (for now) of robust, sound and reliable self-organisation techniques.</a:t>
            </a:r>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None/>
            </a:pPr>
            <a:r>
              <a:rPr b="0" i="0" lang="en-US" sz="2400" u="none" cap="none" strike="noStrike">
                <a:solidFill>
                  <a:schemeClr val="dk1"/>
                </a:solidFill>
                <a:latin typeface="Helvetica Neue"/>
                <a:ea typeface="Helvetica Neue"/>
                <a:cs typeface="Helvetica Neue"/>
                <a:sym typeface="Helvetica Neue"/>
              </a:rPr>
              <a:t>In the next few slides, you will be introduced to some of these techniques that help in moving forward with agility and effectiveness.</a:t>
            </a:r>
            <a:endParaRPr b="0" i="0" sz="2400" u="none" cap="none" strike="noStrike">
              <a:solidFill>
                <a:schemeClr val="dk1"/>
              </a:solidFill>
              <a:latin typeface="Helvetica Neue"/>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9"/>
          <p:cNvSpPr txBox="1"/>
          <p:nvPr/>
        </p:nvSpPr>
        <p:spPr>
          <a:xfrm>
            <a:off x="1447799" y="1573291"/>
            <a:ext cx="13835744"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D00B24"/>
                </a:solidFill>
                <a:latin typeface="Arial"/>
                <a:ea typeface="Arial"/>
                <a:cs typeface="Arial"/>
                <a:sym typeface="Arial"/>
              </a:rPr>
              <a:t>1. The work-breakdown approach for hybrid workers </a:t>
            </a:r>
            <a:endParaRPr/>
          </a:p>
        </p:txBody>
      </p:sp>
      <p:sp>
        <p:nvSpPr>
          <p:cNvPr id="153" name="Google Shape;153;p29"/>
          <p:cNvSpPr txBox="1"/>
          <p:nvPr/>
        </p:nvSpPr>
        <p:spPr>
          <a:xfrm>
            <a:off x="1524000" y="2562880"/>
            <a:ext cx="15646400" cy="563227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400" u="none" cap="none" strike="noStrike">
                <a:solidFill>
                  <a:srgbClr val="C00000"/>
                </a:solidFill>
                <a:latin typeface="Helvetica Neue"/>
                <a:ea typeface="Helvetica Neue"/>
                <a:cs typeface="Helvetica Neue"/>
                <a:sym typeface="Helvetica Neue"/>
              </a:rPr>
              <a:t>Plan to have a plan</a:t>
            </a:r>
            <a:endParaRPr b="1" i="0" sz="2400" u="none" cap="none" strike="noStrike">
              <a:solidFill>
                <a:srgbClr val="C000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t/>
            </a:r>
            <a:endParaRPr b="0" i="1"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The very first trick to reduce this sense of pressure addresses the opportunity to schedule, plan and strategise your workload. In other words, you wish to start cutting the many pieces of the elephant.</a:t>
            </a:r>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Once you start perceiving that too many things are adding up to your agenda, that is the moment in which you have to: </a:t>
            </a:r>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	Take a deep breath and have a moment for yourself</a:t>
            </a:r>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	Write down all the things that are pending from your side in the form of a to-do list</a:t>
            </a:r>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	Go through each of the points of your action list and break down a plan</a:t>
            </a:r>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Once things are in order, you will soon start realising how, indeed, things are reasonably manageable.</a:t>
            </a:r>
            <a:endParaRPr/>
          </a:p>
        </p:txBody>
      </p:sp>
      <p:sp>
        <p:nvSpPr>
          <p:cNvPr id="154" name="Google Shape;154;p29"/>
          <p:cNvSpPr/>
          <p:nvPr/>
        </p:nvSpPr>
        <p:spPr>
          <a:xfrm>
            <a:off x="1762646" y="5370286"/>
            <a:ext cx="545125" cy="508537"/>
          </a:xfrm>
          <a:prstGeom prst="ellipse">
            <a:avLst/>
          </a:prstGeom>
          <a:solidFill>
            <a:srgbClr val="F7CAAC"/>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3600" u="none" cap="none" strike="noStrike">
                <a:solidFill>
                  <a:srgbClr val="002060"/>
                </a:solidFill>
                <a:latin typeface="Times New Roman"/>
                <a:ea typeface="Times New Roman"/>
                <a:cs typeface="Times New Roman"/>
                <a:sym typeface="Times New Roman"/>
              </a:rPr>
              <a:t>1</a:t>
            </a:r>
            <a:endParaRPr b="0" i="0" sz="3600" u="none" cap="none" strike="noStrike">
              <a:solidFill>
                <a:srgbClr val="002060"/>
              </a:solidFill>
              <a:latin typeface="Times New Roman"/>
              <a:ea typeface="Times New Roman"/>
              <a:cs typeface="Times New Roman"/>
              <a:sym typeface="Times New Roman"/>
            </a:endParaRPr>
          </a:p>
        </p:txBody>
      </p:sp>
      <p:sp>
        <p:nvSpPr>
          <p:cNvPr id="155" name="Google Shape;155;p29"/>
          <p:cNvSpPr/>
          <p:nvPr/>
        </p:nvSpPr>
        <p:spPr>
          <a:xfrm>
            <a:off x="1762646" y="6217461"/>
            <a:ext cx="545125" cy="508537"/>
          </a:xfrm>
          <a:prstGeom prst="ellipse">
            <a:avLst/>
          </a:prstGeom>
          <a:solidFill>
            <a:srgbClr val="F7CAAC"/>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3600" u="none" cap="none" strike="noStrike">
                <a:solidFill>
                  <a:srgbClr val="002060"/>
                </a:solidFill>
                <a:latin typeface="Times New Roman"/>
                <a:ea typeface="Times New Roman"/>
                <a:cs typeface="Times New Roman"/>
                <a:sym typeface="Times New Roman"/>
              </a:rPr>
              <a:t>2</a:t>
            </a:r>
            <a:endParaRPr b="0" i="0" sz="3600" u="none" cap="none" strike="noStrike">
              <a:solidFill>
                <a:srgbClr val="002060"/>
              </a:solidFill>
              <a:latin typeface="Times New Roman"/>
              <a:ea typeface="Times New Roman"/>
              <a:cs typeface="Times New Roman"/>
              <a:sym typeface="Times New Roman"/>
            </a:endParaRPr>
          </a:p>
        </p:txBody>
      </p:sp>
      <p:sp>
        <p:nvSpPr>
          <p:cNvPr id="156" name="Google Shape;156;p29"/>
          <p:cNvSpPr/>
          <p:nvPr/>
        </p:nvSpPr>
        <p:spPr>
          <a:xfrm>
            <a:off x="1762646" y="7064635"/>
            <a:ext cx="545125" cy="508537"/>
          </a:xfrm>
          <a:prstGeom prst="ellipse">
            <a:avLst/>
          </a:prstGeom>
          <a:solidFill>
            <a:srgbClr val="F7CAAC"/>
          </a:solid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0" i="0" lang="en-US" sz="3600" u="none" cap="none" strike="noStrike">
                <a:solidFill>
                  <a:srgbClr val="002060"/>
                </a:solidFill>
                <a:latin typeface="Times New Roman"/>
                <a:ea typeface="Times New Roman"/>
                <a:cs typeface="Times New Roman"/>
                <a:sym typeface="Times New Roman"/>
              </a:rPr>
              <a:t>3</a:t>
            </a:r>
            <a:endParaRPr b="0" i="0" sz="3600" u="none" cap="none" strike="noStrike">
              <a:solidFill>
                <a:srgbClr val="00206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0"/>
          <p:cNvSpPr txBox="1"/>
          <p:nvPr/>
        </p:nvSpPr>
        <p:spPr>
          <a:xfrm>
            <a:off x="1447799" y="1573291"/>
            <a:ext cx="13835744"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D00B24"/>
                </a:solidFill>
                <a:latin typeface="Arial"/>
                <a:ea typeface="Arial"/>
                <a:cs typeface="Arial"/>
                <a:sym typeface="Arial"/>
              </a:rPr>
              <a:t>1. The work-breakdown approach for hybrid workers </a:t>
            </a:r>
            <a:endParaRPr/>
          </a:p>
        </p:txBody>
      </p:sp>
      <p:sp>
        <p:nvSpPr>
          <p:cNvPr id="162" name="Google Shape;162;p30"/>
          <p:cNvSpPr txBox="1"/>
          <p:nvPr/>
        </p:nvSpPr>
        <p:spPr>
          <a:xfrm>
            <a:off x="1524000" y="2562880"/>
            <a:ext cx="15646400" cy="46162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400" u="none" cap="none" strike="noStrike">
                <a:solidFill>
                  <a:srgbClr val="C00000"/>
                </a:solidFill>
                <a:latin typeface="Helvetica Neue"/>
                <a:ea typeface="Helvetica Neue"/>
                <a:cs typeface="Helvetica Neue"/>
                <a:sym typeface="Helvetica Neue"/>
              </a:rPr>
              <a:t>Set work packages that lead you to more manageable workload </a:t>
            </a:r>
            <a:endParaRPr b="1" i="0" sz="2400" u="none" cap="none" strike="noStrike">
              <a:solidFill>
                <a:srgbClr val="C00000"/>
              </a:solidFill>
              <a:latin typeface="Helvetica Neue"/>
              <a:ea typeface="Helvetica Neue"/>
              <a:cs typeface="Helvetica Neue"/>
              <a:sym typeface="Helvetica Neue"/>
            </a:endParaRPr>
          </a:p>
        </p:txBody>
      </p:sp>
      <p:graphicFrame>
        <p:nvGraphicFramePr>
          <p:cNvPr id="163" name="Google Shape;163;p30"/>
          <p:cNvGraphicFramePr/>
          <p:nvPr/>
        </p:nvGraphicFramePr>
        <p:xfrm>
          <a:off x="1625600" y="3024504"/>
          <a:ext cx="3000000" cy="3000000"/>
        </p:xfrm>
        <a:graphic>
          <a:graphicData uri="http://schemas.openxmlformats.org/drawingml/2006/table">
            <a:tbl>
              <a:tblPr bandRow="1" firstRow="1">
                <a:noFill/>
                <a:tableStyleId>{407FDD30-2220-434C-AC66-AC2C10388D88}</a:tableStyleId>
              </a:tblPr>
              <a:tblGrid>
                <a:gridCol w="1642850"/>
                <a:gridCol w="208275"/>
                <a:gridCol w="3415375"/>
                <a:gridCol w="279975"/>
                <a:gridCol w="432625"/>
                <a:gridCol w="432625"/>
                <a:gridCol w="432625"/>
                <a:gridCol w="432625"/>
                <a:gridCol w="432625"/>
                <a:gridCol w="432625"/>
                <a:gridCol w="432625"/>
                <a:gridCol w="432625"/>
                <a:gridCol w="432625"/>
                <a:gridCol w="432625"/>
                <a:gridCol w="432625"/>
                <a:gridCol w="432625"/>
                <a:gridCol w="432625"/>
                <a:gridCol w="432625"/>
                <a:gridCol w="432625"/>
                <a:gridCol w="432625"/>
                <a:gridCol w="432625"/>
                <a:gridCol w="432625"/>
                <a:gridCol w="432625"/>
                <a:gridCol w="432625"/>
              </a:tblGrid>
              <a:tr h="380550">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Work Package</a:t>
                      </a:r>
                      <a:endParaRPr sz="1200" u="none" cap="none" strike="noStrike">
                        <a:latin typeface="Helvetica Neue"/>
                        <a:ea typeface="Helvetica Neue"/>
                        <a:cs typeface="Helvetica Neue"/>
                        <a:sym typeface="Helvetica Neue"/>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rowSpan="21">
                  <a:txBody>
                    <a:bodyPr/>
                    <a:lstStyle/>
                    <a:p>
                      <a:pPr indent="0" lvl="0" marL="0" marR="0" rtl="0" algn="l">
                        <a:lnSpc>
                          <a:spcPct val="100000"/>
                        </a:lnSpc>
                        <a:spcBef>
                          <a:spcPts val="0"/>
                        </a:spcBef>
                        <a:spcAft>
                          <a:spcPts val="0"/>
                        </a:spcAft>
                        <a:buNone/>
                      </a:pPr>
                      <a:r>
                        <a:t/>
                      </a:r>
                      <a:endParaRPr sz="6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Action</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rowSpan="21">
                  <a:txBody>
                    <a:bodyPr/>
                    <a:lstStyle/>
                    <a:p>
                      <a:pPr indent="0" lvl="0" marL="0" marR="0" rtl="0" algn="l">
                        <a:lnSpc>
                          <a:spcPct val="100000"/>
                        </a:lnSpc>
                        <a:spcBef>
                          <a:spcPts val="0"/>
                        </a:spcBef>
                        <a:spcAft>
                          <a:spcPts val="0"/>
                        </a:spcAft>
                        <a:buNone/>
                      </a:pPr>
                      <a:r>
                        <a:t/>
                      </a:r>
                      <a:endParaRPr sz="1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1</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2</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3</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4</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5</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6</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7</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8</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9</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10</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11</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12</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13</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14</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15</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16</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17</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18</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19</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20</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r>
              <a:tr h="0">
                <a:tc>
                  <a:txBody>
                    <a:bodyPr/>
                    <a:lstStyle/>
                    <a:p>
                      <a:pPr indent="0" lvl="0" marL="0" marR="0" rtl="0" algn="l">
                        <a:lnSpc>
                          <a:spcPct val="100000"/>
                        </a:lnSpc>
                        <a:spcBef>
                          <a:spcPts val="0"/>
                        </a:spcBef>
                        <a:spcAft>
                          <a:spcPts val="0"/>
                        </a:spcAft>
                        <a:buNone/>
                      </a:pPr>
                      <a:r>
                        <a:t/>
                      </a:r>
                      <a:endParaRPr sz="1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1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gridSpan="20">
                  <a:txBody>
                    <a:bodyPr/>
                    <a:lstStyle/>
                    <a:p>
                      <a:pPr indent="0" lvl="0" marL="0" marR="0" rtl="0" algn="l">
                        <a:lnSpc>
                          <a:spcPct val="100000"/>
                        </a:lnSpc>
                        <a:spcBef>
                          <a:spcPts val="0"/>
                        </a:spcBef>
                        <a:spcAft>
                          <a:spcPts val="0"/>
                        </a:spcAft>
                        <a:buNone/>
                      </a:pPr>
                      <a:r>
                        <a:t/>
                      </a:r>
                      <a:endParaRPr sz="1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hMerge="1"/>
                <a:tc hMerge="1"/>
                <a:tc hMerge="1"/>
                <a:tc hMerge="1"/>
                <a:tc hMerge="1"/>
                <a:tc hMerge="1"/>
                <a:tc hMerge="1"/>
                <a:tc hMerge="1"/>
                <a:tc hMerge="1"/>
                <a:tc hMerge="1"/>
                <a:tc hMerge="1"/>
                <a:tc hMerge="1"/>
                <a:tc hMerge="1"/>
                <a:tc hMerge="1"/>
                <a:tc hMerge="1"/>
                <a:tc hMerge="1"/>
                <a:tc hMerge="1"/>
                <a:tc hMerge="1"/>
                <a:tc hMerge="1"/>
              </a:tr>
              <a:tr h="247725">
                <a:tc rowSpan="4">
                  <a:txBody>
                    <a:bodyPr/>
                    <a:lstStyle/>
                    <a:p>
                      <a:pPr indent="0" lvl="0" marL="0" marR="0" rtl="0" algn="l">
                        <a:lnSpc>
                          <a:spcPct val="100000"/>
                        </a:lnSpc>
                        <a:spcBef>
                          <a:spcPts val="0"/>
                        </a:spcBef>
                        <a:spcAft>
                          <a:spcPts val="0"/>
                        </a:spcAft>
                        <a:buNone/>
                      </a:pPr>
                      <a:r>
                        <a:rPr lang="en-US" sz="1200" u="none" cap="none" strike="noStrike">
                          <a:solidFill>
                            <a:schemeClr val="lt1"/>
                          </a:solidFill>
                          <a:latin typeface="Helvetica Neue"/>
                          <a:ea typeface="Helvetica Neue"/>
                          <a:cs typeface="Helvetica Neue"/>
                          <a:sym typeface="Helvetica Neue"/>
                        </a:rPr>
                        <a:t>WORK </a:t>
                      </a:r>
                      <a:endParaRPr/>
                    </a:p>
                    <a:p>
                      <a:pPr indent="0" lvl="0" marL="0" marR="0" rtl="0" algn="l">
                        <a:lnSpc>
                          <a:spcPct val="100000"/>
                        </a:lnSpc>
                        <a:spcBef>
                          <a:spcPts val="0"/>
                        </a:spcBef>
                        <a:spcAft>
                          <a:spcPts val="0"/>
                        </a:spcAft>
                        <a:buNone/>
                      </a:pPr>
                      <a:r>
                        <a:rPr lang="en-US" sz="1200" u="none" cap="none" strike="noStrike">
                          <a:solidFill>
                            <a:schemeClr val="lt1"/>
                          </a:solidFill>
                          <a:latin typeface="Helvetica Neue"/>
                          <a:ea typeface="Helvetica Neue"/>
                          <a:cs typeface="Helvetica Neue"/>
                          <a:sym typeface="Helvetica Neue"/>
                        </a:rPr>
                        <a:t>PACKAGE</a:t>
                      </a:r>
                      <a:r>
                        <a:rPr lang="en-US" sz="1200" u="none" cap="none" strike="noStrike">
                          <a:solidFill>
                            <a:schemeClr val="lt1"/>
                          </a:solidFill>
                          <a:latin typeface="Helvetica Neue"/>
                          <a:ea typeface="Helvetica Neue"/>
                          <a:cs typeface="Helvetica Neue"/>
                          <a:sym typeface="Helvetica Neue"/>
                        </a:rPr>
                        <a:t> </a:t>
                      </a:r>
                      <a:r>
                        <a:rPr lang="en-US" sz="1200" u="none" cap="none" strike="noStrike">
                          <a:solidFill>
                            <a:schemeClr val="lt1"/>
                          </a:solidFill>
                          <a:latin typeface="Helvetica Neue"/>
                          <a:ea typeface="Helvetica Neue"/>
                          <a:cs typeface="Helvetica Neue"/>
                          <a:sym typeface="Helvetica Neue"/>
                        </a:rPr>
                        <a:t>1</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7CAAC"/>
                    </a:solidFill>
                  </a:tcPr>
                </a:tc>
                <a:tc vMerge="1"/>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1.1 ___</a:t>
                      </a:r>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7CAAC"/>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247725">
                <a:tc vMerge="1"/>
                <a:tc vMerge="1"/>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1.2 ___</a:t>
                      </a:r>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7CAAC"/>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7CAAC"/>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247725">
                <a:tc vMerge="1"/>
                <a:tc vMerge="1"/>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1.3 ___</a:t>
                      </a:r>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7CAAC"/>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7CAAC"/>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7CAAC"/>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7CAAC"/>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247725">
                <a:tc vMerge="1"/>
                <a:tc vMerge="1"/>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1.4 ___</a:t>
                      </a:r>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7CAAC"/>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7CAAC"/>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7CAAC"/>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7CAAC"/>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262300">
                <a:tc>
                  <a:txBody>
                    <a:bodyPr/>
                    <a:lstStyle/>
                    <a:p>
                      <a:pPr indent="0" lvl="0" marL="0" marR="0" rtl="0" algn="l">
                        <a:lnSpc>
                          <a:spcPct val="100000"/>
                        </a:lnSpc>
                        <a:spcBef>
                          <a:spcPts val="0"/>
                        </a:spcBef>
                        <a:spcAft>
                          <a:spcPts val="0"/>
                        </a:spcAft>
                        <a:buNone/>
                      </a:pPr>
                      <a:r>
                        <a:t/>
                      </a:r>
                      <a:endParaRPr sz="1200" u="none" cap="none" strike="noStrike">
                        <a:solidFill>
                          <a:schemeClr val="lt1"/>
                        </a:solidFill>
                        <a:latin typeface="Helvetica Neue"/>
                        <a:ea typeface="Helvetica Neue"/>
                        <a:cs typeface="Helvetica Neue"/>
                        <a:sym typeface="Helvetica Neue"/>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11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247725">
                <a:tc rowSpan="3">
                  <a:txBody>
                    <a:bodyPr/>
                    <a:lstStyle/>
                    <a:p>
                      <a:pPr indent="0" lvl="0" marL="0" marR="0" rtl="0" algn="l">
                        <a:lnSpc>
                          <a:spcPct val="100000"/>
                        </a:lnSpc>
                        <a:spcBef>
                          <a:spcPts val="0"/>
                        </a:spcBef>
                        <a:spcAft>
                          <a:spcPts val="0"/>
                        </a:spcAft>
                        <a:buNone/>
                      </a:pPr>
                      <a:r>
                        <a:rPr lang="en-US" sz="1200" u="none" cap="none" strike="noStrike">
                          <a:solidFill>
                            <a:schemeClr val="lt1"/>
                          </a:solidFill>
                          <a:latin typeface="Helvetica Neue"/>
                          <a:ea typeface="Helvetica Neue"/>
                          <a:cs typeface="Helvetica Neue"/>
                          <a:sym typeface="Helvetica Neue"/>
                        </a:rPr>
                        <a:t>WORK </a:t>
                      </a:r>
                      <a:endParaRPr/>
                    </a:p>
                    <a:p>
                      <a:pPr indent="0" lvl="0" marL="0" marR="0" rtl="0" algn="l">
                        <a:lnSpc>
                          <a:spcPct val="100000"/>
                        </a:lnSpc>
                        <a:spcBef>
                          <a:spcPts val="0"/>
                        </a:spcBef>
                        <a:spcAft>
                          <a:spcPts val="0"/>
                        </a:spcAft>
                        <a:buNone/>
                      </a:pPr>
                      <a:r>
                        <a:rPr lang="en-US" sz="1200" u="none" cap="none" strike="noStrike">
                          <a:solidFill>
                            <a:schemeClr val="lt1"/>
                          </a:solidFill>
                          <a:latin typeface="Helvetica Neue"/>
                          <a:ea typeface="Helvetica Neue"/>
                          <a:cs typeface="Helvetica Neue"/>
                          <a:sym typeface="Helvetica Neue"/>
                        </a:rPr>
                        <a:t>PACKAGE</a:t>
                      </a:r>
                      <a:r>
                        <a:rPr lang="en-US" sz="1200" u="none" cap="none" strike="noStrike">
                          <a:solidFill>
                            <a:schemeClr val="lt1"/>
                          </a:solidFill>
                          <a:latin typeface="Helvetica Neue"/>
                          <a:ea typeface="Helvetica Neue"/>
                          <a:cs typeface="Helvetica Neue"/>
                          <a:sym typeface="Helvetica Neue"/>
                        </a:rPr>
                        <a:t> 2</a:t>
                      </a:r>
                      <a:endParaRPr sz="1200" u="none" cap="none" strike="noStrike">
                        <a:solidFill>
                          <a:schemeClr val="lt1"/>
                        </a:solidFill>
                        <a:latin typeface="Helvetica Neue"/>
                        <a:ea typeface="Helvetica Neue"/>
                        <a:cs typeface="Helvetica Neue"/>
                        <a:sym typeface="Helvetica Neue"/>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4B081"/>
                    </a:solidFill>
                  </a:tcPr>
                </a:tc>
                <a:tc vMerge="1"/>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2.1 ___</a:t>
                      </a:r>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4B08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4B08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4B08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4B08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247725">
                <a:tc vMerge="1"/>
                <a:tc vMerge="1"/>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2.2 ___</a:t>
                      </a:r>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4B08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4B08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4B08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4B08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247725">
                <a:tc vMerge="1"/>
                <a:tc vMerge="1"/>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2.3 ___</a:t>
                      </a:r>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4B08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4B08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4B08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4B08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262300">
                <a:tc>
                  <a:txBody>
                    <a:bodyPr/>
                    <a:lstStyle/>
                    <a:p>
                      <a:pPr indent="0" lvl="0" marL="0" marR="0" rtl="0" algn="l">
                        <a:lnSpc>
                          <a:spcPct val="100000"/>
                        </a:lnSpc>
                        <a:spcBef>
                          <a:spcPts val="0"/>
                        </a:spcBef>
                        <a:spcAft>
                          <a:spcPts val="0"/>
                        </a:spcAft>
                        <a:buNone/>
                      </a:pPr>
                      <a:r>
                        <a:t/>
                      </a:r>
                      <a:endParaRPr sz="1200" u="none" cap="none" strike="noStrike">
                        <a:solidFill>
                          <a:schemeClr val="lt1"/>
                        </a:solidFill>
                        <a:latin typeface="Helvetica Neue"/>
                        <a:ea typeface="Helvetica Neue"/>
                        <a:cs typeface="Helvetica Neue"/>
                        <a:sym typeface="Helvetica Neue"/>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11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247725">
                <a:tc rowSpan="6">
                  <a:txBody>
                    <a:bodyPr/>
                    <a:lstStyle/>
                    <a:p>
                      <a:pPr indent="0" lvl="0" marL="0" marR="0" rtl="0" algn="l">
                        <a:lnSpc>
                          <a:spcPct val="100000"/>
                        </a:lnSpc>
                        <a:spcBef>
                          <a:spcPts val="0"/>
                        </a:spcBef>
                        <a:spcAft>
                          <a:spcPts val="0"/>
                        </a:spcAft>
                        <a:buNone/>
                      </a:pPr>
                      <a:r>
                        <a:rPr lang="en-US" sz="1200" u="none" cap="none" strike="noStrike">
                          <a:solidFill>
                            <a:schemeClr val="lt1"/>
                          </a:solidFill>
                          <a:latin typeface="Helvetica Neue"/>
                          <a:ea typeface="Helvetica Neue"/>
                          <a:cs typeface="Helvetica Neue"/>
                          <a:sym typeface="Helvetica Neue"/>
                        </a:rPr>
                        <a:t>WORK </a:t>
                      </a:r>
                      <a:endParaRPr/>
                    </a:p>
                    <a:p>
                      <a:pPr indent="0" lvl="0" marL="0" marR="0" rtl="0" algn="l">
                        <a:lnSpc>
                          <a:spcPct val="100000"/>
                        </a:lnSpc>
                        <a:spcBef>
                          <a:spcPts val="0"/>
                        </a:spcBef>
                        <a:spcAft>
                          <a:spcPts val="0"/>
                        </a:spcAft>
                        <a:buNone/>
                      </a:pPr>
                      <a:r>
                        <a:rPr lang="en-US" sz="1200" u="none" cap="none" strike="noStrike">
                          <a:solidFill>
                            <a:schemeClr val="lt1"/>
                          </a:solidFill>
                          <a:latin typeface="Helvetica Neue"/>
                          <a:ea typeface="Helvetica Neue"/>
                          <a:cs typeface="Helvetica Neue"/>
                          <a:sym typeface="Helvetica Neue"/>
                        </a:rPr>
                        <a:t>PACKAGE</a:t>
                      </a:r>
                      <a:r>
                        <a:rPr lang="en-US" sz="1200" u="none" cap="none" strike="noStrike">
                          <a:solidFill>
                            <a:schemeClr val="lt1"/>
                          </a:solidFill>
                          <a:latin typeface="Helvetica Neue"/>
                          <a:ea typeface="Helvetica Neue"/>
                          <a:cs typeface="Helvetica Neue"/>
                          <a:sym typeface="Helvetica Neue"/>
                        </a:rPr>
                        <a:t> 3</a:t>
                      </a:r>
                      <a:endParaRPr sz="1200" u="none" cap="none" strike="noStrike">
                        <a:solidFill>
                          <a:schemeClr val="lt1"/>
                        </a:solidFill>
                        <a:latin typeface="Helvetica Neue"/>
                        <a:ea typeface="Helvetica Neue"/>
                        <a:cs typeface="Helvetica Neue"/>
                        <a:sym typeface="Helvetica Neue"/>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C55A11"/>
                    </a:solidFill>
                  </a:tcPr>
                </a:tc>
                <a:tc vMerge="1"/>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3.1 ___</a:t>
                      </a:r>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C55A1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247725">
                <a:tc vMerge="1"/>
                <a:tc vMerge="1"/>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3.2 ___</a:t>
                      </a:r>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C55A1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C55A1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247725">
                <a:tc vMerge="1"/>
                <a:tc vMerge="1"/>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3.3 ___</a:t>
                      </a:r>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C55A1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C55A1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247725">
                <a:tc vMerge="1"/>
                <a:tc vMerge="1"/>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3.4 ___</a:t>
                      </a:r>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C55A1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C55A1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C55A1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C55A1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247725">
                <a:tc vMerge="1"/>
                <a:tc vMerge="1"/>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3.5 ___</a:t>
                      </a:r>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C55A1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C55A1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247725">
                <a:tc vMerge="1"/>
                <a:tc vMerge="1"/>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3.6 ___</a:t>
                      </a:r>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C55A1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C55A1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262300">
                <a:tc>
                  <a:txBody>
                    <a:bodyPr/>
                    <a:lstStyle/>
                    <a:p>
                      <a:pPr indent="0" lvl="0" marL="0" marR="0" rtl="0" algn="l">
                        <a:lnSpc>
                          <a:spcPct val="100000"/>
                        </a:lnSpc>
                        <a:spcBef>
                          <a:spcPts val="0"/>
                        </a:spcBef>
                        <a:spcAft>
                          <a:spcPts val="0"/>
                        </a:spcAft>
                        <a:buNone/>
                      </a:pPr>
                      <a:r>
                        <a:t/>
                      </a:r>
                      <a:endParaRPr sz="1200" u="none" cap="none" strike="noStrike">
                        <a:solidFill>
                          <a:schemeClr val="lt1"/>
                        </a:solidFill>
                        <a:latin typeface="Helvetica Neue"/>
                        <a:ea typeface="Helvetica Neue"/>
                        <a:cs typeface="Helvetica Neue"/>
                        <a:sym typeface="Helvetica Neue"/>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11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2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247725">
                <a:tc rowSpan="3">
                  <a:txBody>
                    <a:bodyPr/>
                    <a:lstStyle/>
                    <a:p>
                      <a:pPr indent="0" lvl="0" marL="0" marR="0" rtl="0" algn="l">
                        <a:lnSpc>
                          <a:spcPct val="100000"/>
                        </a:lnSpc>
                        <a:spcBef>
                          <a:spcPts val="0"/>
                        </a:spcBef>
                        <a:spcAft>
                          <a:spcPts val="0"/>
                        </a:spcAft>
                        <a:buNone/>
                      </a:pPr>
                      <a:r>
                        <a:rPr lang="en-US" sz="1200" u="none" cap="none" strike="noStrike">
                          <a:solidFill>
                            <a:schemeClr val="lt1"/>
                          </a:solidFill>
                          <a:latin typeface="Helvetica Neue"/>
                          <a:ea typeface="Helvetica Neue"/>
                          <a:cs typeface="Helvetica Neue"/>
                          <a:sym typeface="Helvetica Neue"/>
                        </a:rPr>
                        <a:t>WORK </a:t>
                      </a:r>
                      <a:endParaRPr/>
                    </a:p>
                    <a:p>
                      <a:pPr indent="0" lvl="0" marL="0" marR="0" rtl="0" algn="l">
                        <a:lnSpc>
                          <a:spcPct val="100000"/>
                        </a:lnSpc>
                        <a:spcBef>
                          <a:spcPts val="0"/>
                        </a:spcBef>
                        <a:spcAft>
                          <a:spcPts val="0"/>
                        </a:spcAft>
                        <a:buNone/>
                      </a:pPr>
                      <a:r>
                        <a:rPr lang="en-US" sz="1200" u="none" cap="none" strike="noStrike">
                          <a:solidFill>
                            <a:schemeClr val="lt1"/>
                          </a:solidFill>
                          <a:latin typeface="Helvetica Neue"/>
                          <a:ea typeface="Helvetica Neue"/>
                          <a:cs typeface="Helvetica Neue"/>
                          <a:sym typeface="Helvetica Neue"/>
                        </a:rPr>
                        <a:t>PACKAGE</a:t>
                      </a:r>
                      <a:r>
                        <a:rPr lang="en-US" sz="1200" u="none" cap="none" strike="noStrike">
                          <a:solidFill>
                            <a:schemeClr val="lt1"/>
                          </a:solidFill>
                          <a:latin typeface="Helvetica Neue"/>
                          <a:ea typeface="Helvetica Neue"/>
                          <a:cs typeface="Helvetica Neue"/>
                          <a:sym typeface="Helvetica Neue"/>
                        </a:rPr>
                        <a:t> 4</a:t>
                      </a:r>
                      <a:endParaRPr sz="1200" u="none" cap="none" strike="noStrike">
                        <a:solidFill>
                          <a:schemeClr val="lt1"/>
                        </a:solidFill>
                        <a:latin typeface="Helvetica Neue"/>
                        <a:ea typeface="Helvetica Neue"/>
                        <a:cs typeface="Helvetica Neue"/>
                        <a:sym typeface="Helvetica Neue"/>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833C0B"/>
                    </a:solidFill>
                  </a:tcPr>
                </a:tc>
                <a:tc vMerge="1"/>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4.1 ___</a:t>
                      </a:r>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833C0B"/>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833C0B"/>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247725">
                <a:tc vMerge="1"/>
                <a:tc vMerge="1"/>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4.2 ___</a:t>
                      </a:r>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833C0B"/>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833C0B"/>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247725">
                <a:tc vMerge="1"/>
                <a:tc vMerge="1"/>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4.3 ___</a:t>
                      </a:r>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vMerge="1"/>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833C0B"/>
                    </a:solidFill>
                  </a:tcPr>
                </a:tc>
                <a:tc>
                  <a:txBody>
                    <a:bodyPr/>
                    <a:lstStyle/>
                    <a:p>
                      <a:pPr indent="0" lvl="0" marL="0" marR="0" rtl="0" algn="l">
                        <a:lnSpc>
                          <a:spcPct val="100000"/>
                        </a:lnSpc>
                        <a:spcBef>
                          <a:spcPts val="0"/>
                        </a:spcBef>
                        <a:spcAft>
                          <a:spcPts val="0"/>
                        </a:spcAft>
                        <a:buNone/>
                      </a:pPr>
                      <a:r>
                        <a:t/>
                      </a:r>
                      <a:endParaRPr sz="9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833C0B"/>
                    </a:solidFill>
                  </a:tcPr>
                </a:tc>
              </a:tr>
            </a:tbl>
          </a:graphicData>
        </a:graphic>
      </p:graphicFrame>
      <p:sp>
        <p:nvSpPr>
          <p:cNvPr id="164" name="Google Shape;164;p30"/>
          <p:cNvSpPr txBox="1"/>
          <p:nvPr/>
        </p:nvSpPr>
        <p:spPr>
          <a:xfrm>
            <a:off x="14119529" y="2562880"/>
            <a:ext cx="1704833" cy="307777"/>
          </a:xfrm>
          <a:prstGeom prst="rect">
            <a:avLst/>
          </a:prstGeom>
          <a:noFill/>
          <a:ln cap="flat" cmpd="sng" w="57150">
            <a:solidFill>
              <a:srgbClr val="7F7F7F"/>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en-US" sz="1400" u="none" cap="none" strike="noStrike">
                <a:solidFill>
                  <a:srgbClr val="7F7F7F"/>
                </a:solidFill>
                <a:latin typeface="Arial"/>
                <a:ea typeface="Arial"/>
                <a:cs typeface="Arial"/>
                <a:sym typeface="Arial"/>
              </a:rPr>
              <a:t>Measured in days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1"/>
          <p:cNvSpPr txBox="1"/>
          <p:nvPr/>
        </p:nvSpPr>
        <p:spPr>
          <a:xfrm>
            <a:off x="1447799" y="1573291"/>
            <a:ext cx="13835744"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D00B24"/>
                </a:solidFill>
                <a:latin typeface="Arial"/>
                <a:ea typeface="Arial"/>
                <a:cs typeface="Arial"/>
                <a:sym typeface="Arial"/>
              </a:rPr>
              <a:t>1. The work-breakdown approach for hybrid workers </a:t>
            </a:r>
            <a:endParaRPr/>
          </a:p>
        </p:txBody>
      </p:sp>
      <p:sp>
        <p:nvSpPr>
          <p:cNvPr id="170" name="Google Shape;170;p31"/>
          <p:cNvSpPr txBox="1"/>
          <p:nvPr/>
        </p:nvSpPr>
        <p:spPr>
          <a:xfrm>
            <a:off x="2172275" y="2596980"/>
            <a:ext cx="15646500" cy="5633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400" u="none" cap="none" strike="noStrike">
                <a:solidFill>
                  <a:srgbClr val="C00000"/>
                </a:solidFill>
                <a:latin typeface="Helvetica Neue"/>
                <a:ea typeface="Helvetica Neue"/>
                <a:cs typeface="Helvetica Neue"/>
                <a:sym typeface="Helvetica Neue"/>
              </a:rPr>
              <a:t>Set work packages that lead you to a more manageable workload </a:t>
            </a:r>
            <a:endParaRPr b="1" i="0" sz="2400" u="none" cap="none" strike="noStrike">
              <a:solidFill>
                <a:srgbClr val="C00000"/>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t/>
            </a:r>
            <a:endParaRPr b="0" i="1"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		WPs (work packages) include a set of activities (i.e., tasks) that lead you to the achievement of 		major results: the publication and delivery of an important report, the submission of an analysis, or 		whatever might be concretely expected from you. </a:t>
            </a:r>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		A whole WP (ex., </a:t>
            </a:r>
            <a:r>
              <a:rPr b="1" i="0" lang="en-US" sz="2400" u="none" cap="none" strike="noStrike">
                <a:solidFill>
                  <a:srgbClr val="002060"/>
                </a:solidFill>
                <a:latin typeface="Helvetica Neue"/>
                <a:ea typeface="Helvetica Neue"/>
                <a:cs typeface="Helvetica Neue"/>
                <a:sym typeface="Helvetica Neue"/>
              </a:rPr>
              <a:t>WP3</a:t>
            </a:r>
            <a:r>
              <a:rPr b="0" i="0" lang="en-US" sz="2400" u="none" cap="none" strike="noStrike">
                <a:solidFill>
                  <a:schemeClr val="dk1"/>
                </a:solidFill>
                <a:latin typeface="Helvetica Neue"/>
                <a:ea typeface="Helvetica Neue"/>
                <a:cs typeface="Helvetica Neue"/>
                <a:sym typeface="Helvetica Neue"/>
              </a:rPr>
              <a:t>) might be represented, for instance, by the submission to the whole project 		team of a Project Management Plan (PMP). </a:t>
            </a:r>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		The draft and consolidation of the project management plan include indeed various sub-task and 		activities that lead you to its final completion. </a:t>
            </a:r>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		If you are requested to prepare such a document, do not conceive it as a whole task but rather as a 		system of integrated activities.</a:t>
            </a:r>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	</a:t>
            </a:r>
            <a:endParaRPr/>
          </a:p>
        </p:txBody>
      </p:sp>
      <p:graphicFrame>
        <p:nvGraphicFramePr>
          <p:cNvPr id="171" name="Google Shape;171;p31"/>
          <p:cNvGraphicFramePr/>
          <p:nvPr/>
        </p:nvGraphicFramePr>
        <p:xfrm>
          <a:off x="1524000" y="3226219"/>
          <a:ext cx="3000000" cy="3000000"/>
        </p:xfrm>
        <a:graphic>
          <a:graphicData uri="http://schemas.openxmlformats.org/drawingml/2006/table">
            <a:tbl>
              <a:tblPr bandRow="1" firstRow="1">
                <a:noFill/>
                <a:tableStyleId>{407FDD30-2220-434C-AC66-AC2C10388D88}</a:tableStyleId>
              </a:tblPr>
              <a:tblGrid>
                <a:gridCol w="1438625"/>
                <a:gridCol w="217700"/>
              </a:tblGrid>
              <a:tr h="438175">
                <a:tc>
                  <a:txBody>
                    <a:bodyPr/>
                    <a:lstStyle/>
                    <a:p>
                      <a:pPr indent="0" lvl="0" marL="0" marR="0" rtl="0" algn="ctr">
                        <a:lnSpc>
                          <a:spcPct val="100000"/>
                        </a:lnSpc>
                        <a:spcBef>
                          <a:spcPts val="0"/>
                        </a:spcBef>
                        <a:spcAft>
                          <a:spcPts val="0"/>
                        </a:spcAft>
                        <a:buNone/>
                      </a:pPr>
                      <a:r>
                        <a:rPr lang="en-US" sz="1400" u="none" cap="none" strike="noStrike">
                          <a:latin typeface="Helvetica Neue"/>
                          <a:ea typeface="Helvetica Neue"/>
                          <a:cs typeface="Helvetica Neue"/>
                          <a:sym typeface="Helvetica Neue"/>
                        </a:rPr>
                        <a:t>Work</a:t>
                      </a:r>
                      <a:r>
                        <a:rPr lang="en-US" sz="1400" u="none" cap="none" strike="noStrike">
                          <a:latin typeface="Helvetica Neue"/>
                          <a:ea typeface="Helvetica Neue"/>
                          <a:cs typeface="Helvetica Neue"/>
                          <a:sym typeface="Helvetica Neue"/>
                        </a:rPr>
                        <a:t> Package</a:t>
                      </a:r>
                      <a:endParaRPr sz="1400" u="none" cap="none" strike="noStrike">
                        <a:latin typeface="Helvetica Neue"/>
                        <a:ea typeface="Helvetica Neue"/>
                        <a:cs typeface="Helvetica Neue"/>
                        <a:sym typeface="Helvetica Neue"/>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7C80"/>
                    </a:solidFill>
                  </a:tcPr>
                </a:tc>
                <a:tc rowSpan="9">
                  <a:txBody>
                    <a:bodyPr/>
                    <a:lstStyle/>
                    <a:p>
                      <a:pPr indent="0" lvl="0" marL="0" marR="0" rtl="0" algn="l">
                        <a:lnSpc>
                          <a:spcPct val="100000"/>
                        </a:lnSpc>
                        <a:spcBef>
                          <a:spcPts val="0"/>
                        </a:spcBef>
                        <a:spcAft>
                          <a:spcPts val="0"/>
                        </a:spcAft>
                        <a:buNone/>
                      </a:pPr>
                      <a:r>
                        <a:t/>
                      </a:r>
                      <a:endParaRPr sz="1000" u="none" cap="none" strike="noStrike">
                        <a:latin typeface="Helvetica Neue"/>
                        <a:ea typeface="Helvetica Neue"/>
                        <a:cs typeface="Helvetica Neue"/>
                        <a:sym typeface="Helvetica Neue"/>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0">
                <a:tc>
                  <a:txBody>
                    <a:bodyPr/>
                    <a:lstStyle/>
                    <a:p>
                      <a:pPr indent="0" lvl="0" marL="0" marR="0" rtl="0" algn="l">
                        <a:lnSpc>
                          <a:spcPct val="100000"/>
                        </a:lnSpc>
                        <a:spcBef>
                          <a:spcPts val="0"/>
                        </a:spcBef>
                        <a:spcAft>
                          <a:spcPts val="0"/>
                        </a:spcAft>
                        <a:buNone/>
                      </a:pPr>
                      <a:r>
                        <a:t/>
                      </a:r>
                      <a:endParaRPr sz="100" u="none" cap="none" strike="noStrike">
                        <a:latin typeface="Helvetica Neue"/>
                        <a:ea typeface="Helvetica Neue"/>
                        <a:cs typeface="Helvetica Neue"/>
                        <a:sym typeface="Helvetica Neue"/>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c vMerge="1"/>
              </a:tr>
              <a:tr h="914475">
                <a:tc>
                  <a:txBody>
                    <a:bodyPr/>
                    <a:lstStyle/>
                    <a:p>
                      <a:pPr indent="0" lvl="0" marL="0" marR="0" rtl="0" algn="l">
                        <a:lnSpc>
                          <a:spcPct val="100000"/>
                        </a:lnSpc>
                        <a:spcBef>
                          <a:spcPts val="0"/>
                        </a:spcBef>
                        <a:spcAft>
                          <a:spcPts val="0"/>
                        </a:spcAft>
                        <a:buNone/>
                      </a:pPr>
                      <a:r>
                        <a:rPr b="0" i="0" lang="en-US" sz="1400" u="none" cap="none" strike="noStrike">
                          <a:solidFill>
                            <a:schemeClr val="lt1"/>
                          </a:solidFill>
                          <a:latin typeface="Helvetica Neue"/>
                          <a:ea typeface="Helvetica Neue"/>
                          <a:cs typeface="Helvetica Neue"/>
                          <a:sym typeface="Helvetica Neue"/>
                        </a:rPr>
                        <a:t>WORK </a:t>
                      </a:r>
                      <a:endParaRPr/>
                    </a:p>
                    <a:p>
                      <a:pPr indent="0" lvl="0" marL="0" marR="0" rtl="0" algn="l">
                        <a:lnSpc>
                          <a:spcPct val="100000"/>
                        </a:lnSpc>
                        <a:spcBef>
                          <a:spcPts val="0"/>
                        </a:spcBef>
                        <a:spcAft>
                          <a:spcPts val="0"/>
                        </a:spcAft>
                        <a:buNone/>
                      </a:pPr>
                      <a:r>
                        <a:rPr b="0" i="0" lang="en-US" sz="1400" u="none" cap="none" strike="noStrike">
                          <a:solidFill>
                            <a:schemeClr val="lt1"/>
                          </a:solidFill>
                          <a:latin typeface="Helvetica Neue"/>
                          <a:ea typeface="Helvetica Neue"/>
                          <a:cs typeface="Helvetica Neue"/>
                          <a:sym typeface="Helvetica Neue"/>
                        </a:rPr>
                        <a:t>PACKAGE 1</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7CAAC"/>
                    </a:solidFill>
                  </a:tcPr>
                </a:tc>
                <a:tc vMerge="1"/>
              </a:tr>
              <a:tr h="285375">
                <a:tc>
                  <a:txBody>
                    <a:bodyPr/>
                    <a:lstStyle/>
                    <a:p>
                      <a:pPr indent="0" lvl="0" marL="0" marR="0" rtl="0" algn="l">
                        <a:lnSpc>
                          <a:spcPct val="100000"/>
                        </a:lnSpc>
                        <a:spcBef>
                          <a:spcPts val="0"/>
                        </a:spcBef>
                        <a:spcAft>
                          <a:spcPts val="0"/>
                        </a:spcAft>
                        <a:buNone/>
                      </a:pPr>
                      <a:r>
                        <a:t/>
                      </a:r>
                      <a:endParaRPr sz="1400" u="none" cap="none" strike="noStrike">
                        <a:solidFill>
                          <a:schemeClr val="lt1"/>
                        </a:solidFill>
                        <a:latin typeface="Helvetica Neue"/>
                        <a:ea typeface="Helvetica Neue"/>
                        <a:cs typeface="Helvetica Neue"/>
                        <a:sym typeface="Helvetica Neue"/>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c vMerge="1"/>
              </a:tr>
              <a:tr h="698050">
                <a:tc>
                  <a:txBody>
                    <a:bodyPr/>
                    <a:lstStyle/>
                    <a:p>
                      <a:pPr indent="0" lvl="0" marL="0" marR="0" rtl="0" algn="l">
                        <a:lnSpc>
                          <a:spcPct val="100000"/>
                        </a:lnSpc>
                        <a:spcBef>
                          <a:spcPts val="0"/>
                        </a:spcBef>
                        <a:spcAft>
                          <a:spcPts val="0"/>
                        </a:spcAft>
                        <a:buNone/>
                      </a:pPr>
                      <a:r>
                        <a:rPr lang="en-US" sz="1400" u="none" cap="none" strike="noStrike">
                          <a:solidFill>
                            <a:schemeClr val="lt1"/>
                          </a:solidFill>
                          <a:latin typeface="Helvetica Neue"/>
                          <a:ea typeface="Helvetica Neue"/>
                          <a:cs typeface="Helvetica Neue"/>
                          <a:sym typeface="Helvetica Neue"/>
                        </a:rPr>
                        <a:t>WORK </a:t>
                      </a:r>
                      <a:endParaRPr/>
                    </a:p>
                    <a:p>
                      <a:pPr indent="0" lvl="0" marL="0" marR="0" rtl="0" algn="l">
                        <a:lnSpc>
                          <a:spcPct val="100000"/>
                        </a:lnSpc>
                        <a:spcBef>
                          <a:spcPts val="0"/>
                        </a:spcBef>
                        <a:spcAft>
                          <a:spcPts val="0"/>
                        </a:spcAft>
                        <a:buNone/>
                      </a:pPr>
                      <a:r>
                        <a:rPr lang="en-US" sz="1400" u="none" cap="none" strike="noStrike">
                          <a:solidFill>
                            <a:schemeClr val="lt1"/>
                          </a:solidFill>
                          <a:latin typeface="Helvetica Neue"/>
                          <a:ea typeface="Helvetica Neue"/>
                          <a:cs typeface="Helvetica Neue"/>
                          <a:sym typeface="Helvetica Neue"/>
                        </a:rPr>
                        <a:t>PACKAGE</a:t>
                      </a:r>
                      <a:r>
                        <a:rPr lang="en-US" sz="1400" u="none" cap="none" strike="noStrike">
                          <a:solidFill>
                            <a:schemeClr val="lt1"/>
                          </a:solidFill>
                          <a:latin typeface="Helvetica Neue"/>
                          <a:ea typeface="Helvetica Neue"/>
                          <a:cs typeface="Helvetica Neue"/>
                          <a:sym typeface="Helvetica Neue"/>
                        </a:rPr>
                        <a:t> 2</a:t>
                      </a:r>
                      <a:endParaRPr sz="1400" u="none" cap="none" strike="noStrike">
                        <a:solidFill>
                          <a:schemeClr val="lt1"/>
                        </a:solidFill>
                        <a:latin typeface="Helvetica Neue"/>
                        <a:ea typeface="Helvetica Neue"/>
                        <a:cs typeface="Helvetica Neue"/>
                        <a:sym typeface="Helvetica Neue"/>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4B081"/>
                    </a:solidFill>
                  </a:tcPr>
                </a:tc>
                <a:tc vMerge="1"/>
              </a:tr>
              <a:tr h="285375">
                <a:tc>
                  <a:txBody>
                    <a:bodyPr/>
                    <a:lstStyle/>
                    <a:p>
                      <a:pPr indent="0" lvl="0" marL="0" marR="0" rtl="0" algn="l">
                        <a:lnSpc>
                          <a:spcPct val="100000"/>
                        </a:lnSpc>
                        <a:spcBef>
                          <a:spcPts val="0"/>
                        </a:spcBef>
                        <a:spcAft>
                          <a:spcPts val="0"/>
                        </a:spcAft>
                        <a:buNone/>
                      </a:pPr>
                      <a:r>
                        <a:t/>
                      </a:r>
                      <a:endParaRPr sz="1400" u="none" cap="none" strike="noStrike">
                        <a:solidFill>
                          <a:schemeClr val="lt1"/>
                        </a:solidFill>
                        <a:latin typeface="Helvetica Neue"/>
                        <a:ea typeface="Helvetica Neue"/>
                        <a:cs typeface="Helvetica Neue"/>
                        <a:sym typeface="Helvetica Neue"/>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c vMerge="1"/>
              </a:tr>
              <a:tr h="1396125">
                <a:tc>
                  <a:txBody>
                    <a:bodyPr/>
                    <a:lstStyle/>
                    <a:p>
                      <a:pPr indent="0" lvl="0" marL="0" marR="0" rtl="0" algn="l">
                        <a:lnSpc>
                          <a:spcPct val="100000"/>
                        </a:lnSpc>
                        <a:spcBef>
                          <a:spcPts val="0"/>
                        </a:spcBef>
                        <a:spcAft>
                          <a:spcPts val="0"/>
                        </a:spcAft>
                        <a:buNone/>
                      </a:pPr>
                      <a:r>
                        <a:rPr b="0" i="0" lang="en-US" sz="1400" u="none" cap="none" strike="noStrike">
                          <a:solidFill>
                            <a:schemeClr val="lt1"/>
                          </a:solidFill>
                          <a:latin typeface="Helvetica Neue"/>
                          <a:ea typeface="Helvetica Neue"/>
                          <a:cs typeface="Helvetica Neue"/>
                          <a:sym typeface="Helvetica Neue"/>
                        </a:rPr>
                        <a:t>WORK </a:t>
                      </a:r>
                      <a:endParaRPr/>
                    </a:p>
                    <a:p>
                      <a:pPr indent="0" lvl="0" marL="0" marR="0" rtl="0" algn="l">
                        <a:lnSpc>
                          <a:spcPct val="100000"/>
                        </a:lnSpc>
                        <a:spcBef>
                          <a:spcPts val="0"/>
                        </a:spcBef>
                        <a:spcAft>
                          <a:spcPts val="0"/>
                        </a:spcAft>
                        <a:buNone/>
                      </a:pPr>
                      <a:r>
                        <a:rPr b="0" i="0" lang="en-US" sz="1400" u="none" cap="none" strike="noStrike">
                          <a:solidFill>
                            <a:schemeClr val="lt1"/>
                          </a:solidFill>
                          <a:latin typeface="Helvetica Neue"/>
                          <a:ea typeface="Helvetica Neue"/>
                          <a:cs typeface="Helvetica Neue"/>
                          <a:sym typeface="Helvetica Neue"/>
                        </a:rPr>
                        <a:t>PACKAGE 3</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C55A11"/>
                    </a:solidFill>
                  </a:tcPr>
                </a:tc>
                <a:tc vMerge="1"/>
              </a:tr>
              <a:tr h="294475">
                <a:tc>
                  <a:txBody>
                    <a:bodyPr/>
                    <a:lstStyle/>
                    <a:p>
                      <a:pPr indent="0" lvl="0" marL="0" marR="0" rtl="0" algn="l">
                        <a:lnSpc>
                          <a:spcPct val="100000"/>
                        </a:lnSpc>
                        <a:spcBef>
                          <a:spcPts val="0"/>
                        </a:spcBef>
                        <a:spcAft>
                          <a:spcPts val="0"/>
                        </a:spcAft>
                        <a:buNone/>
                      </a:pPr>
                      <a:r>
                        <a:t/>
                      </a:r>
                      <a:endParaRPr sz="1400" u="none" cap="none" strike="noStrike">
                        <a:solidFill>
                          <a:schemeClr val="lt1"/>
                        </a:solidFill>
                        <a:latin typeface="Helvetica Neue"/>
                        <a:ea typeface="Helvetica Neue"/>
                        <a:cs typeface="Helvetica Neue"/>
                        <a:sym typeface="Helvetica Neue"/>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c vMerge="1"/>
              </a:tr>
              <a:tr h="698050">
                <a:tc>
                  <a:txBody>
                    <a:bodyPr/>
                    <a:lstStyle/>
                    <a:p>
                      <a:pPr indent="0" lvl="0" marL="0" marR="0" rtl="0" algn="l">
                        <a:lnSpc>
                          <a:spcPct val="100000"/>
                        </a:lnSpc>
                        <a:spcBef>
                          <a:spcPts val="0"/>
                        </a:spcBef>
                        <a:spcAft>
                          <a:spcPts val="0"/>
                        </a:spcAft>
                        <a:buNone/>
                      </a:pPr>
                      <a:r>
                        <a:rPr lang="en-US" sz="1400" u="none" cap="none" strike="noStrike">
                          <a:solidFill>
                            <a:schemeClr val="lt1"/>
                          </a:solidFill>
                          <a:latin typeface="Helvetica Neue"/>
                          <a:ea typeface="Helvetica Neue"/>
                          <a:cs typeface="Helvetica Neue"/>
                          <a:sym typeface="Helvetica Neue"/>
                        </a:rPr>
                        <a:t>WORK </a:t>
                      </a:r>
                      <a:endParaRPr/>
                    </a:p>
                    <a:p>
                      <a:pPr indent="0" lvl="0" marL="0" marR="0" rtl="0" algn="l">
                        <a:lnSpc>
                          <a:spcPct val="100000"/>
                        </a:lnSpc>
                        <a:spcBef>
                          <a:spcPts val="0"/>
                        </a:spcBef>
                        <a:spcAft>
                          <a:spcPts val="0"/>
                        </a:spcAft>
                        <a:buNone/>
                      </a:pPr>
                      <a:r>
                        <a:rPr lang="en-US" sz="1400" u="none" cap="none" strike="noStrike">
                          <a:solidFill>
                            <a:schemeClr val="lt1"/>
                          </a:solidFill>
                          <a:latin typeface="Helvetica Neue"/>
                          <a:ea typeface="Helvetica Neue"/>
                          <a:cs typeface="Helvetica Neue"/>
                          <a:sym typeface="Helvetica Neue"/>
                        </a:rPr>
                        <a:t>PACKAGE</a:t>
                      </a:r>
                      <a:r>
                        <a:rPr lang="en-US" sz="1400" u="none" cap="none" strike="noStrike">
                          <a:solidFill>
                            <a:schemeClr val="lt1"/>
                          </a:solidFill>
                          <a:latin typeface="Helvetica Neue"/>
                          <a:ea typeface="Helvetica Neue"/>
                          <a:cs typeface="Helvetica Neue"/>
                          <a:sym typeface="Helvetica Neue"/>
                        </a:rPr>
                        <a:t> 4</a:t>
                      </a:r>
                      <a:endParaRPr sz="1400" u="none" cap="none" strike="noStrike">
                        <a:solidFill>
                          <a:schemeClr val="lt1"/>
                        </a:solidFill>
                        <a:latin typeface="Helvetica Neue"/>
                        <a:ea typeface="Helvetica Neue"/>
                        <a:cs typeface="Helvetica Neue"/>
                        <a:sym typeface="Helvetica Neue"/>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833C0B"/>
                    </a:solidFill>
                  </a:tcPr>
                </a:tc>
                <a:tc vMerge="1"/>
              </a:tr>
            </a:tbl>
          </a:graphicData>
        </a:graphic>
      </p:graphicFrame>
      <p:sp>
        <p:nvSpPr>
          <p:cNvPr id="172" name="Google Shape;172;p31"/>
          <p:cNvSpPr/>
          <p:nvPr/>
        </p:nvSpPr>
        <p:spPr>
          <a:xfrm>
            <a:off x="1524001" y="6023429"/>
            <a:ext cx="1436914" cy="1393371"/>
          </a:xfrm>
          <a:prstGeom prst="rect">
            <a:avLst/>
          </a:prstGeom>
          <a:noFill/>
          <a:ln cap="flat" cmpd="sng" w="57150">
            <a:solidFill>
              <a:srgbClr val="00B0F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2"/>
          <p:cNvSpPr txBox="1"/>
          <p:nvPr/>
        </p:nvSpPr>
        <p:spPr>
          <a:xfrm>
            <a:off x="1447799" y="1573291"/>
            <a:ext cx="13835744"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D00B24"/>
                </a:solidFill>
                <a:latin typeface="Arial"/>
                <a:ea typeface="Arial"/>
                <a:cs typeface="Arial"/>
                <a:sym typeface="Arial"/>
              </a:rPr>
              <a:t>1. The work-breakdown approach for hybrid workers </a:t>
            </a:r>
            <a:endParaRPr/>
          </a:p>
        </p:txBody>
      </p:sp>
      <p:sp>
        <p:nvSpPr>
          <p:cNvPr id="178" name="Google Shape;178;p32"/>
          <p:cNvSpPr txBox="1"/>
          <p:nvPr/>
        </p:nvSpPr>
        <p:spPr>
          <a:xfrm>
            <a:off x="1524000" y="2562880"/>
            <a:ext cx="15646400" cy="46162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400" u="none" cap="none" strike="noStrike">
                <a:solidFill>
                  <a:srgbClr val="C00000"/>
                </a:solidFill>
                <a:latin typeface="Helvetica Neue"/>
                <a:ea typeface="Helvetica Neue"/>
                <a:cs typeface="Helvetica Neue"/>
                <a:sym typeface="Helvetica Neue"/>
              </a:rPr>
              <a:t>Set work packages that lead you to a more manageable workload</a:t>
            </a:r>
            <a:endParaRPr b="0" i="1" sz="2400" u="none" cap="none" strike="noStrike">
              <a:solidFill>
                <a:schemeClr val="dk1"/>
              </a:solidFill>
              <a:latin typeface="Helvetica Neue"/>
              <a:ea typeface="Helvetica Neue"/>
              <a:cs typeface="Helvetica Neue"/>
              <a:sym typeface="Helvetica Neue"/>
            </a:endParaRPr>
          </a:p>
        </p:txBody>
      </p:sp>
      <p:sp>
        <p:nvSpPr>
          <p:cNvPr id="179" name="Google Shape;179;p32"/>
          <p:cNvSpPr txBox="1"/>
          <p:nvPr/>
        </p:nvSpPr>
        <p:spPr>
          <a:xfrm>
            <a:off x="3888746" y="3160302"/>
            <a:ext cx="13281654" cy="526293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Helvetica Neue"/>
                <a:ea typeface="Helvetica Neue"/>
                <a:cs typeface="Helvetica Neue"/>
                <a:sym typeface="Helvetica Neue"/>
              </a:rPr>
              <a:t>Going back to the example of the PMP, let’s suppose that the preparation of this document can be formally broken down into six separate activities. Thinking of the JUST’s PMP, we can identify them as follows:</a:t>
            </a:r>
            <a:endParaRPr/>
          </a:p>
          <a:p>
            <a:pPr indent="-514350" lvl="0" marL="514350" marR="0" rtl="0" algn="l">
              <a:lnSpc>
                <a:spcPct val="100000"/>
              </a:lnSpc>
              <a:spcBef>
                <a:spcPts val="0"/>
              </a:spcBef>
              <a:spcAft>
                <a:spcPts val="0"/>
              </a:spcAft>
              <a:buClr>
                <a:srgbClr val="2F5496"/>
              </a:buClr>
              <a:buSzPts val="2400"/>
              <a:buFont typeface="Arial"/>
              <a:buAutoNum type="arabicPeriod"/>
            </a:pPr>
            <a:r>
              <a:rPr b="0" i="0" lang="en-US" sz="2400" u="none" cap="none" strike="noStrike">
                <a:solidFill>
                  <a:schemeClr val="dk1"/>
                </a:solidFill>
                <a:latin typeface="Helvetica Neue"/>
                <a:ea typeface="Helvetica Neue"/>
                <a:cs typeface="Helvetica Neue"/>
                <a:sym typeface="Helvetica Neue"/>
              </a:rPr>
              <a:t>Draft of an initial outline: consolidation of the table of content </a:t>
            </a:r>
            <a:endParaRPr/>
          </a:p>
          <a:p>
            <a:pPr indent="-361950" lvl="0" marL="51435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Helvetica Neue"/>
              <a:ea typeface="Helvetica Neue"/>
              <a:cs typeface="Helvetica Neue"/>
              <a:sym typeface="Helvetica Neue"/>
            </a:endParaRPr>
          </a:p>
          <a:p>
            <a:pPr indent="-514350" lvl="0" marL="514350" marR="0" rtl="0" algn="l">
              <a:lnSpc>
                <a:spcPct val="100000"/>
              </a:lnSpc>
              <a:spcBef>
                <a:spcPts val="0"/>
              </a:spcBef>
              <a:spcAft>
                <a:spcPts val="0"/>
              </a:spcAft>
              <a:buClr>
                <a:srgbClr val="2F5496"/>
              </a:buClr>
              <a:buSzPts val="2400"/>
              <a:buFont typeface="Arial"/>
              <a:buAutoNum type="arabicPeriod"/>
            </a:pPr>
            <a:r>
              <a:rPr b="0" i="0" lang="en-US" sz="2400" u="none" cap="none" strike="noStrike">
                <a:solidFill>
                  <a:schemeClr val="dk1"/>
                </a:solidFill>
                <a:latin typeface="Helvetica Neue"/>
                <a:ea typeface="Helvetica Neue"/>
                <a:cs typeface="Helvetica Neue"/>
                <a:sym typeface="Helvetica Neue"/>
              </a:rPr>
              <a:t>Initial validation of first two sections: Introduction to the project and expected outcomes</a:t>
            </a:r>
            <a:endParaRPr/>
          </a:p>
          <a:p>
            <a:pPr indent="-361950" lvl="0" marL="51435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Helvetica Neue"/>
              <a:ea typeface="Helvetica Neue"/>
              <a:cs typeface="Helvetica Neue"/>
              <a:sym typeface="Helvetica Neue"/>
            </a:endParaRPr>
          </a:p>
          <a:p>
            <a:pPr indent="-514350" lvl="0" marL="514350" marR="0" rtl="0" algn="l">
              <a:lnSpc>
                <a:spcPct val="100000"/>
              </a:lnSpc>
              <a:spcBef>
                <a:spcPts val="0"/>
              </a:spcBef>
              <a:spcAft>
                <a:spcPts val="0"/>
              </a:spcAft>
              <a:buClr>
                <a:srgbClr val="2F5496"/>
              </a:buClr>
              <a:buSzPts val="2400"/>
              <a:buFont typeface="Arial"/>
              <a:buAutoNum type="arabicPeriod"/>
            </a:pPr>
            <a:r>
              <a:rPr b="0" i="0" lang="en-US" sz="2400" u="none" cap="none" strike="noStrike">
                <a:solidFill>
                  <a:schemeClr val="dk1"/>
                </a:solidFill>
                <a:latin typeface="Helvetica Neue"/>
                <a:ea typeface="Helvetica Neue"/>
                <a:cs typeface="Helvetica Neue"/>
                <a:sym typeface="Helvetica Neue"/>
              </a:rPr>
              <a:t>Detailed presentation of project results and milestones</a:t>
            </a:r>
            <a:endParaRPr/>
          </a:p>
          <a:p>
            <a:pPr indent="-361950" lvl="0" marL="51435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Helvetica Neue"/>
              <a:ea typeface="Helvetica Neue"/>
              <a:cs typeface="Helvetica Neue"/>
              <a:sym typeface="Helvetica Neue"/>
            </a:endParaRPr>
          </a:p>
          <a:p>
            <a:pPr indent="-514350" lvl="0" marL="514350" marR="0" rtl="0" algn="l">
              <a:lnSpc>
                <a:spcPct val="100000"/>
              </a:lnSpc>
              <a:spcBef>
                <a:spcPts val="0"/>
              </a:spcBef>
              <a:spcAft>
                <a:spcPts val="0"/>
              </a:spcAft>
              <a:buClr>
                <a:srgbClr val="2F5496"/>
              </a:buClr>
              <a:buSzPts val="2400"/>
              <a:buFont typeface="Arial"/>
              <a:buAutoNum type="arabicPeriod"/>
            </a:pPr>
            <a:r>
              <a:rPr b="0" i="0" lang="en-US" sz="2400" u="none" cap="none" strike="noStrike">
                <a:solidFill>
                  <a:schemeClr val="dk1"/>
                </a:solidFill>
                <a:latin typeface="Helvetica Neue"/>
                <a:ea typeface="Helvetica Neue"/>
                <a:cs typeface="Helvetica Neue"/>
                <a:sym typeface="Helvetica Neue"/>
              </a:rPr>
              <a:t>Punctual and precise disclosure of financial management and budget control</a:t>
            </a:r>
            <a:endParaRPr/>
          </a:p>
          <a:p>
            <a:pPr indent="-361950" lvl="0" marL="51435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Helvetica Neue"/>
              <a:ea typeface="Helvetica Neue"/>
              <a:cs typeface="Helvetica Neue"/>
              <a:sym typeface="Helvetica Neue"/>
            </a:endParaRPr>
          </a:p>
          <a:p>
            <a:pPr indent="-514350" lvl="0" marL="514350" marR="0" rtl="0" algn="l">
              <a:lnSpc>
                <a:spcPct val="100000"/>
              </a:lnSpc>
              <a:spcBef>
                <a:spcPts val="0"/>
              </a:spcBef>
              <a:spcAft>
                <a:spcPts val="0"/>
              </a:spcAft>
              <a:buClr>
                <a:srgbClr val="2F5496"/>
              </a:buClr>
              <a:buSzPts val="2400"/>
              <a:buFont typeface="Arial"/>
              <a:buAutoNum type="arabicPeriod"/>
            </a:pPr>
            <a:r>
              <a:rPr b="0" i="0" lang="en-US" sz="2400" u="none" cap="none" strike="noStrike">
                <a:solidFill>
                  <a:schemeClr val="dk1"/>
                </a:solidFill>
                <a:latin typeface="Helvetica Neue"/>
                <a:ea typeface="Helvetica Neue"/>
                <a:cs typeface="Helvetica Neue"/>
                <a:sym typeface="Helvetica Neue"/>
              </a:rPr>
              <a:t>Arrangement and planning of monitoring and evaluation mechanisms for quality assurance</a:t>
            </a:r>
            <a:endParaRPr/>
          </a:p>
          <a:p>
            <a:pPr indent="-361950" lvl="0" marL="51435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Helvetica Neue"/>
              <a:ea typeface="Helvetica Neue"/>
              <a:cs typeface="Helvetica Neue"/>
              <a:sym typeface="Helvetica Neue"/>
            </a:endParaRPr>
          </a:p>
          <a:p>
            <a:pPr indent="-514350" lvl="0" marL="514350" marR="0" rtl="0" algn="l">
              <a:lnSpc>
                <a:spcPct val="100000"/>
              </a:lnSpc>
              <a:spcBef>
                <a:spcPts val="0"/>
              </a:spcBef>
              <a:spcAft>
                <a:spcPts val="0"/>
              </a:spcAft>
              <a:buClr>
                <a:srgbClr val="2F5496"/>
              </a:buClr>
              <a:buSzPts val="2400"/>
              <a:buFont typeface="Arial"/>
              <a:buAutoNum type="arabicPeriod"/>
            </a:pPr>
            <a:r>
              <a:rPr b="0" i="0" lang="en-US" sz="2400" u="none" cap="none" strike="noStrike">
                <a:solidFill>
                  <a:schemeClr val="dk1"/>
                </a:solidFill>
                <a:latin typeface="Helvetica Neue"/>
                <a:ea typeface="Helvetica Neue"/>
                <a:cs typeface="Helvetica Neue"/>
                <a:sym typeface="Helvetica Neue"/>
              </a:rPr>
              <a:t>Presentation of STKH engagement strategies and PR plan</a:t>
            </a:r>
            <a:endParaRPr/>
          </a:p>
        </p:txBody>
      </p:sp>
      <p:graphicFrame>
        <p:nvGraphicFramePr>
          <p:cNvPr id="180" name="Google Shape;180;p32"/>
          <p:cNvGraphicFramePr/>
          <p:nvPr/>
        </p:nvGraphicFramePr>
        <p:xfrm>
          <a:off x="1648806" y="3160302"/>
          <a:ext cx="3000000" cy="3000000"/>
        </p:xfrm>
        <a:graphic>
          <a:graphicData uri="http://schemas.openxmlformats.org/drawingml/2006/table">
            <a:tbl>
              <a:tblPr bandRow="1" firstRow="1">
                <a:noFill/>
                <a:tableStyleId>{407FDD30-2220-434C-AC66-AC2C10388D88}</a:tableStyleId>
              </a:tblPr>
              <a:tblGrid>
                <a:gridCol w="1888525"/>
              </a:tblGrid>
              <a:tr h="395425">
                <a:tc>
                  <a:txBody>
                    <a:bodyPr/>
                    <a:lstStyle/>
                    <a:p>
                      <a:pPr indent="0" lvl="0" marL="0" marR="0" rtl="0" algn="ctr">
                        <a:lnSpc>
                          <a:spcPct val="100000"/>
                        </a:lnSpc>
                        <a:spcBef>
                          <a:spcPts val="0"/>
                        </a:spcBef>
                        <a:spcAft>
                          <a:spcPts val="0"/>
                        </a:spcAft>
                        <a:buNone/>
                      </a:pPr>
                      <a:r>
                        <a:rPr lang="en-US" sz="1200" u="none" cap="none" strike="noStrike">
                          <a:latin typeface="Helvetica Neue"/>
                          <a:ea typeface="Helvetica Neue"/>
                          <a:cs typeface="Helvetica Neue"/>
                          <a:sym typeface="Helvetica Neue"/>
                        </a:rPr>
                        <a:t>Action</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FF7C80"/>
                    </a:solidFill>
                  </a:tcPr>
                </a:tc>
              </a:tr>
              <a:tr h="0">
                <a:tc>
                  <a:txBody>
                    <a:bodyPr/>
                    <a:lstStyle/>
                    <a:p>
                      <a:pPr indent="0" lvl="0" marL="0" marR="0" rtl="0" algn="l">
                        <a:lnSpc>
                          <a:spcPct val="100000"/>
                        </a:lnSpc>
                        <a:spcBef>
                          <a:spcPts val="0"/>
                        </a:spcBef>
                        <a:spcAft>
                          <a:spcPts val="0"/>
                        </a:spcAft>
                        <a:buNone/>
                      </a:pPr>
                      <a:r>
                        <a:t/>
                      </a:r>
                      <a:endParaRPr sz="100" u="none" cap="none" strike="noStrike">
                        <a:latin typeface="Helvetica Neue"/>
                        <a:ea typeface="Helvetica Neue"/>
                        <a:cs typeface="Helvetica Neue"/>
                        <a:sym typeface="Helvetica Neue"/>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250250">
                <a:tc>
                  <a:txBody>
                    <a:bodyPr/>
                    <a:lstStyle/>
                    <a:p>
                      <a:pPr indent="0" lvl="0" marL="0" marR="0" rtl="0" algn="l">
                        <a:lnSpc>
                          <a:spcPct val="100000"/>
                        </a:lnSpc>
                        <a:spcBef>
                          <a:spcPts val="0"/>
                        </a:spcBef>
                        <a:spcAft>
                          <a:spcPts val="0"/>
                        </a:spcAft>
                        <a:buNone/>
                      </a:pPr>
                      <a:r>
                        <a:rPr b="0" lang="en-US" sz="1100" u="none" cap="none" strike="noStrike">
                          <a:solidFill>
                            <a:schemeClr val="dk1"/>
                          </a:solidFill>
                          <a:latin typeface="Helvetica Neue"/>
                          <a:ea typeface="Helvetica Neue"/>
                          <a:cs typeface="Helvetica Neue"/>
                          <a:sym typeface="Helvetica Neue"/>
                        </a:rPr>
                        <a:t>Activity 1.1 ___</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250250">
                <a:tc>
                  <a:txBody>
                    <a:bodyPr/>
                    <a:lstStyle/>
                    <a:p>
                      <a:pPr indent="0" lvl="0" marL="0" marR="0" rtl="0" algn="l">
                        <a:lnSpc>
                          <a:spcPct val="100000"/>
                        </a:lnSpc>
                        <a:spcBef>
                          <a:spcPts val="0"/>
                        </a:spcBef>
                        <a:spcAft>
                          <a:spcPts val="0"/>
                        </a:spcAft>
                        <a:buNone/>
                      </a:pPr>
                      <a:r>
                        <a:rPr b="0" lang="en-US" sz="1100" u="none" cap="none" strike="noStrike">
                          <a:solidFill>
                            <a:schemeClr val="dk1"/>
                          </a:solidFill>
                          <a:latin typeface="Helvetica Neue"/>
                          <a:ea typeface="Helvetica Neue"/>
                          <a:cs typeface="Helvetica Neue"/>
                          <a:sym typeface="Helvetica Neue"/>
                        </a:rPr>
                        <a:t>Activity 1.2 ___</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250250">
                <a:tc>
                  <a:txBody>
                    <a:bodyPr/>
                    <a:lstStyle/>
                    <a:p>
                      <a:pPr indent="0" lvl="0" marL="0" marR="0" rtl="0" algn="l">
                        <a:lnSpc>
                          <a:spcPct val="100000"/>
                        </a:lnSpc>
                        <a:spcBef>
                          <a:spcPts val="0"/>
                        </a:spcBef>
                        <a:spcAft>
                          <a:spcPts val="0"/>
                        </a:spcAft>
                        <a:buNone/>
                      </a:pPr>
                      <a:r>
                        <a:rPr b="0" lang="en-US" sz="1100" u="none" cap="none" strike="noStrike">
                          <a:solidFill>
                            <a:schemeClr val="dk1"/>
                          </a:solidFill>
                          <a:latin typeface="Helvetica Neue"/>
                          <a:ea typeface="Helvetica Neue"/>
                          <a:cs typeface="Helvetica Neue"/>
                          <a:sym typeface="Helvetica Neue"/>
                        </a:rPr>
                        <a:t>Activity 1.3 ___</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250250">
                <a:tc>
                  <a:txBody>
                    <a:bodyPr/>
                    <a:lstStyle/>
                    <a:p>
                      <a:pPr indent="0" lvl="0" marL="0" marR="0" rtl="0" algn="l">
                        <a:lnSpc>
                          <a:spcPct val="100000"/>
                        </a:lnSpc>
                        <a:spcBef>
                          <a:spcPts val="0"/>
                        </a:spcBef>
                        <a:spcAft>
                          <a:spcPts val="0"/>
                        </a:spcAft>
                        <a:buNone/>
                      </a:pPr>
                      <a:r>
                        <a:rPr b="0" lang="en-US" sz="1100" u="none" cap="none" strike="noStrike">
                          <a:solidFill>
                            <a:schemeClr val="dk1"/>
                          </a:solidFill>
                          <a:latin typeface="Helvetica Neue"/>
                          <a:ea typeface="Helvetica Neue"/>
                          <a:cs typeface="Helvetica Neue"/>
                          <a:sym typeface="Helvetica Neue"/>
                        </a:rPr>
                        <a:t>Activity 1.4 ___</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250250">
                <a:tc>
                  <a:txBody>
                    <a:bodyPr/>
                    <a:lstStyle/>
                    <a:p>
                      <a:pPr indent="0" lvl="0" marL="0" marR="0" rtl="0" algn="l">
                        <a:lnSpc>
                          <a:spcPct val="100000"/>
                        </a:lnSpc>
                        <a:spcBef>
                          <a:spcPts val="0"/>
                        </a:spcBef>
                        <a:spcAft>
                          <a:spcPts val="0"/>
                        </a:spcAft>
                        <a:buNone/>
                      </a:pPr>
                      <a:r>
                        <a:t/>
                      </a:r>
                      <a:endParaRPr sz="1100" u="none" cap="none" strike="noStrike">
                        <a:latin typeface="Helvetica Neue"/>
                        <a:ea typeface="Helvetica Neue"/>
                        <a:cs typeface="Helvetica Neue"/>
                        <a:sym typeface="Helvetica Neue"/>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250250">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2.1 ___</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250250">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2.2 ___</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250250">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2.3 ___</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250250">
                <a:tc>
                  <a:txBody>
                    <a:bodyPr/>
                    <a:lstStyle/>
                    <a:p>
                      <a:pPr indent="0" lvl="0" marL="0" marR="0" rtl="0" algn="l">
                        <a:lnSpc>
                          <a:spcPct val="100000"/>
                        </a:lnSpc>
                        <a:spcBef>
                          <a:spcPts val="0"/>
                        </a:spcBef>
                        <a:spcAft>
                          <a:spcPts val="0"/>
                        </a:spcAft>
                        <a:buNone/>
                      </a:pPr>
                      <a:r>
                        <a:t/>
                      </a:r>
                      <a:endParaRPr sz="1100" u="none" cap="none" strike="noStrike">
                        <a:latin typeface="Helvetica Neue"/>
                        <a:ea typeface="Helvetica Neue"/>
                        <a:cs typeface="Helvetica Neue"/>
                        <a:sym typeface="Helvetica Neue"/>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250250">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3.1 ___</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250250">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3.2 ___</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250250">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3.3 ___</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250250">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3.4 ___</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250250">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3.5 ___</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250250">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3.6 ___</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250250">
                <a:tc>
                  <a:txBody>
                    <a:bodyPr/>
                    <a:lstStyle/>
                    <a:p>
                      <a:pPr indent="0" lvl="0" marL="0" marR="0" rtl="0" algn="l">
                        <a:lnSpc>
                          <a:spcPct val="100000"/>
                        </a:lnSpc>
                        <a:spcBef>
                          <a:spcPts val="0"/>
                        </a:spcBef>
                        <a:spcAft>
                          <a:spcPts val="0"/>
                        </a:spcAft>
                        <a:buNone/>
                      </a:pPr>
                      <a:r>
                        <a:t/>
                      </a:r>
                      <a:endParaRPr sz="1100" u="none" cap="none" strike="noStrike">
                        <a:latin typeface="Helvetica Neue"/>
                        <a:ea typeface="Helvetica Neue"/>
                        <a:cs typeface="Helvetica Neue"/>
                        <a:sym typeface="Helvetica Neue"/>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250250">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4.1 ___</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250250">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4.2 ___</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r h="250250">
                <a:tc>
                  <a:txBody>
                    <a:bodyPr/>
                    <a:lstStyle/>
                    <a:p>
                      <a:pPr indent="0" lvl="0" marL="0" marR="0" rtl="0" algn="l">
                        <a:lnSpc>
                          <a:spcPct val="100000"/>
                        </a:lnSpc>
                        <a:spcBef>
                          <a:spcPts val="0"/>
                        </a:spcBef>
                        <a:spcAft>
                          <a:spcPts val="0"/>
                        </a:spcAft>
                        <a:buNone/>
                      </a:pPr>
                      <a:r>
                        <a:rPr lang="en-US" sz="1100" u="none" cap="none" strike="noStrike">
                          <a:latin typeface="Helvetica Neue"/>
                          <a:ea typeface="Helvetica Neue"/>
                          <a:cs typeface="Helvetica Neue"/>
                          <a:sym typeface="Helvetica Neue"/>
                        </a:rPr>
                        <a:t>Activity 4.3 ___</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lt1"/>
                    </a:solidFill>
                  </a:tcPr>
                </a:tc>
              </a:tr>
            </a:tbl>
          </a:graphicData>
        </a:graphic>
      </p:graphicFrame>
      <p:sp>
        <p:nvSpPr>
          <p:cNvPr id="181" name="Google Shape;181;p32"/>
          <p:cNvSpPr/>
          <p:nvPr/>
        </p:nvSpPr>
        <p:spPr>
          <a:xfrm>
            <a:off x="1648806" y="6008915"/>
            <a:ext cx="1888537" cy="1596572"/>
          </a:xfrm>
          <a:prstGeom prst="rect">
            <a:avLst/>
          </a:prstGeom>
          <a:noFill/>
          <a:ln cap="flat" cmpd="sng" w="57150">
            <a:solidFill>
              <a:srgbClr val="00B0F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3"/>
          <p:cNvSpPr txBox="1"/>
          <p:nvPr/>
        </p:nvSpPr>
        <p:spPr>
          <a:xfrm>
            <a:off x="1447799" y="1573291"/>
            <a:ext cx="13835744"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D00B24"/>
                </a:solidFill>
                <a:latin typeface="Arial"/>
                <a:ea typeface="Arial"/>
                <a:cs typeface="Arial"/>
                <a:sym typeface="Arial"/>
              </a:rPr>
              <a:t>1. The work-breakdown approach for hybrid workers </a:t>
            </a:r>
            <a:endParaRPr/>
          </a:p>
        </p:txBody>
      </p:sp>
      <p:sp>
        <p:nvSpPr>
          <p:cNvPr id="187" name="Google Shape;187;p33"/>
          <p:cNvSpPr txBox="1"/>
          <p:nvPr/>
        </p:nvSpPr>
        <p:spPr>
          <a:xfrm>
            <a:off x="1524000" y="2562880"/>
            <a:ext cx="15646400" cy="46162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400" u="none" cap="none" strike="noStrike">
                <a:solidFill>
                  <a:srgbClr val="C00000"/>
                </a:solidFill>
                <a:latin typeface="Helvetica Neue"/>
                <a:ea typeface="Helvetica Neue"/>
                <a:cs typeface="Helvetica Neue"/>
                <a:sym typeface="Helvetica Neue"/>
              </a:rPr>
              <a:t>Set work packages that lead you to a more manageable workload</a:t>
            </a:r>
            <a:endParaRPr b="0" i="1" sz="2400" u="none" cap="none" strike="noStrike">
              <a:solidFill>
                <a:schemeClr val="dk1"/>
              </a:solidFill>
              <a:latin typeface="Helvetica Neue"/>
              <a:ea typeface="Helvetica Neue"/>
              <a:cs typeface="Helvetica Neue"/>
              <a:sym typeface="Helvetica Neue"/>
            </a:endParaRPr>
          </a:p>
        </p:txBody>
      </p:sp>
      <p:sp>
        <p:nvSpPr>
          <p:cNvPr id="188" name="Google Shape;188;p33"/>
          <p:cNvSpPr txBox="1"/>
          <p:nvPr/>
        </p:nvSpPr>
        <p:spPr>
          <a:xfrm>
            <a:off x="12792014" y="3115656"/>
            <a:ext cx="4494500" cy="532449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Helvetica Neue"/>
                <a:ea typeface="Helvetica Neue"/>
                <a:cs typeface="Helvetica Neue"/>
                <a:sym typeface="Helvetica Neue"/>
              </a:rPr>
              <a:t>With that in mind, now you can finally visualize the concrete time that the achievements of this WP will absorb you and how tasks are spread over time – i.e., when they are due by.</a:t>
            </a:r>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Helvetica Neue"/>
                <a:ea typeface="Helvetica Neue"/>
                <a:cs typeface="Helvetica Neue"/>
                <a:sym typeface="Helvetica Neue"/>
              </a:rPr>
              <a:t>Save for yourself some margins of flexibility: it is a good recommendations to overestimate on purpose the time needed for a specific action if case any urgency requires from you to put aside what you’re doing and focus on something else.</a:t>
            </a:r>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Helvetica Neue"/>
                <a:ea typeface="Helvetica Neue"/>
                <a:cs typeface="Helvetica Neue"/>
                <a:sym typeface="Helvetica Neue"/>
              </a:rPr>
              <a:t>Try to stick to the plan but be ready for frequent adjustments.</a:t>
            </a:r>
            <a:endParaRPr/>
          </a:p>
        </p:txBody>
      </p:sp>
      <p:graphicFrame>
        <p:nvGraphicFramePr>
          <p:cNvPr id="189" name="Google Shape;189;p33"/>
          <p:cNvGraphicFramePr/>
          <p:nvPr/>
        </p:nvGraphicFramePr>
        <p:xfrm>
          <a:off x="1638440" y="3115656"/>
          <a:ext cx="3000000" cy="3000000"/>
        </p:xfrm>
        <a:graphic>
          <a:graphicData uri="http://schemas.openxmlformats.org/drawingml/2006/table">
            <a:tbl>
              <a:tblPr bandRow="1" firstRow="1">
                <a:noFill/>
                <a:tableStyleId>{407FDD30-2220-434C-AC66-AC2C10388D88}</a:tableStyleId>
              </a:tblPr>
              <a:tblGrid>
                <a:gridCol w="1485400"/>
                <a:gridCol w="1485400"/>
                <a:gridCol w="1485400"/>
                <a:gridCol w="1485400"/>
                <a:gridCol w="1485400"/>
                <a:gridCol w="1485400"/>
                <a:gridCol w="1510600"/>
              </a:tblGrid>
              <a:tr h="791100">
                <a:tc>
                  <a:txBody>
                    <a:bodyPr/>
                    <a:lstStyle/>
                    <a:p>
                      <a:pPr indent="0" lvl="0" marL="0" marR="0" rtl="0" algn="ctr">
                        <a:lnSpc>
                          <a:spcPct val="100000"/>
                        </a:lnSpc>
                        <a:spcBef>
                          <a:spcPts val="0"/>
                        </a:spcBef>
                        <a:spcAft>
                          <a:spcPts val="0"/>
                        </a:spcAft>
                        <a:buNone/>
                      </a:pPr>
                      <a:r>
                        <a:rPr lang="en-US" sz="1800" u="none" cap="none" strike="noStrike">
                          <a:latin typeface="Helvetica Neue"/>
                          <a:ea typeface="Helvetica Neue"/>
                          <a:cs typeface="Helvetica Neue"/>
                          <a:sym typeface="Helvetica Neue"/>
                        </a:rPr>
                        <a:t>Day 10</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800" u="none" cap="none" strike="noStrike">
                          <a:latin typeface="Helvetica Neue"/>
                          <a:ea typeface="Helvetica Neue"/>
                          <a:cs typeface="Helvetica Neue"/>
                          <a:sym typeface="Helvetica Neue"/>
                        </a:rPr>
                        <a:t>Day 11</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800" u="none" cap="none" strike="noStrike">
                          <a:latin typeface="Helvetica Neue"/>
                          <a:ea typeface="Helvetica Neue"/>
                          <a:cs typeface="Helvetica Neue"/>
                          <a:sym typeface="Helvetica Neue"/>
                        </a:rPr>
                        <a:t>Day 12</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800" u="none" cap="none" strike="noStrike">
                          <a:latin typeface="Helvetica Neue"/>
                          <a:ea typeface="Helvetica Neue"/>
                          <a:cs typeface="Helvetica Neue"/>
                          <a:sym typeface="Helvetica Neue"/>
                        </a:rPr>
                        <a:t>Day 13</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800" u="none" cap="none" strike="noStrike">
                          <a:latin typeface="Helvetica Neue"/>
                          <a:ea typeface="Helvetica Neue"/>
                          <a:cs typeface="Helvetica Neue"/>
                          <a:sym typeface="Helvetica Neue"/>
                        </a:rPr>
                        <a:t>Day 14</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800" u="none" cap="none" strike="noStrike">
                          <a:latin typeface="Helvetica Neue"/>
                          <a:ea typeface="Helvetica Neue"/>
                          <a:cs typeface="Helvetica Neue"/>
                          <a:sym typeface="Helvetica Neue"/>
                        </a:rPr>
                        <a:t>Day 15</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c>
                  <a:txBody>
                    <a:bodyPr/>
                    <a:lstStyle/>
                    <a:p>
                      <a:pPr indent="0" lvl="0" marL="0" marR="0" rtl="0" algn="ctr">
                        <a:lnSpc>
                          <a:spcPct val="100000"/>
                        </a:lnSpc>
                        <a:spcBef>
                          <a:spcPts val="0"/>
                        </a:spcBef>
                        <a:spcAft>
                          <a:spcPts val="0"/>
                        </a:spcAft>
                        <a:buNone/>
                      </a:pPr>
                      <a:r>
                        <a:rPr lang="en-US" sz="1800" u="none" cap="none" strike="noStrike">
                          <a:latin typeface="Helvetica Neue"/>
                          <a:ea typeface="Helvetica Neue"/>
                          <a:cs typeface="Helvetica Neue"/>
                          <a:sym typeface="Helvetica Neue"/>
                        </a:rPr>
                        <a:t>Day 16</a:t>
                      </a:r>
                      <a:endParaRPr/>
                    </a:p>
                  </a:txBody>
                  <a:tcPr marT="45725" marB="45725" marR="91450" marL="91450" anchor="ctr">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FF7C80"/>
                    </a:solidFill>
                  </a:tcPr>
                </a:tc>
              </a:tr>
              <a:tr h="745900">
                <a:tc>
                  <a:txBody>
                    <a:bodyPr/>
                    <a:lstStyle/>
                    <a:p>
                      <a:pPr indent="0" lvl="0" marL="0" marR="0" rtl="0" algn="l">
                        <a:lnSpc>
                          <a:spcPct val="100000"/>
                        </a:lnSpc>
                        <a:spcBef>
                          <a:spcPts val="0"/>
                        </a:spcBef>
                        <a:spcAft>
                          <a:spcPts val="0"/>
                        </a:spcAft>
                        <a:buNone/>
                      </a:pPr>
                      <a:r>
                        <a:t/>
                      </a:r>
                      <a:endParaRPr sz="30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BFBFBF"/>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745900">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BFBFBF"/>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BFBFBF"/>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785725">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BFBFBF"/>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BFBFBF"/>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745900">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BFBFBF"/>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BFBFBF"/>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BFBFBF"/>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BFBFBF"/>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745900">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BFBFBF"/>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BFBFBF"/>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r>
              <a:tr h="785725">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BFBFBF"/>
                    </a:solidFill>
                  </a:tcPr>
                </a:tc>
                <a:tc>
                  <a:txBody>
                    <a:bodyPr/>
                    <a:lstStyle/>
                    <a:p>
                      <a:pPr indent="0" lvl="0" marL="0" marR="0" rtl="0" algn="l">
                        <a:lnSpc>
                          <a:spcPct val="100000"/>
                        </a:lnSpc>
                        <a:spcBef>
                          <a:spcPts val="0"/>
                        </a:spcBef>
                        <a:spcAft>
                          <a:spcPts val="0"/>
                        </a:spcAft>
                        <a:buNone/>
                      </a:pPr>
                      <a:r>
                        <a:t/>
                      </a:r>
                      <a:endParaRPr sz="1050" u="none" cap="none" strike="noStrike">
                        <a:latin typeface="Helvetica Neue"/>
                        <a:ea typeface="Helvetica Neue"/>
                        <a:cs typeface="Helvetica Neue"/>
                        <a:sym typeface="Helvetica Neue"/>
                      </a:endParaRPr>
                    </a:p>
                  </a:txBody>
                  <a:tcPr marT="45725" marB="45725" marR="91450" marL="91450">
                    <a:lnL cap="flat" cmpd="sng" w="12700">
                      <a:solidFill>
                        <a:srgbClr val="F2F2F2"/>
                      </a:solidFill>
                      <a:prstDash val="solid"/>
                      <a:round/>
                      <a:headEnd len="sm" w="sm" type="none"/>
                      <a:tailEnd len="sm" w="sm" type="none"/>
                    </a:lnL>
                    <a:lnR cap="flat" cmpd="sng" w="12700">
                      <a:solidFill>
                        <a:srgbClr val="F2F2F2"/>
                      </a:solidFill>
                      <a:prstDash val="solid"/>
                      <a:round/>
                      <a:headEnd len="sm" w="sm" type="none"/>
                      <a:tailEnd len="sm" w="sm" type="none"/>
                    </a:lnR>
                    <a:lnT cap="flat" cmpd="sng" w="12700">
                      <a:solidFill>
                        <a:srgbClr val="F2F2F2"/>
                      </a:solidFill>
                      <a:prstDash val="solid"/>
                      <a:round/>
                      <a:headEnd len="sm" w="sm" type="none"/>
                      <a:tailEnd len="sm" w="sm" type="none"/>
                    </a:lnT>
                    <a:lnB cap="flat" cmpd="sng" w="12700">
                      <a:solidFill>
                        <a:srgbClr val="F2F2F2"/>
                      </a:solidFill>
                      <a:prstDash val="solid"/>
                      <a:round/>
                      <a:headEnd len="sm" w="sm" type="none"/>
                      <a:tailEnd len="sm" w="sm" type="none"/>
                    </a:lnB>
                    <a:solidFill>
                      <a:srgbClr val="BFBFBF"/>
                    </a:solidFill>
                  </a:tcPr>
                </a:tc>
              </a:tr>
            </a:tbl>
          </a:graphicData>
        </a:graphic>
      </p:graphicFrame>
      <p:sp>
        <p:nvSpPr>
          <p:cNvPr id="190" name="Google Shape;190;p33"/>
          <p:cNvSpPr/>
          <p:nvPr/>
        </p:nvSpPr>
        <p:spPr>
          <a:xfrm>
            <a:off x="1769063" y="4111280"/>
            <a:ext cx="17755740" cy="4355038"/>
          </a:xfrm>
          <a:prstGeom prst="rect">
            <a:avLst/>
          </a:prstGeom>
          <a:noFill/>
          <a:ln>
            <a:noFill/>
          </a:ln>
        </p:spPr>
        <p:txBody>
          <a:bodyPr anchorCtr="0" anchor="t" bIns="45700" lIns="91425" spcFirstLastPara="1" rIns="91425" wrap="square" tIns="45700">
            <a:spAutoFit/>
          </a:bodyPr>
          <a:lstStyle/>
          <a:p>
            <a:pPr indent="-514350" lvl="0" marL="514350" marR="0" rtl="0" algn="l">
              <a:lnSpc>
                <a:spcPct val="100000"/>
              </a:lnSpc>
              <a:spcBef>
                <a:spcPts val="0"/>
              </a:spcBef>
              <a:spcAft>
                <a:spcPts val="0"/>
              </a:spcAft>
              <a:buClr>
                <a:srgbClr val="2F5496"/>
              </a:buClr>
              <a:buSzPts val="2000"/>
              <a:buFont typeface="Arial"/>
              <a:buAutoNum type="arabicPeriod"/>
            </a:pPr>
            <a:r>
              <a:rPr b="0" i="0" lang="en-US" sz="2000" u="none" cap="none" strike="noStrike">
                <a:solidFill>
                  <a:srgbClr val="002060"/>
                </a:solidFill>
                <a:latin typeface="Helvetica Neue"/>
                <a:ea typeface="Helvetica Neue"/>
                <a:cs typeface="Helvetica Neue"/>
                <a:sym typeface="Helvetica Neue"/>
              </a:rPr>
              <a:t>Draft of an initial outline: consolidation of the table of content</a:t>
            </a:r>
            <a:endParaRPr/>
          </a:p>
          <a:p>
            <a:pPr indent="-387350" lvl="0" marL="514350" marR="0" rtl="0" algn="l">
              <a:lnSpc>
                <a:spcPct val="100000"/>
              </a:lnSpc>
              <a:spcBef>
                <a:spcPts val="0"/>
              </a:spcBef>
              <a:spcAft>
                <a:spcPts val="0"/>
              </a:spcAft>
              <a:buClr>
                <a:srgbClr val="2F5496"/>
              </a:buClr>
              <a:buSzPts val="2000"/>
              <a:buFont typeface="Arial"/>
              <a:buNone/>
            </a:pPr>
            <a:r>
              <a:t/>
            </a:r>
            <a:endParaRPr b="0" i="0" sz="2000" u="none" cap="none" strike="noStrike">
              <a:solidFill>
                <a:srgbClr val="002060"/>
              </a:solidFill>
              <a:latin typeface="Helvetica Neue"/>
              <a:ea typeface="Helvetica Neue"/>
              <a:cs typeface="Helvetica Neue"/>
              <a:sym typeface="Helvetica Neue"/>
            </a:endParaRPr>
          </a:p>
          <a:p>
            <a:pPr indent="-171450" lvl="0" marL="228600" marR="0" rtl="0" algn="l">
              <a:lnSpc>
                <a:spcPct val="100000"/>
              </a:lnSpc>
              <a:spcBef>
                <a:spcPts val="0"/>
              </a:spcBef>
              <a:spcAft>
                <a:spcPts val="0"/>
              </a:spcAft>
              <a:buClr>
                <a:srgbClr val="000000"/>
              </a:buClr>
              <a:buSzPts val="900"/>
              <a:buFont typeface="Arial"/>
              <a:buNone/>
            </a:pPr>
            <a:r>
              <a:t/>
            </a:r>
            <a:endParaRPr b="0" i="0" sz="900" u="none" cap="none" strike="noStrike">
              <a:solidFill>
                <a:srgbClr val="002060"/>
              </a:solidFill>
              <a:latin typeface="Helvetica Neue"/>
              <a:ea typeface="Helvetica Neue"/>
              <a:cs typeface="Helvetica Neue"/>
              <a:sym typeface="Helvetica Neue"/>
            </a:endParaRPr>
          </a:p>
          <a:p>
            <a:pPr indent="-514350" lvl="0" marL="514350" marR="0" rtl="0" algn="l">
              <a:lnSpc>
                <a:spcPct val="100000"/>
              </a:lnSpc>
              <a:spcBef>
                <a:spcPts val="0"/>
              </a:spcBef>
              <a:spcAft>
                <a:spcPts val="0"/>
              </a:spcAft>
              <a:buClr>
                <a:srgbClr val="2F5496"/>
              </a:buClr>
              <a:buSzPts val="2000"/>
              <a:buFont typeface="Arial"/>
              <a:buAutoNum type="arabicPeriod"/>
            </a:pPr>
            <a:r>
              <a:rPr b="0" i="0" lang="en-US" sz="2000" u="none" cap="none" strike="noStrike">
                <a:solidFill>
                  <a:srgbClr val="002060"/>
                </a:solidFill>
                <a:latin typeface="Helvetica Neue"/>
                <a:ea typeface="Helvetica Neue"/>
                <a:cs typeface="Helvetica Neue"/>
                <a:sym typeface="Helvetica Neue"/>
              </a:rPr>
              <a:t>Initial validation of first two sections: Introduction to the project and expected outcomes</a:t>
            </a:r>
            <a:endParaRPr/>
          </a:p>
          <a:p>
            <a:pPr indent="-565150" lvl="0" marL="742950" marR="0" rtl="0" algn="l">
              <a:lnSpc>
                <a:spcPct val="100000"/>
              </a:lnSpc>
              <a:spcBef>
                <a:spcPts val="0"/>
              </a:spcBef>
              <a:spcAft>
                <a:spcPts val="0"/>
              </a:spcAft>
              <a:buClr>
                <a:srgbClr val="000000"/>
              </a:buClr>
              <a:buSzPts val="2800"/>
              <a:buFont typeface="Arial"/>
              <a:buNone/>
            </a:pPr>
            <a:r>
              <a:t/>
            </a:r>
            <a:endParaRPr b="0" i="0" sz="2800" u="none" cap="none" strike="noStrike">
              <a:solidFill>
                <a:srgbClr val="002060"/>
              </a:solidFill>
              <a:latin typeface="Helvetica Neue"/>
              <a:ea typeface="Helvetica Neue"/>
              <a:cs typeface="Helvetica Neue"/>
              <a:sym typeface="Helvetica Neue"/>
            </a:endParaRPr>
          </a:p>
          <a:p>
            <a:pPr indent="-514350" lvl="0" marL="514350" marR="0" rtl="0" algn="l">
              <a:lnSpc>
                <a:spcPct val="100000"/>
              </a:lnSpc>
              <a:spcBef>
                <a:spcPts val="0"/>
              </a:spcBef>
              <a:spcAft>
                <a:spcPts val="0"/>
              </a:spcAft>
              <a:buClr>
                <a:srgbClr val="2F5496"/>
              </a:buClr>
              <a:buSzPts val="2000"/>
              <a:buFont typeface="Arial"/>
              <a:buAutoNum type="arabicPeriod"/>
            </a:pPr>
            <a:r>
              <a:rPr b="0" i="0" lang="en-US" sz="2000" u="none" cap="none" strike="noStrike">
                <a:solidFill>
                  <a:srgbClr val="002060"/>
                </a:solidFill>
                <a:latin typeface="Helvetica Neue"/>
                <a:ea typeface="Helvetica Neue"/>
                <a:cs typeface="Helvetica Neue"/>
                <a:sym typeface="Helvetica Neue"/>
              </a:rPr>
              <a:t>Detailed presentation of project results and milestones</a:t>
            </a:r>
            <a:endParaRPr/>
          </a:p>
          <a:p>
            <a:pPr indent="-311150" lvl="0" marL="51435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2060"/>
              </a:solidFill>
              <a:latin typeface="Helvetica Neue"/>
              <a:ea typeface="Helvetica Neue"/>
              <a:cs typeface="Helvetica Neue"/>
              <a:sym typeface="Helvetica Neue"/>
            </a:endParaRPr>
          </a:p>
          <a:p>
            <a:pPr indent="-514350" lvl="0" marL="514350" marR="0" rtl="0" algn="l">
              <a:lnSpc>
                <a:spcPct val="100000"/>
              </a:lnSpc>
              <a:spcBef>
                <a:spcPts val="0"/>
              </a:spcBef>
              <a:spcAft>
                <a:spcPts val="0"/>
              </a:spcAft>
              <a:buClr>
                <a:srgbClr val="2F5496"/>
              </a:buClr>
              <a:buSzPts val="2000"/>
              <a:buFont typeface="Arial"/>
              <a:buAutoNum type="arabicPeriod"/>
            </a:pPr>
            <a:r>
              <a:rPr b="0" i="0" lang="en-US" sz="2000" u="none" cap="none" strike="noStrike">
                <a:solidFill>
                  <a:srgbClr val="002060"/>
                </a:solidFill>
                <a:latin typeface="Helvetica Neue"/>
                <a:ea typeface="Helvetica Neue"/>
                <a:cs typeface="Helvetica Neue"/>
                <a:sym typeface="Helvetica Neue"/>
              </a:rPr>
              <a:t>Punctual and precise disclosure of financial management and budget control</a:t>
            </a:r>
            <a:endParaRPr/>
          </a:p>
          <a:p>
            <a:pPr indent="-336550" lvl="0" marL="514350" marR="0" rtl="0" algn="l">
              <a:lnSpc>
                <a:spcPct val="100000"/>
              </a:lnSpc>
              <a:spcBef>
                <a:spcPts val="0"/>
              </a:spcBef>
              <a:spcAft>
                <a:spcPts val="0"/>
              </a:spcAft>
              <a:buClr>
                <a:srgbClr val="000000"/>
              </a:buClr>
              <a:buSzPts val="2800"/>
              <a:buFont typeface="Arial"/>
              <a:buNone/>
            </a:pPr>
            <a:r>
              <a:t/>
            </a:r>
            <a:endParaRPr b="0" i="0" sz="2800" u="none" cap="none" strike="noStrike">
              <a:solidFill>
                <a:srgbClr val="002060"/>
              </a:solidFill>
              <a:latin typeface="Helvetica Neue"/>
              <a:ea typeface="Helvetica Neue"/>
              <a:cs typeface="Helvetica Neue"/>
              <a:sym typeface="Helvetica Neue"/>
            </a:endParaRPr>
          </a:p>
          <a:p>
            <a:pPr indent="-514350" lvl="0" marL="514350" marR="0" rtl="0" algn="l">
              <a:lnSpc>
                <a:spcPct val="100000"/>
              </a:lnSpc>
              <a:spcBef>
                <a:spcPts val="0"/>
              </a:spcBef>
              <a:spcAft>
                <a:spcPts val="0"/>
              </a:spcAft>
              <a:buClr>
                <a:srgbClr val="2F5496"/>
              </a:buClr>
              <a:buSzPts val="2000"/>
              <a:buFont typeface="Arial"/>
              <a:buAutoNum type="arabicPeriod"/>
            </a:pPr>
            <a:r>
              <a:rPr b="0" i="0" lang="en-US" sz="2000" u="none" cap="none" strike="noStrike">
                <a:solidFill>
                  <a:srgbClr val="002060"/>
                </a:solidFill>
                <a:latin typeface="Helvetica Neue"/>
                <a:ea typeface="Helvetica Neue"/>
                <a:cs typeface="Helvetica Neue"/>
                <a:sym typeface="Helvetica Neue"/>
              </a:rPr>
              <a:t>Arrangement and planning of monitoring and evaluation mechanisms for quality assurance</a:t>
            </a:r>
            <a:endParaRPr/>
          </a:p>
          <a:p>
            <a:pPr indent="-285750" lvl="0" marL="514350" marR="0" rtl="0" algn="l">
              <a:lnSpc>
                <a:spcPct val="100000"/>
              </a:lnSpc>
              <a:spcBef>
                <a:spcPts val="0"/>
              </a:spcBef>
              <a:spcAft>
                <a:spcPts val="0"/>
              </a:spcAft>
              <a:buClr>
                <a:srgbClr val="000000"/>
              </a:buClr>
              <a:buSzPts val="3600"/>
              <a:buFont typeface="Arial"/>
              <a:buNone/>
            </a:pPr>
            <a:r>
              <a:t/>
            </a:r>
            <a:endParaRPr b="0" i="0" sz="3600" u="none" cap="none" strike="noStrike">
              <a:solidFill>
                <a:srgbClr val="002060"/>
              </a:solidFill>
              <a:latin typeface="Helvetica Neue"/>
              <a:ea typeface="Helvetica Neue"/>
              <a:cs typeface="Helvetica Neue"/>
              <a:sym typeface="Helvetica Neue"/>
            </a:endParaRPr>
          </a:p>
          <a:p>
            <a:pPr indent="-514350" lvl="0" marL="514350" marR="0" rtl="0" algn="l">
              <a:lnSpc>
                <a:spcPct val="100000"/>
              </a:lnSpc>
              <a:spcBef>
                <a:spcPts val="0"/>
              </a:spcBef>
              <a:spcAft>
                <a:spcPts val="0"/>
              </a:spcAft>
              <a:buClr>
                <a:srgbClr val="2F5496"/>
              </a:buClr>
              <a:buSzPts val="2000"/>
              <a:buFont typeface="Arial"/>
              <a:buAutoNum type="arabicPeriod"/>
            </a:pPr>
            <a:r>
              <a:rPr b="0" i="0" lang="en-US" sz="2000" u="none" cap="none" strike="noStrike">
                <a:solidFill>
                  <a:srgbClr val="002060"/>
                </a:solidFill>
                <a:latin typeface="Helvetica Neue"/>
                <a:ea typeface="Helvetica Neue"/>
                <a:cs typeface="Helvetica Neue"/>
                <a:sym typeface="Helvetica Neue"/>
              </a:rPr>
              <a:t>Presentation of STKH engagement strategies and PR plan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Diseño personalizado">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2022-05-13T08:01:25Z</dcterms:created>
  <dc:creator>Monia Coppola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2022-05-13T00:00:00Z</vt:filetime>
  </property>
  <property fmtid="{D5CDD505-2E9C-101B-9397-08002B2CF9AE}" pid="3" name="Creator">
    <vt:lpwstr>Canva</vt:lpwstr>
  </property>
  <property fmtid="{D5CDD505-2E9C-101B-9397-08002B2CF9AE}" pid="4" name="LastSaved">
    <vt:filetime>2022-05-13T00:00:00Z</vt:filetime>
  </property>
</Properties>
</file>