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6" r:id="rId14"/>
    <p:sldId id="262" r:id="rId15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B24"/>
    <a:srgbClr val="ED9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32" d="100"/>
          <a:sy n="32" d="100"/>
        </p:scale>
        <p:origin x="62" y="9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FFDB3FA-1999-DFA1-CC4A-285599150A01}"/>
              </a:ext>
            </a:extLst>
          </p:cNvPr>
          <p:cNvSpPr txBox="1"/>
          <p:nvPr userDrawn="1"/>
        </p:nvSpPr>
        <p:spPr>
          <a:xfrm>
            <a:off x="5029200" y="9182100"/>
            <a:ext cx="12268200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532BC-E519-ECBF-5850-494B7534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93D594-DDA9-F897-7C70-A4F184C3F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CEF8F6-0130-D1A7-7A76-907EECD25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7CF9E7-7EB5-7A08-EC1F-BDB4E0C53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8894A3-5987-436A-83FB-4FA1656D1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1C9870-7153-2F1A-7BE5-ACB1E7CF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22F278-5B54-8E48-9E76-640875A4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0A3BCC-09B3-E135-64A9-A0386CD5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9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A6FEC-6CE0-81EB-13B7-26E589BFC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50634-1538-83C5-E982-FA91D924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9E44B0-8D32-E2FB-A3C6-F91BE1ED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CBCB06-F1F3-4F24-41E8-287A07F7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1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B808C-5B97-26AE-5845-217B6ADA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0B675E-6ADE-425F-0487-A4A4D6AA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2EFD67-18B0-D059-5A08-2FDFC7CC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22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6E607-A06B-9551-E048-8191D808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2104C-1998-E90B-5FB9-8FCAB3F1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339920-78CD-74FE-168E-D10489D89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A5D7E5-B53A-F289-9A49-7E092157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CEADC-8A05-CF39-EE8E-F8B3D05C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90AB2-F8E8-D20B-E013-716E957A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0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A9029-B406-828F-FF2B-B17850E3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586868-8344-ECAD-F64C-B9DF10D1C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FDF50-79FA-E104-3BB9-1DB8DC199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5DFF36-3BB2-1C98-5432-2CF8AE65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324705-0BB9-FA2F-8F99-CFBB6B52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7C5901-559C-6451-88A3-819E8C1B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56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F04E2-D2D6-7E47-9CFB-66DE34A8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6C842-0F77-4475-7A36-E5542B8E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8AEE4-1C58-23F4-2146-4211EE54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CB8BD-9FFB-C8CE-F701-1995B5A5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4C12C-D1C7-3E24-4A19-95F33C0C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79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011F1C-04C0-DFD3-1486-B99141290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F11240-6CB8-3EAA-E160-0C1F4C38D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EBC4B-CE5E-8B7F-3095-0D32F26F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2CF9B-2F7F-C880-E084-C4385584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C6766-7B0D-4007-3F97-C4A10E3B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2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966523" y="9236339"/>
            <a:ext cx="12185015" cy="772159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</a:p>
          <a:p>
            <a:pPr marL="12700" marR="5715">
              <a:lnSpc>
                <a:spcPct val="116700"/>
              </a:lnSpc>
            </a:pP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A70C0C-1AF4-88CD-4483-396103147D51}"/>
              </a:ext>
            </a:extLst>
          </p:cNvPr>
          <p:cNvSpPr txBox="1"/>
          <p:nvPr userDrawn="1"/>
        </p:nvSpPr>
        <p:spPr>
          <a:xfrm>
            <a:off x="4953000" y="9182100"/>
            <a:ext cx="12344400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FC2EC-04A7-A501-4031-15A5FF3D6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D4602-9FAB-B630-ECA3-83B4C1BE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C8D06-55B7-28F2-1567-4DD9FC66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798C2-DBB6-FF93-05EF-E93000A9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1C54D-D790-B8E3-6D76-BB069F61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87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234D1-4EA0-CC53-8964-257A413C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D2DB80-0C0A-635C-42ED-E60502CF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82B270-E8C1-9A2F-03B8-3D4DA3A4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F0151A-88EA-A780-15CC-1FFD266D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573F9-DD87-CED3-ED66-4EC3174A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8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BEF4E-2D1E-276E-4B98-1BC85A63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0B0B1E-8439-5CB5-0105-CA6DADC30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7D25A-09A0-3767-C232-CFB8502E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230F3-9239-E4CD-E4CA-E1130B65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0CE85-441F-AAD3-6C7C-DA8D52F9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3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A3E8C-47D3-5616-7EBD-F5EDFE8B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9A111-5B57-4AB0-CAD1-EAD4B1AAE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A4A3FF-E565-0987-88C4-0B503445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42F4D0-96FB-1302-5EA5-6BC4F5C6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6F9E3CA7-9AC2-403D-8666-C6C2EBA99F96}" type="datetimeFigureOut">
              <a:rPr lang="es-ES" smtClean="0"/>
              <a:t>07/06/2023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A975AA-0BF3-BC44-D3BE-9D02736E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0C1C7C-E1B2-4A63-F5CD-158387CD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D26A046-E2D0-45EF-956A-BD0F86B50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14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6E08E1DE-1DF7-49C0-10F6-904C8685A06C}"/>
              </a:ext>
            </a:extLst>
          </p:cNvPr>
          <p:cNvPicPr/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10" y="2308143"/>
            <a:ext cx="6134099" cy="269557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EBA140D8-D805-7DFA-0118-967E7CB27D10}"/>
              </a:ext>
            </a:extLst>
          </p:cNvPr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35" y="0"/>
            <a:ext cx="590549" cy="704449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73CB1E96-22F0-8DED-BC6C-6BD960FCBE74}"/>
              </a:ext>
            </a:extLst>
          </p:cNvPr>
          <p:cNvPicPr/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77" y="9240519"/>
            <a:ext cx="3324224" cy="638174"/>
          </a:xfrm>
          <a:prstGeom prst="rect">
            <a:avLst/>
          </a:prstGeom>
        </p:spPr>
      </p:pic>
      <p:pic>
        <p:nvPicPr>
          <p:cNvPr id="10" name="object 5">
            <a:extLst>
              <a:ext uri="{FF2B5EF4-FFF2-40B4-BE49-F238E27FC236}">
                <a16:creationId xmlns:a16="http://schemas.microsoft.com/office/drawing/2014/main" id="{D5D1B3CE-7DEA-0654-B047-D77787EE7CB1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8050069"/>
            <a:ext cx="457199" cy="1085849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E1E66E85-77C8-3EE6-34CF-9CE371BEC5E9}"/>
              </a:ext>
            </a:extLst>
          </p:cNvPr>
          <p:cNvSpPr/>
          <p:nvPr userDrawn="1"/>
        </p:nvSpPr>
        <p:spPr>
          <a:xfrm>
            <a:off x="1445056" y="8644127"/>
            <a:ext cx="15818485" cy="392430"/>
          </a:xfrm>
          <a:custGeom>
            <a:avLst/>
            <a:gdLst/>
            <a:ahLst/>
            <a:cxnLst/>
            <a:rect l="l" t="t" r="r" b="b"/>
            <a:pathLst>
              <a:path w="15818485" h="392429">
                <a:moveTo>
                  <a:pt x="15818396" y="6108"/>
                </a:moveTo>
                <a:lnTo>
                  <a:pt x="12660338" y="6108"/>
                </a:lnTo>
                <a:lnTo>
                  <a:pt x="12660338" y="0"/>
                </a:lnTo>
                <a:lnTo>
                  <a:pt x="7850581" y="0"/>
                </a:lnTo>
                <a:lnTo>
                  <a:pt x="7850581" y="1333"/>
                </a:lnTo>
                <a:lnTo>
                  <a:pt x="4903165" y="1333"/>
                </a:lnTo>
                <a:lnTo>
                  <a:pt x="4660684" y="1333"/>
                </a:lnTo>
                <a:lnTo>
                  <a:pt x="36436" y="1333"/>
                </a:lnTo>
                <a:lnTo>
                  <a:pt x="36436" y="1600"/>
                </a:lnTo>
                <a:lnTo>
                  <a:pt x="0" y="1600"/>
                </a:lnTo>
                <a:lnTo>
                  <a:pt x="0" y="382066"/>
                </a:lnTo>
                <a:lnTo>
                  <a:pt x="36436" y="382066"/>
                </a:lnTo>
                <a:lnTo>
                  <a:pt x="36436" y="391858"/>
                </a:lnTo>
                <a:lnTo>
                  <a:pt x="4903165" y="391858"/>
                </a:lnTo>
                <a:lnTo>
                  <a:pt x="4903165" y="382333"/>
                </a:lnTo>
                <a:lnTo>
                  <a:pt x="9470441" y="382333"/>
                </a:lnTo>
                <a:lnTo>
                  <a:pt x="9470441" y="381000"/>
                </a:lnTo>
                <a:lnTo>
                  <a:pt x="11008652" y="381000"/>
                </a:lnTo>
                <a:lnTo>
                  <a:pt x="11008652" y="387108"/>
                </a:lnTo>
                <a:lnTo>
                  <a:pt x="15818396" y="387108"/>
                </a:lnTo>
                <a:lnTo>
                  <a:pt x="15818396" y="6108"/>
                </a:lnTo>
                <a:close/>
              </a:path>
            </a:pathLst>
          </a:custGeom>
          <a:solidFill>
            <a:srgbClr val="ED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424AA2A-B4FD-DD67-2AC1-C94A71B9878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966523" y="9236339"/>
            <a:ext cx="12185015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dirty="0"/>
              <a:t>"The</a:t>
            </a:r>
            <a:r>
              <a:rPr spc="150" dirty="0"/>
              <a:t> </a:t>
            </a:r>
            <a:r>
              <a:rPr dirty="0"/>
              <a:t>European</a:t>
            </a:r>
            <a:r>
              <a:rPr spc="155" dirty="0"/>
              <a:t> </a:t>
            </a:r>
            <a:r>
              <a:rPr dirty="0"/>
              <a:t>Commission</a:t>
            </a:r>
            <a:r>
              <a:rPr spc="155" dirty="0"/>
              <a:t> </a:t>
            </a:r>
            <a:r>
              <a:rPr dirty="0"/>
              <a:t>support</a:t>
            </a:r>
            <a:r>
              <a:rPr spc="155" dirty="0"/>
              <a:t> </a:t>
            </a:r>
            <a:r>
              <a:rPr dirty="0"/>
              <a:t>for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production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this</a:t>
            </a:r>
            <a:r>
              <a:rPr spc="155" dirty="0"/>
              <a:t> </a:t>
            </a:r>
            <a:r>
              <a:rPr dirty="0"/>
              <a:t>publication</a:t>
            </a:r>
            <a:r>
              <a:rPr spc="155" dirty="0"/>
              <a:t> </a:t>
            </a:r>
            <a:r>
              <a:rPr dirty="0"/>
              <a:t>does</a:t>
            </a:r>
            <a:r>
              <a:rPr spc="155" dirty="0"/>
              <a:t> </a:t>
            </a:r>
            <a:r>
              <a:rPr dirty="0"/>
              <a:t>not</a:t>
            </a:r>
            <a:r>
              <a:rPr spc="155" dirty="0"/>
              <a:t> </a:t>
            </a:r>
            <a:r>
              <a:rPr dirty="0"/>
              <a:t>constitute</a:t>
            </a:r>
            <a:r>
              <a:rPr spc="155" dirty="0"/>
              <a:t> </a:t>
            </a:r>
            <a:r>
              <a:rPr dirty="0"/>
              <a:t>endorsement</a:t>
            </a:r>
            <a:r>
              <a:rPr spc="155" dirty="0"/>
              <a:t> </a:t>
            </a:r>
            <a:r>
              <a:rPr dirty="0"/>
              <a:t>of</a:t>
            </a:r>
            <a:r>
              <a:rPr spc="155" dirty="0"/>
              <a:t> </a:t>
            </a:r>
            <a:r>
              <a:rPr dirty="0"/>
              <a:t>the</a:t>
            </a:r>
            <a:r>
              <a:rPr spc="155" dirty="0"/>
              <a:t> </a:t>
            </a:r>
            <a:r>
              <a:rPr dirty="0"/>
              <a:t>contents</a:t>
            </a:r>
            <a:r>
              <a:rPr spc="155" dirty="0"/>
              <a:t> </a:t>
            </a:r>
            <a:r>
              <a:rPr dirty="0"/>
              <a:t>which</a:t>
            </a:r>
            <a:r>
              <a:rPr spc="155" dirty="0"/>
              <a:t> </a:t>
            </a:r>
            <a:r>
              <a:rPr dirty="0"/>
              <a:t>reflects</a:t>
            </a:r>
            <a:r>
              <a:rPr spc="155" dirty="0"/>
              <a:t> </a:t>
            </a:r>
            <a:r>
              <a:rPr dirty="0"/>
              <a:t>the</a:t>
            </a:r>
            <a:r>
              <a:rPr lang="es-ES" dirty="0"/>
              <a:t> </a:t>
            </a:r>
            <a:r>
              <a:rPr dirty="0"/>
              <a:t>views</a:t>
            </a:r>
            <a:r>
              <a:rPr spc="254" dirty="0"/>
              <a:t> </a:t>
            </a:r>
            <a:r>
              <a:rPr dirty="0"/>
              <a:t>only</a:t>
            </a:r>
            <a:r>
              <a:rPr spc="254" dirty="0"/>
              <a:t> </a:t>
            </a:r>
            <a:r>
              <a:rPr dirty="0"/>
              <a:t>of</a:t>
            </a:r>
            <a:r>
              <a:rPr spc="260" dirty="0"/>
              <a:t> </a:t>
            </a:r>
            <a:r>
              <a:rPr dirty="0"/>
              <a:t>the</a:t>
            </a:r>
            <a:r>
              <a:rPr spc="254" dirty="0"/>
              <a:t> </a:t>
            </a:r>
            <a:r>
              <a:rPr dirty="0"/>
              <a:t>authors,</a:t>
            </a:r>
            <a:r>
              <a:rPr spc="260" dirty="0"/>
              <a:t> </a:t>
            </a:r>
            <a:r>
              <a:rPr dirty="0"/>
              <a:t>and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Commission</a:t>
            </a:r>
            <a:r>
              <a:rPr spc="254" dirty="0"/>
              <a:t> </a:t>
            </a:r>
            <a:r>
              <a:rPr dirty="0"/>
              <a:t>cannot</a:t>
            </a:r>
            <a:r>
              <a:rPr spc="260" dirty="0"/>
              <a:t> </a:t>
            </a:r>
            <a:r>
              <a:rPr dirty="0"/>
              <a:t>be</a:t>
            </a:r>
            <a:r>
              <a:rPr spc="254" dirty="0"/>
              <a:t> </a:t>
            </a:r>
            <a:r>
              <a:rPr dirty="0"/>
              <a:t>held</a:t>
            </a:r>
            <a:r>
              <a:rPr spc="254" dirty="0"/>
              <a:t> </a:t>
            </a:r>
            <a:r>
              <a:rPr dirty="0"/>
              <a:t>responsible</a:t>
            </a:r>
            <a:r>
              <a:rPr spc="260" dirty="0"/>
              <a:t> </a:t>
            </a:r>
            <a:r>
              <a:rPr dirty="0"/>
              <a:t>for</a:t>
            </a:r>
            <a:r>
              <a:rPr spc="254" dirty="0"/>
              <a:t> </a:t>
            </a:r>
            <a:r>
              <a:rPr dirty="0"/>
              <a:t>any</a:t>
            </a:r>
            <a:r>
              <a:rPr spc="260" dirty="0"/>
              <a:t> </a:t>
            </a:r>
            <a:r>
              <a:rPr dirty="0"/>
              <a:t>use</a:t>
            </a:r>
            <a:r>
              <a:rPr spc="254" dirty="0"/>
              <a:t> </a:t>
            </a:r>
            <a:r>
              <a:rPr dirty="0"/>
              <a:t>which</a:t>
            </a:r>
            <a:r>
              <a:rPr spc="260" dirty="0"/>
              <a:t> </a:t>
            </a:r>
            <a:r>
              <a:rPr dirty="0"/>
              <a:t>may</a:t>
            </a:r>
            <a:r>
              <a:rPr spc="254" dirty="0"/>
              <a:t> </a:t>
            </a:r>
            <a:r>
              <a:rPr dirty="0"/>
              <a:t>be</a:t>
            </a:r>
            <a:r>
              <a:rPr spc="260" dirty="0"/>
              <a:t> </a:t>
            </a:r>
            <a:r>
              <a:rPr dirty="0"/>
              <a:t>made</a:t>
            </a:r>
            <a:r>
              <a:rPr spc="254" dirty="0"/>
              <a:t> </a:t>
            </a:r>
            <a:r>
              <a:rPr dirty="0"/>
              <a:t>of</a:t>
            </a:r>
            <a:r>
              <a:rPr spc="254" dirty="0"/>
              <a:t> </a:t>
            </a:r>
            <a:r>
              <a:rPr dirty="0"/>
              <a:t>the</a:t>
            </a:r>
            <a:r>
              <a:rPr spc="260" dirty="0"/>
              <a:t> </a:t>
            </a:r>
            <a:r>
              <a:rPr dirty="0"/>
              <a:t>information</a:t>
            </a:r>
            <a:r>
              <a:rPr spc="254" dirty="0"/>
              <a:t> </a:t>
            </a:r>
            <a:r>
              <a:rPr dirty="0"/>
              <a:t>contained </a:t>
            </a:r>
            <a:r>
              <a:rPr spc="-400" dirty="0"/>
              <a:t> </a:t>
            </a:r>
            <a:r>
              <a:rPr dirty="0"/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id="{8BF69E50-EB9F-8C8D-C835-861F287AB3F6}"/>
              </a:ext>
            </a:extLst>
          </p:cNvPr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8842" y="685682"/>
            <a:ext cx="3314699" cy="1457324"/>
          </a:xfrm>
          <a:prstGeom prst="rect">
            <a:avLst/>
          </a:prstGeom>
        </p:spPr>
      </p:pic>
      <p:pic>
        <p:nvPicPr>
          <p:cNvPr id="8" name="object 3">
            <a:extLst>
              <a:ext uri="{FF2B5EF4-FFF2-40B4-BE49-F238E27FC236}">
                <a16:creationId xmlns:a16="http://schemas.microsoft.com/office/drawing/2014/main" id="{04E62ADB-2D83-1388-63D0-4851B2EFB396}"/>
              </a:ext>
            </a:extLst>
          </p:cNvPr>
          <p:cNvPicPr/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35" y="0"/>
            <a:ext cx="590549" cy="704448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D7405CDC-B2DC-875B-BCD6-F9D1464422F0}"/>
              </a:ext>
            </a:extLst>
          </p:cNvPr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8050069"/>
            <a:ext cx="457199" cy="108584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1C0F377E-4A63-0001-F7A7-8657EF0E24E3}"/>
              </a:ext>
            </a:extLst>
          </p:cNvPr>
          <p:cNvSpPr/>
          <p:nvPr userDrawn="1"/>
        </p:nvSpPr>
        <p:spPr>
          <a:xfrm>
            <a:off x="1445056" y="8644127"/>
            <a:ext cx="15818485" cy="392430"/>
          </a:xfrm>
          <a:custGeom>
            <a:avLst/>
            <a:gdLst/>
            <a:ahLst/>
            <a:cxnLst/>
            <a:rect l="l" t="t" r="r" b="b"/>
            <a:pathLst>
              <a:path w="15818485" h="392429">
                <a:moveTo>
                  <a:pt x="15818396" y="6108"/>
                </a:moveTo>
                <a:lnTo>
                  <a:pt x="12660338" y="6108"/>
                </a:lnTo>
                <a:lnTo>
                  <a:pt x="12660338" y="0"/>
                </a:lnTo>
                <a:lnTo>
                  <a:pt x="7850581" y="0"/>
                </a:lnTo>
                <a:lnTo>
                  <a:pt x="7850581" y="1333"/>
                </a:lnTo>
                <a:lnTo>
                  <a:pt x="4903165" y="1333"/>
                </a:lnTo>
                <a:lnTo>
                  <a:pt x="4660684" y="1333"/>
                </a:lnTo>
                <a:lnTo>
                  <a:pt x="36436" y="1333"/>
                </a:lnTo>
                <a:lnTo>
                  <a:pt x="36436" y="1600"/>
                </a:lnTo>
                <a:lnTo>
                  <a:pt x="0" y="1600"/>
                </a:lnTo>
                <a:lnTo>
                  <a:pt x="0" y="382066"/>
                </a:lnTo>
                <a:lnTo>
                  <a:pt x="36436" y="382066"/>
                </a:lnTo>
                <a:lnTo>
                  <a:pt x="36436" y="391858"/>
                </a:lnTo>
                <a:lnTo>
                  <a:pt x="4903165" y="391858"/>
                </a:lnTo>
                <a:lnTo>
                  <a:pt x="4903165" y="382333"/>
                </a:lnTo>
                <a:lnTo>
                  <a:pt x="9470441" y="382333"/>
                </a:lnTo>
                <a:lnTo>
                  <a:pt x="9470441" y="381000"/>
                </a:lnTo>
                <a:lnTo>
                  <a:pt x="11008652" y="381000"/>
                </a:lnTo>
                <a:lnTo>
                  <a:pt x="11008652" y="387108"/>
                </a:lnTo>
                <a:lnTo>
                  <a:pt x="15818396" y="387108"/>
                </a:lnTo>
                <a:lnTo>
                  <a:pt x="15818396" y="6108"/>
                </a:lnTo>
                <a:close/>
              </a:path>
            </a:pathLst>
          </a:custGeom>
          <a:solidFill>
            <a:srgbClr val="ED9D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id="{547E46CC-3A82-CB5E-7BC6-234E504CCD18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77" y="9240519"/>
            <a:ext cx="3324224" cy="638174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0ACA3081-2805-12D7-A6DC-C738EE1031AC}"/>
              </a:ext>
            </a:extLst>
          </p:cNvPr>
          <p:cNvSpPr txBox="1">
            <a:spLocks/>
          </p:cNvSpPr>
          <p:nvPr userDrawn="1"/>
        </p:nvSpPr>
        <p:spPr>
          <a:xfrm>
            <a:off x="4982101" y="9282763"/>
            <a:ext cx="12185015" cy="69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lnSpc>
                <a:spcPts val="1760"/>
              </a:lnSpc>
            </a:pPr>
            <a:r>
              <a:rPr lang="en-US" dirty="0"/>
              <a:t>"The</a:t>
            </a:r>
            <a:r>
              <a:rPr lang="en-US" spc="150" dirty="0"/>
              <a:t> </a:t>
            </a:r>
            <a:r>
              <a:rPr lang="en-US" dirty="0"/>
              <a:t>European</a:t>
            </a:r>
            <a:r>
              <a:rPr lang="en-US" spc="155" dirty="0"/>
              <a:t> </a:t>
            </a:r>
            <a:r>
              <a:rPr lang="en-US" dirty="0"/>
              <a:t>Commission</a:t>
            </a:r>
            <a:r>
              <a:rPr lang="en-US" spc="155" dirty="0"/>
              <a:t> </a:t>
            </a:r>
            <a:r>
              <a:rPr lang="en-US" dirty="0"/>
              <a:t>support</a:t>
            </a:r>
            <a:r>
              <a:rPr lang="en-US" spc="155" dirty="0"/>
              <a:t> </a:t>
            </a:r>
            <a:r>
              <a:rPr lang="en-US" dirty="0"/>
              <a:t>for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production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this</a:t>
            </a:r>
            <a:r>
              <a:rPr lang="en-US" spc="155" dirty="0"/>
              <a:t> </a:t>
            </a:r>
            <a:r>
              <a:rPr lang="en-US" dirty="0"/>
              <a:t>publication</a:t>
            </a:r>
            <a:r>
              <a:rPr lang="en-US" spc="155" dirty="0"/>
              <a:t> </a:t>
            </a:r>
            <a:r>
              <a:rPr lang="en-US" dirty="0"/>
              <a:t>does</a:t>
            </a:r>
            <a:r>
              <a:rPr lang="en-US" spc="155" dirty="0"/>
              <a:t> </a:t>
            </a:r>
            <a:r>
              <a:rPr lang="en-US" dirty="0"/>
              <a:t>not</a:t>
            </a:r>
            <a:r>
              <a:rPr lang="en-US" spc="155" dirty="0"/>
              <a:t> </a:t>
            </a:r>
            <a:r>
              <a:rPr lang="en-US" dirty="0"/>
              <a:t>constitute</a:t>
            </a:r>
            <a:r>
              <a:rPr lang="en-US" spc="155" dirty="0"/>
              <a:t> </a:t>
            </a:r>
            <a:r>
              <a:rPr lang="en-US" dirty="0"/>
              <a:t>endorsement</a:t>
            </a:r>
            <a:r>
              <a:rPr lang="en-US" spc="155" dirty="0"/>
              <a:t> </a:t>
            </a:r>
            <a:r>
              <a:rPr lang="en-US" dirty="0"/>
              <a:t>of</a:t>
            </a:r>
            <a:r>
              <a:rPr lang="en-US" spc="155" dirty="0"/>
              <a:t> </a:t>
            </a:r>
            <a:r>
              <a:rPr lang="en-US" dirty="0"/>
              <a:t>the</a:t>
            </a:r>
            <a:r>
              <a:rPr lang="en-US" spc="155" dirty="0"/>
              <a:t> </a:t>
            </a:r>
            <a:r>
              <a:rPr lang="en-US" dirty="0"/>
              <a:t>contents</a:t>
            </a:r>
            <a:r>
              <a:rPr lang="en-US" spc="155" dirty="0"/>
              <a:t> </a:t>
            </a:r>
            <a:r>
              <a:rPr lang="en-US" dirty="0"/>
              <a:t>which</a:t>
            </a:r>
            <a:r>
              <a:rPr lang="en-US" spc="155" dirty="0"/>
              <a:t> </a:t>
            </a:r>
            <a:r>
              <a:rPr lang="en-US" dirty="0"/>
              <a:t>reflects</a:t>
            </a:r>
            <a:r>
              <a:rPr lang="en-US" spc="155" dirty="0"/>
              <a:t> </a:t>
            </a:r>
            <a:r>
              <a:rPr lang="en-US" dirty="0"/>
              <a:t>the views</a:t>
            </a:r>
            <a:r>
              <a:rPr lang="en-US" spc="254" dirty="0"/>
              <a:t> </a:t>
            </a:r>
            <a:r>
              <a:rPr lang="en-US" dirty="0"/>
              <a:t>only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60" dirty="0"/>
              <a:t> </a:t>
            </a:r>
            <a:r>
              <a:rPr lang="en-US" dirty="0"/>
              <a:t>the</a:t>
            </a:r>
            <a:r>
              <a:rPr lang="en-US" spc="254" dirty="0"/>
              <a:t> </a:t>
            </a:r>
            <a:r>
              <a:rPr lang="en-US" dirty="0"/>
              <a:t>authors,</a:t>
            </a:r>
            <a:r>
              <a:rPr lang="en-US" spc="260" dirty="0"/>
              <a:t> </a:t>
            </a:r>
            <a:r>
              <a:rPr lang="en-US" dirty="0"/>
              <a:t>and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Commission</a:t>
            </a:r>
            <a:r>
              <a:rPr lang="en-US" spc="254" dirty="0"/>
              <a:t> </a:t>
            </a:r>
            <a:r>
              <a:rPr lang="en-US" dirty="0"/>
              <a:t>cannot</a:t>
            </a:r>
            <a:r>
              <a:rPr lang="en-US" spc="260" dirty="0"/>
              <a:t> </a:t>
            </a:r>
            <a:r>
              <a:rPr lang="en-US" dirty="0"/>
              <a:t>be</a:t>
            </a:r>
            <a:r>
              <a:rPr lang="en-US" spc="254" dirty="0"/>
              <a:t> </a:t>
            </a:r>
            <a:r>
              <a:rPr lang="en-US" dirty="0"/>
              <a:t>held</a:t>
            </a:r>
            <a:r>
              <a:rPr lang="en-US" spc="254" dirty="0"/>
              <a:t> </a:t>
            </a:r>
            <a:r>
              <a:rPr lang="en-US" dirty="0"/>
              <a:t>responsible</a:t>
            </a:r>
            <a:r>
              <a:rPr lang="en-US" spc="260" dirty="0"/>
              <a:t> </a:t>
            </a:r>
            <a:r>
              <a:rPr lang="en-US" dirty="0"/>
              <a:t>for</a:t>
            </a:r>
            <a:r>
              <a:rPr lang="en-US" spc="254" dirty="0"/>
              <a:t> </a:t>
            </a:r>
            <a:r>
              <a:rPr lang="en-US" dirty="0"/>
              <a:t>any</a:t>
            </a:r>
            <a:r>
              <a:rPr lang="en-US" spc="260" dirty="0"/>
              <a:t> </a:t>
            </a:r>
            <a:r>
              <a:rPr lang="en-US" dirty="0"/>
              <a:t>use</a:t>
            </a:r>
            <a:r>
              <a:rPr lang="en-US" spc="254" dirty="0"/>
              <a:t> </a:t>
            </a:r>
            <a:r>
              <a:rPr lang="en-US" dirty="0"/>
              <a:t>which</a:t>
            </a:r>
            <a:r>
              <a:rPr lang="en-US" spc="260" dirty="0"/>
              <a:t> </a:t>
            </a:r>
            <a:r>
              <a:rPr lang="en-US" dirty="0"/>
              <a:t>may</a:t>
            </a:r>
            <a:r>
              <a:rPr lang="en-US" spc="254" dirty="0"/>
              <a:t> </a:t>
            </a:r>
            <a:r>
              <a:rPr lang="en-US" dirty="0"/>
              <a:t>be</a:t>
            </a:r>
            <a:r>
              <a:rPr lang="en-US" spc="260" dirty="0"/>
              <a:t> </a:t>
            </a:r>
            <a:r>
              <a:rPr lang="en-US" dirty="0"/>
              <a:t>made</a:t>
            </a:r>
            <a:r>
              <a:rPr lang="en-US" spc="254" dirty="0"/>
              <a:t> </a:t>
            </a:r>
            <a:r>
              <a:rPr lang="en-US" dirty="0"/>
              <a:t>of</a:t>
            </a:r>
            <a:r>
              <a:rPr lang="en-US" spc="254" dirty="0"/>
              <a:t> </a:t>
            </a:r>
            <a:r>
              <a:rPr lang="en-US" dirty="0"/>
              <a:t>the</a:t>
            </a:r>
            <a:r>
              <a:rPr lang="en-US" spc="260" dirty="0"/>
              <a:t> </a:t>
            </a:r>
            <a:r>
              <a:rPr lang="en-US" dirty="0"/>
              <a:t>information</a:t>
            </a:r>
            <a:r>
              <a:rPr lang="en-US" spc="254" dirty="0"/>
              <a:t> </a:t>
            </a:r>
            <a:r>
              <a:rPr lang="en-US" dirty="0"/>
              <a:t>contained </a:t>
            </a:r>
            <a:r>
              <a:rPr lang="en-US" spc="-400" dirty="0"/>
              <a:t> </a:t>
            </a:r>
            <a:r>
              <a:rPr lang="en-US" dirty="0"/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8765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-training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-training.e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C0D100-1CD2-0C4F-A287-209D49B8E22D}"/>
              </a:ext>
            </a:extLst>
          </p:cNvPr>
          <p:cNvSpPr txBox="1"/>
          <p:nvPr/>
        </p:nvSpPr>
        <p:spPr>
          <a:xfrm>
            <a:off x="3657600" y="5966311"/>
            <a:ext cx="1143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Naslov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modula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usposabljanja:Poslovni</a:t>
            </a:r>
            <a:r>
              <a:rPr lang="en-US" sz="44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bonton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D00B24"/>
              </a:solidFill>
              <a:effectLst/>
              <a:uLnTx/>
              <a:uFillTx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D1AB46-5386-1C83-464D-632777EB536D}"/>
              </a:ext>
            </a:extLst>
          </p:cNvPr>
          <p:cNvSpPr txBox="1"/>
          <p:nvPr/>
        </p:nvSpPr>
        <p:spPr>
          <a:xfrm>
            <a:off x="2743200" y="7658100"/>
            <a:ext cx="128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Partner: </a:t>
            </a:r>
            <a:r>
              <a:rPr lang="en-SI" sz="40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RRA </a:t>
            </a:r>
            <a:r>
              <a:rPr lang="en-SI" sz="40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severne</a:t>
            </a:r>
            <a:r>
              <a:rPr lang="en-SI" sz="40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I" sz="40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40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I" sz="4000" b="1" spc="-6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morske</a:t>
            </a:r>
            <a:r>
              <a:rPr lang="en-SI" sz="4000" b="1" spc="-6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d.o.o. Nova Gorica</a:t>
            </a:r>
            <a:endParaRPr lang="en-US" sz="4000" b="1" spc="-65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9738CFD-F93A-C360-9DBB-F8E611709D80}"/>
              </a:ext>
            </a:extLst>
          </p:cNvPr>
          <p:cNvSpPr txBox="1"/>
          <p:nvPr/>
        </p:nvSpPr>
        <p:spPr>
          <a:xfrm>
            <a:off x="8195705" y="5143500"/>
            <a:ext cx="235379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just-training</a:t>
            </a:r>
            <a:r>
              <a:rPr sz="2400" spc="6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sz="24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2585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600200" y="1143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prakse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685800" y="903912"/>
            <a:ext cx="1249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.2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Sredstva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Sredstva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ki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jih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treba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vzpostaviti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so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odločilnega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pomena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upravljanje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uspešno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promocijo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tujini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Prvi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korak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daljavo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internetnimi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orodji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Linkedin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e-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pošta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eventbrite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spletne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dogodke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spletni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oglasi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Komunikacija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za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vsakega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teh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medijev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drugačna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Drugi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korak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vzpostavitev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telefonskega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stika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videokonference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boljše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razumevanje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vzpostavitev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odnosa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Pomembno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je, da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merite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uspešnost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svoje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predstavitve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argumentov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Uporabite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spletne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ankete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javnomnenjske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raziskave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Povratne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lahko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uporabite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prilagoditev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izboljšanje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predstavitve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načina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komuniciranja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D938FC02-6425-8C18-96E0-697261DC64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0" y="3848100"/>
            <a:ext cx="2698158" cy="23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600200" y="1143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prakse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685800" y="903912"/>
            <a:ext cx="1249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.3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Odnos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Globalizacija omogoča večini držav, da sprejmejo vlogo raznolikosti spolov v poslovanju.</a:t>
            </a:r>
          </a:p>
          <a:p>
            <a:pPr>
              <a:defRPr/>
            </a:pPr>
            <a:endParaRPr 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Digitalizacija olajšuje delo na daljavo in približevanje mednarodnim strankam.</a:t>
            </a:r>
          </a:p>
          <a:p>
            <a:pPr>
              <a:defRPr/>
            </a:pPr>
            <a:endParaRPr 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 intuicijo in novim načinom dela prinaša v poslovni svet nova produktivna pravila. S tem v svet, ki je tradicionalno rezerviran za bolj zadržano delovno okolje, zapiha veter sodobnosti in inovativnosti.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3BDBB6A-4349-3B8E-EBFC-3E1D992C7B7B}"/>
              </a:ext>
            </a:extLst>
          </p:cNvPr>
          <p:cNvGrpSpPr/>
          <p:nvPr/>
        </p:nvGrpSpPr>
        <p:grpSpPr>
          <a:xfrm>
            <a:off x="11658600" y="6362700"/>
            <a:ext cx="5468845" cy="1752600"/>
            <a:chOff x="185160" y="416460"/>
            <a:chExt cx="5773645" cy="1945739"/>
          </a:xfrm>
        </p:grpSpPr>
        <p:sp>
          <p:nvSpPr>
            <p:cNvPr id="4" name="Pravokotnik: zaokroženi vogali 3">
              <a:extLst>
                <a:ext uri="{FF2B5EF4-FFF2-40B4-BE49-F238E27FC236}">
                  <a16:creationId xmlns:a16="http://schemas.microsoft.com/office/drawing/2014/main" id="{69A78EBF-2009-4A4B-0C35-F883A996235F}"/>
                </a:ext>
              </a:extLst>
            </p:cNvPr>
            <p:cNvSpPr/>
            <p:nvPr/>
          </p:nvSpPr>
          <p:spPr>
            <a:xfrm>
              <a:off x="185160" y="416460"/>
              <a:ext cx="5773645" cy="1945739"/>
            </a:xfrm>
            <a:prstGeom prst="roundRect">
              <a:avLst>
                <a:gd name="adj" fmla="val 10000"/>
              </a:avLst>
            </a:prstGeom>
            <a:solidFill>
              <a:srgbClr val="FFECFC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7" name="Pravokotnik: zaokroženi vogali 4">
              <a:extLst>
                <a:ext uri="{FF2B5EF4-FFF2-40B4-BE49-F238E27FC236}">
                  <a16:creationId xmlns:a16="http://schemas.microsoft.com/office/drawing/2014/main" id="{E20232D7-EAB9-2368-C6D4-059F1141CBB5}"/>
                </a:ext>
              </a:extLst>
            </p:cNvPr>
            <p:cNvSpPr txBox="1"/>
            <p:nvPr/>
          </p:nvSpPr>
          <p:spPr>
            <a:xfrm>
              <a:off x="242149" y="473449"/>
              <a:ext cx="5659667" cy="183176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just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Training and education for 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employees</a:t>
              </a:r>
              <a:r>
                <a:rPr lang="en-U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enhance their skills, 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which are their</a:t>
              </a:r>
              <a:r>
                <a:rPr lang="en-U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passports to international success and increase equal </a:t>
              </a:r>
              <a:r>
                <a:rPr lang="en-US" sz="2400" kern="12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opportunites</a:t>
              </a:r>
              <a:r>
                <a:rPr lang="en-US" sz="2400" kern="12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  <a:endParaRPr lang="es-ES" sz="2800" kern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67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BDECF62-8BAB-B05E-3644-FC89D6ED29C8}"/>
              </a:ext>
            </a:extLst>
          </p:cNvPr>
          <p:cNvSpPr txBox="1"/>
          <p:nvPr/>
        </p:nvSpPr>
        <p:spPr>
          <a:xfrm>
            <a:off x="1795157" y="151417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Povzetek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04374D-B3FC-2771-05A2-190247F92FFE}"/>
              </a:ext>
            </a:extLst>
          </p:cNvPr>
          <p:cNvSpPr txBox="1"/>
          <p:nvPr/>
        </p:nvSpPr>
        <p:spPr>
          <a:xfrm>
            <a:off x="2362200" y="2926265"/>
            <a:ext cx="5943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ko-KR" sz="2800" b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 bonton v mednarodnem okolju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44890EF-DA84-BE67-0BC5-AF5C4D5D110B}"/>
              </a:ext>
            </a:extLst>
          </p:cNvPr>
          <p:cNvSpPr txBox="1"/>
          <p:nvPr/>
        </p:nvSpPr>
        <p:spPr>
          <a:xfrm>
            <a:off x="2057400" y="4467637"/>
            <a:ext cx="35814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2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ustrezno vedenje za razvoj poslovanja podjetja na mednarodni ravni.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0DBF6A-163B-24FD-EC80-E0761B94CC7A}"/>
              </a:ext>
            </a:extLst>
          </p:cNvPr>
          <p:cNvSpPr txBox="1"/>
          <p:nvPr/>
        </p:nvSpPr>
        <p:spPr>
          <a:xfrm>
            <a:off x="13182602" y="2964369"/>
            <a:ext cx="274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 err="1">
                <a:solidFill>
                  <a:srgbClr val="ED9DA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</a:t>
            </a:r>
            <a:endParaRPr lang="ko-KR" altLang="en-US" sz="2800" b="1" dirty="0">
              <a:solidFill>
                <a:srgbClr val="ED9DAB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7F59114-30B8-E49B-2899-892E633F9F8B}"/>
              </a:ext>
            </a:extLst>
          </p:cNvPr>
          <p:cNvSpPr txBox="1"/>
          <p:nvPr/>
        </p:nvSpPr>
        <p:spPr>
          <a:xfrm>
            <a:off x="13106402" y="4065038"/>
            <a:ext cx="312419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sz="240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Optimizacija finančnih in človeških rezultatov ter prenos vrednot podjetja v tujino</a:t>
            </a:r>
            <a:endParaRPr lang="ko-KR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13AD61C7-B798-3F09-9DFF-84DB63410A8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49446" y="2976729"/>
            <a:ext cx="467367" cy="450740"/>
          </a:xfrm>
          <a:prstGeom prst="rect">
            <a:avLst/>
          </a:prstGeom>
        </p:spPr>
      </p:pic>
      <p:pic>
        <p:nvPicPr>
          <p:cNvPr id="15" name="object 3">
            <a:extLst>
              <a:ext uri="{FF2B5EF4-FFF2-40B4-BE49-F238E27FC236}">
                <a16:creationId xmlns:a16="http://schemas.microsoft.com/office/drawing/2014/main" id="{7423FFA9-F0EA-909D-2701-146919A5C05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647348" y="3029773"/>
            <a:ext cx="467367" cy="450740"/>
          </a:xfrm>
          <a:prstGeom prst="rect">
            <a:avLst/>
          </a:prstGeom>
        </p:spPr>
      </p:pic>
      <p:pic>
        <p:nvPicPr>
          <p:cNvPr id="2" name="Imagen 21">
            <a:extLst>
              <a:ext uri="{FF2B5EF4-FFF2-40B4-BE49-F238E27FC236}">
                <a16:creationId xmlns:a16="http://schemas.microsoft.com/office/drawing/2014/main" id="{A26EAE5D-47F8-F316-098F-1318627CB7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92" y="4282971"/>
            <a:ext cx="5138617" cy="24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900450-6194-B629-9F0B-5AA2BE5A5BC3}"/>
              </a:ext>
            </a:extLst>
          </p:cNvPr>
          <p:cNvSpPr txBox="1"/>
          <p:nvPr/>
        </p:nvSpPr>
        <p:spPr>
          <a:xfrm>
            <a:off x="6438900" y="5676900"/>
            <a:ext cx="5829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Hvala!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D00B24"/>
              </a:solidFill>
              <a:effectLst/>
              <a:uLnTx/>
              <a:uFillTx/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4B1A89FD-7FC5-A056-D5A4-115DD18D75F1}"/>
              </a:ext>
            </a:extLst>
          </p:cNvPr>
          <p:cNvSpPr txBox="1"/>
          <p:nvPr/>
        </p:nvSpPr>
        <p:spPr>
          <a:xfrm>
            <a:off x="8195705" y="5143500"/>
            <a:ext cx="235379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just-training</a:t>
            </a:r>
            <a:r>
              <a:rPr sz="2400" spc="60" dirty="0">
                <a:solidFill>
                  <a:srgbClr val="0000FF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400" spc="60" dirty="0">
                <a:solidFill>
                  <a:schemeClr val="bg1">
                    <a:lumMod val="50000"/>
                  </a:schemeClr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endParaRPr sz="2400" dirty="0">
              <a:solidFill>
                <a:schemeClr val="bg1">
                  <a:lumMod val="50000"/>
                </a:schemeClr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763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46A6084-C468-D431-250B-142C9CA95C0E}"/>
              </a:ext>
            </a:extLst>
          </p:cNvPr>
          <p:cNvSpPr txBox="1"/>
          <p:nvPr/>
        </p:nvSpPr>
        <p:spPr>
          <a:xfrm>
            <a:off x="1524000" y="1427012"/>
            <a:ext cx="545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Cilji</a:t>
            </a:r>
            <a:r>
              <a:rPr lang="en-GB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44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Naloge</a:t>
            </a:r>
            <a:r>
              <a:rPr lang="en-GB" sz="4400" b="1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DA598-B577-6419-1D03-BDBE87773CC7}"/>
              </a:ext>
            </a:extLst>
          </p:cNvPr>
          <p:cNvSpPr txBox="1"/>
          <p:nvPr/>
        </p:nvSpPr>
        <p:spPr>
          <a:xfrm>
            <a:off x="1524000" y="2850738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 koncu tega modula boste znali:</a:t>
            </a:r>
            <a:r>
              <a:rPr lang="en-GB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pic>
        <p:nvPicPr>
          <p:cNvPr id="17" name="object 3">
            <a:extLst>
              <a:ext uri="{FF2B5EF4-FFF2-40B4-BE49-F238E27FC236}">
                <a16:creationId xmlns:a16="http://schemas.microsoft.com/office/drawing/2014/main" id="{78F5DD53-3339-DA05-DD2B-275A1E9E53F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2" y="3855260"/>
            <a:ext cx="467367" cy="450740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DBCDD24-A0D4-9362-AD28-26972E156F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1" y="5272210"/>
            <a:ext cx="467367" cy="450740"/>
          </a:xfrm>
          <a:prstGeom prst="rect">
            <a:avLst/>
          </a:prstGeom>
        </p:spPr>
      </p:pic>
      <p:pic>
        <p:nvPicPr>
          <p:cNvPr id="19" name="object 3">
            <a:extLst>
              <a:ext uri="{FF2B5EF4-FFF2-40B4-BE49-F238E27FC236}">
                <a16:creationId xmlns:a16="http://schemas.microsoft.com/office/drawing/2014/main" id="{4981FB94-4288-165A-02E4-B49A5019D4E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49002" y="6677758"/>
            <a:ext cx="467367" cy="450740"/>
          </a:xfrm>
          <a:prstGeom prst="rect">
            <a:avLst/>
          </a:prstGeo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1A953478-11E0-E6E6-721C-61368B3457C5}"/>
              </a:ext>
            </a:extLst>
          </p:cNvPr>
          <p:cNvGrpSpPr/>
          <p:nvPr/>
        </p:nvGrpSpPr>
        <p:grpSpPr>
          <a:xfrm>
            <a:off x="2495546" y="3635185"/>
            <a:ext cx="5143975" cy="911303"/>
            <a:chOff x="6401942" y="1321255"/>
            <a:chExt cx="5143975" cy="911303"/>
          </a:xfrm>
        </p:grpSpPr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124E2DA7-5A86-2034-55F3-DE1E54008B65}"/>
                </a:ext>
              </a:extLst>
            </p:cNvPr>
            <p:cNvSpPr txBox="1"/>
            <p:nvPr/>
          </p:nvSpPr>
          <p:spPr>
            <a:xfrm>
              <a:off x="6401942" y="1770893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Poznavanje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poslovnega</a:t>
              </a:r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okolja</a:t>
              </a:r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3D570F38-086E-C51C-A665-738B4E9547AB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rgbClr val="ED9DA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Vsebine</a:t>
              </a:r>
              <a:endParaRPr lang="ko-KR" altLang="en-US" sz="2800" b="1" dirty="0">
                <a:solidFill>
                  <a:srgbClr val="ED9DA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89D54EFF-1E0F-4245-C1AB-8C89C2D5C50C}"/>
              </a:ext>
            </a:extLst>
          </p:cNvPr>
          <p:cNvGrpSpPr/>
          <p:nvPr/>
        </p:nvGrpSpPr>
        <p:grpSpPr>
          <a:xfrm>
            <a:off x="2514596" y="5052135"/>
            <a:ext cx="5124925" cy="1020266"/>
            <a:chOff x="6420992" y="1321255"/>
            <a:chExt cx="5124925" cy="1020266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0E005614-F8A9-2C8D-AF1A-87F171F19662}"/>
                </a:ext>
              </a:extLst>
            </p:cNvPr>
            <p:cNvSpPr txBox="1"/>
            <p:nvPr/>
          </p:nvSpPr>
          <p:spPr>
            <a:xfrm>
              <a:off x="6420992" y="1879856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I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62A975C8-2BAC-D0CD-1610-747ED7881A3F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rgbClr val="ED9DA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Vsebine</a:t>
              </a:r>
              <a:endParaRPr lang="ko-KR" altLang="en-US" sz="2800" b="1" dirty="0">
                <a:solidFill>
                  <a:srgbClr val="ED9DA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8A054840-002E-B6F8-9CAD-3488BC7617F0}"/>
              </a:ext>
            </a:extLst>
          </p:cNvPr>
          <p:cNvGrpSpPr/>
          <p:nvPr/>
        </p:nvGrpSpPr>
        <p:grpSpPr>
          <a:xfrm>
            <a:off x="2514598" y="6457683"/>
            <a:ext cx="5124927" cy="890890"/>
            <a:chOff x="6420992" y="1321255"/>
            <a:chExt cx="5124927" cy="890890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C1F96C32-A3F6-8E8D-7A50-0EA9CADB15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9B3847C7-3520-B9B4-FFFF-8D632822C662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solidFill>
                    <a:srgbClr val="ED9DAB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Vsebine</a:t>
              </a:r>
              <a:endParaRPr lang="ko-KR" altLang="en-US" sz="2800" b="1" dirty="0">
                <a:solidFill>
                  <a:srgbClr val="ED9DAB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934635EB-43B2-30AD-11EE-8C9261B2CA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449" y="3845265"/>
            <a:ext cx="6597239" cy="35033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44C78B-421B-D607-2C7C-7844E05F7AB0}"/>
              </a:ext>
            </a:extLst>
          </p:cNvPr>
          <p:cNvSpPr txBox="1"/>
          <p:nvPr/>
        </p:nvSpPr>
        <p:spPr>
          <a:xfrm>
            <a:off x="2543589" y="701628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Zastopanje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njegovih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vrednot</a:t>
            </a: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0254472-8E08-6E83-FA42-7A237B8F67DE}"/>
              </a:ext>
            </a:extLst>
          </p:cNvPr>
          <p:cNvSpPr txBox="1"/>
          <p:nvPr/>
        </p:nvSpPr>
        <p:spPr>
          <a:xfrm>
            <a:off x="2543589" y="563524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j-lt"/>
              </a:rPr>
              <a:t>Vedenje</a:t>
            </a:r>
            <a:r>
              <a:rPr lang="en-US" sz="2400" b="1" dirty="0">
                <a:latin typeface="+mj-lt"/>
              </a:rPr>
              <a:t> in </a:t>
            </a:r>
            <a:r>
              <a:rPr lang="en-US" sz="2400" b="1" dirty="0" err="1">
                <a:latin typeface="+mj-lt"/>
              </a:rPr>
              <a:t>odnos</a:t>
            </a:r>
            <a:r>
              <a:rPr lang="en-US" sz="2400" b="1" dirty="0">
                <a:latin typeface="+mj-lt"/>
              </a:rPr>
              <a:t> v </a:t>
            </a:r>
            <a:r>
              <a:rPr lang="en-US" sz="2400" b="1" dirty="0" err="1">
                <a:latin typeface="+mj-lt"/>
              </a:rPr>
              <a:t>mednarodnih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poslovnih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odnosih</a:t>
            </a:r>
            <a:endParaRPr lang="en-SI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45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DD3CA3-4121-B98C-465C-35866F2A4EB8}"/>
              </a:ext>
            </a:extLst>
          </p:cNvPr>
          <p:cNvSpPr txBox="1"/>
          <p:nvPr/>
        </p:nvSpPr>
        <p:spPr>
          <a:xfrm>
            <a:off x="1524000" y="102437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Kazalo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87D2C0B-0439-B17A-BFF6-60B5573103CC}"/>
              </a:ext>
            </a:extLst>
          </p:cNvPr>
          <p:cNvGrpSpPr/>
          <p:nvPr/>
        </p:nvGrpSpPr>
        <p:grpSpPr>
          <a:xfrm>
            <a:off x="2115009" y="1850275"/>
            <a:ext cx="5791200" cy="2961056"/>
            <a:chOff x="6333961" y="1321255"/>
            <a:chExt cx="5791200" cy="2961056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C039071-035F-40E6-A58D-58CCA597DADC}"/>
                </a:ext>
              </a:extLst>
            </p:cNvPr>
            <p:cNvSpPr txBox="1"/>
            <p:nvPr/>
          </p:nvSpPr>
          <p:spPr>
            <a:xfrm>
              <a:off x="6333961" y="2097097"/>
              <a:ext cx="57912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1: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Uvod</a:t>
              </a:r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2: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Učenje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in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odkrivanje</a:t>
              </a:r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3: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Odnos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in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prepoznavnost</a:t>
              </a:r>
              <a:endParaRPr lang="en-US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28E9B618-F1B9-111D-D539-8297414D780A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Poglavje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</a:t>
              </a:r>
              <a:endParaRPr lang="ko-KR" alt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8" name="Group 3">
            <a:extLst>
              <a:ext uri="{FF2B5EF4-FFF2-40B4-BE49-F238E27FC236}">
                <a16:creationId xmlns:a16="http://schemas.microsoft.com/office/drawing/2014/main" id="{0A88E076-EED8-D25A-75CB-E3ECE60856E0}"/>
              </a:ext>
            </a:extLst>
          </p:cNvPr>
          <p:cNvGrpSpPr/>
          <p:nvPr/>
        </p:nvGrpSpPr>
        <p:grpSpPr>
          <a:xfrm>
            <a:off x="2052256" y="5271305"/>
            <a:ext cx="5187679" cy="2677656"/>
            <a:chOff x="6358240" y="1306892"/>
            <a:chExt cx="5187679" cy="2677656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C020E2D8-D57E-5E4C-A606-CFDB46E760C4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ko-KR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C23A6D0-1ADB-A05D-99BB-F8E2B2A27A6C}"/>
                </a:ext>
              </a:extLst>
            </p:cNvPr>
            <p:cNvSpPr txBox="1"/>
            <p:nvPr/>
          </p:nvSpPr>
          <p:spPr>
            <a:xfrm>
              <a:off x="6358240" y="1306892"/>
              <a:ext cx="5124925" cy="267765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Poglavje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</a:t>
              </a:r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1: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nekateri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nasveti</a:t>
              </a:r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2: Neti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keta</a:t>
              </a:r>
              <a:endParaRPr lang="en-SI" altLang="ko-KR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Razdelek</a:t>
              </a:r>
              <a:r>
                <a:rPr lang="en-SI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3: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Dobre</a:t>
              </a:r>
              <a:r>
                <a:rPr lang="en-US" altLang="ko-KR" sz="2800" b="1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800" b="1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prakse</a:t>
              </a:r>
              <a:endParaRPr lang="ko-KR" altLang="en-US" sz="28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3">
            <a:extLst>
              <a:ext uri="{FF2B5EF4-FFF2-40B4-BE49-F238E27FC236}">
                <a16:creationId xmlns:a16="http://schemas.microsoft.com/office/drawing/2014/main" id="{46E42CAE-5744-32AE-6840-F28709C847B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15104" y="1903313"/>
            <a:ext cx="467367" cy="450740"/>
          </a:xfrm>
          <a:prstGeom prst="rect">
            <a:avLst/>
          </a:prstGeom>
        </p:spPr>
      </p:pic>
      <p:pic>
        <p:nvPicPr>
          <p:cNvPr id="15" name="object 3">
            <a:extLst>
              <a:ext uri="{FF2B5EF4-FFF2-40B4-BE49-F238E27FC236}">
                <a16:creationId xmlns:a16="http://schemas.microsoft.com/office/drawing/2014/main" id="{3D91B104-8AFB-8B40-88AF-57AE8FF5FAF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91955" y="5356470"/>
            <a:ext cx="467367" cy="2970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A02A29E-781F-2BC8-D3EC-48F34237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944" y="3402697"/>
            <a:ext cx="6929056" cy="37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4000" y="266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Uvod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257301" y="1047347"/>
            <a:ext cx="9982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SI" alt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 Uvod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 bonton v mednarodnem okolju je povezan z vzpostavljanjem odnosov z drugimi ljudmi. Pri etiketi ne gre za pravila in predpise, temveč za zagotavljanje osnovnega socialnega udobja in ustvarjanje okolja, v katerem se drugi počutijo udobno in varno, kar je mogoče z boljšo komunikacijo.</a:t>
            </a:r>
          </a:p>
          <a:p>
            <a:pPr>
              <a:defRPr/>
            </a:pPr>
            <a:endParaRPr lang="es-E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 Cilji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 poslovnega bontona je olajšati stike med predstavniki podjetja in mednarodnimi akterji:</a:t>
            </a:r>
          </a:p>
          <a:p>
            <a:pPr marL="342900" indent="-342900">
              <a:buFontTx/>
              <a:buChar char="-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vzpostavljanje osnovnega socialnega udobja</a:t>
            </a:r>
          </a:p>
          <a:p>
            <a:pPr marL="342900" indent="-342900">
              <a:buFontTx/>
              <a:buChar char="-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obvladovanje kulturnih kodeksov</a:t>
            </a:r>
          </a:p>
          <a:p>
            <a:pPr marL="342900" indent="-342900">
              <a:buFontTx/>
              <a:buChar char="-"/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ustvarjanje dolgotrajnih in plodnih poslovnih odnosov za vse strani</a:t>
            </a: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 Naloge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Ustvarite odnos zaupanja, ustvarite pozitivno podobo podjetja in prepričajte ljudi, da želijo biti partnerji in prispevati k uspehu.</a:t>
            </a: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9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3999" y="190500"/>
            <a:ext cx="12725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1 -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Odkrivanje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143000" y="926323"/>
            <a:ext cx="106298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.1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Spremljanje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države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Vzemite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čas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zbiranje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ciljni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državah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njihovih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potrebah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Bodite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obveščeni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zgodovinskih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geopolitičnih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ekonomsih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kontekstih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Pomembno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raziskati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navade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sklepanju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Vedeti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kako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jih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približati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brez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 se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kogarkoli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0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užali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fr-FR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.2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Sestanek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predstavniki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Ugotovite, s kom se pogovarjate, kakšna je njegova resnična funkcija ali vloga.Spoznajte njeno/njegovo moč in njeno/njegovo sposobnost odločanja, ki presega vaš naziv.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Nasprotno pa so lahko diskretni sogovorniki bistveni nosilci odločanja.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Napačna odločitev je lahko usodna za razvoj podjetja, zato je pomembno, da vam dobro svetujejo in da imate zanesljive reference.</a:t>
            </a:r>
          </a:p>
          <a:p>
            <a:pPr algn="just"/>
            <a:endParaRPr lang="es-E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.3 Upoštevanje načinov uporabe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 bi razumeli državo, njeno delovanje, se odpravite na izvidovanje na kraju samem.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prvo opazovanje omogoča boljše razumevanje komunikacije med ljudmi. Kako nagovoriti ljudi glede na njihov položaj ali kasto, vstopiti v njihovo interesno sfero in vzbuditi spoštovanje.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Gre za odkrivanje poslovnega sveta in njegovega delovanja. Ali je trg odprt za tuja podjetja? Ali je treba razmisliti o lokalnem partnerju? Katere predpise je treba upoštevati?</a:t>
            </a: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9C55398-CC31-F516-8003-C162E09956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00" y="2933700"/>
            <a:ext cx="3276600" cy="25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2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600200" y="266700"/>
            <a:ext cx="1303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Odnos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prepoznavnost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685800" y="903912"/>
            <a:ext cx="12496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.1 Pravila oblačenja - vedenje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Ključnega pomena za dober vtis sta primerna obleka in govorica telesa.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 udobjem, strokovnostjo in vljudnostjo obstaja občutljivo ravnovesje, ki se razlikuje od države do države.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Pomembno je, da ugotovite, kakšen je kodeks oblačenja v državi, podjetju in vrsti dogodka, kar je znak spoštovanja do sogovornikov.</a:t>
            </a: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.2 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Represent the company and its values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Predstavnik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pomembno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vlogo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ustvarjanju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podobe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zaposlenih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izmenjavi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morate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ostati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vljudni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odmerjeni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uporaba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nekaj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lokalnega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jezika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vedno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dobro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sprejeta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Izogibajte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vrednostnim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sodbam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bodite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diskretni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glede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izmenjanih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informacij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Vzeti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morate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razložite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zaradi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česa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močno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objavite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njegove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vrednote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poštenost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radovednost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sposobnost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zavezovanja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zaupanje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preglednost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Ste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ambasador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svojega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podjetja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obnašanje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je pod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drobnogledom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vaša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točnost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videz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odnos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so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sogovornike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pomirjujoči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.3 Ob upoštevanju običajev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 spoznavanju države in njenih običajev je treba pripraviti poslovne sestanke. Napisati morate opomnike z najpomembnejšimi elementi.Kot podjetnica morate biti še bolj pozorni.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Priporočljivo je sprejeti čim bolj nevtralen kodeks oblačenja in odnos.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nekaterih državah razmislite o pokritju las, nošenju hlač in oblačil z dolgimi rokavi.Bolje je poznati ime, osredotočiti se na obraz, izklopiti pametni telefon.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9E1BE01-E210-FED6-510A-04DA0DFEC5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800" y="2704198"/>
            <a:ext cx="2694666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4000" y="2667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2 -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Some tips 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257301" y="1047347"/>
            <a:ext cx="998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.1 Velik kot svet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 bonton se razlikuje od regije do regije in od države do države.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 povzroča zapleteno situacijo, saj je težko uravnotežiti osredotočenost na mednarodni poslovni bonton in druge poslovne dejavnosti hkrati.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Zato je pametno, da se osredotočite na nekatere ključne stebre poslovnega bontona.</a:t>
            </a: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.2 Prefinjena alkimija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Predvsem morate ohraniti brezhibno standardno podobo svojega podjetja.Biti avtentičen je vrednota, ki sogovornika pomirja.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Sposobnost vključevanja vam omogoča, da prevzamete kodekse tuje države, ne da bi se odpovedali svoji lastni kulturi.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Gre za vzpostavitev medsebojnega razumevanja in odnosa zaupanja.</a:t>
            </a: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.3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Zaznavanje</a:t>
            </a: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Pomembno je, da se prilagodite vsakemu primeru posebej. Enotnega recepta ni, sestavine je treba prilagoditi, da bo situacija zmagovalna.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Obnašanje predstavnikov drugih tujih podjetij, ki so se že uveljavila, je lahko vzor.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Znanje o zaznavanju in občutenju ambientalnega ozračja in vibracij sta dejavnika, ki ju ne smemo zanemariti.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BA2D8-803E-4DC9-2727-A11EE3B35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0" y="3221767"/>
            <a:ext cx="5562600" cy="38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523999" y="190500"/>
            <a:ext cx="10248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2 -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2: Neti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keta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1143000" y="926323"/>
            <a:ext cx="106298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.1 </a:t>
            </a: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nicija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Vzemite si čas za zbiranje informacij o ciljni državi ali državah in njihovi uporabi.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Seznanite se z zgodovinskim, geopolitičnim in gospodarskim kontekstom zadevnih držav. Pomembno je, da opravite nekaj raziskav o običajih in poslovnem obnašanju.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Vedite, na koga se obrniti in kako se obrniti nanj, da ne bi koga užalili.</a:t>
            </a: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.2 Nadzor in upravljanje internetne prisotnosti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Ugotovite, s kom se pogovarjate, kakšna je njegova resnična funkcija ali vloga.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Spoznajte njeno/njegovo moč in njeno/njegovo sposobnost odločanja, ki presega vaš naziv. Nasprotno pa so lahko diskretni sogovorniki bistveni nosilci odločanja.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Napačna odločitev je lahko usodna za razvoj podjetja, zato je pomembno, da vam dobro svetujejo in da imate zanesljive reference.</a:t>
            </a:r>
          </a:p>
          <a:p>
            <a:pPr>
              <a:defRPr/>
            </a:pP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.3 Kako upravljati svojo podobo</a:t>
            </a: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 bi razumeli državo, njeno delovanje, se odpravite na izvidovanje na kraju samem.To prvo opazovanje omogoča boljše razumevanje komunikacije med ljudmi.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Kako nagovoriti ljudi glede na njihov položaj ali kasto, vstopiti v njihovo interesno sfero in vzbuditi spoštovanje.Gre za odkrivanje poslovnega sveta in njegovega delovanja.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Ali je trg odprt za tuja podjetja? Ali je treba razmisliti o lokalnem partnerju? Katere predpise je treba upoštevati?</a:t>
            </a:r>
          </a:p>
          <a:p>
            <a:pPr>
              <a:defRPr/>
            </a:pPr>
            <a:endParaRPr lang="es-E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5EE7167-2BB1-24B6-9636-8F89E02D06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088" y="3467100"/>
            <a:ext cx="359591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B97068-71E5-BB91-152C-AAD93953D679}"/>
              </a:ext>
            </a:extLst>
          </p:cNvPr>
          <p:cNvSpPr txBox="1"/>
          <p:nvPr/>
        </p:nvSpPr>
        <p:spPr>
          <a:xfrm>
            <a:off x="1600200" y="114300"/>
            <a:ext cx="1074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Poglavje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Razdelek</a:t>
            </a:r>
            <a:r>
              <a:rPr lang="en-SI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Dobre</a:t>
            </a:r>
            <a:r>
              <a:rPr lang="en-US" sz="4400" b="1" spc="-85" dirty="0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spc="-85" dirty="0" err="1">
                <a:solidFill>
                  <a:srgbClr val="D00B24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prakse</a:t>
            </a:r>
            <a:endParaRPr lang="es-ES" sz="4400" b="1" dirty="0">
              <a:solidFill>
                <a:srgbClr val="D00B24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15AFCC-1EA8-9390-DDC0-DC54F2DB0C27}"/>
              </a:ext>
            </a:extLst>
          </p:cNvPr>
          <p:cNvSpPr txBox="1"/>
          <p:nvPr/>
        </p:nvSpPr>
        <p:spPr>
          <a:xfrm>
            <a:off x="685800" y="903912"/>
            <a:ext cx="1249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SI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.1 Izziv poslovne etikete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defRPr/>
            </a:pPr>
            <a:endParaRPr lang="en-SI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Glavni cilj je, da vas vsi razumejo in cenijo ter da lahko poslujete v vseh okoliščinah. </a:t>
            </a:r>
          </a:p>
          <a:p>
            <a:pPr>
              <a:defRPr/>
            </a:pPr>
            <a:endParaRPr 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Ogledati si morate uspešna podjetja in si postaviti izziv. </a:t>
            </a:r>
          </a:p>
          <a:p>
            <a:pPr>
              <a:defRPr/>
            </a:pPr>
            <a:endParaRPr lang="es-E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Cilj je dosežen, ko sogovornik preoblikuje predlagane koncepte in se strinja s sodelovanjem.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07A3BB9-85F9-8578-7B15-0D6180180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5600700"/>
            <a:ext cx="5529485" cy="2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1362</Words>
  <Application>Microsoft Office PowerPoint</Application>
  <PresentationFormat>Personalizado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 MT</vt:lpstr>
      <vt:lpstr>Arial</vt:lpstr>
      <vt:lpstr>Calibri</vt:lpstr>
      <vt:lpstr>Calibri Light</vt:lpstr>
      <vt:lpstr>Microsoft Sans Serif</vt:lpstr>
      <vt:lpstr>Tahoma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JUST_PPT TEMPLATE</dc:title>
  <dc:creator>Monia Coppola</dc:creator>
  <cp:keywords>DAFAj8cPMDc,BAEXurJiHZU</cp:keywords>
  <cp:lastModifiedBy>Miriam IWS</cp:lastModifiedBy>
  <cp:revision>50</cp:revision>
  <dcterms:created xsi:type="dcterms:W3CDTF">2022-05-13T08:01:25Z</dcterms:created>
  <dcterms:modified xsi:type="dcterms:W3CDTF">2023-06-07T07:25:50Z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2022-05-13T00:00:00Z</vt:filetime>
  </property>
  <property fmtid="{D5CDD505-2E9C-101B-9397-08002B2CF9AE}" pid="3" name="Creator">
    <vt:lpwstr>Canva</vt:lpwstr>
  </property>
  <property fmtid="{D5CDD505-2E9C-101B-9397-08002B2CF9AE}" pid="4" name="LastSaved">
    <vt:filetime>2022-05-13T00:00:00Z</vt:filetime>
  </property>
</Properties>
</file>