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10287000" cx="18288000"/>
  <p:notesSz cx="18288000" cy="10287000"/>
  <p:embeddedFontLst>
    <p:embeddedFont>
      <p:font typeface="Tahoma"/>
      <p:regular r:id="rId32"/>
      <p:bold r:id="rId33"/>
    </p:embeddedFont>
    <p:embeddedFont>
      <p:font typeface="Helvetica Neu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8" roundtripDataSignature="AMtx7miTWGT3qxEE0tW1IlMf5r/XcYZd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Tahoma-bold.fntdata"/><Relationship Id="rId10" Type="http://schemas.openxmlformats.org/officeDocument/2006/relationships/slide" Target="slides/slide4.xml"/><Relationship Id="rId32" Type="http://schemas.openxmlformats.org/officeDocument/2006/relationships/font" Target="fonts/Tahoma-regular.fntdata"/><Relationship Id="rId13" Type="http://schemas.openxmlformats.org/officeDocument/2006/relationships/slide" Target="slides/slide7.xml"/><Relationship Id="rId35" Type="http://schemas.openxmlformats.org/officeDocument/2006/relationships/font" Target="fonts/HelveticaNeue-bold.fntdata"/><Relationship Id="rId12" Type="http://schemas.openxmlformats.org/officeDocument/2006/relationships/slide" Target="slides/slide6.xml"/><Relationship Id="rId34" Type="http://schemas.openxmlformats.org/officeDocument/2006/relationships/font" Target="fonts/HelveticaNeue-regular.fntdata"/><Relationship Id="rId15" Type="http://schemas.openxmlformats.org/officeDocument/2006/relationships/slide" Target="slides/slide9.xml"/><Relationship Id="rId37" Type="http://schemas.openxmlformats.org/officeDocument/2006/relationships/font" Target="fonts/HelveticaNeue-boldItalic.fntdata"/><Relationship Id="rId14" Type="http://schemas.openxmlformats.org/officeDocument/2006/relationships/slide" Target="slides/slide8.xml"/><Relationship Id="rId36" Type="http://schemas.openxmlformats.org/officeDocument/2006/relationships/font" Target="fonts/HelveticaNeue-italic.fntdata"/><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0: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8: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9: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b="1" lang="en-GB" sz="2200"/>
            </a:br>
            <a:r>
              <a:rPr b="1" lang="en-GB" sz="2200"/>
              <a:t>NOTE: </a:t>
            </a:r>
            <a:r>
              <a:rPr b="1" i="0" lang="en-GB" sz="2200" u="none" strike="noStrike">
                <a:solidFill>
                  <a:srgbClr val="202124"/>
                </a:solidFill>
                <a:latin typeface="arial"/>
                <a:ea typeface="arial"/>
                <a:cs typeface="arial"/>
                <a:sym typeface="arial"/>
              </a:rPr>
              <a:t>At the end the conductor will ask the participants something like “how did you feel during and after” “did you feel being heard from the other?</a:t>
            </a:r>
            <a:endParaRPr/>
          </a:p>
          <a:p>
            <a:pPr indent="0" lvl="0" marL="0" rtl="0" algn="l">
              <a:spcBef>
                <a:spcPts val="0"/>
              </a:spcBef>
              <a:spcAft>
                <a:spcPts val="0"/>
              </a:spcAft>
              <a:buNone/>
            </a:pPr>
            <a:r>
              <a:t/>
            </a:r>
            <a:endParaRPr/>
          </a:p>
        </p:txBody>
      </p:sp>
      <p:sp>
        <p:nvSpPr>
          <p:cNvPr id="241" name="Google Shape;241;p20: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4e319ba296_0_294: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g24e319ba296_0_294: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4e319ba296_0_116: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g24e319ba296_0_116: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e3b667893b_0_0: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g1e3b667893b_0_0: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e3b667893b_0_45: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g1e3b667893b_0_45: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e3b667893b_0_90: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1e3b667893b_0_90: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e3b667893b_0_97: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1e3b667893b_0_97: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e3b667893b_0_104: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9" name="Google Shape;339;g1e3b667893b_0_104: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e3b667893b_0_109: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5" name="Google Shape;345;g1e3b667893b_0_109: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2: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4e319ba296_0_9: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24e319ba296_0_9:notes"/>
          <p:cNvSpPr/>
          <p:nvPr>
            <p:ph idx="2" type="sldImg"/>
          </p:nvPr>
        </p:nvSpPr>
        <p:spPr>
          <a:xfrm>
            <a:off x="5715000" y="771525"/>
            <a:ext cx="68595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7:notes"/>
          <p:cNvSpPr txBox="1"/>
          <p:nvPr>
            <p:ph idx="1" type="body"/>
          </p:nvPr>
        </p:nvSpPr>
        <p:spPr>
          <a:xfrm>
            <a:off x="1828800" y="4951413"/>
            <a:ext cx="14630400" cy="40497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4e319ba296_0_101:notes"/>
          <p:cNvSpPr txBox="1"/>
          <p:nvPr>
            <p:ph idx="1" type="body"/>
          </p:nvPr>
        </p:nvSpPr>
        <p:spPr>
          <a:xfrm>
            <a:off x="1828800" y="4951413"/>
            <a:ext cx="14630400" cy="40497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24e319ba296_0_101:notes"/>
          <p:cNvSpPr/>
          <p:nvPr>
            <p:ph idx="2" type="sldImg"/>
          </p:nvPr>
        </p:nvSpPr>
        <p:spPr>
          <a:xfrm>
            <a:off x="6057900" y="1285875"/>
            <a:ext cx="6172200" cy="347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5" name="Google Shape;185;p9: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24"/>
          <p:cNvSpPr txBox="1"/>
          <p:nvPr/>
        </p:nvSpPr>
        <p:spPr>
          <a:xfrm>
            <a:off x="5029200" y="9182100"/>
            <a:ext cx="12268200" cy="788036"/>
          </a:xfrm>
          <a:prstGeom prst="rect">
            <a:avLst/>
          </a:prstGeom>
          <a:noFill/>
          <a:ln>
            <a:noFill/>
          </a:ln>
        </p:spPr>
        <p:txBody>
          <a:bodyPr anchorCtr="0" anchor="t" bIns="45700" lIns="91425" spcFirstLastPara="1" rIns="91425" wrap="square" tIns="45700">
            <a:spAutoFit/>
          </a:bodyPr>
          <a:lstStyle/>
          <a:p>
            <a:pPr indent="0" lvl="0" marL="12700" marR="0" rtl="0" algn="just">
              <a:lnSpc>
                <a:spcPct val="97777"/>
              </a:lnSpc>
              <a:spcBef>
                <a:spcPts val="0"/>
              </a:spcBef>
              <a:spcAft>
                <a:spcPts val="0"/>
              </a:spcAft>
              <a:buNone/>
            </a:pPr>
            <a:r>
              <a:rPr lang="en-GB"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70" name="Shape 70"/>
        <p:cNvGrpSpPr/>
        <p:nvPr/>
      </p:nvGrpSpPr>
      <p:grpSpPr>
        <a:xfrm>
          <a:off x="0" y="0"/>
          <a:ext cx="0" cy="0"/>
          <a:chOff x="0" y="0"/>
          <a:chExt cx="0" cy="0"/>
        </a:xfrm>
      </p:grpSpPr>
      <p:sp>
        <p:nvSpPr>
          <p:cNvPr id="71" name="Google Shape;71;p34"/>
          <p:cNvSpPr txBox="1"/>
          <p:nvPr>
            <p:ph type="title"/>
          </p:nvPr>
        </p:nvSpPr>
        <p:spPr>
          <a:xfrm>
            <a:off x="1260475"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2" name="Google Shape;72;p34"/>
          <p:cNvSpPr txBox="1"/>
          <p:nvPr>
            <p:ph idx="1" type="body"/>
          </p:nvPr>
        </p:nvSpPr>
        <p:spPr>
          <a:xfrm>
            <a:off x="1260475" y="2522538"/>
            <a:ext cx="7735888"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3" name="Google Shape;73;p34"/>
          <p:cNvSpPr txBox="1"/>
          <p:nvPr>
            <p:ph idx="2" type="body"/>
          </p:nvPr>
        </p:nvSpPr>
        <p:spPr>
          <a:xfrm>
            <a:off x="1260475" y="3757613"/>
            <a:ext cx="7735888"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4"/>
          <p:cNvSpPr txBox="1"/>
          <p:nvPr>
            <p:ph idx="3" type="body"/>
          </p:nvPr>
        </p:nvSpPr>
        <p:spPr>
          <a:xfrm>
            <a:off x="9258300" y="2522538"/>
            <a:ext cx="7775575" cy="123507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5" name="Google Shape;75;p34"/>
          <p:cNvSpPr txBox="1"/>
          <p:nvPr>
            <p:ph idx="4" type="body"/>
          </p:nvPr>
        </p:nvSpPr>
        <p:spPr>
          <a:xfrm>
            <a:off x="9258300" y="3757613"/>
            <a:ext cx="7775575" cy="5527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34"/>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34"/>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34"/>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79" name="Shape 79"/>
        <p:cNvGrpSpPr/>
        <p:nvPr/>
      </p:nvGrpSpPr>
      <p:grpSpPr>
        <a:xfrm>
          <a:off x="0" y="0"/>
          <a:ext cx="0" cy="0"/>
          <a:chOff x="0" y="0"/>
          <a:chExt cx="0" cy="0"/>
        </a:xfrm>
      </p:grpSpPr>
      <p:sp>
        <p:nvSpPr>
          <p:cNvPr id="80" name="Google Shape;80;p35"/>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1" name="Google Shape;81;p35"/>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35"/>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35"/>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4" name="Shape 84"/>
        <p:cNvGrpSpPr/>
        <p:nvPr/>
      </p:nvGrpSpPr>
      <p:grpSpPr>
        <a:xfrm>
          <a:off x="0" y="0"/>
          <a:ext cx="0" cy="0"/>
          <a:chOff x="0" y="0"/>
          <a:chExt cx="0" cy="0"/>
        </a:xfrm>
      </p:grpSpPr>
      <p:sp>
        <p:nvSpPr>
          <p:cNvPr id="85" name="Google Shape;85;p36"/>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36"/>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36"/>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88" name="Shape 88"/>
        <p:cNvGrpSpPr/>
        <p:nvPr/>
      </p:nvGrpSpPr>
      <p:grpSpPr>
        <a:xfrm>
          <a:off x="0" y="0"/>
          <a:ext cx="0" cy="0"/>
          <a:chOff x="0" y="0"/>
          <a:chExt cx="0" cy="0"/>
        </a:xfrm>
      </p:grpSpPr>
      <p:sp>
        <p:nvSpPr>
          <p:cNvPr id="89" name="Google Shape;89;p37"/>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37"/>
          <p:cNvSpPr txBox="1"/>
          <p:nvPr>
            <p:ph idx="1" type="body"/>
          </p:nvPr>
        </p:nvSpPr>
        <p:spPr>
          <a:xfrm>
            <a:off x="7775575" y="1481138"/>
            <a:ext cx="9258300" cy="7310437"/>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1" name="Google Shape;91;p37"/>
          <p:cNvSpPr txBox="1"/>
          <p:nvPr>
            <p:ph idx="2"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2" name="Google Shape;92;p3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3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3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95" name="Shape 95"/>
        <p:cNvGrpSpPr/>
        <p:nvPr/>
      </p:nvGrpSpPr>
      <p:grpSpPr>
        <a:xfrm>
          <a:off x="0" y="0"/>
          <a:ext cx="0" cy="0"/>
          <a:chOff x="0" y="0"/>
          <a:chExt cx="0" cy="0"/>
        </a:xfrm>
      </p:grpSpPr>
      <p:sp>
        <p:nvSpPr>
          <p:cNvPr id="96" name="Google Shape;96;p38"/>
          <p:cNvSpPr txBox="1"/>
          <p:nvPr>
            <p:ph type="title"/>
          </p:nvPr>
        </p:nvSpPr>
        <p:spPr>
          <a:xfrm>
            <a:off x="1260475" y="685800"/>
            <a:ext cx="5897563" cy="24003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38"/>
          <p:cNvSpPr/>
          <p:nvPr>
            <p:ph idx="2" type="pic"/>
          </p:nvPr>
        </p:nvSpPr>
        <p:spPr>
          <a:xfrm>
            <a:off x="7775575" y="1481138"/>
            <a:ext cx="9258300" cy="7310437"/>
          </a:xfrm>
          <a:prstGeom prst="rect">
            <a:avLst/>
          </a:prstGeom>
          <a:noFill/>
          <a:ln>
            <a:noFill/>
          </a:ln>
        </p:spPr>
      </p:sp>
      <p:sp>
        <p:nvSpPr>
          <p:cNvPr id="98" name="Google Shape;98;p38"/>
          <p:cNvSpPr txBox="1"/>
          <p:nvPr>
            <p:ph idx="1" type="body"/>
          </p:nvPr>
        </p:nvSpPr>
        <p:spPr>
          <a:xfrm>
            <a:off x="1260475" y="3086100"/>
            <a:ext cx="5897563" cy="57181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9" name="Google Shape;99;p38"/>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Google Shape;100;p38"/>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38"/>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02" name="Shape 102"/>
        <p:cNvGrpSpPr/>
        <p:nvPr/>
      </p:nvGrpSpPr>
      <p:grpSpPr>
        <a:xfrm>
          <a:off x="0" y="0"/>
          <a:ext cx="0" cy="0"/>
          <a:chOff x="0" y="0"/>
          <a:chExt cx="0" cy="0"/>
        </a:xfrm>
      </p:grpSpPr>
      <p:sp>
        <p:nvSpPr>
          <p:cNvPr id="103" name="Google Shape;103;p39"/>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4" name="Google Shape;104;p39"/>
          <p:cNvSpPr txBox="1"/>
          <p:nvPr>
            <p:ph idx="1" type="body"/>
          </p:nvPr>
        </p:nvSpPr>
        <p:spPr>
          <a:xfrm rot="5400000">
            <a:off x="5880100" y="-1884362"/>
            <a:ext cx="6527800" cy="1577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39"/>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39"/>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7" name="Google Shape;107;p39"/>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08" name="Shape 108"/>
        <p:cNvGrpSpPr/>
        <p:nvPr/>
      </p:nvGrpSpPr>
      <p:grpSpPr>
        <a:xfrm>
          <a:off x="0" y="0"/>
          <a:ext cx="0" cy="0"/>
          <a:chOff x="0" y="0"/>
          <a:chExt cx="0" cy="0"/>
        </a:xfrm>
      </p:grpSpPr>
      <p:sp>
        <p:nvSpPr>
          <p:cNvPr id="109" name="Google Shape;109;p40"/>
          <p:cNvSpPr txBox="1"/>
          <p:nvPr>
            <p:ph type="title"/>
          </p:nvPr>
        </p:nvSpPr>
        <p:spPr>
          <a:xfrm rot="5400000">
            <a:off x="10699750" y="2935288"/>
            <a:ext cx="8718550" cy="39433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0" name="Google Shape;110;p40"/>
          <p:cNvSpPr txBox="1"/>
          <p:nvPr>
            <p:ph idx="1" type="body"/>
          </p:nvPr>
        </p:nvSpPr>
        <p:spPr>
          <a:xfrm rot="5400000">
            <a:off x="2736850" y="-931862"/>
            <a:ext cx="8718550" cy="1167765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Google Shape;111;p40"/>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40"/>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40"/>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8"/>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8"/>
          <p:cNvSpPr txBox="1"/>
          <p:nvPr>
            <p:ph idx="1" type="body"/>
          </p:nvPr>
        </p:nvSpPr>
        <p:spPr>
          <a:xfrm>
            <a:off x="914400" y="2366010"/>
            <a:ext cx="16459200" cy="678942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1" name="Google Shape;21;p28"/>
          <p:cNvSpPr txBox="1"/>
          <p:nvPr>
            <p:ph idx="11" type="ftr"/>
          </p:nvPr>
        </p:nvSpPr>
        <p:spPr>
          <a:xfrm>
            <a:off x="4966523" y="9236339"/>
            <a:ext cx="12185015" cy="772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5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8"/>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28"/>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 name="Shape 24"/>
        <p:cNvGrpSpPr/>
        <p:nvPr/>
      </p:nvGrpSpPr>
      <p:grpSpPr>
        <a:xfrm>
          <a:off x="0" y="0"/>
          <a:ext cx="0" cy="0"/>
          <a:chOff x="0" y="0"/>
          <a:chExt cx="0" cy="0"/>
        </a:xfrm>
      </p:grpSpPr>
      <p:sp>
        <p:nvSpPr>
          <p:cNvPr id="25" name="Google Shape;25;p29"/>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29"/>
          <p:cNvSpPr txBox="1"/>
          <p:nvPr>
            <p:ph idx="1" type="body"/>
          </p:nvPr>
        </p:nvSpPr>
        <p:spPr>
          <a:xfrm>
            <a:off x="91440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7" name="Google Shape;27;p29"/>
          <p:cNvSpPr txBox="1"/>
          <p:nvPr>
            <p:ph idx="2" type="body"/>
          </p:nvPr>
        </p:nvSpPr>
        <p:spPr>
          <a:xfrm>
            <a:off x="9418320" y="2366010"/>
            <a:ext cx="7955280" cy="678942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28" name="Google Shape;28;p29"/>
          <p:cNvSpPr txBox="1"/>
          <p:nvPr>
            <p:ph idx="11" type="ftr"/>
          </p:nvPr>
        </p:nvSpPr>
        <p:spPr>
          <a:xfrm>
            <a:off x="4966523" y="9236339"/>
            <a:ext cx="12185015" cy="772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5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29"/>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30"/>
          <p:cNvSpPr txBox="1"/>
          <p:nvPr>
            <p:ph type="title"/>
          </p:nvPr>
        </p:nvSpPr>
        <p:spPr>
          <a:xfrm>
            <a:off x="914400" y="411480"/>
            <a:ext cx="16459200" cy="164592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30"/>
          <p:cNvSpPr txBox="1"/>
          <p:nvPr>
            <p:ph idx="11" type="ftr"/>
          </p:nvPr>
        </p:nvSpPr>
        <p:spPr>
          <a:xfrm>
            <a:off x="4966523" y="9236339"/>
            <a:ext cx="12185015" cy="772159"/>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150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0" type="dt"/>
          </p:nvPr>
        </p:nvSpPr>
        <p:spPr>
          <a:xfrm>
            <a:off x="914400" y="9566910"/>
            <a:ext cx="4206240" cy="51435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30"/>
          <p:cNvSpPr txBox="1"/>
          <p:nvPr>
            <p:ph idx="12" type="sldNum"/>
          </p:nvPr>
        </p:nvSpPr>
        <p:spPr>
          <a:xfrm>
            <a:off x="13167361" y="9566910"/>
            <a:ext cx="4206240" cy="51435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 name="Shape 36"/>
        <p:cNvGrpSpPr/>
        <p:nvPr/>
      </p:nvGrpSpPr>
      <p:grpSpPr>
        <a:xfrm>
          <a:off x="0" y="0"/>
          <a:ext cx="0" cy="0"/>
          <a:chOff x="0" y="0"/>
          <a:chExt cx="0" cy="0"/>
        </a:xfrm>
      </p:grpSpPr>
      <p:sp>
        <p:nvSpPr>
          <p:cNvPr id="37" name="Google Shape;37;p31"/>
          <p:cNvSpPr txBox="1"/>
          <p:nvPr/>
        </p:nvSpPr>
        <p:spPr>
          <a:xfrm>
            <a:off x="4953000" y="9182100"/>
            <a:ext cx="12344400" cy="788036"/>
          </a:xfrm>
          <a:prstGeom prst="rect">
            <a:avLst/>
          </a:prstGeom>
          <a:noFill/>
          <a:ln>
            <a:noFill/>
          </a:ln>
        </p:spPr>
        <p:txBody>
          <a:bodyPr anchorCtr="0" anchor="t" bIns="45700" lIns="91425" spcFirstLastPara="1" rIns="91425" wrap="square" tIns="45700">
            <a:spAutoFit/>
          </a:bodyPr>
          <a:lstStyle/>
          <a:p>
            <a:pPr indent="0" lvl="0" marL="12700" marR="0" rtl="0" algn="just">
              <a:lnSpc>
                <a:spcPct val="97777"/>
              </a:lnSpc>
              <a:spcBef>
                <a:spcPts val="0"/>
              </a:spcBef>
              <a:spcAft>
                <a:spcPts val="0"/>
              </a:spcAft>
              <a:buNone/>
            </a:pPr>
            <a:r>
              <a:rPr lang="en-GB"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45" name="Shape 45"/>
        <p:cNvGrpSpPr/>
        <p:nvPr/>
      </p:nvGrpSpPr>
      <p:grpSpPr>
        <a:xfrm>
          <a:off x="0" y="0"/>
          <a:ext cx="0" cy="0"/>
          <a:chOff x="0" y="0"/>
          <a:chExt cx="0" cy="0"/>
        </a:xfrm>
      </p:grpSpPr>
      <p:sp>
        <p:nvSpPr>
          <p:cNvPr id="46" name="Google Shape;46;p26"/>
          <p:cNvSpPr txBox="1"/>
          <p:nvPr>
            <p:ph type="ctrTitle"/>
          </p:nvPr>
        </p:nvSpPr>
        <p:spPr>
          <a:xfrm>
            <a:off x="2286000" y="1684338"/>
            <a:ext cx="13716000" cy="35814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26"/>
          <p:cNvSpPr txBox="1"/>
          <p:nvPr>
            <p:ph idx="1" type="subTitle"/>
          </p:nvPr>
        </p:nvSpPr>
        <p:spPr>
          <a:xfrm>
            <a:off x="2286000" y="5403850"/>
            <a:ext cx="13716000" cy="248285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8" name="Google Shape;48;p26"/>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26"/>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26"/>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51" name="Shape 51"/>
        <p:cNvGrpSpPr/>
        <p:nvPr/>
      </p:nvGrpSpPr>
      <p:grpSpPr>
        <a:xfrm>
          <a:off x="0" y="0"/>
          <a:ext cx="0" cy="0"/>
          <a:chOff x="0" y="0"/>
          <a:chExt cx="0" cy="0"/>
        </a:xfrm>
      </p:grpSpPr>
      <p:sp>
        <p:nvSpPr>
          <p:cNvPr id="52" name="Google Shape;52;p27"/>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27"/>
          <p:cNvSpPr txBox="1"/>
          <p:nvPr>
            <p:ph idx="1" type="body"/>
          </p:nvPr>
        </p:nvSpPr>
        <p:spPr>
          <a:xfrm>
            <a:off x="1257300" y="2738438"/>
            <a:ext cx="157734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27"/>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27"/>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27"/>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57" name="Shape 57"/>
        <p:cNvGrpSpPr/>
        <p:nvPr/>
      </p:nvGrpSpPr>
      <p:grpSpPr>
        <a:xfrm>
          <a:off x="0" y="0"/>
          <a:ext cx="0" cy="0"/>
          <a:chOff x="0" y="0"/>
          <a:chExt cx="0" cy="0"/>
        </a:xfrm>
      </p:grpSpPr>
      <p:sp>
        <p:nvSpPr>
          <p:cNvPr id="58" name="Google Shape;58;p32"/>
          <p:cNvSpPr txBox="1"/>
          <p:nvPr>
            <p:ph type="title"/>
          </p:nvPr>
        </p:nvSpPr>
        <p:spPr>
          <a:xfrm>
            <a:off x="1247775" y="2565400"/>
            <a:ext cx="15773400" cy="427831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32"/>
          <p:cNvSpPr txBox="1"/>
          <p:nvPr>
            <p:ph idx="1" type="body"/>
          </p:nvPr>
        </p:nvSpPr>
        <p:spPr>
          <a:xfrm>
            <a:off x="1247775" y="6884988"/>
            <a:ext cx="15773400" cy="22494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60" name="Google Shape;60;p32"/>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32"/>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32"/>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3" name="Shape 63"/>
        <p:cNvGrpSpPr/>
        <p:nvPr/>
      </p:nvGrpSpPr>
      <p:grpSpPr>
        <a:xfrm>
          <a:off x="0" y="0"/>
          <a:ext cx="0" cy="0"/>
          <a:chOff x="0" y="0"/>
          <a:chExt cx="0" cy="0"/>
        </a:xfrm>
      </p:grpSpPr>
      <p:sp>
        <p:nvSpPr>
          <p:cNvPr id="64" name="Google Shape;64;p33"/>
          <p:cNvSpPr txBox="1"/>
          <p:nvPr>
            <p:ph type="title"/>
          </p:nvPr>
        </p:nvSpPr>
        <p:spPr>
          <a:xfrm>
            <a:off x="1257300" y="547688"/>
            <a:ext cx="15773400" cy="198913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33"/>
          <p:cNvSpPr txBox="1"/>
          <p:nvPr>
            <p:ph idx="1" type="body"/>
          </p:nvPr>
        </p:nvSpPr>
        <p:spPr>
          <a:xfrm>
            <a:off x="12573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33"/>
          <p:cNvSpPr txBox="1"/>
          <p:nvPr>
            <p:ph idx="2" type="body"/>
          </p:nvPr>
        </p:nvSpPr>
        <p:spPr>
          <a:xfrm>
            <a:off x="9220200" y="2738438"/>
            <a:ext cx="7810500" cy="652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33"/>
          <p:cNvSpPr txBox="1"/>
          <p:nvPr>
            <p:ph idx="10" type="dt"/>
          </p:nvPr>
        </p:nvSpPr>
        <p:spPr>
          <a:xfrm>
            <a:off x="1257300" y="9534525"/>
            <a:ext cx="41148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33"/>
          <p:cNvSpPr txBox="1"/>
          <p:nvPr>
            <p:ph idx="11" type="ftr"/>
          </p:nvPr>
        </p:nvSpPr>
        <p:spPr>
          <a:xfrm>
            <a:off x="6057900" y="9534525"/>
            <a:ext cx="6172200" cy="5476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33"/>
          <p:cNvSpPr txBox="1"/>
          <p:nvPr>
            <p:ph idx="12" type="sldNum"/>
          </p:nvPr>
        </p:nvSpPr>
        <p:spPr>
          <a:xfrm>
            <a:off x="12915900" y="9534525"/>
            <a:ext cx="4114800" cy="547688"/>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2.png"/><Relationship Id="rId10" Type="http://schemas.openxmlformats.org/officeDocument/2006/relationships/theme" Target="../theme/theme1.xml"/><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slideLayout" Target="../slideLayouts/slideLayout10.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6" Type="http://schemas.openxmlformats.org/officeDocument/2006/relationships/theme" Target="../theme/theme3.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23"/>
          <p:cNvPicPr preferRelativeResize="0"/>
          <p:nvPr/>
        </p:nvPicPr>
        <p:blipFill rotWithShape="1">
          <a:blip r:embed="rId1">
            <a:alphaModFix/>
          </a:blip>
          <a:srcRect b="0" l="0" r="0" t="0"/>
          <a:stretch/>
        </p:blipFill>
        <p:spPr>
          <a:xfrm>
            <a:off x="6076210" y="2308143"/>
            <a:ext cx="6134099" cy="2695574"/>
          </a:xfrm>
          <a:prstGeom prst="rect">
            <a:avLst/>
          </a:prstGeom>
          <a:noFill/>
          <a:ln>
            <a:noFill/>
          </a:ln>
        </p:spPr>
      </p:pic>
      <p:pic>
        <p:nvPicPr>
          <p:cNvPr id="11" name="Google Shape;11;p23"/>
          <p:cNvPicPr preferRelativeResize="0"/>
          <p:nvPr/>
        </p:nvPicPr>
        <p:blipFill rotWithShape="1">
          <a:blip r:embed="rId2">
            <a:alphaModFix/>
          </a:blip>
          <a:srcRect b="0" l="0" r="0" t="0"/>
          <a:stretch/>
        </p:blipFill>
        <p:spPr>
          <a:xfrm>
            <a:off x="1024235" y="0"/>
            <a:ext cx="590549" cy="704449"/>
          </a:xfrm>
          <a:prstGeom prst="rect">
            <a:avLst/>
          </a:prstGeom>
          <a:noFill/>
          <a:ln>
            <a:noFill/>
          </a:ln>
        </p:spPr>
      </p:pic>
      <p:pic>
        <p:nvPicPr>
          <p:cNvPr id="12" name="Google Shape;12;p23"/>
          <p:cNvPicPr preferRelativeResize="0"/>
          <p:nvPr/>
        </p:nvPicPr>
        <p:blipFill rotWithShape="1">
          <a:blip r:embed="rId3">
            <a:alphaModFix/>
          </a:blip>
          <a:srcRect b="0" l="0" r="0" t="0"/>
          <a:stretch/>
        </p:blipFill>
        <p:spPr>
          <a:xfrm>
            <a:off x="1657877" y="9240519"/>
            <a:ext cx="3324224" cy="638174"/>
          </a:xfrm>
          <a:prstGeom prst="rect">
            <a:avLst/>
          </a:prstGeom>
          <a:noFill/>
          <a:ln>
            <a:noFill/>
          </a:ln>
        </p:spPr>
      </p:pic>
      <p:pic>
        <p:nvPicPr>
          <p:cNvPr id="13" name="Google Shape;13;p23"/>
          <p:cNvPicPr preferRelativeResize="0"/>
          <p:nvPr/>
        </p:nvPicPr>
        <p:blipFill rotWithShape="1">
          <a:blip r:embed="rId4">
            <a:alphaModFix/>
          </a:blip>
          <a:srcRect b="0" l="0" r="0" t="0"/>
          <a:stretch/>
        </p:blipFill>
        <p:spPr>
          <a:xfrm>
            <a:off x="1028700" y="8050069"/>
            <a:ext cx="457199" cy="1085849"/>
          </a:xfrm>
          <a:prstGeom prst="rect">
            <a:avLst/>
          </a:prstGeom>
          <a:noFill/>
          <a:ln>
            <a:noFill/>
          </a:ln>
        </p:spPr>
      </p:pic>
      <p:sp>
        <p:nvSpPr>
          <p:cNvPr id="14" name="Google Shape;14;p23"/>
          <p:cNvSpPr/>
          <p:nvPr/>
        </p:nvSpPr>
        <p:spPr>
          <a:xfrm>
            <a:off x="1445056" y="8644127"/>
            <a:ext cx="15818485" cy="392430"/>
          </a:xfrm>
          <a:custGeom>
            <a:rect b="b" l="l" r="r" t="t"/>
            <a:pathLst>
              <a:path extrusionOk="0" h="392429" w="15818485">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 name="Google Shape;15;p23"/>
          <p:cNvSpPr txBox="1"/>
          <p:nvPr>
            <p:ph idx="11" type="ftr"/>
          </p:nvPr>
        </p:nvSpPr>
        <p:spPr>
          <a:xfrm>
            <a:off x="4966523" y="9236339"/>
            <a:ext cx="12185015" cy="695703"/>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 name="Shape 38"/>
        <p:cNvGrpSpPr/>
        <p:nvPr/>
      </p:nvGrpSpPr>
      <p:grpSpPr>
        <a:xfrm>
          <a:off x="0" y="0"/>
          <a:ext cx="0" cy="0"/>
          <a:chOff x="0" y="0"/>
          <a:chExt cx="0" cy="0"/>
        </a:xfrm>
      </p:grpSpPr>
      <p:pic>
        <p:nvPicPr>
          <p:cNvPr id="39" name="Google Shape;39;p25"/>
          <p:cNvPicPr preferRelativeResize="0"/>
          <p:nvPr/>
        </p:nvPicPr>
        <p:blipFill rotWithShape="1">
          <a:blip r:embed="rId1">
            <a:alphaModFix/>
          </a:blip>
          <a:srcRect b="0" l="0" r="0" t="0"/>
          <a:stretch/>
        </p:blipFill>
        <p:spPr>
          <a:xfrm>
            <a:off x="13948842" y="685682"/>
            <a:ext cx="3314699" cy="1457324"/>
          </a:xfrm>
          <a:prstGeom prst="rect">
            <a:avLst/>
          </a:prstGeom>
          <a:noFill/>
          <a:ln>
            <a:noFill/>
          </a:ln>
        </p:spPr>
      </p:pic>
      <p:pic>
        <p:nvPicPr>
          <p:cNvPr id="40" name="Google Shape;40;p25"/>
          <p:cNvPicPr preferRelativeResize="0"/>
          <p:nvPr/>
        </p:nvPicPr>
        <p:blipFill rotWithShape="1">
          <a:blip r:embed="rId2">
            <a:alphaModFix/>
          </a:blip>
          <a:srcRect b="0" l="0" r="0" t="0"/>
          <a:stretch/>
        </p:blipFill>
        <p:spPr>
          <a:xfrm>
            <a:off x="1024235" y="0"/>
            <a:ext cx="590549" cy="704448"/>
          </a:xfrm>
          <a:prstGeom prst="rect">
            <a:avLst/>
          </a:prstGeom>
          <a:noFill/>
          <a:ln>
            <a:noFill/>
          </a:ln>
        </p:spPr>
      </p:pic>
      <p:pic>
        <p:nvPicPr>
          <p:cNvPr id="41" name="Google Shape;41;p25"/>
          <p:cNvPicPr preferRelativeResize="0"/>
          <p:nvPr/>
        </p:nvPicPr>
        <p:blipFill rotWithShape="1">
          <a:blip r:embed="rId3">
            <a:alphaModFix/>
          </a:blip>
          <a:srcRect b="0" l="0" r="0" t="0"/>
          <a:stretch/>
        </p:blipFill>
        <p:spPr>
          <a:xfrm>
            <a:off x="1028700" y="8050069"/>
            <a:ext cx="457199" cy="1085849"/>
          </a:xfrm>
          <a:prstGeom prst="rect">
            <a:avLst/>
          </a:prstGeom>
          <a:noFill/>
          <a:ln>
            <a:noFill/>
          </a:ln>
        </p:spPr>
      </p:pic>
      <p:sp>
        <p:nvSpPr>
          <p:cNvPr id="42" name="Google Shape;42;p25"/>
          <p:cNvSpPr/>
          <p:nvPr/>
        </p:nvSpPr>
        <p:spPr>
          <a:xfrm>
            <a:off x="1445056" y="8644127"/>
            <a:ext cx="15818485" cy="392430"/>
          </a:xfrm>
          <a:custGeom>
            <a:rect b="b" l="l" r="r" t="t"/>
            <a:pathLst>
              <a:path extrusionOk="0" h="392429" w="15818485">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3" name="Google Shape;43;p25"/>
          <p:cNvPicPr preferRelativeResize="0"/>
          <p:nvPr/>
        </p:nvPicPr>
        <p:blipFill rotWithShape="1">
          <a:blip r:embed="rId4">
            <a:alphaModFix/>
          </a:blip>
          <a:srcRect b="0" l="0" r="0" t="0"/>
          <a:stretch/>
        </p:blipFill>
        <p:spPr>
          <a:xfrm>
            <a:off x="1657877" y="9240519"/>
            <a:ext cx="3324224" cy="638174"/>
          </a:xfrm>
          <a:prstGeom prst="rect">
            <a:avLst/>
          </a:prstGeom>
          <a:noFill/>
          <a:ln>
            <a:noFill/>
          </a:ln>
        </p:spPr>
      </p:pic>
      <p:sp>
        <p:nvSpPr>
          <p:cNvPr id="44" name="Google Shape;44;p25"/>
          <p:cNvSpPr txBox="1"/>
          <p:nvPr/>
        </p:nvSpPr>
        <p:spPr>
          <a:xfrm>
            <a:off x="4982101" y="9282763"/>
            <a:ext cx="12185015" cy="695703"/>
          </a:xfrm>
          <a:prstGeom prst="rect">
            <a:avLst/>
          </a:prstGeom>
          <a:noFill/>
          <a:ln>
            <a:noFill/>
          </a:ln>
        </p:spPr>
        <p:txBody>
          <a:bodyPr anchorCtr="0" anchor="t" bIns="0" lIns="0" spcFirstLastPara="1" rIns="0" wrap="square" tIns="0">
            <a:spAutoFit/>
          </a:bodyPr>
          <a:lstStyle/>
          <a:p>
            <a:pPr indent="0" lvl="0" marL="12700" marR="0" rtl="0" algn="just">
              <a:lnSpc>
                <a:spcPct val="97777"/>
              </a:lnSpc>
              <a:spcBef>
                <a:spcPts val="0"/>
              </a:spcBef>
              <a:spcAft>
                <a:spcPts val="0"/>
              </a:spcAft>
              <a:buNone/>
            </a:pPr>
            <a:r>
              <a:rPr lang="en-GB"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just-training.eu/" TargetMode="External"/><Relationship Id="rId4" Type="http://schemas.openxmlformats.org/officeDocument/2006/relationships/hyperlink" Target="https://just-training.eu/" TargetMode="External"/><Relationship Id="rId5" Type="http://schemas.openxmlformats.org/officeDocument/2006/relationships/hyperlink" Target="https://just-training.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just-training.eu/" TargetMode="External"/><Relationship Id="rId4" Type="http://schemas.openxmlformats.org/officeDocument/2006/relationships/hyperlink" Target="https://just-training.eu/" TargetMode="External"/><Relationship Id="rId5" Type="http://schemas.openxmlformats.org/officeDocument/2006/relationships/hyperlink" Target="https://just-training.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
          <p:cNvSpPr txBox="1"/>
          <p:nvPr/>
        </p:nvSpPr>
        <p:spPr>
          <a:xfrm>
            <a:off x="3657600" y="5966311"/>
            <a:ext cx="114300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400">
                <a:solidFill>
                  <a:srgbClr val="D00B24"/>
                </a:solidFill>
                <a:latin typeface="Arial"/>
                <a:ea typeface="Arial"/>
                <a:cs typeface="Arial"/>
                <a:sym typeface="Arial"/>
              </a:rPr>
              <a:t>Sodelovalne in komunikacijske veščine</a:t>
            </a:r>
            <a:endParaRPr b="1" i="0" sz="4400" u="none" cap="none" strike="noStrike">
              <a:solidFill>
                <a:srgbClr val="D00B24"/>
              </a:solidFill>
              <a:latin typeface="Arial"/>
              <a:ea typeface="Arial"/>
              <a:cs typeface="Arial"/>
              <a:sym typeface="Arial"/>
            </a:endParaRPr>
          </a:p>
        </p:txBody>
      </p:sp>
      <p:sp>
        <p:nvSpPr>
          <p:cNvPr id="119" name="Google Shape;119;p1"/>
          <p:cNvSpPr txBox="1"/>
          <p:nvPr/>
        </p:nvSpPr>
        <p:spPr>
          <a:xfrm>
            <a:off x="4572000" y="7058918"/>
            <a:ext cx="9144000" cy="707886"/>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None/>
            </a:pPr>
            <a:r>
              <a:rPr b="1" lang="en-GB" sz="4000">
                <a:solidFill>
                  <a:srgbClr val="D00B24"/>
                </a:solidFill>
                <a:latin typeface="Arial"/>
                <a:ea typeface="Arial"/>
                <a:cs typeface="Arial"/>
                <a:sym typeface="Arial"/>
              </a:rPr>
              <a:t>Partner: Ud’A</a:t>
            </a:r>
            <a:endParaRPr b="1" sz="4000">
              <a:solidFill>
                <a:srgbClr val="D00B24"/>
              </a:solidFill>
              <a:latin typeface="Arial"/>
              <a:ea typeface="Arial"/>
              <a:cs typeface="Arial"/>
              <a:sym typeface="Arial"/>
            </a:endParaRPr>
          </a:p>
        </p:txBody>
      </p:sp>
      <p:sp>
        <p:nvSpPr>
          <p:cNvPr id="120" name="Google Shape;120;p1"/>
          <p:cNvSpPr txBox="1"/>
          <p:nvPr/>
        </p:nvSpPr>
        <p:spPr>
          <a:xfrm>
            <a:off x="8195705" y="5143500"/>
            <a:ext cx="2353790" cy="386003"/>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lang="en-GB" sz="2400" u="sng">
                <a:solidFill>
                  <a:srgbClr val="7F7F7F"/>
                </a:solidFill>
                <a:latin typeface="Tahoma"/>
                <a:ea typeface="Tahoma"/>
                <a:cs typeface="Tahoma"/>
                <a:sym typeface="Tahoma"/>
                <a:hlinkClick r:id="rId3">
                  <a:extLst>
                    <a:ext uri="{A12FA001-AC4F-418D-AE19-62706E023703}">
                      <ahyp:hlinkClr val="tx"/>
                    </a:ext>
                  </a:extLst>
                </a:hlinkClick>
              </a:rPr>
              <a:t>just-training</a:t>
            </a:r>
            <a:r>
              <a:rPr lang="en-GB" sz="2400" u="sng">
                <a:solidFill>
                  <a:srgbClr val="0000FF"/>
                </a:solidFill>
                <a:latin typeface="Tahoma"/>
                <a:ea typeface="Tahoma"/>
                <a:cs typeface="Tahoma"/>
                <a:sym typeface="Tahoma"/>
                <a:hlinkClick r:id="rId4">
                  <a:extLst>
                    <a:ext uri="{A12FA001-AC4F-418D-AE19-62706E023703}">
                      <ahyp:hlinkClr val="tx"/>
                    </a:ext>
                  </a:extLst>
                </a:hlinkClick>
              </a:rPr>
              <a:t>.</a:t>
            </a:r>
            <a:r>
              <a:rPr lang="en-GB" sz="2400" u="sng">
                <a:solidFill>
                  <a:srgbClr val="7F7F7F"/>
                </a:solidFill>
                <a:latin typeface="Tahoma"/>
                <a:ea typeface="Tahoma"/>
                <a:cs typeface="Tahoma"/>
                <a:sym typeface="Tahoma"/>
                <a:hlinkClick r:id="rId5">
                  <a:extLst>
                    <a:ext uri="{A12FA001-AC4F-418D-AE19-62706E023703}">
                      <ahyp:hlinkCl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txBox="1"/>
          <p:nvPr/>
        </p:nvSpPr>
        <p:spPr>
          <a:xfrm>
            <a:off x="1435395" y="1255163"/>
            <a:ext cx="11353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a:t>
            </a:r>
            <a:r>
              <a:rPr b="1" lang="en-GB" sz="4400">
                <a:solidFill>
                  <a:srgbClr val="D00B24"/>
                </a:solidFill>
                <a:latin typeface="Arial"/>
                <a:ea typeface="Arial"/>
                <a:cs typeface="Arial"/>
                <a:sym typeface="Arial"/>
              </a:rPr>
              <a:t>2 Komunikacijske veščine</a:t>
            </a:r>
            <a:endParaRPr b="1" sz="4400">
              <a:solidFill>
                <a:srgbClr val="D00B24"/>
              </a:solidFill>
              <a:latin typeface="Arial"/>
              <a:ea typeface="Arial"/>
              <a:cs typeface="Arial"/>
              <a:sym typeface="Arial"/>
            </a:endParaRPr>
          </a:p>
        </p:txBody>
      </p:sp>
      <p:sp>
        <p:nvSpPr>
          <p:cNvPr id="196" name="Google Shape;196;p10"/>
          <p:cNvSpPr txBox="1"/>
          <p:nvPr/>
        </p:nvSpPr>
        <p:spPr>
          <a:xfrm>
            <a:off x="1440701" y="3045325"/>
            <a:ext cx="15370500" cy="4612500"/>
          </a:xfrm>
          <a:prstGeom prst="rect">
            <a:avLst/>
          </a:prstGeom>
          <a:noFill/>
          <a:ln>
            <a:noFill/>
          </a:ln>
        </p:spPr>
        <p:txBody>
          <a:bodyPr anchorCtr="0" anchor="t" bIns="45700" lIns="91425" spcFirstLastPara="1" rIns="91425" wrap="square" tIns="45700">
            <a:spAutoFit/>
          </a:bodyPr>
          <a:lstStyle/>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Vsaka komunikacija vsebuje, poleg besed, tudi dodatne informacije. Te informacije temeljijo na tem, kako govorec želi, da ga razumejo, ter kako sam vidi svoje razmerje s prejemnikom sporočila.</a:t>
            </a:r>
            <a:endParaRPr sz="2800"/>
          </a:p>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Razmerje je poveljevalni del sporočila oziroma kako ga izražamo na ne verbalni ravni.</a:t>
            </a:r>
            <a:endParaRPr sz="2800"/>
          </a:p>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Vsebina je tisto, kar povemo na verbalni ravni. </a:t>
            </a:r>
            <a:endParaRPr sz="2800"/>
          </a:p>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Zmožnost interpretacije obeh vidikov je ključnega pomena pri razumevanju tega kar sporočevalec sporoča. </a:t>
            </a:r>
            <a:endParaRPr sz="2800"/>
          </a:p>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Relacijski vidik interakcije imenujemo meta-komunikacija. Meta-komunikacija je komunikacija o komunikaciji. </a:t>
            </a:r>
            <a:endParaRPr sz="2800"/>
          </a:p>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Relacijska sporočila so najpomembnejši element komunikacije. </a:t>
            </a:r>
            <a:endParaRPr sz="2800">
              <a:solidFill>
                <a:schemeClr val="dk1"/>
              </a:solidFill>
              <a:latin typeface="Calibri"/>
              <a:ea typeface="Calibri"/>
              <a:cs typeface="Calibri"/>
              <a:sym typeface="Calibri"/>
            </a:endParaRPr>
          </a:p>
        </p:txBody>
      </p:sp>
      <p:sp>
        <p:nvSpPr>
          <p:cNvPr id="197" name="Google Shape;197;p10"/>
          <p:cNvSpPr txBox="1"/>
          <p:nvPr/>
        </p:nvSpPr>
        <p:spPr>
          <a:xfrm>
            <a:off x="1440700" y="2273371"/>
            <a:ext cx="16090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C00000"/>
                </a:solidFill>
              </a:rPr>
              <a:t>Vsaka komunikacija vsebuje vsebinski in odnosni vidik:</a:t>
            </a:r>
            <a:endParaRPr b="1" sz="2800">
              <a:solidFill>
                <a:srgbClr val="C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nvSpPr>
        <p:spPr>
          <a:xfrm>
            <a:off x="1447800" y="542561"/>
            <a:ext cx="11353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a:t>
            </a:r>
            <a:r>
              <a:rPr b="1" lang="en-GB" sz="4400">
                <a:solidFill>
                  <a:srgbClr val="D00B24"/>
                </a:solidFill>
                <a:latin typeface="Arial"/>
                <a:ea typeface="Arial"/>
                <a:cs typeface="Arial"/>
                <a:sym typeface="Arial"/>
              </a:rPr>
              <a:t>2 Komunikacijske veščine</a:t>
            </a:r>
            <a:endParaRPr b="1" sz="4400">
              <a:solidFill>
                <a:srgbClr val="D00B24"/>
              </a:solidFill>
              <a:latin typeface="Arial"/>
              <a:ea typeface="Arial"/>
              <a:cs typeface="Arial"/>
              <a:sym typeface="Arial"/>
            </a:endParaRPr>
          </a:p>
        </p:txBody>
      </p:sp>
      <p:sp>
        <p:nvSpPr>
          <p:cNvPr id="203" name="Google Shape;203;p11"/>
          <p:cNvSpPr txBox="1"/>
          <p:nvPr/>
        </p:nvSpPr>
        <p:spPr>
          <a:xfrm>
            <a:off x="1447800" y="2436600"/>
            <a:ext cx="14904900" cy="2934900"/>
          </a:xfrm>
          <a:prstGeom prst="rect">
            <a:avLst/>
          </a:prstGeom>
          <a:noFill/>
          <a:ln>
            <a:noFill/>
          </a:ln>
        </p:spPr>
        <p:txBody>
          <a:bodyPr anchorCtr="0" anchor="t" bIns="45700" lIns="91425" spcFirstLastPara="1" rIns="91425" wrap="square" tIns="45700">
            <a:spAutoFit/>
          </a:bodyPr>
          <a:lstStyle/>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Tako pošiljatelj kot prejemnik informacij različno strukturirata tok komunikacije in zato vsak svoje vedenje med komunikacijo interpretira le kot reakcijo na vedenje drugega (tj. vsak partner misli, da je drugi krivec za določeno vedenje).</a:t>
            </a:r>
            <a:endParaRPr sz="2800"/>
          </a:p>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Prekinitev komunikacijskih postopkov pomeni razčlenjevanje dogajanja v zaporedju dogodkov s pripisovanjem vzroka enemu in posledice drugemu.</a:t>
            </a:r>
            <a:endParaRPr sz="2800">
              <a:solidFill>
                <a:schemeClr val="dk1"/>
              </a:solidFill>
              <a:latin typeface="Calibri"/>
              <a:ea typeface="Calibri"/>
              <a:cs typeface="Calibri"/>
              <a:sym typeface="Calibri"/>
            </a:endParaRPr>
          </a:p>
          <a:p>
            <a:pPr indent="-406400" lvl="0" marL="457200" marR="0" rtl="0" algn="l">
              <a:spcBef>
                <a:spcPts val="1000"/>
              </a:spcBef>
              <a:spcAft>
                <a:spcPts val="1000"/>
              </a:spcAft>
              <a:buClr>
                <a:schemeClr val="dk1"/>
              </a:buClr>
              <a:buSzPts val="2800"/>
              <a:buFont typeface="Calibri"/>
              <a:buChar char="●"/>
            </a:pPr>
            <a:r>
              <a:rPr lang="en-GB" sz="2800">
                <a:solidFill>
                  <a:schemeClr val="dk1"/>
                </a:solidFill>
                <a:latin typeface="Calibri"/>
                <a:ea typeface="Calibri"/>
                <a:cs typeface="Calibri"/>
                <a:sym typeface="Calibri"/>
              </a:rPr>
              <a:t>V situaciji komunikacije se, če se zgodi ena stvar, vedno zgodi še nekaj drugega.</a:t>
            </a:r>
            <a:endParaRPr sz="2800"/>
          </a:p>
        </p:txBody>
      </p:sp>
      <p:sp>
        <p:nvSpPr>
          <p:cNvPr id="204" name="Google Shape;204;p11"/>
          <p:cNvSpPr txBox="1"/>
          <p:nvPr/>
        </p:nvSpPr>
        <p:spPr>
          <a:xfrm>
            <a:off x="1447800" y="1312000"/>
            <a:ext cx="135441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C00000"/>
                </a:solidFill>
              </a:rPr>
              <a:t>Narava razmerja je odvisna od prekinitev komunikacijskih postopkov partnerjev:</a:t>
            </a:r>
            <a:endParaRPr b="1" sz="2800">
              <a:solidFill>
                <a:srgbClr val="C00000"/>
              </a:solidFill>
              <a:latin typeface="Arial"/>
              <a:ea typeface="Arial"/>
              <a:cs typeface="Arial"/>
              <a:sym typeface="Arial"/>
            </a:endParaRPr>
          </a:p>
        </p:txBody>
      </p:sp>
      <p:pic>
        <p:nvPicPr>
          <p:cNvPr id="205" name="Google Shape;205;p11"/>
          <p:cNvPicPr preferRelativeResize="0"/>
          <p:nvPr/>
        </p:nvPicPr>
        <p:blipFill>
          <a:blip r:embed="rId3">
            <a:alphaModFix/>
          </a:blip>
          <a:stretch>
            <a:fillRect/>
          </a:stretch>
        </p:blipFill>
        <p:spPr>
          <a:xfrm>
            <a:off x="2060513" y="5371500"/>
            <a:ext cx="9001125" cy="3162300"/>
          </a:xfrm>
          <a:prstGeom prst="rect">
            <a:avLst/>
          </a:prstGeom>
          <a:noFill/>
          <a:ln>
            <a:noFill/>
          </a:ln>
        </p:spPr>
      </p:pic>
      <p:sp>
        <p:nvSpPr>
          <p:cNvPr id="206" name="Google Shape;206;p11"/>
          <p:cNvSpPr txBox="1"/>
          <p:nvPr/>
        </p:nvSpPr>
        <p:spPr>
          <a:xfrm>
            <a:off x="11752775" y="5371500"/>
            <a:ext cx="60303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rgbClr val="000000"/>
                </a:solidFill>
                <a:latin typeface="Calibri"/>
                <a:ea typeface="Calibri"/>
                <a:cs typeface="Calibri"/>
                <a:sym typeface="Calibri"/>
              </a:rPr>
              <a:t>Na tem primeru lahko vidimo, da pride do konflikta o tem, kaj se verjame, da je vzrok in kaj se šteje za učinek medsebojnih vedenj, interakcija pa je krožna! </a:t>
            </a:r>
            <a:endParaRPr sz="2200"/>
          </a:p>
          <a:p>
            <a:pPr indent="0" lvl="0" marL="0" marR="0" rtl="0" algn="l">
              <a:spcBef>
                <a:spcPts val="0"/>
              </a:spcBef>
              <a:spcAft>
                <a:spcPts val="0"/>
              </a:spcAft>
              <a:buNone/>
            </a:pPr>
            <a:r>
              <a:rPr lang="en-GB" sz="2200">
                <a:solidFill>
                  <a:srgbClr val="000000"/>
                </a:solidFill>
                <a:latin typeface="Calibri"/>
                <a:ea typeface="Calibri"/>
                <a:cs typeface="Calibri"/>
                <a:sym typeface="Calibri"/>
              </a:rPr>
              <a:t>Zato nobena od različic partnerjev ne more veljati za pravilno (mož zanemarja svojo ženo, ker nima samozavesti, in žena nima samozavesti, ker jo mož zanemarja)!</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5"/>
          <p:cNvSpPr txBox="1"/>
          <p:nvPr/>
        </p:nvSpPr>
        <p:spPr>
          <a:xfrm>
            <a:off x="1447800" y="542561"/>
            <a:ext cx="11353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a:t>
            </a:r>
            <a:r>
              <a:rPr b="1" lang="en-GB" sz="4400">
                <a:solidFill>
                  <a:srgbClr val="D00B24"/>
                </a:solidFill>
                <a:latin typeface="Arial"/>
                <a:ea typeface="Arial"/>
                <a:cs typeface="Arial"/>
                <a:sym typeface="Arial"/>
              </a:rPr>
              <a:t>2 Komunikacijske veščine</a:t>
            </a:r>
            <a:endParaRPr b="1" sz="4400">
              <a:solidFill>
                <a:srgbClr val="D00B24"/>
              </a:solidFill>
              <a:latin typeface="Arial"/>
              <a:ea typeface="Arial"/>
              <a:cs typeface="Arial"/>
              <a:sym typeface="Arial"/>
            </a:endParaRPr>
          </a:p>
        </p:txBody>
      </p:sp>
      <p:sp>
        <p:nvSpPr>
          <p:cNvPr id="212" name="Google Shape;212;p15"/>
          <p:cNvSpPr txBox="1"/>
          <p:nvPr/>
        </p:nvSpPr>
        <p:spPr>
          <a:xfrm>
            <a:off x="914400" y="1387435"/>
            <a:ext cx="15640494"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3300">
                <a:solidFill>
                  <a:srgbClr val="C00000"/>
                </a:solidFill>
                <a:latin typeface="Calibri"/>
                <a:ea typeface="Calibri"/>
                <a:cs typeface="Calibri"/>
                <a:sym typeface="Calibri"/>
              </a:rPr>
              <a:t>Medsebojna komunikacija med ljudmi je lahko simetrična ali dopolnilna:</a:t>
            </a:r>
            <a:endParaRPr b="1" i="1" sz="3300">
              <a:solidFill>
                <a:srgbClr val="C00000"/>
              </a:solidFill>
              <a:latin typeface="Arial"/>
              <a:ea typeface="Arial"/>
              <a:cs typeface="Arial"/>
              <a:sym typeface="Arial"/>
            </a:endParaRPr>
          </a:p>
        </p:txBody>
      </p:sp>
      <p:sp>
        <p:nvSpPr>
          <p:cNvPr id="213" name="Google Shape;213;p15"/>
          <p:cNvSpPr txBox="1"/>
          <p:nvPr/>
        </p:nvSpPr>
        <p:spPr>
          <a:xfrm>
            <a:off x="1327075" y="2120813"/>
            <a:ext cx="16177500" cy="3047700"/>
          </a:xfrm>
          <a:prstGeom prst="rect">
            <a:avLst/>
          </a:prstGeom>
          <a:noFill/>
          <a:ln>
            <a:noFill/>
          </a:ln>
        </p:spPr>
        <p:txBody>
          <a:bodyPr anchorCtr="0" anchor="t" bIns="45700" lIns="91425" spcFirstLastPara="1" rIns="91425" wrap="square" tIns="45700">
            <a:spAutoFit/>
          </a:bodyPr>
          <a:lstStyle/>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Ta aksiom se nanaša na meta-komunikacijo z dvema glavnima  komponentama, imenovanima simetrična in komplementarna izmenjava. </a:t>
            </a:r>
            <a:endParaRPr sz="2400"/>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Simetrična izmenjava je interakcija, ki temelji na enaki moči med komunikatorji.</a:t>
            </a:r>
            <a:endParaRPr sz="2400"/>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Komplementarna izmenjava je interakcija, ki temelji na razlikah v moči.</a:t>
            </a:r>
            <a:endParaRPr sz="2400"/>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Znotraj teh dveh izmenjav so trije različni načini uporabe:</a:t>
            </a:r>
            <a:endParaRPr sz="2400"/>
          </a:p>
          <a:p>
            <a:pPr indent="-381000" lvl="1" marL="914400" marR="0" rtl="0" algn="l">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ena navzgor,</a:t>
            </a:r>
            <a:endParaRPr sz="2400"/>
          </a:p>
          <a:p>
            <a:pPr indent="-381000" lvl="1" marL="914400" marR="0" rtl="0" algn="l">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ena navzdol,</a:t>
            </a:r>
            <a:endParaRPr sz="2400"/>
          </a:p>
          <a:p>
            <a:pPr indent="-381000" lvl="1" marL="914400" marR="0" rtl="0" algn="l">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in ena navzkrižno.</a:t>
            </a:r>
            <a:endParaRPr sz="2400"/>
          </a:p>
        </p:txBody>
      </p:sp>
      <p:sp>
        <p:nvSpPr>
          <p:cNvPr id="214" name="Google Shape;214;p15"/>
          <p:cNvSpPr txBox="1"/>
          <p:nvPr/>
        </p:nvSpPr>
        <p:spPr>
          <a:xfrm>
            <a:off x="1327075" y="5021200"/>
            <a:ext cx="16410600" cy="4155900"/>
          </a:xfrm>
          <a:prstGeom prst="rect">
            <a:avLst/>
          </a:prstGeom>
          <a:noFill/>
          <a:ln cap="flat" cmpd="sng" w="9525">
            <a:solidFill>
              <a:srgbClr val="4472C4"/>
            </a:solidFill>
            <a:prstDash val="solid"/>
            <a:round/>
            <a:headEnd len="sm" w="sm" type="none"/>
            <a:tailEnd len="sm" w="sm" type="none"/>
          </a:ln>
        </p:spPr>
        <p:txBody>
          <a:bodyPr anchorCtr="0" anchor="t" bIns="45700" lIns="91425" spcFirstLastPara="1" rIns="91425" wrap="square" tIns="45700">
            <a:spAutoFit/>
          </a:bodyPr>
          <a:lstStyle/>
          <a:p>
            <a:pPr indent="-482600" lvl="0" marL="457200" marR="0" rtl="0" algn="l">
              <a:lnSpc>
                <a:spcPct val="100000"/>
              </a:lnSpc>
              <a:spcBef>
                <a:spcPts val="0"/>
              </a:spcBef>
              <a:spcAft>
                <a:spcPts val="0"/>
              </a:spcAft>
              <a:buClr>
                <a:srgbClr val="000000"/>
              </a:buClr>
              <a:buSzPts val="2400"/>
              <a:buFont typeface="Arial"/>
              <a:buChar char="•"/>
            </a:pPr>
            <a:r>
              <a:rPr lang="en-GB" sz="2400">
                <a:latin typeface="Helvetica Neue"/>
                <a:ea typeface="Helvetica Neue"/>
                <a:cs typeface="Helvetica Neue"/>
                <a:sym typeface="Helvetica Neue"/>
              </a:rPr>
              <a:t>Pri komunikaciji enega navzgor skuša en komunikator pridobiti nadzor nad izmenjavo tako, da prevladuje v celotni komunikaciji.</a:t>
            </a:r>
            <a:endParaRPr sz="2400">
              <a:latin typeface="Helvetica Neue"/>
              <a:ea typeface="Helvetica Neue"/>
              <a:cs typeface="Helvetica Neue"/>
              <a:sym typeface="Helvetica Neue"/>
            </a:endParaRPr>
          </a:p>
          <a:p>
            <a:pPr indent="-482600" lvl="0" marL="457200" marR="0" rtl="0" algn="l">
              <a:lnSpc>
                <a:spcPct val="100000"/>
              </a:lnSpc>
              <a:spcBef>
                <a:spcPts val="0"/>
              </a:spcBef>
              <a:spcAft>
                <a:spcPts val="0"/>
              </a:spcAft>
              <a:buClr>
                <a:srgbClr val="000000"/>
              </a:buClr>
              <a:buSzPts val="2400"/>
              <a:buFont typeface="Arial"/>
              <a:buChar char="•"/>
            </a:pPr>
            <a:r>
              <a:rPr lang="en-GB" sz="2400">
                <a:latin typeface="Helvetica Neue"/>
                <a:ea typeface="Helvetica Neue"/>
                <a:cs typeface="Helvetica Neue"/>
                <a:sym typeface="Helvetica Neue"/>
              </a:rPr>
              <a:t>Pri komunikacij en navzdol je nasprotni učinek. Komunikator poskuša nekomu prepustiti nadzor nad interakcijo ali se podrediti.</a:t>
            </a:r>
            <a:endParaRPr sz="2400">
              <a:latin typeface="Helvetica Neue"/>
              <a:ea typeface="Helvetica Neue"/>
              <a:cs typeface="Helvetica Neue"/>
              <a:sym typeface="Helvetica Neue"/>
            </a:endParaRPr>
          </a:p>
          <a:p>
            <a:pPr indent="-482600" lvl="0" marL="457200" marR="0" rtl="0" algn="l">
              <a:lnSpc>
                <a:spcPct val="100000"/>
              </a:lnSpc>
              <a:spcBef>
                <a:spcPts val="0"/>
              </a:spcBef>
              <a:spcAft>
                <a:spcPts val="0"/>
              </a:spcAft>
              <a:buClr>
                <a:srgbClr val="000000"/>
              </a:buClr>
              <a:buSzPts val="2400"/>
              <a:buFont typeface="Arial"/>
              <a:buChar char="•"/>
            </a:pPr>
            <a:r>
              <a:rPr lang="en-GB" sz="2400">
                <a:latin typeface="Helvetica Neue"/>
                <a:ea typeface="Helvetica Neue"/>
                <a:cs typeface="Helvetica Neue"/>
                <a:sym typeface="Helvetica Neue"/>
              </a:rPr>
              <a:t>Končno sporočilo je enostranska komunikacija . Ta komunikacija poskuša nevtralizirati situacijo.</a:t>
            </a:r>
            <a:endParaRPr sz="2400">
              <a:latin typeface="Helvetica Neue"/>
              <a:ea typeface="Helvetica Neue"/>
              <a:cs typeface="Helvetica Neue"/>
              <a:sym typeface="Helvetica Neue"/>
            </a:endParaRPr>
          </a:p>
          <a:p>
            <a:pPr indent="-482600" lvl="0" marL="457200" marR="0" rtl="0" algn="l">
              <a:lnSpc>
                <a:spcPct val="100000"/>
              </a:lnSpc>
              <a:spcBef>
                <a:spcPts val="0"/>
              </a:spcBef>
              <a:spcAft>
                <a:spcPts val="0"/>
              </a:spcAft>
              <a:buClr>
                <a:srgbClr val="000000"/>
              </a:buClr>
              <a:buSzPts val="2400"/>
              <a:buFont typeface="Arial"/>
              <a:buChar char="•"/>
            </a:pPr>
            <a:r>
              <a:rPr lang="en-GB" sz="2400">
                <a:latin typeface="Helvetica Neue"/>
                <a:ea typeface="Helvetica Neue"/>
                <a:cs typeface="Helvetica Neue"/>
                <a:sym typeface="Helvetica Neue"/>
              </a:rPr>
              <a:t>To se imenuje tudi </a:t>
            </a:r>
            <a:r>
              <a:rPr b="1" lang="en-GB" sz="2400">
                <a:latin typeface="Helvetica Neue"/>
                <a:ea typeface="Helvetica Neue"/>
                <a:cs typeface="Helvetica Neue"/>
                <a:sym typeface="Helvetica Neue"/>
              </a:rPr>
              <a:t>prehodno</a:t>
            </a:r>
            <a:r>
              <a:rPr lang="en-GB" sz="2400">
                <a:latin typeface="Helvetica Neue"/>
                <a:ea typeface="Helvetica Neue"/>
                <a:cs typeface="Helvetica Neue"/>
                <a:sym typeface="Helvetica Neue"/>
              </a:rPr>
              <a:t>, če samo en komunikator poskuša uporabiti ta slog.</a:t>
            </a:r>
            <a:endParaRPr sz="2400">
              <a:latin typeface="Helvetica Neue"/>
              <a:ea typeface="Helvetica Neue"/>
              <a:cs typeface="Helvetica Neue"/>
              <a:sym typeface="Helvetica Neue"/>
            </a:endParaRPr>
          </a:p>
          <a:p>
            <a:pPr indent="-482600" lvl="0" marL="457200" marR="0" rtl="0" algn="l">
              <a:lnSpc>
                <a:spcPct val="100000"/>
              </a:lnSpc>
              <a:spcBef>
                <a:spcPts val="0"/>
              </a:spcBef>
              <a:spcAft>
                <a:spcPts val="0"/>
              </a:spcAft>
              <a:buClr>
                <a:srgbClr val="000000"/>
              </a:buClr>
              <a:buSzPts val="2400"/>
              <a:buFont typeface="Arial"/>
              <a:buChar char="•"/>
            </a:pPr>
            <a:r>
              <a:rPr lang="en-GB" sz="2400">
                <a:latin typeface="Helvetica Neue"/>
                <a:ea typeface="Helvetica Neue"/>
                <a:cs typeface="Helvetica Neue"/>
                <a:sym typeface="Helvetica Neue"/>
              </a:rPr>
              <a:t> Ko dva komunikatorja uporabljata isti slog ena navzgor, ena navzdol ali ena čez, je to </a:t>
            </a:r>
            <a:r>
              <a:rPr b="1" lang="en-GB" sz="2400">
                <a:latin typeface="Helvetica Neue"/>
                <a:ea typeface="Helvetica Neue"/>
                <a:cs typeface="Helvetica Neue"/>
                <a:sym typeface="Helvetica Neue"/>
              </a:rPr>
              <a:t>simetrično</a:t>
            </a:r>
            <a:r>
              <a:rPr lang="en-GB" sz="2400">
                <a:latin typeface="Helvetica Neue"/>
                <a:ea typeface="Helvetica Neue"/>
                <a:cs typeface="Helvetica Neue"/>
                <a:sym typeface="Helvetica Neue"/>
              </a:rPr>
              <a:t>.</a:t>
            </a:r>
            <a:endParaRPr sz="2400">
              <a:latin typeface="Helvetica Neue"/>
              <a:ea typeface="Helvetica Neue"/>
              <a:cs typeface="Helvetica Neue"/>
              <a:sym typeface="Helvetica Neue"/>
            </a:endParaRPr>
          </a:p>
          <a:p>
            <a:pPr indent="-482600" lvl="0" marL="457200" marR="0" rtl="0" algn="l">
              <a:lnSpc>
                <a:spcPct val="100000"/>
              </a:lnSpc>
              <a:spcBef>
                <a:spcPts val="0"/>
              </a:spcBef>
              <a:spcAft>
                <a:spcPts val="0"/>
              </a:spcAft>
              <a:buClr>
                <a:srgbClr val="000000"/>
              </a:buClr>
              <a:buSzPts val="2400"/>
              <a:buFont typeface="Arial"/>
              <a:buChar char="•"/>
            </a:pPr>
            <a:r>
              <a:rPr lang="en-GB" sz="2400">
                <a:latin typeface="Helvetica Neue"/>
                <a:ea typeface="Helvetica Neue"/>
                <a:cs typeface="Helvetica Neue"/>
                <a:sym typeface="Helvetica Neue"/>
              </a:rPr>
              <a:t>Če si nasprotujeta, gre za </a:t>
            </a:r>
            <a:r>
              <a:rPr b="1" lang="en-GB" sz="2400">
                <a:latin typeface="Helvetica Neue"/>
                <a:ea typeface="Helvetica Neue"/>
                <a:cs typeface="Helvetica Neue"/>
                <a:sym typeface="Helvetica Neue"/>
              </a:rPr>
              <a:t>dopolnjevanje</a:t>
            </a:r>
            <a:r>
              <a:rPr lang="en-GB" sz="2400">
                <a:latin typeface="Helvetica Neue"/>
                <a:ea typeface="Helvetica Neue"/>
                <a:cs typeface="Helvetica Neue"/>
                <a:sym typeface="Helvetica Neue"/>
              </a:rPr>
              <a:t>.</a:t>
            </a:r>
            <a:endParaRPr sz="2400">
              <a:latin typeface="Helvetica Neue"/>
              <a:ea typeface="Helvetica Neue"/>
              <a:cs typeface="Helvetica Neue"/>
              <a:sym typeface="Helvetica Neue"/>
            </a:endParaRPr>
          </a:p>
          <a:p>
            <a:pPr indent="-482600" lvl="0" marL="457200" marR="0" rtl="0" algn="l">
              <a:lnSpc>
                <a:spcPct val="100000"/>
              </a:lnSpc>
              <a:spcBef>
                <a:spcPts val="0"/>
              </a:spcBef>
              <a:spcAft>
                <a:spcPts val="0"/>
              </a:spcAft>
              <a:buClr>
                <a:srgbClr val="000000"/>
              </a:buClr>
              <a:buSzPts val="2400"/>
              <a:buFont typeface="Arial"/>
              <a:buChar char="•"/>
            </a:pPr>
            <a:r>
              <a:rPr lang="en-GB" sz="2400">
                <a:latin typeface="Helvetica Neue"/>
                <a:ea typeface="Helvetica Neue"/>
                <a:cs typeface="Helvetica Neue"/>
                <a:sym typeface="Helvetica Neue"/>
              </a:rPr>
              <a:t>Ta aksiom nam omogoča razumeti, kako lahko interakcijo dojemamo glede na stil komuniciranja, ki ga uporablja komunikator.</a:t>
            </a:r>
            <a:endParaRPr sz="2400">
              <a:latin typeface="Helvetica Neue"/>
              <a:ea typeface="Helvetica Neue"/>
              <a:cs typeface="Helvetica Neue"/>
              <a:sym typeface="Helvetica Neue"/>
            </a:endParaRPr>
          </a:p>
          <a:p>
            <a:pPr indent="-482600" lvl="0" marL="457200" marR="0" rtl="0" algn="l">
              <a:lnSpc>
                <a:spcPct val="100000"/>
              </a:lnSpc>
              <a:spcBef>
                <a:spcPts val="0"/>
              </a:spcBef>
              <a:spcAft>
                <a:spcPts val="0"/>
              </a:spcAft>
              <a:buSzPts val="2400"/>
              <a:buFont typeface="Helvetica Neue"/>
              <a:buChar char="•"/>
            </a:pPr>
            <a:r>
              <a:t/>
            </a:r>
            <a:endParaRPr sz="2400">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nvSpPr>
        <p:spPr>
          <a:xfrm>
            <a:off x="1447800" y="542561"/>
            <a:ext cx="11353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1.2</a:t>
            </a:r>
            <a:r>
              <a:rPr b="1" lang="en-GB" sz="4400">
                <a:solidFill>
                  <a:srgbClr val="D00B24"/>
                </a:solidFill>
                <a:latin typeface="Arial"/>
                <a:ea typeface="Arial"/>
                <a:cs typeface="Arial"/>
                <a:sym typeface="Arial"/>
              </a:rPr>
              <a:t> Komunikacijske veščine</a:t>
            </a:r>
            <a:endParaRPr b="1" sz="4400">
              <a:solidFill>
                <a:srgbClr val="D00B24"/>
              </a:solidFill>
              <a:latin typeface="Arial"/>
              <a:ea typeface="Arial"/>
              <a:cs typeface="Arial"/>
              <a:sym typeface="Arial"/>
            </a:endParaRPr>
          </a:p>
        </p:txBody>
      </p:sp>
      <p:sp>
        <p:nvSpPr>
          <p:cNvPr id="220" name="Google Shape;220;p17"/>
          <p:cNvSpPr txBox="1"/>
          <p:nvPr/>
        </p:nvSpPr>
        <p:spPr>
          <a:xfrm>
            <a:off x="1828800" y="1420224"/>
            <a:ext cx="15640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C00000"/>
                </a:solidFill>
                <a:latin typeface="Calibri"/>
                <a:ea typeface="Calibri"/>
                <a:cs typeface="Calibri"/>
                <a:sym typeface="Calibri"/>
              </a:rPr>
              <a:t>Neverbalna komunikacija (NVC)</a:t>
            </a:r>
            <a:endParaRPr b="1" sz="2800">
              <a:solidFill>
                <a:srgbClr val="C00000"/>
              </a:solidFill>
              <a:latin typeface="Calibri"/>
              <a:ea typeface="Calibri"/>
              <a:cs typeface="Calibri"/>
              <a:sym typeface="Calibri"/>
            </a:endParaRPr>
          </a:p>
        </p:txBody>
      </p:sp>
      <p:sp>
        <p:nvSpPr>
          <p:cNvPr id="221" name="Google Shape;221;p17"/>
          <p:cNvSpPr txBox="1"/>
          <p:nvPr/>
        </p:nvSpPr>
        <p:spPr>
          <a:xfrm>
            <a:off x="1828800" y="2015338"/>
            <a:ext cx="1394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600"/>
              <a:buFont typeface="Calibri"/>
              <a:buNone/>
            </a:pPr>
            <a:r>
              <a:rPr lang="en-GB" sz="2800">
                <a:solidFill>
                  <a:schemeClr val="dk1"/>
                </a:solidFill>
                <a:latin typeface="Calibri"/>
                <a:ea typeface="Calibri"/>
                <a:cs typeface="Calibri"/>
                <a:sym typeface="Calibri"/>
              </a:rPr>
              <a:t>Telesna akomunikacija, drugače kot besede in jezik.</a:t>
            </a:r>
            <a:endParaRPr sz="2800">
              <a:solidFill>
                <a:schemeClr val="dk1"/>
              </a:solidFill>
              <a:latin typeface="Calibri"/>
              <a:ea typeface="Calibri"/>
              <a:cs typeface="Calibri"/>
              <a:sym typeface="Calibri"/>
            </a:endParaRPr>
          </a:p>
        </p:txBody>
      </p:sp>
      <p:sp>
        <p:nvSpPr>
          <p:cNvPr id="222" name="Google Shape;222;p17"/>
          <p:cNvSpPr txBox="1"/>
          <p:nvPr/>
        </p:nvSpPr>
        <p:spPr>
          <a:xfrm>
            <a:off x="1828800" y="2967176"/>
            <a:ext cx="156405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Kategorizacija NVC (npr., Parajezik). </a:t>
            </a:r>
            <a:endParaRPr sz="2400">
              <a:solidFill>
                <a:schemeClr val="dk1"/>
              </a:solidFill>
            </a:endParaRPr>
          </a:p>
        </p:txBody>
      </p:sp>
      <p:sp>
        <p:nvSpPr>
          <p:cNvPr id="223" name="Google Shape;223;p17"/>
          <p:cNvSpPr txBox="1"/>
          <p:nvPr/>
        </p:nvSpPr>
        <p:spPr>
          <a:xfrm>
            <a:off x="1828792" y="3544274"/>
            <a:ext cx="12842400" cy="4675200"/>
          </a:xfrm>
          <a:prstGeom prst="rect">
            <a:avLst/>
          </a:prstGeom>
          <a:noFill/>
          <a:ln>
            <a:noFill/>
          </a:ln>
        </p:spPr>
        <p:txBody>
          <a:bodyPr anchorCtr="0" anchor="ctr"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dk1"/>
              </a:buClr>
              <a:buSzPts val="2500"/>
              <a:buFont typeface="Arial"/>
              <a:buNone/>
            </a:pPr>
            <a:r>
              <a:rPr lang="en-GB" sz="2400">
                <a:solidFill>
                  <a:schemeClr val="dk1"/>
                </a:solidFill>
                <a:latin typeface="Calibri"/>
                <a:ea typeface="Calibri"/>
                <a:cs typeface="Calibri"/>
                <a:sym typeface="Calibri"/>
              </a:rPr>
              <a:t>Parajezik je sestavljen iz neverbalnih elementov, ki spremljajo govor. Vključuje:</a:t>
            </a:r>
            <a:endParaRPr sz="2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500"/>
              <a:buFont typeface="Arial"/>
              <a:buNone/>
            </a:pPr>
            <a:r>
              <a:rPr lang="en-GB" sz="2400">
                <a:solidFill>
                  <a:schemeClr val="dk1"/>
                </a:solidFill>
                <a:latin typeface="Calibri"/>
                <a:ea typeface="Calibri"/>
                <a:cs typeface="Calibri"/>
                <a:sym typeface="Calibri"/>
              </a:rPr>
              <a:t>-  Način govora (znan tudi kot prozodične značilnosti)</a:t>
            </a:r>
            <a:endParaRPr sz="2400"/>
          </a:p>
          <a:p>
            <a:pPr indent="-222250" lvl="0" marL="228600" marR="0" rtl="0" algn="l">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Glasnost, višina, intonacija, hitrost podajanja, artikulacija, ritem</a:t>
            </a:r>
            <a:endParaRPr sz="2400">
              <a:solidFill>
                <a:schemeClr val="dk1"/>
              </a:solidFill>
              <a:latin typeface="Calibri"/>
              <a:ea typeface="Calibri"/>
              <a:cs typeface="Calibri"/>
              <a:sym typeface="Calibri"/>
            </a:endParaRPr>
          </a:p>
          <a:p>
            <a:pPr indent="-222250" lvl="0" marL="228600" marR="0" rtl="0" algn="l">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Zvoki, ki jih oddajamo poleg govora</a:t>
            </a:r>
            <a:endParaRPr sz="2400"/>
          </a:p>
          <a:p>
            <a:pPr indent="-222250" lvl="0" marL="228600" marR="0" rtl="0" algn="l">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Smeh, jok, zehanje, vzdihovanje, kričanje, kašljenje </a:t>
            </a:r>
            <a:endParaRPr sz="2400"/>
          </a:p>
          <a:p>
            <a:pPr indent="-222250" lvl="0" marL="228600" marR="0" rtl="0" algn="l">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Polnili med premori „ummm“, „torej“’</a:t>
            </a:r>
            <a:endParaRPr sz="2400"/>
          </a:p>
          <a:p>
            <a:pPr indent="-222250" lvl="0" marL="228600" marR="0" rtl="0" algn="l">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Prazni premori</a:t>
            </a:r>
            <a:endParaRPr sz="2400">
              <a:solidFill>
                <a:schemeClr val="dk1"/>
              </a:solidFill>
              <a:latin typeface="Calibri"/>
              <a:ea typeface="Calibri"/>
              <a:cs typeface="Calibri"/>
              <a:sym typeface="Calibri"/>
            </a:endParaRPr>
          </a:p>
          <a:p>
            <a:pPr indent="-222250" lvl="0" marL="228600" marR="0" rtl="0" algn="l">
              <a:lnSpc>
                <a:spcPct val="90000"/>
              </a:lnSpc>
              <a:spcBef>
                <a:spcPts val="100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Fizični videz (samo pomisliti morate na ogromne industrije, povezane z zgornjimi primeri, da prepoznate kulturni pomen fizičnega videza). Zmožnost telesa, da sporoča vidike posameznikove identitete, je tisto, zaradi česar se tako zavedamo svojega fizičnega videza.</a:t>
            </a:r>
            <a:endParaRPr sz="2400"/>
          </a:p>
          <a:p>
            <a:pPr indent="-88900" lvl="0" marL="228600" marR="0" rtl="0" algn="l">
              <a:lnSpc>
                <a:spcPct val="90000"/>
              </a:lnSpc>
              <a:spcBef>
                <a:spcPts val="1000"/>
              </a:spcBef>
              <a:spcAft>
                <a:spcPts val="0"/>
              </a:spcAft>
              <a:buClr>
                <a:schemeClr val="dk1"/>
              </a:buClr>
              <a:buSzPts val="2200"/>
              <a:buFont typeface="Arial"/>
              <a:buNone/>
            </a:pPr>
            <a:r>
              <a:t/>
            </a:r>
            <a:endParaRPr sz="22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8"/>
          <p:cNvSpPr txBox="1"/>
          <p:nvPr/>
        </p:nvSpPr>
        <p:spPr>
          <a:xfrm>
            <a:off x="1447800" y="542561"/>
            <a:ext cx="11353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a:t>
            </a:r>
            <a:r>
              <a:rPr b="1" lang="en-GB" sz="4400">
                <a:solidFill>
                  <a:srgbClr val="D00B24"/>
                </a:solidFill>
                <a:latin typeface="Arial"/>
                <a:ea typeface="Arial"/>
                <a:cs typeface="Arial"/>
                <a:sym typeface="Arial"/>
              </a:rPr>
              <a:t>2 Komunikacijske veščine</a:t>
            </a:r>
            <a:endParaRPr b="1" sz="4400">
              <a:solidFill>
                <a:srgbClr val="D00B24"/>
              </a:solidFill>
              <a:latin typeface="Arial"/>
              <a:ea typeface="Arial"/>
              <a:cs typeface="Arial"/>
              <a:sym typeface="Arial"/>
            </a:endParaRPr>
          </a:p>
        </p:txBody>
      </p:sp>
      <p:sp>
        <p:nvSpPr>
          <p:cNvPr id="229" name="Google Shape;229;p18"/>
          <p:cNvSpPr txBox="1"/>
          <p:nvPr/>
        </p:nvSpPr>
        <p:spPr>
          <a:xfrm>
            <a:off x="1607275" y="1444849"/>
            <a:ext cx="15640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C00000"/>
                </a:solidFill>
                <a:latin typeface="Calibri"/>
                <a:ea typeface="Calibri"/>
                <a:cs typeface="Calibri"/>
                <a:sym typeface="Calibri"/>
              </a:rPr>
              <a:t>Funkcije NVC</a:t>
            </a:r>
            <a:endParaRPr b="1" sz="2800">
              <a:solidFill>
                <a:srgbClr val="C00000"/>
              </a:solidFill>
              <a:latin typeface="Calibri"/>
              <a:ea typeface="Calibri"/>
              <a:cs typeface="Calibri"/>
              <a:sym typeface="Calibri"/>
            </a:endParaRPr>
          </a:p>
        </p:txBody>
      </p:sp>
      <p:sp>
        <p:nvSpPr>
          <p:cNvPr id="230" name="Google Shape;230;p18"/>
          <p:cNvSpPr txBox="1"/>
          <p:nvPr/>
        </p:nvSpPr>
        <p:spPr>
          <a:xfrm>
            <a:off x="1066800" y="2490228"/>
            <a:ext cx="13792200" cy="589607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NVC ima posebno pomembno vlogo pri vzpostavljanju in vzdrževanju odnosov, sicer znano kot afektivna funkcija.</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Na tem področju osebne komunikacije se bolj zanašamo na NVC</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Pogledi, pogledi, spremembe orientacije dajo drugim vedeti, kakšen odnos želimo imeti</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NVC uporabljamo za vzpostavitev obojestransko sprejemljive ravni intimnosti).</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Zamenjava in urejanje jezika (tj. vlogo NVC pri spreminjanju pomena stavka je mogoče raziskati z 'izvajanjem' naslednjega stavka na različne načine).</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None/>
            </a:pPr>
            <a:r>
              <a:t/>
            </a:r>
            <a:endParaRPr sz="2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nvSpPr>
        <p:spPr>
          <a:xfrm>
            <a:off x="1576125" y="842011"/>
            <a:ext cx="113538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a:t>
            </a:r>
            <a:r>
              <a:rPr b="1" lang="en-GB" sz="4400">
                <a:solidFill>
                  <a:srgbClr val="D00B24"/>
                </a:solidFill>
                <a:latin typeface="Arial"/>
                <a:ea typeface="Arial"/>
                <a:cs typeface="Arial"/>
                <a:sym typeface="Arial"/>
              </a:rPr>
              <a:t>2 Komunikacijske veščine</a:t>
            </a:r>
            <a:endParaRPr b="1" sz="4400">
              <a:solidFill>
                <a:srgbClr val="D00B24"/>
              </a:solidFill>
              <a:latin typeface="Arial"/>
              <a:ea typeface="Arial"/>
              <a:cs typeface="Arial"/>
              <a:sym typeface="Arial"/>
            </a:endParaRPr>
          </a:p>
        </p:txBody>
      </p:sp>
      <p:sp>
        <p:nvSpPr>
          <p:cNvPr id="236" name="Google Shape;236;p19"/>
          <p:cNvSpPr txBox="1"/>
          <p:nvPr/>
        </p:nvSpPr>
        <p:spPr>
          <a:xfrm>
            <a:off x="1957125" y="1719674"/>
            <a:ext cx="15640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C00000"/>
                </a:solidFill>
                <a:latin typeface="Calibri"/>
                <a:ea typeface="Calibri"/>
                <a:cs typeface="Calibri"/>
                <a:sym typeface="Calibri"/>
              </a:rPr>
              <a:t>Komunikacijske kompetence</a:t>
            </a:r>
            <a:endParaRPr b="1" sz="2800">
              <a:solidFill>
                <a:srgbClr val="C00000"/>
              </a:solidFill>
              <a:latin typeface="Calibri"/>
              <a:ea typeface="Calibri"/>
              <a:cs typeface="Calibri"/>
              <a:sym typeface="Calibri"/>
            </a:endParaRPr>
          </a:p>
        </p:txBody>
      </p:sp>
      <p:sp>
        <p:nvSpPr>
          <p:cNvPr id="237" name="Google Shape;237;p19"/>
          <p:cNvSpPr txBox="1"/>
          <p:nvPr/>
        </p:nvSpPr>
        <p:spPr>
          <a:xfrm>
            <a:off x="1957125" y="2869525"/>
            <a:ext cx="11904900" cy="52428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300"/>
              <a:buFont typeface="Arial"/>
              <a:buNone/>
            </a:pPr>
            <a:r>
              <a:rPr lang="en-GB" sz="2800">
                <a:solidFill>
                  <a:schemeClr val="dk1"/>
                </a:solidFill>
                <a:latin typeface="Calibri"/>
                <a:ea typeface="Calibri"/>
                <a:cs typeface="Calibri"/>
                <a:sym typeface="Calibri"/>
              </a:rPr>
              <a:t>Kompetenten komunikator bo:</a:t>
            </a:r>
            <a:endParaRPr sz="2800">
              <a:solidFill>
                <a:schemeClr val="dk1"/>
              </a:solidFill>
              <a:latin typeface="Calibri"/>
              <a:ea typeface="Calibri"/>
              <a:cs typeface="Calibri"/>
              <a:sym typeface="Calibri"/>
            </a:endParaRPr>
          </a:p>
          <a:p>
            <a:pPr indent="-406400" lvl="0" marL="457200" marR="0" rtl="0" algn="l">
              <a:lnSpc>
                <a:spcPct val="90000"/>
              </a:lnSpc>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Prepoznal in uporabljal različne verbalne in neverbalne sloge, saj so primerni za različne družbene situacije. </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None/>
            </a:pPr>
            <a:r>
              <a:t/>
            </a:r>
            <a:endParaRPr sz="2800">
              <a:solidFill>
                <a:schemeClr val="dk1"/>
              </a:solidFill>
              <a:latin typeface="Calibri"/>
              <a:ea typeface="Calibri"/>
              <a:cs typeface="Calibri"/>
              <a:sym typeface="Calibri"/>
            </a:endParaRPr>
          </a:p>
          <a:p>
            <a:pPr indent="-406400" lvl="0" marL="457200" marR="0" rtl="0" algn="l">
              <a:lnSpc>
                <a:spcPct val="90000"/>
              </a:lnSpc>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Prepoznal razmerje med verbalnimi in neverbalnimi elementi v komunikaciji</a:t>
            </a:r>
            <a:endParaRPr sz="2800">
              <a:solidFill>
                <a:schemeClr val="dk1"/>
              </a:solidFill>
              <a:latin typeface="Calibri"/>
              <a:ea typeface="Calibri"/>
              <a:cs typeface="Calibri"/>
              <a:sym typeface="Calibri"/>
            </a:endParaRPr>
          </a:p>
          <a:p>
            <a:pPr indent="0" lvl="0" marL="914400" marR="0" rtl="0" algn="l">
              <a:lnSpc>
                <a:spcPct val="90000"/>
              </a:lnSpc>
              <a:spcBef>
                <a:spcPts val="1000"/>
              </a:spcBef>
              <a:spcAft>
                <a:spcPts val="0"/>
              </a:spcAft>
              <a:buNone/>
            </a:pPr>
            <a:r>
              <a:t/>
            </a:r>
            <a:endParaRPr sz="2800">
              <a:solidFill>
                <a:schemeClr val="dk1"/>
              </a:solidFill>
              <a:latin typeface="Calibri"/>
              <a:ea typeface="Calibri"/>
              <a:cs typeface="Calibri"/>
              <a:sym typeface="Calibri"/>
            </a:endParaRPr>
          </a:p>
          <a:p>
            <a:pPr indent="-406400" lvl="0" marL="457200" marR="0" rtl="0" algn="l">
              <a:lnSpc>
                <a:spcPct val="90000"/>
              </a:lnSpc>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Kompenziral morebitne napačne interpretacije v komunikaciji z drugimi</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1" st="1"/>
                                            </p:txEl>
                                          </p:spTgt>
                                        </p:tgtEl>
                                        <p:attrNameLst>
                                          <p:attrName>style.visibility</p:attrName>
                                        </p:attrNameLst>
                                      </p:cBhvr>
                                      <p:to>
                                        <p:strVal val="visible"/>
                                      </p:to>
                                    </p:set>
                                    <p:animEffect filter="fade" transition="in">
                                      <p:cBhvr>
                                        <p:cTn dur="500"/>
                                        <p:tgtEl>
                                          <p:spTgt spid="2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2" st="2"/>
                                            </p:txEl>
                                          </p:spTgt>
                                        </p:tgtEl>
                                        <p:attrNameLst>
                                          <p:attrName>style.visibility</p:attrName>
                                        </p:attrNameLst>
                                      </p:cBhvr>
                                      <p:to>
                                        <p:strVal val="visible"/>
                                      </p:to>
                                    </p:set>
                                    <p:animEffect filter="fade" transition="in">
                                      <p:cBhvr>
                                        <p:cTn dur="500"/>
                                        <p:tgtEl>
                                          <p:spTgt spid="2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3" st="3"/>
                                            </p:txEl>
                                          </p:spTgt>
                                        </p:tgtEl>
                                        <p:attrNameLst>
                                          <p:attrName>style.visibility</p:attrName>
                                        </p:attrNameLst>
                                      </p:cBhvr>
                                      <p:to>
                                        <p:strVal val="visible"/>
                                      </p:to>
                                    </p:set>
                                    <p:animEffect filter="fade" transition="in">
                                      <p:cBhvr>
                                        <p:cTn dur="500"/>
                                        <p:tgtEl>
                                          <p:spTgt spid="2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4" st="4"/>
                                            </p:txEl>
                                          </p:spTgt>
                                        </p:tgtEl>
                                        <p:attrNameLst>
                                          <p:attrName>style.visibility</p:attrName>
                                        </p:attrNameLst>
                                      </p:cBhvr>
                                      <p:to>
                                        <p:strVal val="visible"/>
                                      </p:to>
                                    </p:set>
                                    <p:animEffect filter="fade" transition="in">
                                      <p:cBhvr>
                                        <p:cTn dur="500"/>
                                        <p:tgtEl>
                                          <p:spTgt spid="2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5" st="5"/>
                                            </p:txEl>
                                          </p:spTgt>
                                        </p:tgtEl>
                                        <p:attrNameLst>
                                          <p:attrName>style.visibility</p:attrName>
                                        </p:attrNameLst>
                                      </p:cBhvr>
                                      <p:to>
                                        <p:strVal val="visible"/>
                                      </p:to>
                                    </p:set>
                                    <p:animEffect filter="fade" transition="in">
                                      <p:cBhvr>
                                        <p:cTn dur="500"/>
                                        <p:tgtEl>
                                          <p:spTgt spid="23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0"/>
          <p:cNvSpPr txBox="1"/>
          <p:nvPr/>
        </p:nvSpPr>
        <p:spPr>
          <a:xfrm>
            <a:off x="894906" y="810042"/>
            <a:ext cx="138684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2. Kako doseči, da me drugi razumejo </a:t>
            </a:r>
            <a:endParaRPr b="1" sz="4400">
              <a:solidFill>
                <a:srgbClr val="D00B24"/>
              </a:solidFill>
              <a:latin typeface="Arial"/>
              <a:ea typeface="Arial"/>
              <a:cs typeface="Arial"/>
              <a:sym typeface="Arial"/>
            </a:endParaRPr>
          </a:p>
        </p:txBody>
      </p:sp>
      <p:sp>
        <p:nvSpPr>
          <p:cNvPr id="244" name="Google Shape;244;p20"/>
          <p:cNvSpPr txBox="1"/>
          <p:nvPr/>
        </p:nvSpPr>
        <p:spPr>
          <a:xfrm>
            <a:off x="894903" y="2025273"/>
            <a:ext cx="15640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C00000"/>
                </a:solidFill>
                <a:latin typeface="Calibri"/>
                <a:ea typeface="Calibri"/>
                <a:cs typeface="Calibri"/>
                <a:sym typeface="Calibri"/>
              </a:rPr>
              <a:t>Mintovo piramidno načelo: kako biti prepričljiv v poslovnem komuniciranju</a:t>
            </a:r>
            <a:endParaRPr b="1" sz="2800">
              <a:solidFill>
                <a:srgbClr val="C00000"/>
              </a:solidFill>
              <a:latin typeface="Calibri"/>
              <a:ea typeface="Calibri"/>
              <a:cs typeface="Calibri"/>
              <a:sym typeface="Calibri"/>
            </a:endParaRPr>
          </a:p>
        </p:txBody>
      </p:sp>
      <p:sp>
        <p:nvSpPr>
          <p:cNvPr id="245" name="Google Shape;245;p20"/>
          <p:cNvSpPr txBox="1"/>
          <p:nvPr/>
        </p:nvSpPr>
        <p:spPr>
          <a:xfrm>
            <a:off x="702400" y="2994205"/>
            <a:ext cx="13411200" cy="5695200"/>
          </a:xfrm>
          <a:prstGeom prst="rect">
            <a:avLst/>
          </a:prstGeom>
          <a:noFill/>
          <a:ln>
            <a:noFill/>
          </a:ln>
        </p:spPr>
        <p:txBody>
          <a:bodyPr anchorCtr="0" anchor="t" bIns="45700" lIns="91425" spcFirstLastPara="1" rIns="91425" wrap="square" tIns="45700">
            <a:spAutoFit/>
          </a:bodyPr>
          <a:lstStyle/>
          <a:p>
            <a:pPr indent="0" lvl="0" marL="85725" marR="0" rtl="0" algn="l">
              <a:spcBef>
                <a:spcPts val="0"/>
              </a:spcBef>
              <a:spcAft>
                <a:spcPts val="0"/>
              </a:spcAft>
              <a:buNone/>
            </a:pPr>
            <a:r>
              <a:rPr lang="en-GB" sz="2800">
                <a:solidFill>
                  <a:schemeClr val="dk1"/>
                </a:solidFill>
                <a:latin typeface="Calibri"/>
                <a:ea typeface="Calibri"/>
                <a:cs typeface="Calibri"/>
                <a:sym typeface="Calibri"/>
              </a:rPr>
              <a:t>Komunikacija je resna stvar: način izražanja idej v vsakem delovnem okolju lahko naredi razliko prav tako kot tehnično znanje in poznavanje področja.</a:t>
            </a:r>
            <a:endParaRPr sz="2800">
              <a:solidFill>
                <a:schemeClr val="dk1"/>
              </a:solidFill>
              <a:latin typeface="Calibri"/>
              <a:ea typeface="Calibri"/>
              <a:cs typeface="Calibri"/>
              <a:sym typeface="Calibri"/>
            </a:endParaRPr>
          </a:p>
          <a:p>
            <a:pPr indent="0" lvl="0" marL="85725"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85725" marR="0" rtl="0" algn="l">
              <a:spcBef>
                <a:spcPts val="0"/>
              </a:spcBef>
              <a:spcAft>
                <a:spcPts val="0"/>
              </a:spcAft>
              <a:buNone/>
            </a:pPr>
            <a:r>
              <a:rPr lang="en-GB" sz="2800">
                <a:solidFill>
                  <a:schemeClr val="dk1"/>
                </a:solidFill>
                <a:latin typeface="Calibri"/>
                <a:ea typeface="Calibri"/>
                <a:cs typeface="Calibri"/>
                <a:sym typeface="Calibri"/>
              </a:rPr>
              <a:t>Velike ideje se zdijo res velike zaradi načina, kako so predstavljene.</a:t>
            </a:r>
            <a:endParaRPr sz="2800">
              <a:solidFill>
                <a:schemeClr val="dk1"/>
              </a:solidFill>
              <a:latin typeface="Calibri"/>
              <a:ea typeface="Calibri"/>
              <a:cs typeface="Calibri"/>
              <a:sym typeface="Calibri"/>
            </a:endParaRPr>
          </a:p>
          <a:p>
            <a:pPr indent="0" lvl="0" marL="85725"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85725" marR="0" rtl="0" algn="l">
              <a:spcBef>
                <a:spcPts val="0"/>
              </a:spcBef>
              <a:spcAft>
                <a:spcPts val="0"/>
              </a:spcAft>
              <a:buNone/>
            </a:pPr>
            <a:r>
              <a:rPr lang="en-GB" sz="2800">
                <a:solidFill>
                  <a:schemeClr val="dk1"/>
                </a:solidFill>
                <a:latin typeface="Calibri"/>
                <a:ea typeface="Calibri"/>
                <a:cs typeface="Calibri"/>
                <a:sym typeface="Calibri"/>
              </a:rPr>
              <a:t>V kontekstu tega bo v naslednjih nekaj diapozitivih predstavljenih nekaj nasvetov in trikov, ki vam bodo pomagali obvladovati umetnost komuniciranja ter kako profesionalci strukturirajo in predstavljajo svoja sporočila na učinkovit in prepričljiv način.</a:t>
            </a:r>
            <a:endParaRPr sz="2800">
              <a:solidFill>
                <a:schemeClr val="dk1"/>
              </a:solidFill>
              <a:latin typeface="Calibri"/>
              <a:ea typeface="Calibri"/>
              <a:cs typeface="Calibri"/>
              <a:sym typeface="Calibri"/>
            </a:endParaRPr>
          </a:p>
          <a:p>
            <a:pPr indent="0" lvl="0" marL="85725"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85725" marR="0" rtl="0" algn="l">
              <a:spcBef>
                <a:spcPts val="0"/>
              </a:spcBef>
              <a:spcAft>
                <a:spcPts val="0"/>
              </a:spcAft>
              <a:buNone/>
            </a:pPr>
            <a:r>
              <a:rPr lang="en-GB" sz="2800">
                <a:solidFill>
                  <a:schemeClr val="dk1"/>
                </a:solidFill>
                <a:latin typeface="Calibri"/>
                <a:ea typeface="Calibri"/>
                <a:cs typeface="Calibri"/>
                <a:sym typeface="Calibri"/>
              </a:rPr>
              <a:t>Govorili bomo o Minto piramidnem principu, ki ga je formalno razvila Barbara Minto - diplomantka poslovne šole Harvard in svetovalka pri podjetju McKinsey od leta 1963 do 1973.</a:t>
            </a:r>
            <a:endParaRPr sz="2800">
              <a:solidFill>
                <a:schemeClr val="dk1"/>
              </a:solidFill>
              <a:latin typeface="Calibri"/>
              <a:ea typeface="Calibri"/>
              <a:cs typeface="Calibri"/>
              <a:sym typeface="Calibri"/>
            </a:endParaRPr>
          </a:p>
          <a:p>
            <a:pPr indent="0" lvl="0" marL="85725" marR="0" rtl="0" algn="l">
              <a:spcBef>
                <a:spcPts val="0"/>
              </a:spcBef>
              <a:spcAft>
                <a:spcPts val="0"/>
              </a:spcAft>
              <a:buNone/>
            </a:pPr>
            <a:r>
              <a:t/>
            </a:r>
            <a:endParaRPr sz="2800">
              <a:solidFill>
                <a:schemeClr val="dk1"/>
              </a:solidFill>
              <a:latin typeface="Calibri"/>
              <a:ea typeface="Calibri"/>
              <a:cs typeface="Calibri"/>
              <a:sym typeface="Calibri"/>
            </a:endParaRPr>
          </a:p>
        </p:txBody>
      </p:sp>
      <p:pic>
        <p:nvPicPr>
          <p:cNvPr id="246" name="Google Shape;246;p20"/>
          <p:cNvPicPr preferRelativeResize="0"/>
          <p:nvPr/>
        </p:nvPicPr>
        <p:blipFill>
          <a:blip r:embed="rId3">
            <a:alphaModFix/>
          </a:blip>
          <a:stretch>
            <a:fillRect/>
          </a:stretch>
        </p:blipFill>
        <p:spPr>
          <a:xfrm>
            <a:off x="14458500" y="2700878"/>
            <a:ext cx="2821900" cy="4254900"/>
          </a:xfrm>
          <a:prstGeom prst="rect">
            <a:avLst/>
          </a:prstGeom>
          <a:noFill/>
          <a:ln cap="flat" cmpd="sng">
            <a:solidFill>
              <a:srgbClr val="002060"/>
            </a:solidFill>
            <a:prstDash val="solid"/>
            <a:miter lim="8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24e319ba296_0_294"/>
          <p:cNvSpPr txBox="1"/>
          <p:nvPr/>
        </p:nvSpPr>
        <p:spPr>
          <a:xfrm>
            <a:off x="1447800" y="1573291"/>
            <a:ext cx="123099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sz="4400">
                <a:solidFill>
                  <a:srgbClr val="D00B24"/>
                </a:solidFill>
              </a:rPr>
              <a:t>2. Kako doseči, da me drugi razumejo </a:t>
            </a:r>
            <a:endParaRPr b="1" sz="4400">
              <a:solidFill>
                <a:srgbClr val="D00B24"/>
              </a:solidFill>
            </a:endParaRPr>
          </a:p>
        </p:txBody>
      </p:sp>
      <p:sp>
        <p:nvSpPr>
          <p:cNvPr id="252" name="Google Shape;252;g24e319ba296_0_294"/>
          <p:cNvSpPr txBox="1"/>
          <p:nvPr/>
        </p:nvSpPr>
        <p:spPr>
          <a:xfrm>
            <a:off x="1524000" y="2562880"/>
            <a:ext cx="13182600" cy="5695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800">
                <a:solidFill>
                  <a:srgbClr val="C00000"/>
                </a:solidFill>
                <a:latin typeface="Helvetica Neue"/>
                <a:ea typeface="Helvetica Neue"/>
                <a:cs typeface="Helvetica Neue"/>
                <a:sym typeface="Helvetica Neue"/>
              </a:rPr>
              <a:t>Mintovo piramidno načelo: vprašanje učinkovitosti in uspešnosti</a:t>
            </a:r>
            <a:endParaRPr b="1" i="0" sz="2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800"/>
              <a:buFont typeface="Arial"/>
              <a:buNone/>
            </a:pPr>
            <a:r>
              <a:rPr lang="en-GB" sz="2800">
                <a:solidFill>
                  <a:schemeClr val="dk1"/>
                </a:solidFill>
                <a:latin typeface="Helvetica Neue"/>
                <a:ea typeface="Helvetica Neue"/>
                <a:cs typeface="Helvetica Neue"/>
                <a:sym typeface="Helvetica Neue"/>
              </a:rPr>
              <a:t>Zelo verjetno je, da se boste kmalu po začetku svoje poklicne poti znašli v situaciji, ko boste morali predstaviti svojo "kristalno čisto" idejo svojemu nadrejenemu, potencialnemu partnerju ali potencialnemu stranki.</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800"/>
              <a:buFont typeface="Arial"/>
              <a:buNone/>
            </a:pPr>
            <a:r>
              <a:rPr lang="en-GB" sz="2800">
                <a:solidFill>
                  <a:schemeClr val="dk1"/>
                </a:solidFill>
                <a:latin typeface="Helvetica Neue"/>
                <a:ea typeface="Helvetica Neue"/>
                <a:cs typeface="Helvetica Neue"/>
                <a:sym typeface="Helvetica Neue"/>
              </a:rPr>
              <a:t>Predpostvljajmo, da je vaš sogovornik zelo zaposlen in morda ne bo mogel (ali želel) nameniti več kot nekaj minut svojega dragocenega časa.</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800"/>
              <a:buFont typeface="Arial"/>
              <a:buNone/>
            </a:pPr>
            <a:r>
              <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800"/>
              <a:buFont typeface="Arial"/>
              <a:buNone/>
            </a:pPr>
            <a:r>
              <a:rPr lang="en-GB" sz="2800">
                <a:solidFill>
                  <a:schemeClr val="dk1"/>
                </a:solidFill>
                <a:latin typeface="Helvetica Neue"/>
                <a:ea typeface="Helvetica Neue"/>
                <a:cs typeface="Helvetica Neue"/>
                <a:sym typeface="Helvetica Neue"/>
              </a:rPr>
              <a:t>Vaš največji interes je maksimirati kakovost časa, ki ga imate na voljo s svojim občinstvom, pri tem pa ne "žrtvovati" nobenih podrobnosti, ki vodijo do vaših zaključkov. Pravila so preprosta:</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4e319ba296_0_116"/>
          <p:cNvSpPr txBox="1"/>
          <p:nvPr/>
        </p:nvSpPr>
        <p:spPr>
          <a:xfrm>
            <a:off x="1447800" y="1573291"/>
            <a:ext cx="12309900" cy="1446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b="1" lang="en-GB" sz="4400">
                <a:solidFill>
                  <a:srgbClr val="D00B24"/>
                </a:solidFill>
              </a:rPr>
              <a:t>2. </a:t>
            </a:r>
            <a:r>
              <a:rPr b="1" lang="en-GB" sz="4400">
                <a:solidFill>
                  <a:srgbClr val="D00B24"/>
                </a:solidFill>
              </a:rPr>
              <a:t>Kako doseči, da me drugi razumejo </a:t>
            </a:r>
            <a:endParaRPr b="1" sz="4400">
              <a:solidFill>
                <a:srgbClr val="D00B24"/>
              </a:solidFill>
            </a:endParaRPr>
          </a:p>
          <a:p>
            <a:pPr indent="0" lvl="0" marL="0" marR="0" rtl="0" algn="l">
              <a:lnSpc>
                <a:spcPct val="100000"/>
              </a:lnSpc>
              <a:spcBef>
                <a:spcPts val="0"/>
              </a:spcBef>
              <a:spcAft>
                <a:spcPts val="0"/>
              </a:spcAft>
              <a:buClr>
                <a:srgbClr val="000000"/>
              </a:buClr>
              <a:buSzPts val="4400"/>
              <a:buFont typeface="Arial"/>
              <a:buNone/>
            </a:pPr>
            <a:r>
              <a:t/>
            </a:r>
            <a:endParaRPr b="1" sz="4400">
              <a:solidFill>
                <a:srgbClr val="D00B24"/>
              </a:solidFill>
            </a:endParaRPr>
          </a:p>
        </p:txBody>
      </p:sp>
      <p:sp>
        <p:nvSpPr>
          <p:cNvPr id="258" name="Google Shape;258;g24e319ba296_0_116"/>
          <p:cNvSpPr txBox="1"/>
          <p:nvPr/>
        </p:nvSpPr>
        <p:spPr>
          <a:xfrm>
            <a:off x="1524000" y="2562877"/>
            <a:ext cx="13182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800">
                <a:solidFill>
                  <a:srgbClr val="C00000"/>
                </a:solidFill>
                <a:latin typeface="Helvetica Neue"/>
                <a:ea typeface="Helvetica Neue"/>
                <a:cs typeface="Helvetica Neue"/>
                <a:sym typeface="Helvetica Neue"/>
              </a:rPr>
              <a:t>Mintovo piramidno načelo: vprašanje učinkovitosti in uspešnosti</a:t>
            </a:r>
            <a:endParaRPr b="1" i="0" sz="2800" u="none" cap="none" strike="noStrike">
              <a:solidFill>
                <a:schemeClr val="dk1"/>
              </a:solidFill>
              <a:latin typeface="Helvetica Neue"/>
              <a:ea typeface="Helvetica Neue"/>
              <a:cs typeface="Helvetica Neue"/>
              <a:sym typeface="Helvetica Neue"/>
            </a:endParaRPr>
          </a:p>
        </p:txBody>
      </p:sp>
      <p:sp>
        <p:nvSpPr>
          <p:cNvPr id="259" name="Google Shape;259;g24e319ba296_0_116"/>
          <p:cNvSpPr txBox="1"/>
          <p:nvPr/>
        </p:nvSpPr>
        <p:spPr>
          <a:xfrm>
            <a:off x="745509" y="3964210"/>
            <a:ext cx="5396700" cy="381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rgbClr val="C00000"/>
                </a:solidFill>
                <a:latin typeface="Helvetica Neue"/>
                <a:ea typeface="Helvetica Neue"/>
                <a:cs typeface="Helvetica Neue"/>
                <a:sym typeface="Helvetica Neue"/>
              </a:rPr>
              <a:t>           Začnite z vprašanjem:</a:t>
            </a:r>
            <a:endParaRPr sz="2200">
              <a:solidFill>
                <a:srgbClr val="C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dk1"/>
                </a:solidFill>
                <a:latin typeface="Helvetica Neue"/>
                <a:ea typeface="Helvetica Neue"/>
                <a:cs typeface="Helvetica Neue"/>
                <a:sym typeface="Helvetica Neue"/>
              </a:rPr>
              <a:t>ne izgubljajte časa s podrobnostmi</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dk1"/>
                </a:solidFill>
                <a:latin typeface="Helvetica Neue"/>
                <a:ea typeface="Helvetica Neue"/>
                <a:cs typeface="Helvetica Neue"/>
                <a:sym typeface="Helvetica Neue"/>
              </a:rPr>
              <a:t>preidite na bistvo in poskrbite, da bodo vaša ključna sporočila jasna že od samega začetka</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dk1"/>
                </a:solidFill>
                <a:latin typeface="Helvetica Neue"/>
                <a:ea typeface="Helvetica Neue"/>
                <a:cs typeface="Helvetica Neue"/>
                <a:sym typeface="Helvetica Neue"/>
              </a:rPr>
              <a:t>predstavite izjavo in se premaknite naprej…</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Helvetica Neue"/>
              <a:ea typeface="Helvetica Neue"/>
              <a:cs typeface="Helvetica Neue"/>
              <a:sym typeface="Helvetica Neue"/>
            </a:endParaRPr>
          </a:p>
        </p:txBody>
      </p:sp>
      <p:sp>
        <p:nvSpPr>
          <p:cNvPr id="260" name="Google Shape;260;g24e319ba296_0_116"/>
          <p:cNvSpPr txBox="1"/>
          <p:nvPr/>
        </p:nvSpPr>
        <p:spPr>
          <a:xfrm>
            <a:off x="6445724" y="3956188"/>
            <a:ext cx="5396700" cy="3140100"/>
          </a:xfrm>
          <a:prstGeom prst="rect">
            <a:avLst/>
          </a:prstGeom>
          <a:noFill/>
          <a:ln>
            <a:noFill/>
          </a:ln>
        </p:spPr>
        <p:txBody>
          <a:bodyPr anchorCtr="0" anchor="t" bIns="45700" lIns="91425" spcFirstLastPara="1" rIns="91425" wrap="square" tIns="45700">
            <a:spAutoFit/>
          </a:bodyPr>
          <a:lstStyle/>
          <a:p>
            <a:pPr indent="0" lvl="0" marL="990600" marR="0" rtl="0" algn="l">
              <a:lnSpc>
                <a:spcPct val="100000"/>
              </a:lnSpc>
              <a:spcBef>
                <a:spcPts val="0"/>
              </a:spcBef>
              <a:spcAft>
                <a:spcPts val="0"/>
              </a:spcAft>
              <a:buNone/>
            </a:pPr>
            <a:r>
              <a:rPr lang="en-GB" sz="2200">
                <a:solidFill>
                  <a:srgbClr val="C00000"/>
                </a:solidFill>
                <a:latin typeface="Helvetica Neue"/>
                <a:ea typeface="Helvetica Neue"/>
                <a:cs typeface="Helvetica Neue"/>
                <a:sym typeface="Helvetica Neue"/>
              </a:rPr>
              <a:t>Razvrstite svoje podporne       </a:t>
            </a:r>
            <a:r>
              <a:rPr lang="en-GB" sz="2200">
                <a:solidFill>
                  <a:srgbClr val="C00000"/>
                </a:solidFill>
                <a:latin typeface="Helvetica Neue"/>
                <a:ea typeface="Helvetica Neue"/>
                <a:cs typeface="Helvetica Neue"/>
                <a:sym typeface="Helvetica Neue"/>
              </a:rPr>
              <a:t>a</a:t>
            </a:r>
            <a:r>
              <a:rPr lang="en-GB" sz="2200">
                <a:solidFill>
                  <a:srgbClr val="C00000"/>
                </a:solidFill>
                <a:latin typeface="Helvetica Neue"/>
                <a:ea typeface="Helvetica Neue"/>
                <a:cs typeface="Helvetica Neue"/>
                <a:sym typeface="Helvetica Neue"/>
              </a:rPr>
              <a:t>rgumente v skupine</a:t>
            </a:r>
            <a:endParaRPr b="0" i="0" sz="2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dk1"/>
                </a:solidFill>
                <a:latin typeface="Helvetica Neue"/>
                <a:ea typeface="Helvetica Neue"/>
                <a:cs typeface="Helvetica Neue"/>
                <a:sym typeface="Helvetica Neue"/>
              </a:rPr>
              <a:t>…idealno je, da jih imate največ tri, razen če je strogo potrebno vključiti več.</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dk1"/>
                </a:solidFill>
                <a:latin typeface="Helvetica Neue"/>
                <a:ea typeface="Helvetica Neue"/>
                <a:cs typeface="Helvetica Neue"/>
                <a:sym typeface="Helvetica Neue"/>
              </a:rPr>
              <a:t>Ne pozabite, da želite biti kadar koli čim bolj jedrnati in celoviti.</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Helvetica Neue"/>
              <a:ea typeface="Helvetica Neue"/>
              <a:cs typeface="Helvetica Neue"/>
              <a:sym typeface="Helvetica Neue"/>
            </a:endParaRPr>
          </a:p>
        </p:txBody>
      </p:sp>
      <p:sp>
        <p:nvSpPr>
          <p:cNvPr id="261" name="Google Shape;261;g24e319ba296_0_116"/>
          <p:cNvSpPr txBox="1"/>
          <p:nvPr/>
        </p:nvSpPr>
        <p:spPr>
          <a:xfrm>
            <a:off x="12145939" y="3948166"/>
            <a:ext cx="5396700" cy="381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2200">
                <a:solidFill>
                  <a:srgbClr val="C00000"/>
                </a:solidFill>
                <a:latin typeface="Helvetica Neue"/>
                <a:ea typeface="Helvetica Neue"/>
                <a:cs typeface="Helvetica Neue"/>
                <a:sym typeface="Helvetica Neue"/>
              </a:rPr>
              <a:t>		Strukturirajte podporne ideje</a:t>
            </a:r>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dk1"/>
                </a:solidFill>
                <a:latin typeface="Helvetica Neue"/>
                <a:ea typeface="Helvetica Neue"/>
                <a:cs typeface="Helvetica Neue"/>
                <a:sym typeface="Helvetica Neue"/>
              </a:rPr>
              <a:t>Ponovno: najbolje je imeti največ tri ideje za vsak argument.</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dk1"/>
                </a:solidFill>
                <a:latin typeface="Helvetica Neue"/>
                <a:ea typeface="Helvetica Neue"/>
                <a:cs typeface="Helvetica Neue"/>
                <a:sym typeface="Helvetica Neue"/>
              </a:rPr>
              <a:t>Poskrbite, da jih potrdite z zanesljivimi in kvantitativno usmerjenimi podatki.</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dk1"/>
                </a:solidFill>
                <a:latin typeface="Helvetica Neue"/>
                <a:ea typeface="Helvetica Neue"/>
                <a:cs typeface="Helvetica Neue"/>
                <a:sym typeface="Helvetica Neue"/>
              </a:rPr>
              <a:t>Vaše argumente želite narediti trdne in zanesljive.</a:t>
            </a:r>
            <a:endParaRPr sz="2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sz="2200">
              <a:solidFill>
                <a:schemeClr val="dk1"/>
              </a:solidFill>
              <a:latin typeface="Helvetica Neue"/>
              <a:ea typeface="Helvetica Neue"/>
              <a:cs typeface="Helvetica Neue"/>
              <a:sym typeface="Helvetica Neue"/>
            </a:endParaRPr>
          </a:p>
        </p:txBody>
      </p:sp>
      <p:cxnSp>
        <p:nvCxnSpPr>
          <p:cNvPr id="262" name="Google Shape;262;g24e319ba296_0_116"/>
          <p:cNvCxnSpPr/>
          <p:nvPr/>
        </p:nvCxnSpPr>
        <p:spPr>
          <a:xfrm>
            <a:off x="6271716" y="4072900"/>
            <a:ext cx="0" cy="3336600"/>
          </a:xfrm>
          <a:prstGeom prst="straightConnector1">
            <a:avLst/>
          </a:prstGeom>
          <a:noFill/>
          <a:ln cap="flat" cmpd="sng" w="9525">
            <a:solidFill>
              <a:srgbClr val="C55A11"/>
            </a:solidFill>
            <a:prstDash val="solid"/>
            <a:round/>
            <a:headEnd len="sm" w="sm" type="none"/>
            <a:tailEnd len="sm" w="sm" type="none"/>
          </a:ln>
        </p:spPr>
      </p:cxnSp>
      <p:sp>
        <p:nvSpPr>
          <p:cNvPr id="263" name="Google Shape;263;g24e319ba296_0_116"/>
          <p:cNvSpPr/>
          <p:nvPr/>
        </p:nvSpPr>
        <p:spPr>
          <a:xfrm>
            <a:off x="913262" y="3947834"/>
            <a:ext cx="639300" cy="628500"/>
          </a:xfrm>
          <a:prstGeom prst="ellipse">
            <a:avLst/>
          </a:prstGeom>
          <a:solidFill>
            <a:srgbClr val="F7CAAC"/>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4800" u="none" cap="none" strike="noStrike">
                <a:solidFill>
                  <a:srgbClr val="002060"/>
                </a:solidFill>
                <a:latin typeface="Times New Roman"/>
                <a:ea typeface="Times New Roman"/>
                <a:cs typeface="Times New Roman"/>
                <a:sym typeface="Times New Roman"/>
              </a:rPr>
              <a:t>1</a:t>
            </a:r>
            <a:endParaRPr b="0" i="0" sz="4800" u="none" cap="none" strike="noStrike">
              <a:solidFill>
                <a:srgbClr val="002060"/>
              </a:solidFill>
              <a:latin typeface="Times New Roman"/>
              <a:ea typeface="Times New Roman"/>
              <a:cs typeface="Times New Roman"/>
              <a:sym typeface="Times New Roman"/>
            </a:endParaRPr>
          </a:p>
        </p:txBody>
      </p:sp>
      <p:sp>
        <p:nvSpPr>
          <p:cNvPr id="264" name="Google Shape;264;g24e319ba296_0_116"/>
          <p:cNvSpPr/>
          <p:nvPr/>
        </p:nvSpPr>
        <p:spPr>
          <a:xfrm>
            <a:off x="6613477" y="3948166"/>
            <a:ext cx="639300" cy="628500"/>
          </a:xfrm>
          <a:prstGeom prst="ellipse">
            <a:avLst/>
          </a:prstGeom>
          <a:solidFill>
            <a:srgbClr val="F7CAAC"/>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4800" u="none" cap="none" strike="noStrike">
                <a:solidFill>
                  <a:srgbClr val="002060"/>
                </a:solidFill>
                <a:latin typeface="Times New Roman"/>
                <a:ea typeface="Times New Roman"/>
                <a:cs typeface="Times New Roman"/>
                <a:sym typeface="Times New Roman"/>
              </a:rPr>
              <a:t>2</a:t>
            </a:r>
            <a:endParaRPr b="0" i="0" sz="4800" u="none" cap="none" strike="noStrike">
              <a:solidFill>
                <a:srgbClr val="002060"/>
              </a:solidFill>
              <a:latin typeface="Times New Roman"/>
              <a:ea typeface="Times New Roman"/>
              <a:cs typeface="Times New Roman"/>
              <a:sym typeface="Times New Roman"/>
            </a:endParaRPr>
          </a:p>
        </p:txBody>
      </p:sp>
      <p:sp>
        <p:nvSpPr>
          <p:cNvPr id="265" name="Google Shape;265;g24e319ba296_0_116"/>
          <p:cNvSpPr/>
          <p:nvPr/>
        </p:nvSpPr>
        <p:spPr>
          <a:xfrm>
            <a:off x="12313693" y="3964210"/>
            <a:ext cx="639300" cy="628500"/>
          </a:xfrm>
          <a:prstGeom prst="ellipse">
            <a:avLst/>
          </a:prstGeom>
          <a:solidFill>
            <a:srgbClr val="F7CAAC"/>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4800" u="none" cap="none" strike="noStrike">
                <a:solidFill>
                  <a:srgbClr val="002060"/>
                </a:solidFill>
                <a:latin typeface="Times New Roman"/>
                <a:ea typeface="Times New Roman"/>
                <a:cs typeface="Times New Roman"/>
                <a:sym typeface="Times New Roman"/>
              </a:rPr>
              <a:t>3</a:t>
            </a:r>
            <a:endParaRPr b="0" i="0" sz="4800" u="none" cap="none" strike="noStrike">
              <a:solidFill>
                <a:srgbClr val="002060"/>
              </a:solidFill>
              <a:latin typeface="Times New Roman"/>
              <a:ea typeface="Times New Roman"/>
              <a:cs typeface="Times New Roman"/>
              <a:sym typeface="Times New Roman"/>
            </a:endParaRPr>
          </a:p>
        </p:txBody>
      </p:sp>
      <p:cxnSp>
        <p:nvCxnSpPr>
          <p:cNvPr id="266" name="Google Shape;266;g24e319ba296_0_116"/>
          <p:cNvCxnSpPr/>
          <p:nvPr/>
        </p:nvCxnSpPr>
        <p:spPr>
          <a:xfrm>
            <a:off x="11965107" y="4072899"/>
            <a:ext cx="0" cy="3336600"/>
          </a:xfrm>
          <a:prstGeom prst="straightConnector1">
            <a:avLst/>
          </a:prstGeom>
          <a:noFill/>
          <a:ln cap="flat" cmpd="sng" w="9525">
            <a:solidFill>
              <a:srgbClr val="C55A11"/>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e3b667893b_0_0"/>
          <p:cNvSpPr txBox="1"/>
          <p:nvPr/>
        </p:nvSpPr>
        <p:spPr>
          <a:xfrm>
            <a:off x="1447800" y="1573291"/>
            <a:ext cx="12309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GB" sz="4400">
                <a:solidFill>
                  <a:srgbClr val="D00B24"/>
                </a:solidFill>
              </a:rPr>
              <a:t>2. Kako doseči, da me drugi razumejo </a:t>
            </a:r>
            <a:endParaRPr b="1" sz="4400">
              <a:solidFill>
                <a:srgbClr val="D00B24"/>
              </a:solidFill>
            </a:endParaRPr>
          </a:p>
        </p:txBody>
      </p:sp>
      <p:sp>
        <p:nvSpPr>
          <p:cNvPr id="272" name="Google Shape;272;g1e3b667893b_0_0"/>
          <p:cNvSpPr txBox="1"/>
          <p:nvPr/>
        </p:nvSpPr>
        <p:spPr>
          <a:xfrm>
            <a:off x="1523999" y="2562880"/>
            <a:ext cx="158634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800">
                <a:solidFill>
                  <a:srgbClr val="C00000"/>
                </a:solidFill>
                <a:latin typeface="Helvetica Neue"/>
                <a:ea typeface="Helvetica Neue"/>
                <a:cs typeface="Helvetica Neue"/>
                <a:sym typeface="Helvetica Neue"/>
              </a:rPr>
              <a:t>Mintovo piramidno načelo: vizualna predstavitev</a:t>
            </a:r>
            <a:endParaRPr b="1" i="0" sz="2800" u="none" cap="none" strike="noStrike">
              <a:solidFill>
                <a:srgbClr val="C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800" u="none" cap="none" strike="noStrike">
                <a:solidFill>
                  <a:schemeClr val="dk1"/>
                </a:solidFill>
                <a:latin typeface="Helvetica Neue"/>
                <a:ea typeface="Helvetica Neue"/>
                <a:cs typeface="Helvetica Neue"/>
                <a:sym typeface="Helvetica Neue"/>
              </a:rPr>
              <a:t>A</a:t>
            </a:r>
            <a:r>
              <a:rPr lang="en-GB" sz="2800">
                <a:solidFill>
                  <a:schemeClr val="dk1"/>
                </a:solidFill>
                <a:latin typeface="Helvetica Neue"/>
                <a:ea typeface="Helvetica Neue"/>
                <a:cs typeface="Helvetica Neue"/>
                <a:sym typeface="Helvetica Neue"/>
              </a:rPr>
              <a:t>Na koncu naj bi vizualni prikaz vašega nastopa izgledal takole:</a:t>
            </a:r>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Helvetica Neue"/>
              <a:ea typeface="Helvetica Neue"/>
              <a:cs typeface="Helvetica Neue"/>
              <a:sym typeface="Helvetica Neue"/>
            </a:endParaRPr>
          </a:p>
        </p:txBody>
      </p:sp>
      <p:sp>
        <p:nvSpPr>
          <p:cNvPr id="273" name="Google Shape;273;g1e3b667893b_0_0"/>
          <p:cNvSpPr txBox="1"/>
          <p:nvPr/>
        </p:nvSpPr>
        <p:spPr>
          <a:xfrm>
            <a:off x="7387575" y="3731400"/>
            <a:ext cx="9090600" cy="4125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2800">
                <a:solidFill>
                  <a:schemeClr val="dk1"/>
                </a:solidFill>
                <a:latin typeface="Calibri"/>
                <a:ea typeface="Calibri"/>
                <a:cs typeface="Calibri"/>
                <a:sym typeface="Calibri"/>
              </a:rPr>
              <a:t>Dodatni nasveti za uporabo Mintovega načela:</a:t>
            </a:r>
            <a:endParaRPr sz="2800">
              <a:solidFill>
                <a:schemeClr val="dk1"/>
              </a:solidFill>
              <a:latin typeface="Calibri"/>
              <a:ea typeface="Calibri"/>
              <a:cs typeface="Calibri"/>
              <a:sym typeface="Calibri"/>
            </a:endParaRPr>
          </a:p>
          <a:p>
            <a:pPr indent="-406400" lvl="0" marL="457200" rtl="0" algn="l">
              <a:spcBef>
                <a:spcPts val="120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ČASOVNI RED: </a:t>
            </a:r>
            <a:r>
              <a:rPr lang="en-GB" sz="2800">
                <a:solidFill>
                  <a:schemeClr val="dk1"/>
                </a:solidFill>
                <a:latin typeface="Calibri"/>
                <a:ea typeface="Calibri"/>
                <a:cs typeface="Calibri"/>
                <a:sym typeface="Calibri"/>
              </a:rPr>
              <a:t>V primeru, obstujoče vzročno-posledične povezave med vašimi argumenti/poročili, poskrbite, da poudarite osnovno zaporedje dogodkov.</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STRUKTURNI RED:</a:t>
            </a:r>
            <a:r>
              <a:rPr lang="en-GB" sz="2800">
                <a:solidFill>
                  <a:schemeClr val="dk1"/>
                </a:solidFill>
                <a:latin typeface="Calibri"/>
                <a:ea typeface="Calibri"/>
                <a:cs typeface="Calibri"/>
                <a:sym typeface="Calibri"/>
              </a:rPr>
              <a:t> Razpravo razčlenite na posamezne misli. Bolj natančni boste, lažje bo vašemu sogovorniku razumeti vaše razmišljanje.</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RED POMEMBNOSTI:</a:t>
            </a:r>
            <a:r>
              <a:rPr lang="en-GB" sz="2800">
                <a:solidFill>
                  <a:schemeClr val="dk1"/>
                </a:solidFill>
                <a:latin typeface="Calibri"/>
                <a:ea typeface="Calibri"/>
                <a:cs typeface="Calibri"/>
                <a:sym typeface="Calibri"/>
              </a:rPr>
              <a:t> Poskrbite, da bodo vaše misli izražene zaporedno po pomembnosti.</a:t>
            </a:r>
            <a:endParaRPr sz="2800">
              <a:solidFill>
                <a:schemeClr val="dk1"/>
              </a:solidFill>
              <a:latin typeface="Helvetica Neue"/>
              <a:ea typeface="Helvetica Neue"/>
              <a:cs typeface="Helvetica Neue"/>
              <a:sym typeface="Helvetica Neue"/>
            </a:endParaRPr>
          </a:p>
        </p:txBody>
      </p:sp>
      <p:pic>
        <p:nvPicPr>
          <p:cNvPr id="274" name="Google Shape;274;g1e3b667893b_0_0"/>
          <p:cNvPicPr preferRelativeResize="0"/>
          <p:nvPr/>
        </p:nvPicPr>
        <p:blipFill rotWithShape="1">
          <a:blip r:embed="rId3">
            <a:alphaModFix/>
          </a:blip>
          <a:srcRect b="0" l="19064" r="19119" t="0"/>
          <a:stretch/>
        </p:blipFill>
        <p:spPr>
          <a:xfrm>
            <a:off x="1794575" y="3948270"/>
            <a:ext cx="4767099" cy="4125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nvSpPr>
        <p:spPr>
          <a:xfrm>
            <a:off x="1524000" y="1427012"/>
            <a:ext cx="545951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latin typeface="Arial"/>
                <a:ea typeface="Arial"/>
                <a:cs typeface="Arial"/>
                <a:sym typeface="Arial"/>
              </a:rPr>
              <a:t>Učni izidi</a:t>
            </a:r>
            <a:endParaRPr b="1" sz="4400">
              <a:solidFill>
                <a:srgbClr val="D00B24"/>
              </a:solidFill>
              <a:latin typeface="Arial"/>
              <a:ea typeface="Arial"/>
              <a:cs typeface="Arial"/>
              <a:sym typeface="Arial"/>
            </a:endParaRPr>
          </a:p>
        </p:txBody>
      </p:sp>
      <p:sp>
        <p:nvSpPr>
          <p:cNvPr id="126" name="Google Shape;126;p2"/>
          <p:cNvSpPr txBox="1"/>
          <p:nvPr/>
        </p:nvSpPr>
        <p:spPr>
          <a:xfrm>
            <a:off x="1524000" y="2850738"/>
            <a:ext cx="10040186"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GB" sz="2800">
                <a:solidFill>
                  <a:schemeClr val="dk1"/>
                </a:solidFill>
                <a:latin typeface="Helvetica Neue"/>
                <a:ea typeface="Helvetica Neue"/>
                <a:cs typeface="Helvetica Neue"/>
                <a:sym typeface="Helvetica Neue"/>
              </a:rPr>
              <a:t>Po zaključku modula boste:</a:t>
            </a:r>
            <a:endParaRPr/>
          </a:p>
        </p:txBody>
      </p:sp>
      <p:pic>
        <p:nvPicPr>
          <p:cNvPr id="127" name="Google Shape;127;p2"/>
          <p:cNvPicPr preferRelativeResize="0"/>
          <p:nvPr/>
        </p:nvPicPr>
        <p:blipFill rotWithShape="1">
          <a:blip r:embed="rId3">
            <a:alphaModFix/>
          </a:blip>
          <a:srcRect b="0" l="0" r="0" t="0"/>
          <a:stretch/>
        </p:blipFill>
        <p:spPr>
          <a:xfrm rot="-5400000">
            <a:off x="1649002" y="3855260"/>
            <a:ext cx="467367" cy="450740"/>
          </a:xfrm>
          <a:prstGeom prst="rect">
            <a:avLst/>
          </a:prstGeom>
          <a:noFill/>
          <a:ln>
            <a:noFill/>
          </a:ln>
        </p:spPr>
      </p:pic>
      <p:pic>
        <p:nvPicPr>
          <p:cNvPr id="128" name="Google Shape;128;p2"/>
          <p:cNvPicPr preferRelativeResize="0"/>
          <p:nvPr/>
        </p:nvPicPr>
        <p:blipFill rotWithShape="1">
          <a:blip r:embed="rId3">
            <a:alphaModFix/>
          </a:blip>
          <a:srcRect b="0" l="0" r="0" t="0"/>
          <a:stretch/>
        </p:blipFill>
        <p:spPr>
          <a:xfrm rot="-5400000">
            <a:off x="1649001" y="5272210"/>
            <a:ext cx="467367" cy="450740"/>
          </a:xfrm>
          <a:prstGeom prst="rect">
            <a:avLst/>
          </a:prstGeom>
          <a:noFill/>
          <a:ln>
            <a:noFill/>
          </a:ln>
        </p:spPr>
      </p:pic>
      <p:pic>
        <p:nvPicPr>
          <p:cNvPr id="129" name="Google Shape;129;p2"/>
          <p:cNvPicPr preferRelativeResize="0"/>
          <p:nvPr/>
        </p:nvPicPr>
        <p:blipFill rotWithShape="1">
          <a:blip r:embed="rId3">
            <a:alphaModFix/>
          </a:blip>
          <a:srcRect b="0" l="0" r="0" t="0"/>
          <a:stretch/>
        </p:blipFill>
        <p:spPr>
          <a:xfrm rot="-5400000">
            <a:off x="1649002" y="6677758"/>
            <a:ext cx="467367" cy="450740"/>
          </a:xfrm>
          <a:prstGeom prst="rect">
            <a:avLst/>
          </a:prstGeom>
          <a:noFill/>
          <a:ln>
            <a:noFill/>
          </a:ln>
        </p:spPr>
      </p:pic>
      <p:sp>
        <p:nvSpPr>
          <p:cNvPr id="130" name="Google Shape;130;p2"/>
          <p:cNvSpPr txBox="1"/>
          <p:nvPr/>
        </p:nvSpPr>
        <p:spPr>
          <a:xfrm>
            <a:off x="2301349" y="3675600"/>
            <a:ext cx="101532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ED9DAB"/>
                </a:solidFill>
                <a:latin typeface="Helvetica Neue"/>
                <a:ea typeface="Helvetica Neue"/>
                <a:cs typeface="Helvetica Neue"/>
                <a:sym typeface="Helvetica Neue"/>
              </a:rPr>
              <a:t>Boljše razumevanje sodelavcev in dinamike skupine</a:t>
            </a:r>
            <a:endParaRPr b="1" sz="2800">
              <a:solidFill>
                <a:srgbClr val="ED9DAB"/>
              </a:solidFill>
              <a:latin typeface="Helvetica Neue"/>
              <a:ea typeface="Helvetica Neue"/>
              <a:cs typeface="Helvetica Neue"/>
              <a:sym typeface="Helvetica Neue"/>
            </a:endParaRPr>
          </a:p>
        </p:txBody>
      </p:sp>
      <p:sp>
        <p:nvSpPr>
          <p:cNvPr id="131" name="Google Shape;131;p2"/>
          <p:cNvSpPr txBox="1"/>
          <p:nvPr/>
        </p:nvSpPr>
        <p:spPr>
          <a:xfrm>
            <a:off x="2301349" y="5035475"/>
            <a:ext cx="10040100" cy="5232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2800">
                <a:solidFill>
                  <a:srgbClr val="ED9DAB"/>
                </a:solidFill>
                <a:latin typeface="Helvetica Neue"/>
                <a:ea typeface="Helvetica Neue"/>
                <a:cs typeface="Helvetica Neue"/>
                <a:sym typeface="Helvetica Neue"/>
              </a:rPr>
              <a:t>Znanje, kako se soočiti in premagati konflikt, ko se pojavi</a:t>
            </a:r>
            <a:endParaRPr b="1" sz="2800">
              <a:solidFill>
                <a:srgbClr val="ED9DAB"/>
              </a:solidFill>
              <a:latin typeface="Helvetica Neue"/>
              <a:ea typeface="Helvetica Neue"/>
              <a:cs typeface="Helvetica Neue"/>
              <a:sym typeface="Helvetica Neue"/>
            </a:endParaRPr>
          </a:p>
        </p:txBody>
      </p:sp>
      <p:sp>
        <p:nvSpPr>
          <p:cNvPr id="132" name="Google Shape;132;p2"/>
          <p:cNvSpPr txBox="1"/>
          <p:nvPr/>
        </p:nvSpPr>
        <p:spPr>
          <a:xfrm>
            <a:off x="2301347" y="6436000"/>
            <a:ext cx="11630100" cy="954300"/>
          </a:xfrm>
          <a:prstGeom prst="rect">
            <a:avLst/>
          </a:prstGeom>
          <a:noFill/>
          <a:ln>
            <a:noFill/>
          </a:ln>
        </p:spPr>
        <p:txBody>
          <a:bodyPr anchorCtr="0" anchor="t" bIns="45700" lIns="108000" spcFirstLastPara="1" rIns="108000" wrap="square" tIns="45700">
            <a:spAutoFit/>
          </a:bodyPr>
          <a:lstStyle/>
          <a:p>
            <a:pPr indent="0" lvl="0" marL="0" marR="0" rtl="0" algn="l">
              <a:spcBef>
                <a:spcPts val="0"/>
              </a:spcBef>
              <a:spcAft>
                <a:spcPts val="0"/>
              </a:spcAft>
              <a:buNone/>
            </a:pPr>
            <a:r>
              <a:rPr b="1" lang="en-GB" sz="2800">
                <a:solidFill>
                  <a:srgbClr val="ED9DAB"/>
                </a:solidFill>
                <a:latin typeface="Helvetica Neue"/>
                <a:ea typeface="Helvetica Neue"/>
                <a:cs typeface="Helvetica Neue"/>
                <a:sym typeface="Helvetica Neue"/>
              </a:rPr>
              <a:t>Razumeti kako delati v skupini z ustvarjanjem dobrega sodelovanja in komunikacije</a:t>
            </a:r>
            <a:endParaRPr b="1" sz="2800">
              <a:solidFill>
                <a:srgbClr val="ED9DAB"/>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e3b667893b_0_45"/>
          <p:cNvSpPr txBox="1"/>
          <p:nvPr/>
        </p:nvSpPr>
        <p:spPr>
          <a:xfrm>
            <a:off x="1447800" y="1573291"/>
            <a:ext cx="12309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GB" sz="4400">
                <a:solidFill>
                  <a:srgbClr val="D00B24"/>
                </a:solidFill>
              </a:rPr>
              <a:t>2. Kako doseči, da me drugi razumejo</a:t>
            </a:r>
            <a:endParaRPr b="1" sz="4400">
              <a:solidFill>
                <a:srgbClr val="D00B24"/>
              </a:solidFill>
            </a:endParaRPr>
          </a:p>
        </p:txBody>
      </p:sp>
      <p:sp>
        <p:nvSpPr>
          <p:cNvPr id="280" name="Google Shape;280;g1e3b667893b_0_45"/>
          <p:cNvSpPr txBox="1"/>
          <p:nvPr/>
        </p:nvSpPr>
        <p:spPr>
          <a:xfrm>
            <a:off x="1523999" y="2562880"/>
            <a:ext cx="15863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800">
                <a:solidFill>
                  <a:srgbClr val="C00000"/>
                </a:solidFill>
                <a:latin typeface="Helvetica Neue"/>
                <a:ea typeface="Helvetica Neue"/>
                <a:cs typeface="Helvetica Neue"/>
                <a:sym typeface="Helvetica Neue"/>
              </a:rPr>
              <a:t>Mintovo piramidno načelo v kombinaciji s principom MECE</a:t>
            </a:r>
            <a:endParaRPr b="1" i="0" sz="2800" u="none" cap="none" strike="noStrike">
              <a:solidFill>
                <a:schemeClr val="dk1"/>
              </a:solidFill>
              <a:latin typeface="Helvetica Neue"/>
              <a:ea typeface="Helvetica Neue"/>
              <a:cs typeface="Helvetica Neue"/>
              <a:sym typeface="Helvetica Neue"/>
            </a:endParaRPr>
          </a:p>
        </p:txBody>
      </p:sp>
      <p:sp>
        <p:nvSpPr>
          <p:cNvPr id="281" name="Google Shape;281;g1e3b667893b_0_45"/>
          <p:cNvSpPr txBox="1"/>
          <p:nvPr/>
        </p:nvSpPr>
        <p:spPr>
          <a:xfrm>
            <a:off x="1524000" y="3276200"/>
            <a:ext cx="9171600" cy="5141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MECE je sistematičen okvir za reševanje problemov, ki ga uporabljajo vrhunska svetovalna podjetja, da razčlenijo zelo kompleksne in sofisticirane težave na njihove osnovne komponente.</a:t>
            </a: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Ko se problem (poslovni izziv) razdeli na osnovne komponente, je veliko lažje oceniti in ovrednotiti ustrezne možnosti, ki se lahko uporabijo za določen problem.</a:t>
            </a:r>
            <a:endParaRPr/>
          </a:p>
          <a:p>
            <a:pPr indent="0" lvl="0" marL="0" marR="0" rtl="0" algn="l">
              <a:lnSpc>
                <a:spcPct val="100000"/>
              </a:lnSpc>
              <a:spcBef>
                <a:spcPts val="0"/>
              </a:spcBef>
              <a:spcAft>
                <a:spcPts val="0"/>
              </a:spcAft>
              <a:buNone/>
            </a:pPr>
            <a:r>
              <a:t/>
            </a:r>
            <a:endParaRPr/>
          </a:p>
          <a:p>
            <a:pPr indent="-406400" lvl="0" marL="457200" rtl="0" algn="l">
              <a:spcBef>
                <a:spcPts val="120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M</a:t>
            </a:r>
            <a:r>
              <a:rPr lang="en-GB" sz="2800">
                <a:solidFill>
                  <a:schemeClr val="dk1"/>
                </a:solidFill>
                <a:latin typeface="Calibri"/>
                <a:ea typeface="Calibri"/>
                <a:cs typeface="Calibri"/>
                <a:sym typeface="Calibri"/>
              </a:rPr>
              <a:t>utually - Vzajemni</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E</a:t>
            </a:r>
            <a:r>
              <a:rPr lang="en-GB" sz="2800">
                <a:solidFill>
                  <a:schemeClr val="dk1"/>
                </a:solidFill>
                <a:latin typeface="Calibri"/>
                <a:ea typeface="Calibri"/>
                <a:cs typeface="Calibri"/>
                <a:sym typeface="Calibri"/>
              </a:rPr>
              <a:t>xclusive - Ekskluzivno</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C</a:t>
            </a:r>
            <a:r>
              <a:rPr lang="en-GB" sz="2800">
                <a:solidFill>
                  <a:schemeClr val="dk1"/>
                </a:solidFill>
                <a:latin typeface="Calibri"/>
                <a:ea typeface="Calibri"/>
                <a:cs typeface="Calibri"/>
                <a:sym typeface="Calibri"/>
              </a:rPr>
              <a:t>ollectively - Kolektivno</a:t>
            </a:r>
            <a:endParaRPr sz="2800">
              <a:solidFill>
                <a:schemeClr val="dk1"/>
              </a:solidFill>
              <a:latin typeface="Calibri"/>
              <a:ea typeface="Calibri"/>
              <a:cs typeface="Calibri"/>
              <a:sym typeface="Calibri"/>
            </a:endParaRPr>
          </a:p>
          <a:p>
            <a:pPr indent="-406400" lvl="0" marL="457200" rtl="0" algn="l">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E</a:t>
            </a:r>
            <a:r>
              <a:rPr lang="en-GB" sz="2800">
                <a:solidFill>
                  <a:schemeClr val="dk1"/>
                </a:solidFill>
                <a:latin typeface="Calibri"/>
                <a:ea typeface="Calibri"/>
                <a:cs typeface="Calibri"/>
                <a:sym typeface="Calibri"/>
              </a:rPr>
              <a:t>xhaustive - Izčrpno</a:t>
            </a:r>
            <a:endParaRPr sz="2800"/>
          </a:p>
        </p:txBody>
      </p:sp>
      <p:grpSp>
        <p:nvGrpSpPr>
          <p:cNvPr id="282" name="Google Shape;282;g1e3b667893b_0_45"/>
          <p:cNvGrpSpPr/>
          <p:nvPr/>
        </p:nvGrpSpPr>
        <p:grpSpPr>
          <a:xfrm>
            <a:off x="10621914" y="3276190"/>
            <a:ext cx="5791965" cy="5270951"/>
            <a:chOff x="142450" y="1038"/>
            <a:chExt cx="5791965" cy="5270951"/>
          </a:xfrm>
        </p:grpSpPr>
        <p:sp>
          <p:nvSpPr>
            <p:cNvPr id="283" name="Google Shape;283;g1e3b667893b_0_45"/>
            <p:cNvSpPr/>
            <p:nvPr/>
          </p:nvSpPr>
          <p:spPr>
            <a:xfrm>
              <a:off x="4119392" y="1910602"/>
              <a:ext cx="236700" cy="29670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84" name="Google Shape;284;g1e3b667893b_0_45"/>
            <p:cNvSpPr/>
            <p:nvPr/>
          </p:nvSpPr>
          <p:spPr>
            <a:xfrm>
              <a:off x="4119392" y="1910602"/>
              <a:ext cx="236700" cy="18465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85" name="Google Shape;285;g1e3b667893b_0_45"/>
            <p:cNvSpPr/>
            <p:nvPr/>
          </p:nvSpPr>
          <p:spPr>
            <a:xfrm>
              <a:off x="4119392" y="1910602"/>
              <a:ext cx="236700" cy="7260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86" name="Google Shape;286;g1e3b667893b_0_45"/>
            <p:cNvSpPr/>
            <p:nvPr/>
          </p:nvSpPr>
          <p:spPr>
            <a:xfrm>
              <a:off x="2841090" y="790114"/>
              <a:ext cx="1909500" cy="331500"/>
            </a:xfrm>
            <a:custGeom>
              <a:rect b="b" l="l" r="r" t="t"/>
              <a:pathLst>
                <a:path extrusionOk="0" h="120000" w="120000">
                  <a:moveTo>
                    <a:pt x="0" y="0"/>
                  </a:moveTo>
                  <a:lnTo>
                    <a:pt x="0" y="60000"/>
                  </a:lnTo>
                  <a:lnTo>
                    <a:pt x="120000" y="60000"/>
                  </a:lnTo>
                  <a:lnTo>
                    <a:pt x="120000" y="120000"/>
                  </a:lnTo>
                </a:path>
              </a:pathLst>
            </a:custGeom>
            <a:noFill/>
            <a:ln cap="flat" cmpd="sng" w="25400">
              <a:solidFill>
                <a:srgbClr val="354254"/>
              </a:solidFill>
              <a:prstDash val="solid"/>
              <a:round/>
              <a:headEnd len="sm" w="sm" type="none"/>
              <a:tailEnd len="sm" w="sm" type="none"/>
            </a:ln>
          </p:spPr>
        </p:sp>
        <p:sp>
          <p:nvSpPr>
            <p:cNvPr id="287" name="Google Shape;287;g1e3b667893b_0_45"/>
            <p:cNvSpPr/>
            <p:nvPr/>
          </p:nvSpPr>
          <p:spPr>
            <a:xfrm>
              <a:off x="2209829" y="1910602"/>
              <a:ext cx="236700" cy="29670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88" name="Google Shape;288;g1e3b667893b_0_45"/>
            <p:cNvSpPr/>
            <p:nvPr/>
          </p:nvSpPr>
          <p:spPr>
            <a:xfrm>
              <a:off x="2209829" y="1910602"/>
              <a:ext cx="236700" cy="18465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89" name="Google Shape;289;g1e3b667893b_0_45"/>
            <p:cNvSpPr/>
            <p:nvPr/>
          </p:nvSpPr>
          <p:spPr>
            <a:xfrm>
              <a:off x="2209829" y="1910602"/>
              <a:ext cx="236700" cy="7260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90" name="Google Shape;290;g1e3b667893b_0_45"/>
            <p:cNvSpPr/>
            <p:nvPr/>
          </p:nvSpPr>
          <p:spPr>
            <a:xfrm>
              <a:off x="2795370" y="790114"/>
              <a:ext cx="91500" cy="331500"/>
            </a:xfrm>
            <a:custGeom>
              <a:rect b="b" l="l" r="r" t="t"/>
              <a:pathLst>
                <a:path extrusionOk="0" h="120000" w="120000">
                  <a:moveTo>
                    <a:pt x="60000" y="0"/>
                  </a:moveTo>
                  <a:lnTo>
                    <a:pt x="60000" y="120000"/>
                  </a:lnTo>
                </a:path>
              </a:pathLst>
            </a:custGeom>
            <a:noFill/>
            <a:ln cap="flat" cmpd="sng" w="25400">
              <a:solidFill>
                <a:srgbClr val="354254"/>
              </a:solidFill>
              <a:prstDash val="solid"/>
              <a:round/>
              <a:headEnd len="sm" w="sm" type="none"/>
              <a:tailEnd len="sm" w="sm" type="none"/>
            </a:ln>
          </p:spPr>
        </p:sp>
        <p:sp>
          <p:nvSpPr>
            <p:cNvPr id="291" name="Google Shape;291;g1e3b667893b_0_45"/>
            <p:cNvSpPr/>
            <p:nvPr/>
          </p:nvSpPr>
          <p:spPr>
            <a:xfrm>
              <a:off x="300266" y="1910602"/>
              <a:ext cx="236700" cy="29670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92" name="Google Shape;292;g1e3b667893b_0_45"/>
            <p:cNvSpPr/>
            <p:nvPr/>
          </p:nvSpPr>
          <p:spPr>
            <a:xfrm>
              <a:off x="300266" y="1910602"/>
              <a:ext cx="236700" cy="18465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93" name="Google Shape;293;g1e3b667893b_0_45"/>
            <p:cNvSpPr/>
            <p:nvPr/>
          </p:nvSpPr>
          <p:spPr>
            <a:xfrm>
              <a:off x="300266" y="1910602"/>
              <a:ext cx="236700" cy="726000"/>
            </a:xfrm>
            <a:custGeom>
              <a:rect b="b" l="l" r="r" t="t"/>
              <a:pathLst>
                <a:path extrusionOk="0" h="120000" w="120000">
                  <a:moveTo>
                    <a:pt x="0" y="0"/>
                  </a:moveTo>
                  <a:lnTo>
                    <a:pt x="0" y="120000"/>
                  </a:lnTo>
                  <a:lnTo>
                    <a:pt x="120000" y="120000"/>
                  </a:lnTo>
                </a:path>
              </a:pathLst>
            </a:custGeom>
            <a:noFill/>
            <a:ln cap="flat" cmpd="sng" w="25400">
              <a:solidFill>
                <a:srgbClr val="3D4B5F"/>
              </a:solidFill>
              <a:prstDash val="solid"/>
              <a:round/>
              <a:headEnd len="sm" w="sm" type="none"/>
              <a:tailEnd len="sm" w="sm" type="none"/>
            </a:ln>
          </p:spPr>
        </p:sp>
        <p:sp>
          <p:nvSpPr>
            <p:cNvPr id="294" name="Google Shape;294;g1e3b667893b_0_45"/>
            <p:cNvSpPr/>
            <p:nvPr/>
          </p:nvSpPr>
          <p:spPr>
            <a:xfrm>
              <a:off x="931526" y="790114"/>
              <a:ext cx="1909500" cy="331500"/>
            </a:xfrm>
            <a:custGeom>
              <a:rect b="b" l="l" r="r" t="t"/>
              <a:pathLst>
                <a:path extrusionOk="0" h="120000" w="120000">
                  <a:moveTo>
                    <a:pt x="120000" y="0"/>
                  </a:moveTo>
                  <a:lnTo>
                    <a:pt x="120000" y="60000"/>
                  </a:lnTo>
                  <a:lnTo>
                    <a:pt x="0" y="60000"/>
                  </a:lnTo>
                  <a:lnTo>
                    <a:pt x="0" y="120000"/>
                  </a:lnTo>
                </a:path>
              </a:pathLst>
            </a:custGeom>
            <a:noFill/>
            <a:ln cap="flat" cmpd="sng" w="25400">
              <a:solidFill>
                <a:srgbClr val="354254"/>
              </a:solidFill>
              <a:prstDash val="solid"/>
              <a:round/>
              <a:headEnd len="sm" w="sm" type="none"/>
              <a:tailEnd len="sm" w="sm" type="none"/>
            </a:ln>
          </p:spPr>
        </p:sp>
        <p:sp>
          <p:nvSpPr>
            <p:cNvPr id="295" name="Google Shape;295;g1e3b667893b_0_45"/>
            <p:cNvSpPr/>
            <p:nvPr/>
          </p:nvSpPr>
          <p:spPr>
            <a:xfrm>
              <a:off x="272679" y="1038"/>
              <a:ext cx="5136900" cy="789000"/>
            </a:xfrm>
            <a:prstGeom prst="rect">
              <a:avLst/>
            </a:prstGeom>
            <a:solidFill>
              <a:srgbClr val="002060"/>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1e3b667893b_0_45"/>
            <p:cNvSpPr txBox="1"/>
            <p:nvPr/>
          </p:nvSpPr>
          <p:spPr>
            <a:xfrm>
              <a:off x="272679" y="1038"/>
              <a:ext cx="5136900" cy="789000"/>
            </a:xfrm>
            <a:prstGeom prst="rect">
              <a:avLst/>
            </a:prstGeom>
            <a:noFill/>
            <a:ln>
              <a:noFill/>
            </a:ln>
          </p:spPr>
          <p:txBody>
            <a:bodyPr anchorCtr="0" anchor="ctr" bIns="13950" lIns="13950" spcFirstLastPara="1" rIns="13950" wrap="square" tIns="13950">
              <a:noAutofit/>
            </a:bodyPr>
            <a:lstStyle/>
            <a:p>
              <a:pPr indent="0" lvl="0" marL="0" marR="0" rtl="0" algn="ctr">
                <a:lnSpc>
                  <a:spcPct val="90000"/>
                </a:lnSpc>
                <a:spcBef>
                  <a:spcPts val="0"/>
                </a:spcBef>
                <a:spcAft>
                  <a:spcPts val="0"/>
                </a:spcAft>
                <a:buClr>
                  <a:srgbClr val="000000"/>
                </a:buClr>
                <a:buSzPts val="2200"/>
                <a:buFont typeface="Arial"/>
                <a:buNone/>
              </a:pPr>
              <a:r>
                <a:rPr b="0" i="0" lang="en-GB" sz="2200" u="none" cap="none" strike="noStrike">
                  <a:solidFill>
                    <a:schemeClr val="lt1"/>
                  </a:solidFill>
                  <a:latin typeface="Arial"/>
                  <a:ea typeface="Arial"/>
                  <a:cs typeface="Arial"/>
                  <a:sym typeface="Arial"/>
                </a:rPr>
                <a:t>Main hypothesis is true if the following is satisfied… </a:t>
              </a:r>
              <a:endParaRPr/>
            </a:p>
          </p:txBody>
        </p:sp>
        <p:sp>
          <p:nvSpPr>
            <p:cNvPr id="297" name="Google Shape;297;g1e3b667893b_0_45"/>
            <p:cNvSpPr/>
            <p:nvPr/>
          </p:nvSpPr>
          <p:spPr>
            <a:xfrm>
              <a:off x="142450" y="1121526"/>
              <a:ext cx="1578300" cy="789000"/>
            </a:xfrm>
            <a:prstGeom prst="rect">
              <a:avLst/>
            </a:prstGeom>
            <a:solidFill>
              <a:srgbClr val="0070C0"/>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1e3b667893b_0_45"/>
            <p:cNvSpPr txBox="1"/>
            <p:nvPr/>
          </p:nvSpPr>
          <p:spPr>
            <a:xfrm>
              <a:off x="142450" y="1121526"/>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Condition 1</a:t>
              </a:r>
              <a:endParaRPr/>
            </a:p>
          </p:txBody>
        </p:sp>
        <p:sp>
          <p:nvSpPr>
            <p:cNvPr id="299" name="Google Shape;299;g1e3b667893b_0_45"/>
            <p:cNvSpPr/>
            <p:nvPr/>
          </p:nvSpPr>
          <p:spPr>
            <a:xfrm>
              <a:off x="536988" y="2242014"/>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1e3b667893b_0_45"/>
            <p:cNvSpPr txBox="1"/>
            <p:nvPr/>
          </p:nvSpPr>
          <p:spPr>
            <a:xfrm>
              <a:off x="536988" y="2242014"/>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1</a:t>
              </a:r>
              <a:endParaRPr/>
            </a:p>
          </p:txBody>
        </p:sp>
        <p:sp>
          <p:nvSpPr>
            <p:cNvPr id="301" name="Google Shape;301;g1e3b667893b_0_45"/>
            <p:cNvSpPr/>
            <p:nvPr/>
          </p:nvSpPr>
          <p:spPr>
            <a:xfrm>
              <a:off x="536988" y="3362501"/>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1e3b667893b_0_45"/>
            <p:cNvSpPr txBox="1"/>
            <p:nvPr/>
          </p:nvSpPr>
          <p:spPr>
            <a:xfrm>
              <a:off x="536988" y="3362501"/>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2</a:t>
              </a:r>
              <a:endParaRPr/>
            </a:p>
          </p:txBody>
        </p:sp>
        <p:sp>
          <p:nvSpPr>
            <p:cNvPr id="303" name="Google Shape;303;g1e3b667893b_0_45"/>
            <p:cNvSpPr/>
            <p:nvPr/>
          </p:nvSpPr>
          <p:spPr>
            <a:xfrm>
              <a:off x="536988" y="4482989"/>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1e3b667893b_0_45"/>
            <p:cNvSpPr txBox="1"/>
            <p:nvPr/>
          </p:nvSpPr>
          <p:spPr>
            <a:xfrm>
              <a:off x="536988" y="4482989"/>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3</a:t>
              </a:r>
              <a:endParaRPr/>
            </a:p>
          </p:txBody>
        </p:sp>
        <p:sp>
          <p:nvSpPr>
            <p:cNvPr id="305" name="Google Shape;305;g1e3b667893b_0_45"/>
            <p:cNvSpPr/>
            <p:nvPr/>
          </p:nvSpPr>
          <p:spPr>
            <a:xfrm>
              <a:off x="2052014" y="1121526"/>
              <a:ext cx="1578300" cy="789000"/>
            </a:xfrm>
            <a:prstGeom prst="rect">
              <a:avLst/>
            </a:prstGeom>
            <a:solidFill>
              <a:srgbClr val="0070C0"/>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g1e3b667893b_0_45"/>
            <p:cNvSpPr txBox="1"/>
            <p:nvPr/>
          </p:nvSpPr>
          <p:spPr>
            <a:xfrm>
              <a:off x="2052014" y="1121526"/>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Condition 2</a:t>
              </a:r>
              <a:endParaRPr/>
            </a:p>
          </p:txBody>
        </p:sp>
        <p:sp>
          <p:nvSpPr>
            <p:cNvPr id="307" name="Google Shape;307;g1e3b667893b_0_45"/>
            <p:cNvSpPr/>
            <p:nvPr/>
          </p:nvSpPr>
          <p:spPr>
            <a:xfrm>
              <a:off x="2446552" y="2242014"/>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1e3b667893b_0_45"/>
            <p:cNvSpPr txBox="1"/>
            <p:nvPr/>
          </p:nvSpPr>
          <p:spPr>
            <a:xfrm>
              <a:off x="2446552" y="2242014"/>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1</a:t>
              </a:r>
              <a:endParaRPr/>
            </a:p>
          </p:txBody>
        </p:sp>
        <p:sp>
          <p:nvSpPr>
            <p:cNvPr id="309" name="Google Shape;309;g1e3b667893b_0_45"/>
            <p:cNvSpPr/>
            <p:nvPr/>
          </p:nvSpPr>
          <p:spPr>
            <a:xfrm>
              <a:off x="2446552" y="3362501"/>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1e3b667893b_0_45"/>
            <p:cNvSpPr txBox="1"/>
            <p:nvPr/>
          </p:nvSpPr>
          <p:spPr>
            <a:xfrm>
              <a:off x="2446552" y="3362501"/>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2</a:t>
              </a:r>
              <a:endParaRPr/>
            </a:p>
          </p:txBody>
        </p:sp>
        <p:sp>
          <p:nvSpPr>
            <p:cNvPr id="311" name="Google Shape;311;g1e3b667893b_0_45"/>
            <p:cNvSpPr/>
            <p:nvPr/>
          </p:nvSpPr>
          <p:spPr>
            <a:xfrm>
              <a:off x="2446552" y="4482989"/>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1e3b667893b_0_45"/>
            <p:cNvSpPr txBox="1"/>
            <p:nvPr/>
          </p:nvSpPr>
          <p:spPr>
            <a:xfrm>
              <a:off x="2446552" y="4482989"/>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3</a:t>
              </a:r>
              <a:endParaRPr/>
            </a:p>
          </p:txBody>
        </p:sp>
        <p:sp>
          <p:nvSpPr>
            <p:cNvPr id="313" name="Google Shape;313;g1e3b667893b_0_45"/>
            <p:cNvSpPr/>
            <p:nvPr/>
          </p:nvSpPr>
          <p:spPr>
            <a:xfrm>
              <a:off x="3961577" y="1121526"/>
              <a:ext cx="1578300" cy="789000"/>
            </a:xfrm>
            <a:prstGeom prst="rect">
              <a:avLst/>
            </a:prstGeom>
            <a:solidFill>
              <a:srgbClr val="0070C0"/>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g1e3b667893b_0_45"/>
            <p:cNvSpPr txBox="1"/>
            <p:nvPr/>
          </p:nvSpPr>
          <p:spPr>
            <a:xfrm>
              <a:off x="3961577" y="1121526"/>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Condition 3</a:t>
              </a:r>
              <a:endParaRPr/>
            </a:p>
          </p:txBody>
        </p:sp>
        <p:sp>
          <p:nvSpPr>
            <p:cNvPr id="315" name="Google Shape;315;g1e3b667893b_0_45"/>
            <p:cNvSpPr/>
            <p:nvPr/>
          </p:nvSpPr>
          <p:spPr>
            <a:xfrm>
              <a:off x="4356115" y="2242014"/>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1e3b667893b_0_45"/>
            <p:cNvSpPr txBox="1"/>
            <p:nvPr/>
          </p:nvSpPr>
          <p:spPr>
            <a:xfrm>
              <a:off x="4356115" y="2242014"/>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1</a:t>
              </a:r>
              <a:endParaRPr/>
            </a:p>
          </p:txBody>
        </p:sp>
        <p:sp>
          <p:nvSpPr>
            <p:cNvPr id="317" name="Google Shape;317;g1e3b667893b_0_45"/>
            <p:cNvSpPr/>
            <p:nvPr/>
          </p:nvSpPr>
          <p:spPr>
            <a:xfrm>
              <a:off x="4356115" y="3362501"/>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1e3b667893b_0_45"/>
            <p:cNvSpPr txBox="1"/>
            <p:nvPr/>
          </p:nvSpPr>
          <p:spPr>
            <a:xfrm>
              <a:off x="4356115" y="3362501"/>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2</a:t>
              </a:r>
              <a:endParaRPr/>
            </a:p>
          </p:txBody>
        </p:sp>
        <p:sp>
          <p:nvSpPr>
            <p:cNvPr id="319" name="Google Shape;319;g1e3b667893b_0_45"/>
            <p:cNvSpPr/>
            <p:nvPr/>
          </p:nvSpPr>
          <p:spPr>
            <a:xfrm>
              <a:off x="4356115" y="4482989"/>
              <a:ext cx="1578300" cy="789000"/>
            </a:xfrm>
            <a:prstGeom prst="rect">
              <a:avLst/>
            </a:prstGeom>
            <a:solidFill>
              <a:srgbClr val="8DA9DB"/>
            </a:solidFill>
            <a:ln cap="flat" cmpd="sng" w="25400">
              <a:solidFill>
                <a:srgbClr val="3D4B5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1e3b667893b_0_45"/>
            <p:cNvSpPr txBox="1"/>
            <p:nvPr/>
          </p:nvSpPr>
          <p:spPr>
            <a:xfrm>
              <a:off x="4356115" y="4482989"/>
              <a:ext cx="1578300" cy="7890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2000"/>
                <a:buFont typeface="Arial"/>
                <a:buNone/>
              </a:pPr>
              <a:r>
                <a:rPr b="0" i="0" lang="en-GB" sz="2000" u="none" cap="none" strike="noStrike">
                  <a:solidFill>
                    <a:schemeClr val="lt1"/>
                  </a:solidFill>
                  <a:latin typeface="Arial"/>
                  <a:ea typeface="Arial"/>
                  <a:cs typeface="Arial"/>
                  <a:sym typeface="Arial"/>
                </a:rPr>
                <a:t>Sub-Condition 3</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e3b667893b_0_90"/>
          <p:cNvSpPr txBox="1"/>
          <p:nvPr/>
        </p:nvSpPr>
        <p:spPr>
          <a:xfrm>
            <a:off x="1447800" y="1573291"/>
            <a:ext cx="12309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GB" sz="4400">
                <a:solidFill>
                  <a:srgbClr val="D00B24"/>
                </a:solidFill>
              </a:rPr>
              <a:t>2. Kako doseči, da me drugi razumejo </a:t>
            </a:r>
            <a:endParaRPr b="1" sz="4400">
              <a:solidFill>
                <a:srgbClr val="D00B24"/>
              </a:solidFill>
            </a:endParaRPr>
          </a:p>
        </p:txBody>
      </p:sp>
      <p:sp>
        <p:nvSpPr>
          <p:cNvPr id="326" name="Google Shape;326;g1e3b667893b_0_90"/>
          <p:cNvSpPr txBox="1"/>
          <p:nvPr/>
        </p:nvSpPr>
        <p:spPr>
          <a:xfrm>
            <a:off x="1524000" y="2562880"/>
            <a:ext cx="16098900" cy="422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800">
                <a:solidFill>
                  <a:srgbClr val="C00000"/>
                </a:solidFill>
                <a:latin typeface="Helvetica Neue"/>
                <a:ea typeface="Helvetica Neue"/>
                <a:cs typeface="Helvetica Neue"/>
                <a:sym typeface="Helvetica Neue"/>
              </a:rPr>
              <a:t>Oblikovanje vsebine sporočila</a:t>
            </a:r>
            <a:endParaRPr b="1" sz="2800">
              <a:solidFill>
                <a:srgbClr val="C00000"/>
              </a:solidFill>
              <a:latin typeface="Helvetica Neue"/>
              <a:ea typeface="Helvetica Neue"/>
              <a:cs typeface="Helvetica Neue"/>
              <a:sym typeface="Helvetica Neue"/>
            </a:endParaRPr>
          </a:p>
          <a:p>
            <a:pPr indent="0" lvl="0" marL="0" marR="0" rtl="0" algn="l">
              <a:lnSpc>
                <a:spcPct val="100000"/>
              </a:lnSpc>
              <a:spcBef>
                <a:spcPts val="1000"/>
              </a:spcBef>
              <a:spcAft>
                <a:spcPts val="0"/>
              </a:spcAft>
              <a:buClr>
                <a:srgbClr val="000000"/>
              </a:buClr>
              <a:buSzPts val="2400"/>
              <a:buFont typeface="Arial"/>
              <a:buNone/>
            </a:pPr>
            <a:r>
              <a:rPr lang="en-GB" sz="2800">
                <a:solidFill>
                  <a:schemeClr val="dk1"/>
                </a:solidFill>
                <a:latin typeface="Helvetica Neue"/>
                <a:ea typeface="Helvetica Neue"/>
                <a:cs typeface="Helvetica Neue"/>
                <a:sym typeface="Helvetica Neue"/>
              </a:rPr>
              <a:t>Učinkovita komunikacija se začne že s tem, ko oblikujete in strukturirate verbalno in pisno komunikacijo.</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1000"/>
              </a:spcBef>
              <a:spcAft>
                <a:spcPts val="0"/>
              </a:spcAft>
              <a:buClr>
                <a:srgbClr val="000000"/>
              </a:buClr>
              <a:buSzPts val="2400"/>
              <a:buFont typeface="Arial"/>
              <a:buNone/>
            </a:pPr>
            <a:r>
              <a:rPr lang="en-GB" sz="2800">
                <a:solidFill>
                  <a:schemeClr val="dk1"/>
                </a:solidFill>
                <a:latin typeface="Helvetica Neue"/>
                <a:ea typeface="Helvetica Neue"/>
                <a:cs typeface="Helvetica Neue"/>
                <a:sym typeface="Helvetica Neue"/>
              </a:rPr>
              <a:t>Obvladovanje MECE in Minto principov je le češnja na torti pri poslovni komunikaciji. Obstaja veliko preprostih trikov na katere se lahko zanesete, da boste bolj učinkoviti, jasni in jedrnati v svoji vsakodnevni komunikaciji s sodelavci, strankami in nadrejenimi. Te vrste priporočil lahko razdelimo na dve kategoriji:</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Arial"/>
              <a:buNone/>
            </a:pPr>
            <a:r>
              <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Helvetica Neue"/>
              <a:ea typeface="Helvetica Neue"/>
              <a:cs typeface="Helvetica Neue"/>
              <a:sym typeface="Helvetica Neue"/>
            </a:endParaRPr>
          </a:p>
        </p:txBody>
      </p:sp>
      <p:sp>
        <p:nvSpPr>
          <p:cNvPr id="327" name="Google Shape;327;g1e3b667893b_0_90"/>
          <p:cNvSpPr txBox="1"/>
          <p:nvPr/>
        </p:nvSpPr>
        <p:spPr>
          <a:xfrm>
            <a:off x="1524000" y="6348454"/>
            <a:ext cx="61821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C00000"/>
                </a:solidFill>
                <a:latin typeface="Helvetica Neue"/>
                <a:ea typeface="Helvetica Neue"/>
                <a:cs typeface="Helvetica Neue"/>
                <a:sym typeface="Helvetica Neue"/>
              </a:rPr>
              <a:t>VSEBINA</a:t>
            </a:r>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Pomen:</a:t>
            </a:r>
            <a:endParaRPr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 konkretna informacija, ki jo delite</a:t>
            </a:r>
            <a:endParaRPr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 kako pomembne se informacije zdijo</a:t>
            </a:r>
            <a:endParaRPr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 jasnost ključnih sporočil</a:t>
            </a:r>
            <a:endParaRPr sz="2400">
              <a:solidFill>
                <a:schemeClr val="dk1"/>
              </a:solidFill>
              <a:latin typeface="Helvetica Neue"/>
              <a:ea typeface="Helvetica Neue"/>
              <a:cs typeface="Helvetica Neue"/>
              <a:sym typeface="Helvetica Neue"/>
            </a:endParaRPr>
          </a:p>
        </p:txBody>
      </p:sp>
      <p:sp>
        <p:nvSpPr>
          <p:cNvPr id="328" name="Google Shape;328;g1e3b667893b_0_90"/>
          <p:cNvSpPr txBox="1"/>
          <p:nvPr/>
        </p:nvSpPr>
        <p:spPr>
          <a:xfrm>
            <a:off x="8304663" y="6348454"/>
            <a:ext cx="86949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C00000"/>
                </a:solidFill>
                <a:latin typeface="Helvetica Neue"/>
                <a:ea typeface="Helvetica Neue"/>
                <a:cs typeface="Helvetica Neue"/>
                <a:sym typeface="Helvetica Neue"/>
              </a:rPr>
              <a:t>OBLIKOVANJE</a:t>
            </a:r>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Pomen:</a:t>
            </a:r>
            <a:endParaRPr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 jasnost informacij</a:t>
            </a:r>
            <a:endParaRPr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 kako so informacije razumljive in nedvoumne</a:t>
            </a:r>
            <a:endParaRPr sz="24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400">
                <a:solidFill>
                  <a:schemeClr val="dk1"/>
                </a:solidFill>
                <a:latin typeface="Helvetica Neue"/>
                <a:ea typeface="Helvetica Neue"/>
                <a:cs typeface="Helvetica Neue"/>
                <a:sym typeface="Helvetica Neue"/>
              </a:rPr>
              <a:t>• kako samoumevne so informacije v podpornih dokumentih</a:t>
            </a:r>
            <a:endParaRPr sz="2400">
              <a:solidFill>
                <a:schemeClr val="dk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e3b667893b_0_97"/>
          <p:cNvSpPr txBox="1"/>
          <p:nvPr/>
        </p:nvSpPr>
        <p:spPr>
          <a:xfrm>
            <a:off x="1447800" y="1573291"/>
            <a:ext cx="12309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GB" sz="4400">
                <a:solidFill>
                  <a:srgbClr val="D00B24"/>
                </a:solidFill>
              </a:rPr>
              <a:t>2. Kako doseči, da me drugi razumejo </a:t>
            </a:r>
            <a:endParaRPr b="1" sz="4400">
              <a:solidFill>
                <a:srgbClr val="D00B24"/>
              </a:solidFill>
            </a:endParaRPr>
          </a:p>
        </p:txBody>
      </p:sp>
      <p:sp>
        <p:nvSpPr>
          <p:cNvPr id="334" name="Google Shape;334;g1e3b667893b_0_97"/>
          <p:cNvSpPr txBox="1"/>
          <p:nvPr/>
        </p:nvSpPr>
        <p:spPr>
          <a:xfrm>
            <a:off x="1524000" y="2562880"/>
            <a:ext cx="160989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800">
                <a:solidFill>
                  <a:srgbClr val="C00000"/>
                </a:solidFill>
                <a:latin typeface="Helvetica Neue"/>
                <a:ea typeface="Helvetica Neue"/>
                <a:cs typeface="Helvetica Neue"/>
                <a:sym typeface="Helvetica Neue"/>
              </a:rPr>
              <a:t>Točne, natančne in jasne informacije.</a:t>
            </a:r>
            <a:endParaRPr b="1" i="0" sz="2800" u="none" cap="none" strike="noStrike">
              <a:solidFill>
                <a:srgbClr val="C00000"/>
              </a:solidFill>
              <a:latin typeface="Arial"/>
              <a:ea typeface="Arial"/>
              <a:cs typeface="Arial"/>
              <a:sym typeface="Arial"/>
            </a:endParaRPr>
          </a:p>
        </p:txBody>
      </p:sp>
      <p:sp>
        <p:nvSpPr>
          <p:cNvPr id="335" name="Google Shape;335;g1e3b667893b_0_97"/>
          <p:cNvSpPr txBox="1"/>
          <p:nvPr/>
        </p:nvSpPr>
        <p:spPr>
          <a:xfrm>
            <a:off x="1524000" y="3330508"/>
            <a:ext cx="7454100" cy="526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C00000"/>
                </a:solidFill>
                <a:latin typeface="Helvetica Neue"/>
                <a:ea typeface="Helvetica Neue"/>
                <a:cs typeface="Helvetica Neue"/>
                <a:sym typeface="Helvetica Neue"/>
              </a:rPr>
              <a:t>VSEBINA</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Vsaka komunikacija naj se začne s temo. Poskrbite, da bo sogovornik vedno obveščen o čem govorite (npr. vedno posodobite zadevo vaših elektronskih sporočil).</a:t>
            </a:r>
            <a:endParaRPr sz="2400">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Objasnite vsak kos informacij, ki bi lahko pomagal sogovorniku bolje razumeti kontekst določene situacije.</a:t>
            </a:r>
            <a:endParaRPr sz="2400">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Bodite zelo jasni in natančni pri določanju rokov in skrbno izberite osebe, ki jim dodelite določeno nalogo.</a:t>
            </a:r>
            <a:endParaRPr sz="2400">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Ne puščajte prostora za prosto interpretacijo. </a:t>
            </a:r>
            <a:endParaRPr sz="2400">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Iz sporočila odstranite odvečne podrobnosti.</a:t>
            </a:r>
            <a:endParaRPr sz="2400">
              <a:solidFill>
                <a:schemeClr val="dk1"/>
              </a:solidFill>
              <a:latin typeface="Helvetica Neue"/>
              <a:ea typeface="Helvetica Neue"/>
              <a:cs typeface="Helvetica Neue"/>
              <a:sym typeface="Helvetica Neue"/>
            </a:endParaRPr>
          </a:p>
        </p:txBody>
      </p:sp>
      <p:sp>
        <p:nvSpPr>
          <p:cNvPr id="336" name="Google Shape;336;g1e3b667893b_0_97"/>
          <p:cNvSpPr txBox="1"/>
          <p:nvPr/>
        </p:nvSpPr>
        <p:spPr>
          <a:xfrm>
            <a:off x="9144000" y="3330508"/>
            <a:ext cx="7827900" cy="489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GB" sz="2400">
                <a:solidFill>
                  <a:srgbClr val="C00000"/>
                </a:solidFill>
                <a:latin typeface="Helvetica Neue"/>
                <a:ea typeface="Helvetica Neue"/>
                <a:cs typeface="Helvetica Neue"/>
                <a:sym typeface="Helvetica Neue"/>
              </a:rPr>
              <a:t>OBLIKOVANJE</a:t>
            </a:r>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Uporabljajte preprost in dostopen jezik, še posebej pri tehničnih zadevah.</a:t>
            </a:r>
            <a:endParaRPr sz="2400">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Pripravite seznam oziroma naredite odstavke, da bodo teme, ki jih obravnavate jasno predstavljene.</a:t>
            </a:r>
            <a:endParaRPr sz="2400">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Govorite počasi in pogosto vzemite kratke pavze: tako boste lahko ocenili vtis, ki ga puščate svoji publiki.</a:t>
            </a:r>
            <a:endParaRPr sz="2400">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Ko se približujete zaključkom poskrbite za jedrnat in celosten povzetek.</a:t>
            </a:r>
            <a:endParaRPr sz="2400">
              <a:solidFill>
                <a:schemeClr val="dk1"/>
              </a:solidFill>
              <a:latin typeface="Helvetica Neue"/>
              <a:ea typeface="Helvetica Neue"/>
              <a:cs typeface="Helvetica Neue"/>
              <a:sym typeface="Helvetica Neue"/>
            </a:endParaRPr>
          </a:p>
          <a:p>
            <a:pPr indent="-514350" lvl="0" marL="514350" marR="0" rtl="0" algn="l">
              <a:lnSpc>
                <a:spcPct val="100000"/>
              </a:lnSpc>
              <a:spcBef>
                <a:spcPts val="0"/>
              </a:spcBef>
              <a:spcAft>
                <a:spcPts val="0"/>
              </a:spcAft>
              <a:buClr>
                <a:srgbClr val="000000"/>
              </a:buClr>
              <a:buSzPts val="2400"/>
              <a:buFont typeface="Arial"/>
              <a:buAutoNum type="arabicPeriod"/>
            </a:pPr>
            <a:r>
              <a:rPr lang="en-GB" sz="2400">
                <a:solidFill>
                  <a:schemeClr val="dk1"/>
                </a:solidFill>
                <a:latin typeface="Helvetica Neue"/>
                <a:ea typeface="Helvetica Neue"/>
                <a:cs typeface="Helvetica Neue"/>
                <a:sym typeface="Helvetica Neue"/>
              </a:rPr>
              <a:t>Pripravite dnevni red: prepričajte se, da ste razumljivi, natančni in zanesljivi.</a:t>
            </a:r>
            <a:endParaRPr sz="24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e3b667893b_0_104"/>
          <p:cNvSpPr txBox="1"/>
          <p:nvPr/>
        </p:nvSpPr>
        <p:spPr>
          <a:xfrm>
            <a:off x="1447800" y="1573300"/>
            <a:ext cx="135795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rgbClr val="D00B24"/>
                </a:solidFill>
                <a:latin typeface="Arial"/>
                <a:ea typeface="Arial"/>
                <a:cs typeface="Arial"/>
                <a:sym typeface="Arial"/>
              </a:rPr>
              <a:t>3. </a:t>
            </a:r>
            <a:r>
              <a:rPr b="1" lang="en-GB" sz="4400">
                <a:solidFill>
                  <a:srgbClr val="D00B24"/>
                </a:solidFill>
              </a:rPr>
              <a:t>Uvajanje sodelovalnih veščin in komunikacije</a:t>
            </a:r>
            <a:endParaRPr b="1" i="0" sz="4400" u="none" cap="none" strike="noStrike">
              <a:solidFill>
                <a:srgbClr val="D00B24"/>
              </a:solidFill>
              <a:latin typeface="Arial"/>
              <a:ea typeface="Arial"/>
              <a:cs typeface="Arial"/>
              <a:sym typeface="Arial"/>
            </a:endParaRPr>
          </a:p>
        </p:txBody>
      </p:sp>
      <p:sp>
        <p:nvSpPr>
          <p:cNvPr id="342" name="Google Shape;342;g1e3b667893b_0_104"/>
          <p:cNvSpPr txBox="1"/>
          <p:nvPr/>
        </p:nvSpPr>
        <p:spPr>
          <a:xfrm>
            <a:off x="1447799" y="2922573"/>
            <a:ext cx="16147500" cy="612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GB" sz="2800">
                <a:solidFill>
                  <a:srgbClr val="C00000"/>
                </a:solidFill>
                <a:latin typeface="Helvetica Neue"/>
                <a:ea typeface="Helvetica Neue"/>
                <a:cs typeface="Helvetica Neue"/>
                <a:sym typeface="Helvetica Neue"/>
              </a:rPr>
              <a:t>Vaja za izboljšanje sodelovanja in komunikacije</a:t>
            </a:r>
            <a:endParaRPr sz="2800"/>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Helvetica Neue"/>
              <a:ea typeface="Helvetica Neue"/>
              <a:cs typeface="Helvetica Neue"/>
              <a:sym typeface="Helvetica Neue"/>
            </a:endParaRPr>
          </a:p>
          <a:p>
            <a:pPr indent="0" lvl="0" marL="0" marR="0" rtl="0" algn="ctr">
              <a:lnSpc>
                <a:spcPct val="100000"/>
              </a:lnSpc>
              <a:spcBef>
                <a:spcPts val="0"/>
              </a:spcBef>
              <a:spcAft>
                <a:spcPts val="0"/>
              </a:spcAft>
              <a:buNone/>
            </a:pPr>
            <a:r>
              <a:rPr b="1" i="1" lang="en-GB" sz="2800" u="sng">
                <a:solidFill>
                  <a:schemeClr val="dk1"/>
                </a:solidFill>
                <a:latin typeface="Helvetica Neue"/>
                <a:ea typeface="Helvetica Neue"/>
                <a:cs typeface="Helvetica Neue"/>
                <a:sym typeface="Helvetica Neue"/>
              </a:rPr>
              <a:t>Kdo sem?</a:t>
            </a:r>
            <a:endParaRPr sz="2800"/>
          </a:p>
          <a:p>
            <a:pPr indent="0" lvl="0" marL="0" marR="0" rtl="0" algn="l">
              <a:lnSpc>
                <a:spcPct val="100000"/>
              </a:lnSpc>
              <a:spcBef>
                <a:spcPts val="0"/>
              </a:spcBef>
              <a:spcAft>
                <a:spcPts val="0"/>
              </a:spcAft>
              <a:buNone/>
            </a:pPr>
            <a:r>
              <a:t/>
            </a:r>
            <a:endParaRPr b="0" i="0" sz="28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800">
                <a:solidFill>
                  <a:schemeClr val="dk1"/>
                </a:solidFill>
                <a:latin typeface="Helvetica Neue"/>
                <a:ea typeface="Helvetica Neue"/>
                <a:cs typeface="Helvetica Neue"/>
                <a:sym typeface="Helvetica Neue"/>
              </a:rPr>
              <a:t>Skupina se razdeli v pare. Vsak posameznik opiše del sebe (kratek opis česa pomembnega, kar vam bo pomagalo odgovoriti na vprašanje "kdo ste").</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800">
                <a:solidFill>
                  <a:schemeClr val="dk1"/>
                </a:solidFill>
                <a:latin typeface="Helvetica Neue"/>
                <a:ea typeface="Helvetica Neue"/>
                <a:cs typeface="Helvetica Neue"/>
                <a:sym typeface="Helvetica Neue"/>
              </a:rPr>
              <a:t>Oseba, ki je z vami v paru naj posluša vaš opis in nato naj to isto nalogo opravi tudi sama. (čas 5 minut).</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rPr lang="en-GB" sz="2800">
                <a:solidFill>
                  <a:schemeClr val="dk1"/>
                </a:solidFill>
                <a:latin typeface="Helvetica Neue"/>
                <a:ea typeface="Helvetica Neue"/>
                <a:cs typeface="Helvetica Neue"/>
                <a:sym typeface="Helvetica Neue"/>
              </a:rPr>
              <a:t>Vodja vas povabi, da se predstavite na takšen način, da se pretvarjate, da ste druga oseba, ki govori v prvi osebi.</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None/>
            </a:pPr>
            <a:r>
              <a:t/>
            </a:r>
            <a:endParaRPr sz="28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1e3b667893b_0_109"/>
          <p:cNvSpPr txBox="1"/>
          <p:nvPr/>
        </p:nvSpPr>
        <p:spPr>
          <a:xfrm>
            <a:off x="1795157" y="1514179"/>
            <a:ext cx="35814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GB" sz="4400">
                <a:solidFill>
                  <a:srgbClr val="D00B24"/>
                </a:solidFill>
              </a:rPr>
              <a:t>Povzetek</a:t>
            </a:r>
            <a:endParaRPr b="0" i="0" sz="1400" u="none" cap="none" strike="noStrike">
              <a:solidFill>
                <a:srgbClr val="000000"/>
              </a:solidFill>
              <a:latin typeface="Arial"/>
              <a:ea typeface="Arial"/>
              <a:cs typeface="Arial"/>
              <a:sym typeface="Arial"/>
            </a:endParaRPr>
          </a:p>
        </p:txBody>
      </p:sp>
      <p:sp>
        <p:nvSpPr>
          <p:cNvPr id="348" name="Google Shape;348;g1e3b667893b_0_109"/>
          <p:cNvSpPr txBox="1"/>
          <p:nvPr/>
        </p:nvSpPr>
        <p:spPr>
          <a:xfrm>
            <a:off x="2362200" y="2926265"/>
            <a:ext cx="54672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GB" sz="2800">
                <a:solidFill>
                  <a:srgbClr val="ED9DAB"/>
                </a:solidFill>
                <a:latin typeface="Helvetica Neue"/>
                <a:ea typeface="Helvetica Neue"/>
                <a:cs typeface="Helvetica Neue"/>
                <a:sym typeface="Helvetica Neue"/>
              </a:rPr>
              <a:t>Komunikacija in njeno upravljanje imata številne oblike in načine.</a:t>
            </a:r>
            <a:endParaRPr b="0" i="0" sz="2800" u="none" cap="none" strike="noStrike">
              <a:solidFill>
                <a:srgbClr val="ED9DAB"/>
              </a:solidFill>
              <a:latin typeface="Helvetica Neue"/>
              <a:ea typeface="Helvetica Neue"/>
              <a:cs typeface="Helvetica Neue"/>
              <a:sym typeface="Helvetica Neue"/>
            </a:endParaRPr>
          </a:p>
        </p:txBody>
      </p:sp>
      <p:sp>
        <p:nvSpPr>
          <p:cNvPr id="349" name="Google Shape;349;g1e3b667893b_0_109"/>
          <p:cNvSpPr txBox="1"/>
          <p:nvPr/>
        </p:nvSpPr>
        <p:spPr>
          <a:xfrm>
            <a:off x="2362200" y="4453319"/>
            <a:ext cx="5116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GB" sz="2800">
                <a:solidFill>
                  <a:srgbClr val="ED9DAB"/>
                </a:solidFill>
                <a:latin typeface="Helvetica Neue"/>
                <a:ea typeface="Helvetica Neue"/>
                <a:cs typeface="Helvetica Neue"/>
                <a:sym typeface="Helvetica Neue"/>
              </a:rPr>
              <a:t>MECE okvir za sistemsko reševanje problemov.</a:t>
            </a:r>
            <a:endParaRPr b="0" i="0" sz="2800" u="none" cap="none" strike="noStrike">
              <a:solidFill>
                <a:srgbClr val="ED9DAB"/>
              </a:solidFill>
              <a:latin typeface="Helvetica Neue"/>
              <a:ea typeface="Helvetica Neue"/>
              <a:cs typeface="Helvetica Neue"/>
              <a:sym typeface="Helvetica Neue"/>
            </a:endParaRPr>
          </a:p>
        </p:txBody>
      </p:sp>
      <p:sp>
        <p:nvSpPr>
          <p:cNvPr id="350" name="Google Shape;350;g1e3b667893b_0_109"/>
          <p:cNvSpPr txBox="1"/>
          <p:nvPr/>
        </p:nvSpPr>
        <p:spPr>
          <a:xfrm>
            <a:off x="10668000" y="2964369"/>
            <a:ext cx="5257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GB" sz="2800">
                <a:solidFill>
                  <a:srgbClr val="ED9DAB"/>
                </a:solidFill>
                <a:latin typeface="Helvetica Neue"/>
                <a:ea typeface="Helvetica Neue"/>
                <a:cs typeface="Helvetica Neue"/>
                <a:sym typeface="Helvetica Neue"/>
              </a:rPr>
              <a:t>Mintovo piramidno načelo za pisanje in razmišljanje.</a:t>
            </a:r>
            <a:endParaRPr b="0" i="0" sz="2800" u="none" cap="none" strike="noStrike">
              <a:solidFill>
                <a:srgbClr val="ED9DAB"/>
              </a:solidFill>
              <a:latin typeface="Helvetica Neue"/>
              <a:ea typeface="Helvetica Neue"/>
              <a:cs typeface="Helvetica Neue"/>
              <a:sym typeface="Helvetica Neue"/>
            </a:endParaRPr>
          </a:p>
        </p:txBody>
      </p:sp>
      <p:sp>
        <p:nvSpPr>
          <p:cNvPr id="351" name="Google Shape;351;g1e3b667893b_0_109"/>
          <p:cNvSpPr txBox="1"/>
          <p:nvPr/>
        </p:nvSpPr>
        <p:spPr>
          <a:xfrm>
            <a:off x="10668000" y="4465112"/>
            <a:ext cx="45867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GB" sz="2800">
                <a:solidFill>
                  <a:srgbClr val="ED9DAB"/>
                </a:solidFill>
                <a:latin typeface="Helvetica Neue"/>
                <a:ea typeface="Helvetica Neue"/>
                <a:cs typeface="Helvetica Neue"/>
                <a:sym typeface="Helvetica Neue"/>
              </a:rPr>
              <a:t>Neverbalna komunikacija je bistvena sestavina komunikacije.</a:t>
            </a:r>
            <a:endParaRPr/>
          </a:p>
        </p:txBody>
      </p:sp>
      <p:pic>
        <p:nvPicPr>
          <p:cNvPr id="352" name="Google Shape;352;g1e3b667893b_0_109"/>
          <p:cNvPicPr preferRelativeResize="0"/>
          <p:nvPr/>
        </p:nvPicPr>
        <p:blipFill rotWithShape="1">
          <a:blip r:embed="rId3">
            <a:alphaModFix/>
          </a:blip>
          <a:srcRect b="0" l="0" r="0" t="0"/>
          <a:stretch/>
        </p:blipFill>
        <p:spPr>
          <a:xfrm rot="-5400000">
            <a:off x="1749446" y="2976729"/>
            <a:ext cx="467367" cy="450740"/>
          </a:xfrm>
          <a:prstGeom prst="rect">
            <a:avLst/>
          </a:prstGeom>
          <a:noFill/>
          <a:ln>
            <a:noFill/>
          </a:ln>
        </p:spPr>
      </p:pic>
      <p:pic>
        <p:nvPicPr>
          <p:cNvPr id="353" name="Google Shape;353;g1e3b667893b_0_109"/>
          <p:cNvPicPr preferRelativeResize="0"/>
          <p:nvPr/>
        </p:nvPicPr>
        <p:blipFill rotWithShape="1">
          <a:blip r:embed="rId3">
            <a:alphaModFix/>
          </a:blip>
          <a:srcRect b="0" l="0" r="0" t="0"/>
          <a:stretch/>
        </p:blipFill>
        <p:spPr>
          <a:xfrm rot="-5400000">
            <a:off x="1749446" y="4473540"/>
            <a:ext cx="467367" cy="450740"/>
          </a:xfrm>
          <a:prstGeom prst="rect">
            <a:avLst/>
          </a:prstGeom>
          <a:noFill/>
          <a:ln>
            <a:noFill/>
          </a:ln>
        </p:spPr>
      </p:pic>
      <p:pic>
        <p:nvPicPr>
          <p:cNvPr id="354" name="Google Shape;354;g1e3b667893b_0_109"/>
          <p:cNvPicPr preferRelativeResize="0"/>
          <p:nvPr/>
        </p:nvPicPr>
        <p:blipFill rotWithShape="1">
          <a:blip r:embed="rId3">
            <a:alphaModFix/>
          </a:blip>
          <a:srcRect b="0" l="0" r="0" t="0"/>
          <a:stretch/>
        </p:blipFill>
        <p:spPr>
          <a:xfrm rot="-5400000">
            <a:off x="10132746" y="3029773"/>
            <a:ext cx="467367" cy="450740"/>
          </a:xfrm>
          <a:prstGeom prst="rect">
            <a:avLst/>
          </a:prstGeom>
          <a:noFill/>
          <a:ln>
            <a:noFill/>
          </a:ln>
        </p:spPr>
      </p:pic>
      <p:pic>
        <p:nvPicPr>
          <p:cNvPr id="355" name="Google Shape;355;g1e3b667893b_0_109"/>
          <p:cNvPicPr preferRelativeResize="0"/>
          <p:nvPr/>
        </p:nvPicPr>
        <p:blipFill rotWithShape="1">
          <a:blip r:embed="rId3">
            <a:alphaModFix/>
          </a:blip>
          <a:srcRect b="0" l="0" r="0" t="0"/>
          <a:stretch/>
        </p:blipFill>
        <p:spPr>
          <a:xfrm rot="-5400000">
            <a:off x="10132746" y="4526584"/>
            <a:ext cx="467367" cy="450740"/>
          </a:xfrm>
          <a:prstGeom prst="rect">
            <a:avLst/>
          </a:prstGeom>
          <a:noFill/>
          <a:ln>
            <a:noFill/>
          </a:ln>
        </p:spPr>
      </p:pic>
      <p:sp>
        <p:nvSpPr>
          <p:cNvPr id="356" name="Google Shape;356;g1e3b667893b_0_109"/>
          <p:cNvSpPr txBox="1"/>
          <p:nvPr/>
        </p:nvSpPr>
        <p:spPr>
          <a:xfrm>
            <a:off x="2362200" y="6000413"/>
            <a:ext cx="60060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GB" sz="2800">
                <a:solidFill>
                  <a:srgbClr val="ED9DAB"/>
                </a:solidFill>
                <a:latin typeface="Helvetica Neue"/>
                <a:ea typeface="Helvetica Neue"/>
                <a:cs typeface="Helvetica Neue"/>
                <a:sym typeface="Helvetica Neue"/>
              </a:rPr>
              <a:t>Spodbujanje zaupanja, zadovoljstva, sodelovanja in zavezanosti na delovnem mestu so zaščitni dejavniki za boljšo kakovost življenja.</a:t>
            </a:r>
            <a:endParaRPr/>
          </a:p>
        </p:txBody>
      </p:sp>
      <p:sp>
        <p:nvSpPr>
          <p:cNvPr id="357" name="Google Shape;357;g1e3b667893b_0_109"/>
          <p:cNvSpPr txBox="1"/>
          <p:nvPr/>
        </p:nvSpPr>
        <p:spPr>
          <a:xfrm>
            <a:off x="10668000" y="6012206"/>
            <a:ext cx="6192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lang="en-GB" sz="2800">
                <a:solidFill>
                  <a:srgbClr val="ED9DAB"/>
                </a:solidFill>
                <a:latin typeface="Helvetica Neue"/>
                <a:ea typeface="Helvetica Neue"/>
                <a:cs typeface="Helvetica Neue"/>
                <a:sym typeface="Helvetica Neue"/>
              </a:rPr>
              <a:t>Pripadati skupini pomeni ne samo vedeti, kako se v komunikacijskem smislu strateško povezovati z drugimi, ampak tudi vedeti, kako poslušati potrebe drugih.</a:t>
            </a:r>
            <a:endParaRPr/>
          </a:p>
        </p:txBody>
      </p:sp>
      <p:pic>
        <p:nvPicPr>
          <p:cNvPr id="358" name="Google Shape;358;g1e3b667893b_0_109"/>
          <p:cNvPicPr preferRelativeResize="0"/>
          <p:nvPr/>
        </p:nvPicPr>
        <p:blipFill rotWithShape="1">
          <a:blip r:embed="rId3">
            <a:alphaModFix/>
          </a:blip>
          <a:srcRect b="0" l="0" r="0" t="0"/>
          <a:stretch/>
        </p:blipFill>
        <p:spPr>
          <a:xfrm rot="-5400000">
            <a:off x="1749446" y="6020634"/>
            <a:ext cx="467367" cy="450740"/>
          </a:xfrm>
          <a:prstGeom prst="rect">
            <a:avLst/>
          </a:prstGeom>
          <a:noFill/>
          <a:ln>
            <a:noFill/>
          </a:ln>
        </p:spPr>
      </p:pic>
      <p:pic>
        <p:nvPicPr>
          <p:cNvPr id="359" name="Google Shape;359;g1e3b667893b_0_109"/>
          <p:cNvPicPr preferRelativeResize="0"/>
          <p:nvPr/>
        </p:nvPicPr>
        <p:blipFill rotWithShape="1">
          <a:blip r:embed="rId3">
            <a:alphaModFix/>
          </a:blip>
          <a:srcRect b="0" l="0" r="0" t="0"/>
          <a:stretch/>
        </p:blipFill>
        <p:spPr>
          <a:xfrm rot="-5400000">
            <a:off x="10132746" y="6073678"/>
            <a:ext cx="467367" cy="4507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2"/>
          <p:cNvSpPr txBox="1"/>
          <p:nvPr/>
        </p:nvSpPr>
        <p:spPr>
          <a:xfrm>
            <a:off x="6438900" y="5676900"/>
            <a:ext cx="5829300"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D00B24"/>
              </a:buClr>
              <a:buSzPts val="8000"/>
              <a:buFont typeface="Arial"/>
              <a:buNone/>
            </a:pPr>
            <a:r>
              <a:rPr b="1" lang="en-GB" sz="8000">
                <a:solidFill>
                  <a:srgbClr val="D00B24"/>
                </a:solidFill>
                <a:latin typeface="Arial"/>
                <a:ea typeface="Arial"/>
                <a:cs typeface="Arial"/>
                <a:sym typeface="Arial"/>
              </a:rPr>
              <a:t>Hvala!</a:t>
            </a:r>
            <a:endParaRPr b="1" i="0" sz="8000" u="none" cap="none" strike="noStrike">
              <a:solidFill>
                <a:srgbClr val="D00B24"/>
              </a:solidFill>
              <a:latin typeface="Arial"/>
              <a:ea typeface="Arial"/>
              <a:cs typeface="Arial"/>
              <a:sym typeface="Arial"/>
            </a:endParaRPr>
          </a:p>
        </p:txBody>
      </p:sp>
      <p:sp>
        <p:nvSpPr>
          <p:cNvPr id="365" name="Google Shape;365;p22"/>
          <p:cNvSpPr txBox="1"/>
          <p:nvPr/>
        </p:nvSpPr>
        <p:spPr>
          <a:xfrm>
            <a:off x="8195705" y="5143500"/>
            <a:ext cx="2353790" cy="386003"/>
          </a:xfrm>
          <a:prstGeom prst="rect">
            <a:avLst/>
          </a:prstGeom>
          <a:noFill/>
          <a:ln>
            <a:noFill/>
          </a:ln>
        </p:spPr>
        <p:txBody>
          <a:bodyPr anchorCtr="0" anchor="t" bIns="0" lIns="0" spcFirstLastPara="1" rIns="0" wrap="square" tIns="16500">
            <a:spAutoFit/>
          </a:bodyPr>
          <a:lstStyle/>
          <a:p>
            <a:pPr indent="0" lvl="0" marL="12700" marR="0" rtl="0" algn="l">
              <a:lnSpc>
                <a:spcPct val="100000"/>
              </a:lnSpc>
              <a:spcBef>
                <a:spcPts val="0"/>
              </a:spcBef>
              <a:spcAft>
                <a:spcPts val="0"/>
              </a:spcAft>
              <a:buNone/>
            </a:pPr>
            <a:r>
              <a:rPr lang="en-GB" sz="2400" u="sng">
                <a:solidFill>
                  <a:srgbClr val="7F7F7F"/>
                </a:solidFill>
                <a:latin typeface="Tahoma"/>
                <a:ea typeface="Tahoma"/>
                <a:cs typeface="Tahoma"/>
                <a:sym typeface="Tahoma"/>
                <a:hlinkClick r:id="rId3">
                  <a:extLst>
                    <a:ext uri="{A12FA001-AC4F-418D-AE19-62706E023703}">
                      <ahyp:hlinkClr val="tx"/>
                    </a:ext>
                  </a:extLst>
                </a:hlinkClick>
              </a:rPr>
              <a:t>just-training</a:t>
            </a:r>
            <a:r>
              <a:rPr lang="en-GB" sz="2400" u="sng">
                <a:solidFill>
                  <a:srgbClr val="0000FF"/>
                </a:solidFill>
                <a:latin typeface="Tahoma"/>
                <a:ea typeface="Tahoma"/>
                <a:cs typeface="Tahoma"/>
                <a:sym typeface="Tahoma"/>
                <a:hlinkClick r:id="rId4">
                  <a:extLst>
                    <a:ext uri="{A12FA001-AC4F-418D-AE19-62706E023703}">
                      <ahyp:hlinkClr val="tx"/>
                    </a:ext>
                  </a:extLst>
                </a:hlinkClick>
              </a:rPr>
              <a:t>.</a:t>
            </a:r>
            <a:r>
              <a:rPr lang="en-GB" sz="2400" u="sng">
                <a:solidFill>
                  <a:srgbClr val="7F7F7F"/>
                </a:solidFill>
                <a:latin typeface="Tahoma"/>
                <a:ea typeface="Tahoma"/>
                <a:cs typeface="Tahoma"/>
                <a:sym typeface="Tahoma"/>
                <a:hlinkClick r:id="rId5">
                  <a:extLst>
                    <a:ext uri="{A12FA001-AC4F-418D-AE19-62706E023703}">
                      <ahyp:hlinkCl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4e319ba296_0_9"/>
          <p:cNvSpPr txBox="1"/>
          <p:nvPr/>
        </p:nvSpPr>
        <p:spPr>
          <a:xfrm>
            <a:off x="1757750" y="1511664"/>
            <a:ext cx="27432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lang="en-GB" sz="4400">
                <a:solidFill>
                  <a:srgbClr val="D00B24"/>
                </a:solidFill>
              </a:rPr>
              <a:t>Kazalo</a:t>
            </a:r>
            <a:endParaRPr b="1" i="0" sz="4400" u="none" cap="none" strike="noStrike">
              <a:solidFill>
                <a:srgbClr val="D00B24"/>
              </a:solidFill>
              <a:latin typeface="Arial"/>
              <a:ea typeface="Arial"/>
              <a:cs typeface="Arial"/>
              <a:sym typeface="Arial"/>
            </a:endParaRPr>
          </a:p>
        </p:txBody>
      </p:sp>
      <p:grpSp>
        <p:nvGrpSpPr>
          <p:cNvPr id="138" name="Google Shape;138;g24e319ba296_0_9"/>
          <p:cNvGrpSpPr/>
          <p:nvPr/>
        </p:nvGrpSpPr>
        <p:grpSpPr>
          <a:xfrm>
            <a:off x="2362215" y="2919517"/>
            <a:ext cx="11763188" cy="1260225"/>
            <a:chOff x="6420992" y="1321255"/>
            <a:chExt cx="5124902" cy="1260225"/>
          </a:xfrm>
        </p:grpSpPr>
        <p:sp>
          <p:nvSpPr>
            <p:cNvPr id="139" name="Google Shape;139;g24e319ba296_0_9"/>
            <p:cNvSpPr txBox="1"/>
            <p:nvPr/>
          </p:nvSpPr>
          <p:spPr>
            <a:xfrm>
              <a:off x="6420994" y="1750480"/>
              <a:ext cx="5124900" cy="831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lang="en-GB" sz="2400">
                  <a:solidFill>
                    <a:schemeClr val="dk1"/>
                  </a:solidFill>
                  <a:latin typeface="Helvetica Neue"/>
                  <a:ea typeface="Helvetica Neue"/>
                  <a:cs typeface="Helvetica Neue"/>
                  <a:sym typeface="Helvetica Neue"/>
                </a:rPr>
                <a:t>Sodelovalne veščine.</a:t>
              </a:r>
              <a:endParaRPr sz="2400">
                <a:solidFill>
                  <a:schemeClr val="dk1"/>
                </a:solidFill>
                <a:latin typeface="Helvetica Neue"/>
                <a:ea typeface="Helvetica Neue"/>
                <a:cs typeface="Helvetica Neue"/>
                <a:sym typeface="Helvetica Neue"/>
              </a:endParaRPr>
            </a:p>
            <a:p>
              <a:pPr indent="-342900" lvl="0" marL="342900" marR="0" rtl="0" algn="l">
                <a:lnSpc>
                  <a:spcPct val="100000"/>
                </a:lnSpc>
                <a:spcBef>
                  <a:spcPts val="0"/>
                </a:spcBef>
                <a:spcAft>
                  <a:spcPts val="0"/>
                </a:spcAft>
                <a:buClr>
                  <a:srgbClr val="000000"/>
                </a:buClr>
                <a:buSzPts val="2400"/>
                <a:buFont typeface="Arial"/>
                <a:buChar char="•"/>
              </a:pPr>
              <a:r>
                <a:rPr lang="en-GB" sz="2400">
                  <a:solidFill>
                    <a:schemeClr val="dk1"/>
                  </a:solidFill>
                  <a:latin typeface="Helvetica Neue"/>
                  <a:ea typeface="Helvetica Neue"/>
                  <a:cs typeface="Helvetica Neue"/>
                  <a:sym typeface="Helvetica Neue"/>
                </a:rPr>
                <a:t>Komunikacijske veščine.</a:t>
              </a:r>
              <a:endParaRPr sz="2400">
                <a:solidFill>
                  <a:schemeClr val="dk1"/>
                </a:solidFill>
                <a:latin typeface="Helvetica Neue"/>
                <a:ea typeface="Helvetica Neue"/>
                <a:cs typeface="Helvetica Neue"/>
                <a:sym typeface="Helvetica Neue"/>
              </a:endParaRPr>
            </a:p>
          </p:txBody>
        </p:sp>
        <p:sp>
          <p:nvSpPr>
            <p:cNvPr id="140" name="Google Shape;140;g24e319ba296_0_9"/>
            <p:cNvSpPr txBox="1"/>
            <p:nvPr/>
          </p:nvSpPr>
          <p:spPr>
            <a:xfrm>
              <a:off x="6420992" y="1321255"/>
              <a:ext cx="512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1" lang="en-GB" sz="2800">
                  <a:solidFill>
                    <a:schemeClr val="dk1"/>
                  </a:solidFill>
                  <a:latin typeface="Helvetica Neue"/>
                  <a:ea typeface="Helvetica Neue"/>
                  <a:cs typeface="Helvetica Neue"/>
                  <a:sym typeface="Helvetica Neue"/>
                </a:rPr>
                <a:t>Sodelovalne in komunikacijske veščine</a:t>
              </a:r>
              <a:endParaRPr/>
            </a:p>
          </p:txBody>
        </p:sp>
      </p:grpSp>
      <p:grpSp>
        <p:nvGrpSpPr>
          <p:cNvPr id="141" name="Google Shape;141;g24e319ba296_0_9"/>
          <p:cNvGrpSpPr/>
          <p:nvPr/>
        </p:nvGrpSpPr>
        <p:grpSpPr>
          <a:xfrm>
            <a:off x="2361961" y="4397552"/>
            <a:ext cx="14110390" cy="1245106"/>
            <a:chOff x="6420993" y="1336374"/>
            <a:chExt cx="5124901" cy="1245106"/>
          </a:xfrm>
        </p:grpSpPr>
        <p:sp>
          <p:nvSpPr>
            <p:cNvPr id="142" name="Google Shape;142;g24e319ba296_0_9"/>
            <p:cNvSpPr txBox="1"/>
            <p:nvPr/>
          </p:nvSpPr>
          <p:spPr>
            <a:xfrm>
              <a:off x="6420994" y="1750480"/>
              <a:ext cx="5124900" cy="831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lang="en-GB" sz="2400">
                  <a:solidFill>
                    <a:schemeClr val="dk1"/>
                  </a:solidFill>
                  <a:latin typeface="Helvetica Neue"/>
                  <a:ea typeface="Helvetica Neue"/>
                  <a:cs typeface="Helvetica Neue"/>
                  <a:sym typeface="Helvetica Neue"/>
                </a:rPr>
                <a:t>Mintovo piramidno načelo: kako biti prepričljiv v poslovnem komuniciranju</a:t>
              </a:r>
              <a:endParaRPr/>
            </a:p>
            <a:p>
              <a:pPr indent="-342900" lvl="0" marL="342900" marR="0" rtl="0" algn="l">
                <a:lnSpc>
                  <a:spcPct val="100000"/>
                </a:lnSpc>
                <a:spcBef>
                  <a:spcPts val="0"/>
                </a:spcBef>
                <a:spcAft>
                  <a:spcPts val="0"/>
                </a:spcAft>
                <a:buClr>
                  <a:srgbClr val="000000"/>
                </a:buClr>
                <a:buSzPts val="2400"/>
                <a:buFont typeface="Arial"/>
                <a:buChar char="•"/>
              </a:pPr>
              <a:r>
                <a:rPr lang="en-GB" sz="2400">
                  <a:solidFill>
                    <a:schemeClr val="dk1"/>
                  </a:solidFill>
                  <a:latin typeface="Helvetica Neue"/>
                  <a:ea typeface="Helvetica Neue"/>
                  <a:cs typeface="Helvetica Neue"/>
                  <a:sym typeface="Helvetica Neue"/>
                </a:rPr>
                <a:t>Oblikovanje vsebine sporočila</a:t>
              </a:r>
              <a:r>
                <a:rPr b="0" i="0" lang="en-GB" sz="2400" u="none" cap="none" strike="noStrike">
                  <a:solidFill>
                    <a:schemeClr val="dk1"/>
                  </a:solidFill>
                  <a:latin typeface="Helvetica Neue"/>
                  <a:ea typeface="Helvetica Neue"/>
                  <a:cs typeface="Helvetica Neue"/>
                  <a:sym typeface="Helvetica Neue"/>
                </a:rPr>
                <a:t>	</a:t>
              </a:r>
              <a:endParaRPr b="0" i="0" sz="1400" u="none" cap="none" strike="noStrike">
                <a:solidFill>
                  <a:srgbClr val="000000"/>
                </a:solidFill>
                <a:latin typeface="Helvetica Neue"/>
                <a:ea typeface="Helvetica Neue"/>
                <a:cs typeface="Helvetica Neue"/>
                <a:sym typeface="Helvetica Neue"/>
              </a:endParaRPr>
            </a:p>
          </p:txBody>
        </p:sp>
        <p:sp>
          <p:nvSpPr>
            <p:cNvPr id="143" name="Google Shape;143;g24e319ba296_0_9"/>
            <p:cNvSpPr txBox="1"/>
            <p:nvPr/>
          </p:nvSpPr>
          <p:spPr>
            <a:xfrm>
              <a:off x="6420993" y="1336374"/>
              <a:ext cx="512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1" lang="en-GB" sz="2800">
                  <a:solidFill>
                    <a:schemeClr val="dk1"/>
                  </a:solidFill>
                  <a:latin typeface="Helvetica Neue"/>
                  <a:ea typeface="Helvetica Neue"/>
                  <a:cs typeface="Helvetica Neue"/>
                  <a:sym typeface="Helvetica Neue"/>
                </a:rPr>
                <a:t>Kako doseči, da me drugi razumejo</a:t>
              </a:r>
              <a:endParaRPr/>
            </a:p>
          </p:txBody>
        </p:sp>
      </p:grpSp>
      <p:grpSp>
        <p:nvGrpSpPr>
          <p:cNvPr id="144" name="Google Shape;144;g24e319ba296_0_9"/>
          <p:cNvGrpSpPr/>
          <p:nvPr/>
        </p:nvGrpSpPr>
        <p:grpSpPr>
          <a:xfrm>
            <a:off x="2361967" y="5829300"/>
            <a:ext cx="11762848" cy="909368"/>
            <a:chOff x="6420993" y="1302812"/>
            <a:chExt cx="5744700" cy="909368"/>
          </a:xfrm>
        </p:grpSpPr>
        <p:sp>
          <p:nvSpPr>
            <p:cNvPr id="145" name="Google Shape;145;g24e319ba296_0_9"/>
            <p:cNvSpPr txBox="1"/>
            <p:nvPr/>
          </p:nvSpPr>
          <p:spPr>
            <a:xfrm>
              <a:off x="6420994" y="1750480"/>
              <a:ext cx="5124900" cy="4617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Arial"/>
                <a:buChar char="•"/>
              </a:pPr>
              <a:r>
                <a:rPr lang="en-GB" sz="2400">
                  <a:solidFill>
                    <a:schemeClr val="dk1"/>
                  </a:solidFill>
                  <a:latin typeface="Helvetica Neue"/>
                  <a:ea typeface="Helvetica Neue"/>
                  <a:cs typeface="Helvetica Neue"/>
                  <a:sym typeface="Helvetica Neue"/>
                </a:rPr>
                <a:t>Vaja za izboljšanje sodelovanja in komunikacije</a:t>
              </a:r>
              <a:endParaRPr b="0" i="0" sz="1400" u="none" cap="none" strike="noStrike">
                <a:solidFill>
                  <a:srgbClr val="000000"/>
                </a:solidFill>
                <a:latin typeface="Helvetica Neue"/>
                <a:ea typeface="Helvetica Neue"/>
                <a:cs typeface="Helvetica Neue"/>
                <a:sym typeface="Helvetica Neue"/>
              </a:endParaRPr>
            </a:p>
          </p:txBody>
        </p:sp>
        <p:sp>
          <p:nvSpPr>
            <p:cNvPr id="146" name="Google Shape;146;g24e319ba296_0_9"/>
            <p:cNvSpPr txBox="1"/>
            <p:nvPr/>
          </p:nvSpPr>
          <p:spPr>
            <a:xfrm>
              <a:off x="6420993" y="1302812"/>
              <a:ext cx="57447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None/>
              </a:pPr>
              <a:r>
                <a:rPr b="1" lang="en-GB" sz="2800">
                  <a:solidFill>
                    <a:schemeClr val="dk1"/>
                  </a:solidFill>
                  <a:latin typeface="Helvetica Neue"/>
                  <a:ea typeface="Helvetica Neue"/>
                  <a:cs typeface="Helvetica Neue"/>
                  <a:sym typeface="Helvetica Neue"/>
                </a:rPr>
                <a:t>Uvajanje veščin sodelovanja in komunikacije</a:t>
              </a:r>
              <a:endParaRPr/>
            </a:p>
          </p:txBody>
        </p:sp>
      </p:grpSp>
      <p:pic>
        <p:nvPicPr>
          <p:cNvPr id="147" name="Google Shape;147;g24e319ba296_0_9"/>
          <p:cNvPicPr preferRelativeResize="0"/>
          <p:nvPr/>
        </p:nvPicPr>
        <p:blipFill rotWithShape="1">
          <a:blip r:embed="rId3">
            <a:alphaModFix/>
          </a:blip>
          <a:srcRect b="0" l="0" r="0" t="0"/>
          <a:stretch/>
        </p:blipFill>
        <p:spPr>
          <a:xfrm rot="-5400000">
            <a:off x="1749446" y="2908489"/>
            <a:ext cx="467367" cy="450740"/>
          </a:xfrm>
          <a:prstGeom prst="rect">
            <a:avLst/>
          </a:prstGeom>
          <a:noFill/>
          <a:ln>
            <a:noFill/>
          </a:ln>
        </p:spPr>
      </p:pic>
      <p:pic>
        <p:nvPicPr>
          <p:cNvPr id="148" name="Google Shape;148;g24e319ba296_0_9"/>
          <p:cNvPicPr preferRelativeResize="0"/>
          <p:nvPr/>
        </p:nvPicPr>
        <p:blipFill rotWithShape="1">
          <a:blip r:embed="rId3">
            <a:alphaModFix/>
          </a:blip>
          <a:srcRect b="0" l="0" r="0" t="0"/>
          <a:stretch/>
        </p:blipFill>
        <p:spPr>
          <a:xfrm rot="-5400000">
            <a:off x="1742986" y="4385893"/>
            <a:ext cx="467367" cy="450740"/>
          </a:xfrm>
          <a:prstGeom prst="rect">
            <a:avLst/>
          </a:prstGeom>
          <a:noFill/>
          <a:ln>
            <a:noFill/>
          </a:ln>
        </p:spPr>
      </p:pic>
      <p:pic>
        <p:nvPicPr>
          <p:cNvPr id="149" name="Google Shape;149;g24e319ba296_0_9"/>
          <p:cNvPicPr preferRelativeResize="0"/>
          <p:nvPr/>
        </p:nvPicPr>
        <p:blipFill rotWithShape="1">
          <a:blip r:embed="rId3">
            <a:alphaModFix/>
          </a:blip>
          <a:srcRect b="0" l="0" r="0" t="0"/>
          <a:stretch/>
        </p:blipFill>
        <p:spPr>
          <a:xfrm rot="-5400000">
            <a:off x="1735469" y="5805255"/>
            <a:ext cx="467367" cy="450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4"/>
          <p:cNvSpPr txBox="1"/>
          <p:nvPr/>
        </p:nvSpPr>
        <p:spPr>
          <a:xfrm>
            <a:off x="990600" y="952500"/>
            <a:ext cx="11353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latin typeface="Arial"/>
                <a:ea typeface="Arial"/>
                <a:cs typeface="Arial"/>
                <a:sym typeface="Arial"/>
              </a:rPr>
              <a:t>1. Sodelovalne in komunikacijske veščine</a:t>
            </a:r>
            <a:endParaRPr b="1" sz="4400">
              <a:solidFill>
                <a:srgbClr val="D00B24"/>
              </a:solidFill>
              <a:latin typeface="Arial"/>
              <a:ea typeface="Arial"/>
              <a:cs typeface="Arial"/>
              <a:sym typeface="Arial"/>
            </a:endParaRPr>
          </a:p>
        </p:txBody>
      </p:sp>
      <p:sp>
        <p:nvSpPr>
          <p:cNvPr id="155" name="Google Shape;155;p4"/>
          <p:cNvSpPr txBox="1"/>
          <p:nvPr/>
        </p:nvSpPr>
        <p:spPr>
          <a:xfrm>
            <a:off x="1295400" y="2236493"/>
            <a:ext cx="13716000" cy="5695200"/>
          </a:xfrm>
          <a:prstGeom prst="rect">
            <a:avLst/>
          </a:prstGeom>
          <a:noFill/>
          <a:ln>
            <a:noFill/>
          </a:ln>
        </p:spPr>
        <p:txBody>
          <a:bodyPr anchorCtr="0" anchor="t" bIns="45700" lIns="91425" spcFirstLastPara="1" rIns="91425" wrap="square" tIns="45700">
            <a:spAutoFit/>
          </a:bodyPr>
          <a:lstStyle/>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Oba koncepta sta tesno povezana.</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Gre za sodelovanje z drugimi pri skupnem cilju.</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Sodelovanje in komunikacija sta ključnega pomena pri timskem delu, v različnih delovnih okoljih, disciplinah in področjih.</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Spodbujajo zaupanje, zadovoljstvo in zavezanost v delovnem okolju (Sousa-Poza &amp; Sousa-Poza, 2000). V zameno so ti napovedovalci boljše kakovosti življenja nasploh. (Kun &amp; Gadanecz, 2022).</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Individualne spremenljivke, kot so osebnostne lastnosti, lahko vplivajo na to področje, vendar pa se jih da prav tako naučiti.</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nvSpPr>
        <p:spPr>
          <a:xfrm>
            <a:off x="1447800" y="1573291"/>
            <a:ext cx="113538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4400"/>
              <a:buNone/>
            </a:pPr>
            <a:r>
              <a:rPr b="1" lang="en-GB" sz="4400">
                <a:solidFill>
                  <a:srgbClr val="D00B24"/>
                </a:solidFill>
              </a:rPr>
              <a:t>1.1 </a:t>
            </a:r>
            <a:r>
              <a:rPr b="1" lang="en-GB" sz="4400">
                <a:solidFill>
                  <a:srgbClr val="D00B24"/>
                </a:solidFill>
                <a:latin typeface="Arial"/>
                <a:ea typeface="Arial"/>
                <a:cs typeface="Arial"/>
                <a:sym typeface="Arial"/>
              </a:rPr>
              <a:t>Sodelovalne veščine</a:t>
            </a:r>
            <a:endParaRPr b="1" sz="4400">
              <a:solidFill>
                <a:srgbClr val="D00B24"/>
              </a:solidFill>
              <a:latin typeface="Arial"/>
              <a:ea typeface="Arial"/>
              <a:cs typeface="Arial"/>
              <a:sym typeface="Arial"/>
            </a:endParaRPr>
          </a:p>
        </p:txBody>
      </p:sp>
      <p:sp>
        <p:nvSpPr>
          <p:cNvPr id="161" name="Google Shape;161;p5"/>
          <p:cNvSpPr txBox="1"/>
          <p:nvPr/>
        </p:nvSpPr>
        <p:spPr>
          <a:xfrm>
            <a:off x="1447800" y="2584375"/>
            <a:ext cx="15068100" cy="4983900"/>
          </a:xfrm>
          <a:prstGeom prst="rect">
            <a:avLst/>
          </a:prstGeom>
          <a:noFill/>
          <a:ln>
            <a:noFill/>
          </a:ln>
        </p:spPr>
        <p:txBody>
          <a:bodyPr anchorCtr="0" anchor="t" bIns="45700" lIns="91425" spcFirstLastPara="1" rIns="91425" wrap="square" tIns="45700">
            <a:spAutoFit/>
          </a:bodyPr>
          <a:lstStyle/>
          <a:p>
            <a:pPr indent="-406400" lvl="0" marL="45720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Prepričevanje:</a:t>
            </a:r>
            <a:r>
              <a:rPr lang="en-GB" sz="2800">
                <a:solidFill>
                  <a:schemeClr val="dk1"/>
                </a:solidFill>
                <a:latin typeface="Calibri"/>
                <a:ea typeface="Calibri"/>
                <a:cs typeface="Calibri"/>
                <a:sym typeface="Calibri"/>
              </a:rPr>
              <a:t> spreminjanje ali vplivanje na vedenje, prepričanja ali odnos nekoga ali skupine do druge ideje, osebe ali dogodka.</a:t>
            </a:r>
            <a:endParaRPr sz="2800">
              <a:solidFill>
                <a:schemeClr val="dk1"/>
              </a:solidFill>
              <a:latin typeface="Calibri"/>
              <a:ea typeface="Calibri"/>
              <a:cs typeface="Calibri"/>
              <a:sym typeface="Calibri"/>
            </a:endParaRPr>
          </a:p>
          <a:p>
            <a:pPr indent="-406400" lvl="0" marL="45720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Kompromis</a:t>
            </a:r>
            <a:r>
              <a:rPr lang="en-GB" sz="2800">
                <a:solidFill>
                  <a:schemeClr val="dk1"/>
                </a:solidFill>
                <a:latin typeface="Calibri"/>
                <a:ea typeface="Calibri"/>
                <a:cs typeface="Calibri"/>
                <a:sym typeface="Calibri"/>
              </a:rPr>
              <a:t>: sklepanje kompromisov ali odrekanje nečemu z namenom doseganja zadovoljivo skupno pot. Nekaterim je zelo enostavno, drugi se s tem težje spoprijemajo. </a:t>
            </a:r>
            <a:endParaRPr sz="2800">
              <a:solidFill>
                <a:schemeClr val="dk1"/>
              </a:solidFill>
              <a:latin typeface="Calibri"/>
              <a:ea typeface="Calibri"/>
              <a:cs typeface="Calibri"/>
              <a:sym typeface="Calibri"/>
            </a:endParaRPr>
          </a:p>
          <a:p>
            <a:pPr indent="-406400" lvl="0" marL="45720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Viharjenje idej</a:t>
            </a:r>
            <a:r>
              <a:rPr lang="en-GB" sz="2800">
                <a:solidFill>
                  <a:schemeClr val="dk1"/>
                </a:solidFill>
                <a:latin typeface="Calibri"/>
                <a:ea typeface="Calibri"/>
                <a:cs typeface="Calibri"/>
                <a:sym typeface="Calibri"/>
              </a:rPr>
              <a:t>: posebno komunikacijsko orodje za organiziranje in privabljanje članov tima za sestane</a:t>
            </a:r>
            <a:r>
              <a:rPr lang="en-GB" sz="2800">
                <a:solidFill>
                  <a:schemeClr val="dk1"/>
                </a:solidFill>
                <a:latin typeface="Calibri"/>
                <a:ea typeface="Calibri"/>
                <a:cs typeface="Calibri"/>
                <a:sym typeface="Calibri"/>
              </a:rPr>
              <a:t>k</a:t>
            </a:r>
            <a:r>
              <a:rPr lang="en-GB" sz="2800">
                <a:solidFill>
                  <a:schemeClr val="dk1"/>
                </a:solidFill>
                <a:latin typeface="Calibri"/>
                <a:ea typeface="Calibri"/>
                <a:cs typeface="Calibri"/>
                <a:sym typeface="Calibri"/>
              </a:rPr>
              <a:t> in deljenje idej. </a:t>
            </a:r>
            <a:endParaRPr sz="2800">
              <a:solidFill>
                <a:schemeClr val="dk1"/>
              </a:solidFill>
              <a:latin typeface="Calibri"/>
              <a:ea typeface="Calibri"/>
              <a:cs typeface="Calibri"/>
              <a:sym typeface="Calibri"/>
            </a:endParaRPr>
          </a:p>
          <a:p>
            <a:pPr indent="-406400" lvl="0" marL="45720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Diplomacija</a:t>
            </a:r>
            <a:r>
              <a:rPr lang="en-GB" sz="2800">
                <a:solidFill>
                  <a:schemeClr val="dk1"/>
                </a:solidFill>
                <a:latin typeface="Calibri"/>
                <a:ea typeface="Calibri"/>
                <a:cs typeface="Calibri"/>
                <a:sym typeface="Calibri"/>
              </a:rPr>
              <a:t>: sposobnost prenosa sporočila in prepričevanja ljudi, da spremenijo svoje stališče, ne da bi pri tem poškodovali odnose.</a:t>
            </a:r>
            <a:endParaRPr sz="2800">
              <a:solidFill>
                <a:schemeClr val="dk1"/>
              </a:solidFill>
              <a:latin typeface="Calibri"/>
              <a:ea typeface="Calibri"/>
              <a:cs typeface="Calibri"/>
              <a:sym typeface="Calibri"/>
            </a:endParaRPr>
          </a:p>
          <a:p>
            <a:pPr indent="-406400" lvl="0" marL="45720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Fleksibilnost</a:t>
            </a:r>
            <a:r>
              <a:rPr lang="en-GB" sz="2800">
                <a:solidFill>
                  <a:schemeClr val="dk1"/>
                </a:solidFill>
                <a:latin typeface="Calibri"/>
                <a:ea typeface="Calibri"/>
                <a:cs typeface="Calibri"/>
                <a:sym typeface="Calibri"/>
              </a:rPr>
              <a:t>: učinkovito prilagajanje na kratkoročne spremembe, da bi uspešno rešili nepričakovane težave ali naloge. Hitra in mirna prilagoditev je ključna za prilagodljivost.</a:t>
            </a:r>
            <a:endParaRPr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nvSpPr>
        <p:spPr>
          <a:xfrm>
            <a:off x="1447800" y="1573291"/>
            <a:ext cx="11353800" cy="76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4400"/>
              <a:buNone/>
            </a:pPr>
            <a:r>
              <a:rPr b="1" lang="en-GB" sz="4400">
                <a:solidFill>
                  <a:srgbClr val="D00B24"/>
                </a:solidFill>
              </a:rPr>
              <a:t>1.1 Sodelovalne veščine</a:t>
            </a:r>
            <a:endParaRPr b="1" sz="4400">
              <a:solidFill>
                <a:srgbClr val="D00B24"/>
              </a:solidFill>
            </a:endParaRPr>
          </a:p>
        </p:txBody>
      </p:sp>
      <p:sp>
        <p:nvSpPr>
          <p:cNvPr id="167" name="Google Shape;167;p6"/>
          <p:cNvSpPr txBox="1"/>
          <p:nvPr/>
        </p:nvSpPr>
        <p:spPr>
          <a:xfrm>
            <a:off x="1447800" y="2781300"/>
            <a:ext cx="14935200" cy="5975400"/>
          </a:xfrm>
          <a:prstGeom prst="rect">
            <a:avLst/>
          </a:prstGeom>
          <a:noFill/>
          <a:ln>
            <a:noFill/>
          </a:ln>
        </p:spPr>
        <p:txBody>
          <a:bodyPr anchorCtr="0" anchor="t" bIns="45700" lIns="91425" spcFirstLastPara="1" rIns="91425" wrap="square" tIns="45700">
            <a:spAutoFit/>
          </a:bodyPr>
          <a:lstStyle/>
          <a:p>
            <a:pPr indent="-406400" lvl="0" marL="457200" marR="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Pozitivnost:</a:t>
            </a:r>
            <a:r>
              <a:rPr lang="en-GB" sz="2800">
                <a:solidFill>
                  <a:schemeClr val="dk1"/>
                </a:solidFill>
                <a:latin typeface="Calibri"/>
                <a:ea typeface="Calibri"/>
                <a:cs typeface="Calibri"/>
                <a:sym typeface="Calibri"/>
              </a:rPr>
              <a:t> ustvarja zdravje – fizično, socialno in psihološko. Sestavljena je iz pozitivnih čustev in temelji na medsebojnem razumevanju. Zadovoljujoča je za vse vpletene strani.</a:t>
            </a:r>
            <a:endParaRPr sz="2800">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Dolgoročno razmišljanje: </a:t>
            </a:r>
            <a:r>
              <a:rPr lang="en-GB" sz="2800">
                <a:solidFill>
                  <a:schemeClr val="dk1"/>
                </a:solidFill>
                <a:latin typeface="Calibri"/>
                <a:ea typeface="Calibri"/>
                <a:cs typeface="Calibri"/>
                <a:sym typeface="Calibri"/>
              </a:rPr>
              <a:t>gre za to, da se počutimo samozavestno pri razvoji vizionarskih idej in zavestno delamo usmerjeni v prihodnost. </a:t>
            </a:r>
            <a:endParaRPr sz="2800">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Zanesljivost: </a:t>
            </a:r>
            <a:r>
              <a:rPr lang="en-GB" sz="2800">
                <a:solidFill>
                  <a:schemeClr val="dk1"/>
                </a:solidFill>
                <a:latin typeface="Calibri"/>
                <a:ea typeface="Calibri"/>
                <a:cs typeface="Calibri"/>
                <a:sym typeface="Calibri"/>
              </a:rPr>
              <a:t>predstaviti resnične in zanesljive informacije</a:t>
            </a:r>
            <a:endParaRPr sz="2800">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Pogovor in mediacija na delovnem mestu:</a:t>
            </a:r>
            <a:r>
              <a:rPr lang="en-GB" sz="2800">
                <a:solidFill>
                  <a:schemeClr val="dk1"/>
                </a:solidFill>
                <a:latin typeface="Calibri"/>
                <a:ea typeface="Calibri"/>
                <a:cs typeface="Calibri"/>
                <a:sym typeface="Calibri"/>
              </a:rPr>
              <a:t> za reševanje nesporazumov ali konfliktov na delovnem mestu</a:t>
            </a:r>
            <a:endParaRPr sz="2800">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Spoštovanje: </a:t>
            </a:r>
            <a:r>
              <a:rPr lang="en-GB" sz="2800">
                <a:solidFill>
                  <a:schemeClr val="dk1"/>
                </a:solidFill>
                <a:latin typeface="Calibri"/>
                <a:ea typeface="Calibri"/>
                <a:cs typeface="Calibri"/>
                <a:sym typeface="Calibri"/>
              </a:rPr>
              <a:t>biti iskren, odprt in vljuden, prijazen, izogibati se negativizmu.</a:t>
            </a:r>
            <a:endParaRPr sz="2800">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Odgovornost: </a:t>
            </a:r>
            <a:r>
              <a:rPr lang="en-GB" sz="2800">
                <a:solidFill>
                  <a:schemeClr val="dk1"/>
                </a:solidFill>
                <a:latin typeface="Calibri"/>
                <a:ea typeface="Calibri"/>
                <a:cs typeface="Calibri"/>
                <a:sym typeface="Calibri"/>
              </a:rPr>
              <a:t>sprejemanje odgovornosti za izide lastnih odločitev, vključno z uspehi in neuspehi </a:t>
            </a:r>
            <a:endParaRPr sz="2800">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Delegiranje: </a:t>
            </a:r>
            <a:r>
              <a:rPr lang="en-GB" sz="2800">
                <a:solidFill>
                  <a:schemeClr val="dk1"/>
                </a:solidFill>
                <a:latin typeface="Calibri"/>
                <a:ea typeface="Calibri"/>
                <a:cs typeface="Calibri"/>
                <a:sym typeface="Calibri"/>
              </a:rPr>
              <a:t>prenos nalog na vašo ekipo, hkrati pa spremljanje napredka.</a:t>
            </a:r>
            <a:endParaRPr sz="2800">
              <a:solidFill>
                <a:schemeClr val="dk1"/>
              </a:solidFill>
              <a:latin typeface="Calibri"/>
              <a:ea typeface="Calibri"/>
              <a:cs typeface="Calibri"/>
              <a:sym typeface="Calibri"/>
            </a:endParaRPr>
          </a:p>
          <a:p>
            <a:pPr indent="-406400" lvl="0" marL="457200" marR="0" rtl="0" algn="l">
              <a:lnSpc>
                <a:spcPct val="115000"/>
              </a:lnSpc>
              <a:spcBef>
                <a:spcPts val="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Zaupanje: </a:t>
            </a:r>
            <a:r>
              <a:rPr lang="en-GB" sz="2800">
                <a:solidFill>
                  <a:schemeClr val="dk1"/>
                </a:solidFill>
                <a:latin typeface="Calibri"/>
                <a:ea typeface="Calibri"/>
                <a:cs typeface="Calibri"/>
                <a:sym typeface="Calibri"/>
              </a:rPr>
              <a:t>ključni element za vodilne in ne vodilne, ki gradi zaupanje, pripadnost in povečuje verodostojnost.</a:t>
            </a:r>
            <a:endParaRPr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7"/>
          <p:cNvSpPr txBox="1"/>
          <p:nvPr/>
        </p:nvSpPr>
        <p:spPr>
          <a:xfrm>
            <a:off x="1435395" y="1255163"/>
            <a:ext cx="11353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a:t>
            </a:r>
            <a:r>
              <a:rPr b="1" lang="en-GB" sz="4400">
                <a:solidFill>
                  <a:srgbClr val="D00B24"/>
                </a:solidFill>
                <a:latin typeface="Arial"/>
                <a:ea typeface="Arial"/>
                <a:cs typeface="Arial"/>
                <a:sym typeface="Arial"/>
              </a:rPr>
              <a:t>2 Komunikacijske veščine</a:t>
            </a:r>
            <a:endParaRPr b="1" sz="4400">
              <a:solidFill>
                <a:srgbClr val="D00B24"/>
              </a:solidFill>
              <a:latin typeface="Arial"/>
              <a:ea typeface="Arial"/>
              <a:cs typeface="Arial"/>
              <a:sym typeface="Arial"/>
            </a:endParaRPr>
          </a:p>
        </p:txBody>
      </p:sp>
      <p:sp>
        <p:nvSpPr>
          <p:cNvPr id="173" name="Google Shape;173;p7"/>
          <p:cNvSpPr txBox="1"/>
          <p:nvPr/>
        </p:nvSpPr>
        <p:spPr>
          <a:xfrm>
            <a:off x="1414950" y="3187750"/>
            <a:ext cx="14436300" cy="5264100"/>
          </a:xfrm>
          <a:prstGeom prst="rect">
            <a:avLst/>
          </a:prstGeom>
          <a:noFill/>
          <a:ln>
            <a:noFill/>
          </a:ln>
        </p:spPr>
        <p:txBody>
          <a:bodyPr anchorCtr="0" anchor="t" bIns="45700" lIns="91425" spcFirstLastPara="1" rIns="91425" wrap="square" tIns="45700">
            <a:spAutoFit/>
          </a:bodyPr>
          <a:lstStyle/>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Osebni prostor je dinamična razdalja in usmerjevalna komponenta medosebnih odnosov relations (Gifford, 2007). </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Veliko osebnih in situacijskih vplivov se prepleta s preferencami za določene medosebne razdalje. Na primer, moški imajo večje osebne prostore.</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Privlačnost in sodelovanje običajno vodita do manjših medosebnih razdalj, medtem ko manj pozitivni konteksti, kot so stigmatizacija in neenak status, vodijo do večjih razdalj. Ko je fizično okolje manj prostorno, se izberejo večje medosebne razdalje.</a:t>
            </a:r>
            <a:endParaRPr sz="2800">
              <a:solidFill>
                <a:schemeClr val="dk1"/>
              </a:solidFill>
              <a:latin typeface="Calibri"/>
              <a:ea typeface="Calibri"/>
              <a:cs typeface="Calibri"/>
              <a:sym typeface="Calibri"/>
            </a:endParaRPr>
          </a:p>
          <a:p>
            <a:pPr indent="0" lvl="0" marL="457200" marR="0" rtl="0" algn="l">
              <a:spcBef>
                <a:spcPts val="0"/>
              </a:spcBef>
              <a:spcAft>
                <a:spcPts val="0"/>
              </a:spcAft>
              <a:buNone/>
            </a:pPr>
            <a:r>
              <a:t/>
            </a:r>
            <a:endParaRPr sz="2800">
              <a:solidFill>
                <a:schemeClr val="dk1"/>
              </a:solidFill>
              <a:latin typeface="Calibri"/>
              <a:ea typeface="Calibri"/>
              <a:cs typeface="Calibri"/>
              <a:sym typeface="Calibri"/>
            </a:endParaRPr>
          </a:p>
          <a:p>
            <a:pPr indent="-406400" lvl="0" marL="457200" marR="0" rtl="0" algn="l">
              <a:spcBef>
                <a:spcPts val="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Obstajajo kulturne razlike v medosebnih razdaljah (npr. Costa, 2010), vendar pa druge dejavnike pogosto spreminjajo kulturne preference.</a:t>
            </a:r>
            <a:endParaRPr sz="2800"/>
          </a:p>
        </p:txBody>
      </p:sp>
      <p:sp>
        <p:nvSpPr>
          <p:cNvPr id="174" name="Google Shape;174;p7"/>
          <p:cNvSpPr txBox="1"/>
          <p:nvPr/>
        </p:nvSpPr>
        <p:spPr>
          <a:xfrm>
            <a:off x="1570888" y="2344579"/>
            <a:ext cx="11353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D00B24"/>
                </a:solidFill>
                <a:latin typeface="Arial"/>
                <a:ea typeface="Arial"/>
                <a:cs typeface="Arial"/>
                <a:sym typeface="Arial"/>
              </a:rPr>
              <a:t>Družbena komunikacija in osebni prostor</a:t>
            </a:r>
            <a:endParaRPr b="1" sz="2800">
              <a:solidFill>
                <a:srgbClr val="D00B24"/>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4e319ba296_0_101"/>
          <p:cNvSpPr txBox="1"/>
          <p:nvPr/>
        </p:nvSpPr>
        <p:spPr>
          <a:xfrm>
            <a:off x="1435395" y="1255163"/>
            <a:ext cx="113538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a:t>
            </a:r>
            <a:r>
              <a:rPr b="1" lang="en-GB" sz="4400">
                <a:solidFill>
                  <a:srgbClr val="D00B24"/>
                </a:solidFill>
                <a:latin typeface="Arial"/>
                <a:ea typeface="Arial"/>
                <a:cs typeface="Arial"/>
                <a:sym typeface="Arial"/>
              </a:rPr>
              <a:t>2 Komunikacijske veščine</a:t>
            </a:r>
            <a:endParaRPr b="1" sz="4400">
              <a:solidFill>
                <a:srgbClr val="D00B24"/>
              </a:solidFill>
              <a:latin typeface="Arial"/>
              <a:ea typeface="Arial"/>
              <a:cs typeface="Arial"/>
              <a:sym typeface="Arial"/>
            </a:endParaRPr>
          </a:p>
        </p:txBody>
      </p:sp>
      <p:sp>
        <p:nvSpPr>
          <p:cNvPr id="180" name="Google Shape;180;g24e319ba296_0_101"/>
          <p:cNvSpPr txBox="1"/>
          <p:nvPr/>
        </p:nvSpPr>
        <p:spPr>
          <a:xfrm>
            <a:off x="1752600" y="3238500"/>
            <a:ext cx="15240000" cy="3991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dk1"/>
                </a:solidFill>
                <a:latin typeface="Calibri"/>
                <a:ea typeface="Calibri"/>
                <a:cs typeface="Calibri"/>
                <a:sym typeface="Calibri"/>
              </a:rPr>
              <a:t>Temeljne značilnosti komunikacije, ki imajo medosebne posledice (cf. Watzlawick et al. (2011):</a:t>
            </a:r>
            <a:endParaRPr sz="3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dk1"/>
              </a:solidFill>
              <a:latin typeface="Calibri"/>
              <a:ea typeface="Calibri"/>
              <a:cs typeface="Calibri"/>
              <a:sym typeface="Calibri"/>
            </a:endParaRPr>
          </a:p>
          <a:p>
            <a:pPr indent="-406400" lvl="0" marL="457200" marR="0" rtl="0" algn="l">
              <a:spcBef>
                <a:spcPts val="100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NEMOGOČE JE NEKOMUNICIRATI</a:t>
            </a:r>
            <a:endParaRPr b="1" sz="2800"/>
          </a:p>
          <a:p>
            <a:pPr indent="-406400" lvl="0" marL="457200" marR="0" rtl="0" algn="l">
              <a:spcBef>
                <a:spcPts val="100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INTERAKCIJA MED VSEBINO IN ODNOSOM</a:t>
            </a:r>
            <a:endParaRPr b="1" sz="2800"/>
          </a:p>
          <a:p>
            <a:pPr indent="-406400" lvl="0" marL="457200" marR="0" rtl="0" algn="l">
              <a:spcBef>
                <a:spcPts val="100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OCENA ZAPOREDJA V DEJSTVIH</a:t>
            </a:r>
            <a:endParaRPr b="1" sz="2800">
              <a:solidFill>
                <a:schemeClr val="dk1"/>
              </a:solidFill>
              <a:latin typeface="Calibri"/>
              <a:ea typeface="Calibri"/>
              <a:cs typeface="Calibri"/>
              <a:sym typeface="Calibri"/>
            </a:endParaRPr>
          </a:p>
          <a:p>
            <a:pPr indent="-406400" lvl="0" marL="457200" marR="0" rtl="0" algn="l">
              <a:spcBef>
                <a:spcPts val="1000"/>
              </a:spcBef>
              <a:spcAft>
                <a:spcPts val="0"/>
              </a:spcAft>
              <a:buClr>
                <a:schemeClr val="dk1"/>
              </a:buClr>
              <a:buSzPts val="2800"/>
              <a:buFont typeface="Calibri"/>
              <a:buChar char="●"/>
            </a:pPr>
            <a:r>
              <a:rPr b="1" lang="en-GB" sz="2800">
                <a:solidFill>
                  <a:schemeClr val="dk1"/>
                </a:solidFill>
                <a:latin typeface="Calibri"/>
                <a:ea typeface="Calibri"/>
                <a:cs typeface="Calibri"/>
                <a:sym typeface="Calibri"/>
              </a:rPr>
              <a:t>SIMETRIJA IN KOMPLEMENTARNOST V INTERAKCIJAH</a:t>
            </a:r>
            <a:endParaRPr b="1" sz="2800">
              <a:solidFill>
                <a:schemeClr val="dk1"/>
              </a:solidFill>
              <a:latin typeface="Calibri"/>
              <a:ea typeface="Calibri"/>
              <a:cs typeface="Calibri"/>
              <a:sym typeface="Calibri"/>
            </a:endParaRPr>
          </a:p>
        </p:txBody>
      </p:sp>
      <p:sp>
        <p:nvSpPr>
          <p:cNvPr id="181" name="Google Shape;181;g24e319ba296_0_101"/>
          <p:cNvSpPr txBox="1"/>
          <p:nvPr/>
        </p:nvSpPr>
        <p:spPr>
          <a:xfrm>
            <a:off x="1752588" y="2393804"/>
            <a:ext cx="11353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Font typeface="Arial"/>
              <a:buNone/>
            </a:pPr>
            <a:r>
              <a:rPr b="1" lang="en-GB" sz="2800">
                <a:solidFill>
                  <a:srgbClr val="C00000"/>
                </a:solidFill>
              </a:rPr>
              <a:t>Pragmatika komuniciranja</a:t>
            </a:r>
            <a:endParaRPr b="1" sz="2800">
              <a:solidFill>
                <a:srgbClr val="C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9"/>
          <p:cNvSpPr txBox="1"/>
          <p:nvPr/>
        </p:nvSpPr>
        <p:spPr>
          <a:xfrm>
            <a:off x="1435395" y="1255163"/>
            <a:ext cx="113538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4400">
                <a:solidFill>
                  <a:srgbClr val="D00B24"/>
                </a:solidFill>
              </a:rPr>
              <a:t>1.</a:t>
            </a:r>
            <a:r>
              <a:rPr b="1" lang="en-GB" sz="4400">
                <a:solidFill>
                  <a:srgbClr val="D00B24"/>
                </a:solidFill>
                <a:latin typeface="Arial"/>
                <a:ea typeface="Arial"/>
                <a:cs typeface="Arial"/>
                <a:sym typeface="Arial"/>
              </a:rPr>
              <a:t>2 Komunikacijske veščine</a:t>
            </a:r>
            <a:endParaRPr b="1" sz="4400">
              <a:solidFill>
                <a:srgbClr val="D00B24"/>
              </a:solidFill>
              <a:latin typeface="Arial"/>
              <a:ea typeface="Arial"/>
              <a:cs typeface="Arial"/>
              <a:sym typeface="Arial"/>
            </a:endParaRPr>
          </a:p>
        </p:txBody>
      </p:sp>
      <p:sp>
        <p:nvSpPr>
          <p:cNvPr id="188" name="Google Shape;188;p9"/>
          <p:cNvSpPr txBox="1"/>
          <p:nvPr/>
        </p:nvSpPr>
        <p:spPr>
          <a:xfrm>
            <a:off x="1610833" y="3021404"/>
            <a:ext cx="15240000" cy="3494100"/>
          </a:xfrm>
          <a:prstGeom prst="rect">
            <a:avLst/>
          </a:prstGeom>
          <a:noFill/>
          <a:ln>
            <a:noFill/>
          </a:ln>
        </p:spPr>
        <p:txBody>
          <a:bodyPr anchorCtr="0" anchor="t" bIns="45700" lIns="91425" spcFirstLastPara="1" rIns="91425" wrap="square" tIns="45700">
            <a:spAutoFit/>
          </a:bodyPr>
          <a:lstStyle/>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Vsako vedenje je oblika komunikacije! </a:t>
            </a:r>
            <a:endParaRPr sz="2800"/>
          </a:p>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Ker vedenje nima nasprotja (ne-vedenje ne obstaja), je nemogoče ne komunicirati. </a:t>
            </a:r>
            <a:endParaRPr sz="2800"/>
          </a:p>
          <a:p>
            <a:pPr indent="-406400" lvl="0" marL="457200" marR="0" rtl="0" algn="l">
              <a:spcBef>
                <a:spcPts val="1000"/>
              </a:spcBef>
              <a:spcAft>
                <a:spcPts val="0"/>
              </a:spcAft>
              <a:buClr>
                <a:schemeClr val="dk1"/>
              </a:buClr>
              <a:buSzPts val="2800"/>
              <a:buFont typeface="Calibri"/>
              <a:buChar char="●"/>
            </a:pPr>
            <a:r>
              <a:rPr lang="en-GB" sz="2800">
                <a:solidFill>
                  <a:schemeClr val="dk1"/>
                </a:solidFill>
                <a:latin typeface="Calibri"/>
                <a:ea typeface="Calibri"/>
                <a:cs typeface="Calibri"/>
                <a:sym typeface="Calibri"/>
              </a:rPr>
              <a:t>Tudi če se izogibamo komunikaciji (npr. nezavedna uporaba neverbalne komunikacije ali strategije simptomov), gre za obliko komunikacije. „Strategija simptomov“ pripisuje našo tišino (molk) nečemu, kar je izven našega nadzora, kar pomeni, da je ne komunicirati nemogoče. </a:t>
            </a:r>
            <a:endParaRPr sz="2800"/>
          </a:p>
          <a:p>
            <a:pPr indent="-406400" lvl="0" marL="457200" marR="0" rtl="0" algn="l">
              <a:spcBef>
                <a:spcPts val="1000"/>
              </a:spcBef>
              <a:spcAft>
                <a:spcPts val="1000"/>
              </a:spcAft>
              <a:buClr>
                <a:schemeClr val="dk1"/>
              </a:buClr>
              <a:buSzPts val="2800"/>
              <a:buFont typeface="Calibri"/>
              <a:buChar char="●"/>
            </a:pPr>
            <a:r>
              <a:rPr lang="en-GB" sz="2800">
                <a:solidFill>
                  <a:schemeClr val="dk1"/>
                </a:solidFill>
                <a:latin typeface="Calibri"/>
                <a:ea typeface="Calibri"/>
                <a:cs typeface="Calibri"/>
                <a:sym typeface="Calibri"/>
              </a:rPr>
              <a:t>Primeri strategije simptomov so zaspanost, glavobol in opitost. Tudi obrazni izrazi, digitalna komunikacija in tišina (molk)se lahko analizirajo kot oblika komunikacije s strani prejemnika.  </a:t>
            </a:r>
            <a:endParaRPr sz="2800">
              <a:solidFill>
                <a:schemeClr val="dk1"/>
              </a:solidFill>
              <a:latin typeface="Calibri"/>
              <a:ea typeface="Calibri"/>
              <a:cs typeface="Calibri"/>
              <a:sym typeface="Calibri"/>
            </a:endParaRPr>
          </a:p>
        </p:txBody>
      </p:sp>
      <p:sp>
        <p:nvSpPr>
          <p:cNvPr id="189" name="Google Shape;189;p9"/>
          <p:cNvSpPr txBox="1"/>
          <p:nvPr/>
        </p:nvSpPr>
        <p:spPr>
          <a:xfrm>
            <a:off x="1435395" y="2261404"/>
            <a:ext cx="11353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C00000"/>
                </a:solidFill>
              </a:rPr>
              <a:t>Nemogoče je nekomunicirati: </a:t>
            </a:r>
            <a:endParaRPr b="1" sz="2800">
              <a:solidFill>
                <a:srgbClr val="C00000"/>
              </a:solidFill>
              <a:latin typeface="Arial"/>
              <a:ea typeface="Arial"/>
              <a:cs typeface="Arial"/>
              <a:sym typeface="Arial"/>
            </a:endParaRPr>
          </a:p>
        </p:txBody>
      </p:sp>
      <p:pic>
        <p:nvPicPr>
          <p:cNvPr id="190" name="Google Shape;190;p9"/>
          <p:cNvPicPr preferRelativeResize="0"/>
          <p:nvPr/>
        </p:nvPicPr>
        <p:blipFill rotWithShape="1">
          <a:blip r:embed="rId3">
            <a:alphaModFix/>
          </a:blip>
          <a:srcRect b="0" l="0" r="0" t="0"/>
          <a:stretch/>
        </p:blipFill>
        <p:spPr>
          <a:xfrm>
            <a:off x="11582400" y="536620"/>
            <a:ext cx="1759725" cy="2257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2022-05-13T08:01:25Z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