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4" r:id="rId2"/>
  </p:sldMasterIdLst>
  <p:notesMasterIdLst>
    <p:notesMasterId r:id="rId20"/>
  </p:notesMasterIdLst>
  <p:sldIdLst>
    <p:sldId id="256" r:id="rId3"/>
    <p:sldId id="257" r:id="rId4"/>
    <p:sldId id="258" r:id="rId5"/>
    <p:sldId id="259" r:id="rId6"/>
    <p:sldId id="268" r:id="rId7"/>
    <p:sldId id="272" r:id="rId8"/>
    <p:sldId id="273" r:id="rId9"/>
    <p:sldId id="274" r:id="rId10"/>
    <p:sldId id="275" r:id="rId11"/>
    <p:sldId id="277" r:id="rId12"/>
    <p:sldId id="279" r:id="rId13"/>
    <p:sldId id="276" r:id="rId14"/>
    <p:sldId id="280" r:id="rId15"/>
    <p:sldId id="281" r:id="rId16"/>
    <p:sldId id="282" r:id="rId17"/>
    <p:sldId id="290" r:id="rId18"/>
    <p:sldId id="269" r:id="rId19"/>
  </p:sldIdLst>
  <p:sldSz cx="18288000" cy="10287000"/>
  <p:notesSz cx="18288000" cy="10287000"/>
  <p:embeddedFontLst>
    <p:embeddedFont>
      <p:font typeface="Calibri" panose="020F0502020204030204" pitchFamily="34" charset="0"/>
      <p:regular r:id="rId21"/>
      <p:bold r:id="rId22"/>
      <p:italic r:id="rId23"/>
      <p:boldItalic r:id="rId24"/>
    </p:embeddedFont>
    <p:embeddedFont>
      <p:font typeface="Helvetica Neue" panose="020B0604020202020204" charset="0"/>
      <p:regular r:id="rId25"/>
      <p:bold r:id="rId26"/>
      <p:italic r:id="rId27"/>
      <p:boldItalic r:id="rId28"/>
    </p:embeddedFont>
    <p:embeddedFont>
      <p:font typeface="Microsoft Sans Serif" panose="020B0604020202020204" pitchFamily="34" charset="0"/>
      <p:regular r:id="rId29"/>
    </p:embeddedFont>
    <p:embeddedFont>
      <p:font typeface="Tahoma" panose="020B0604030504040204" pitchFamily="34" charset="0"/>
      <p:regular r:id="rId30"/>
      <p:bold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9" roundtripDataSignature="AMtx7mhyjq2XQZLZRtGjl5uDHsO18B/eA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00"/>
    <p:restoredTop sz="94694"/>
  </p:normalViewPr>
  <p:slideViewPr>
    <p:cSldViewPr snapToGrid="0">
      <p:cViewPr varScale="1">
        <p:scale>
          <a:sx n="58" d="100"/>
          <a:sy n="58" d="100"/>
        </p:scale>
        <p:origin x="677" y="58"/>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9" Type="http://customschemas.google.com/relationships/presentationmetadata" Target="metadata"/><Relationship Id="rId3" Type="http://schemas.openxmlformats.org/officeDocument/2006/relationships/slide" Target="slides/slide1.xml"/><Relationship Id="rId21" Type="http://schemas.openxmlformats.org/officeDocument/2006/relationships/font" Target="fonts/font1.fntdata"/><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font" Target="fonts/font9.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43"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048600" y="771525"/>
            <a:ext cx="12192600"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1: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1: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98220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20547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809643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97041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815718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78927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8: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8" name="Google Shape;208;p8: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0: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8" name="Google Shape;238;p10: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2: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2: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3: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3: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b288c97b5c_0_40:notes"/>
          <p:cNvSpPr txBox="1">
            <a:spLocks noGrp="1"/>
          </p:cNvSpPr>
          <p:nvPr>
            <p:ph type="body" idx="1"/>
          </p:nvPr>
        </p:nvSpPr>
        <p:spPr>
          <a:xfrm>
            <a:off x="1828800" y="4886325"/>
            <a:ext cx="14630400" cy="462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g1b288c97b5c_0_40: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98762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84662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19735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1732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505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
        <p:cNvGrpSpPr/>
        <p:nvPr/>
      </p:nvGrpSpPr>
      <p:grpSpPr>
        <a:xfrm>
          <a:off x="0" y="0"/>
          <a:ext cx="0" cy="0"/>
          <a:chOff x="0" y="0"/>
          <a:chExt cx="0" cy="0"/>
        </a:xfrm>
      </p:grpSpPr>
      <p:sp>
        <p:nvSpPr>
          <p:cNvPr id="13" name="Google Shape;13;p12"/>
          <p:cNvSpPr txBox="1"/>
          <p:nvPr/>
        </p:nvSpPr>
        <p:spPr>
          <a:xfrm>
            <a:off x="5029200" y="9182100"/>
            <a:ext cx="12268200" cy="788036"/>
          </a:xfrm>
          <a:prstGeom prst="rect">
            <a:avLst/>
          </a:prstGeom>
          <a:noFill/>
          <a:ln>
            <a:noFill/>
          </a:ln>
        </p:spPr>
        <p:txBody>
          <a:bodyPr spcFirstLastPara="1" wrap="square" lIns="91425" tIns="45700" rIns="91425" bIns="45700" anchor="t" anchorCtr="0">
            <a:spAutoFit/>
          </a:bodyPr>
          <a:lstStyle/>
          <a:p>
            <a:pPr marL="12700" marR="0" lvl="0" indent="0" algn="just" rtl="0">
              <a:lnSpc>
                <a:spcPct val="97777"/>
              </a:lnSpc>
              <a:spcBef>
                <a:spcPts val="0"/>
              </a:spcBef>
              <a:spcAft>
                <a:spcPts val="0"/>
              </a:spcAft>
              <a:buNone/>
            </a:pPr>
            <a:r>
              <a:rPr lang="en-US" sz="180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66"/>
        <p:cNvGrpSpPr/>
        <p:nvPr/>
      </p:nvGrpSpPr>
      <p:grpSpPr>
        <a:xfrm>
          <a:off x="0" y="0"/>
          <a:ext cx="0" cy="0"/>
          <a:chOff x="0" y="0"/>
          <a:chExt cx="0" cy="0"/>
        </a:xfrm>
      </p:grpSpPr>
      <p:sp>
        <p:nvSpPr>
          <p:cNvPr id="67" name="Google Shape;67;p22"/>
          <p:cNvSpPr txBox="1">
            <a:spLocks noGrp="1"/>
          </p:cNvSpPr>
          <p:nvPr>
            <p:ph type="title"/>
          </p:nvPr>
        </p:nvSpPr>
        <p:spPr>
          <a:xfrm>
            <a:off x="1260475"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8" name="Google Shape;68;p22"/>
          <p:cNvSpPr txBox="1">
            <a:spLocks noGrp="1"/>
          </p:cNvSpPr>
          <p:nvPr>
            <p:ph type="body" idx="1"/>
          </p:nvPr>
        </p:nvSpPr>
        <p:spPr>
          <a:xfrm>
            <a:off x="1260475" y="2522538"/>
            <a:ext cx="7735888" cy="1235075"/>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9" name="Google Shape;69;p22"/>
          <p:cNvSpPr txBox="1">
            <a:spLocks noGrp="1"/>
          </p:cNvSpPr>
          <p:nvPr>
            <p:ph type="body" idx="2"/>
          </p:nvPr>
        </p:nvSpPr>
        <p:spPr>
          <a:xfrm>
            <a:off x="1260475" y="3757613"/>
            <a:ext cx="7735888" cy="55276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 name="Google Shape;70;p22"/>
          <p:cNvSpPr txBox="1">
            <a:spLocks noGrp="1"/>
          </p:cNvSpPr>
          <p:nvPr>
            <p:ph type="body" idx="3"/>
          </p:nvPr>
        </p:nvSpPr>
        <p:spPr>
          <a:xfrm>
            <a:off x="9258300" y="2522538"/>
            <a:ext cx="7775575" cy="1235075"/>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71" name="Google Shape;71;p22"/>
          <p:cNvSpPr txBox="1">
            <a:spLocks noGrp="1"/>
          </p:cNvSpPr>
          <p:nvPr>
            <p:ph type="body" idx="4"/>
          </p:nvPr>
        </p:nvSpPr>
        <p:spPr>
          <a:xfrm>
            <a:off x="9258300" y="3757613"/>
            <a:ext cx="7775575" cy="55276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 name="Google Shape;72;p22"/>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22"/>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4" name="Google Shape;74;p22"/>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75"/>
        <p:cNvGrpSpPr/>
        <p:nvPr/>
      </p:nvGrpSpPr>
      <p:grpSpPr>
        <a:xfrm>
          <a:off x="0" y="0"/>
          <a:ext cx="0" cy="0"/>
          <a:chOff x="0" y="0"/>
          <a:chExt cx="0" cy="0"/>
        </a:xfrm>
      </p:grpSpPr>
      <p:sp>
        <p:nvSpPr>
          <p:cNvPr id="76" name="Google Shape;76;p23"/>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7" name="Google Shape;77;p23"/>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23"/>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9" name="Google Shape;79;p23"/>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80"/>
        <p:cNvGrpSpPr/>
        <p:nvPr/>
      </p:nvGrpSpPr>
      <p:grpSpPr>
        <a:xfrm>
          <a:off x="0" y="0"/>
          <a:ext cx="0" cy="0"/>
          <a:chOff x="0" y="0"/>
          <a:chExt cx="0" cy="0"/>
        </a:xfrm>
      </p:grpSpPr>
      <p:sp>
        <p:nvSpPr>
          <p:cNvPr id="81" name="Google Shape;81;p24"/>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Google Shape;82;p24"/>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24"/>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84"/>
        <p:cNvGrpSpPr/>
        <p:nvPr/>
      </p:nvGrpSpPr>
      <p:grpSpPr>
        <a:xfrm>
          <a:off x="0" y="0"/>
          <a:ext cx="0" cy="0"/>
          <a:chOff x="0" y="0"/>
          <a:chExt cx="0" cy="0"/>
        </a:xfrm>
      </p:grpSpPr>
      <p:sp>
        <p:nvSpPr>
          <p:cNvPr id="85" name="Google Shape;85;p25"/>
          <p:cNvSpPr txBox="1">
            <a:spLocks noGrp="1"/>
          </p:cNvSpPr>
          <p:nvPr>
            <p:ph type="title"/>
          </p:nvPr>
        </p:nvSpPr>
        <p:spPr>
          <a:xfrm>
            <a:off x="1260475" y="685800"/>
            <a:ext cx="5897563" cy="24003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25"/>
          <p:cNvSpPr txBox="1">
            <a:spLocks noGrp="1"/>
          </p:cNvSpPr>
          <p:nvPr>
            <p:ph type="body" idx="1"/>
          </p:nvPr>
        </p:nvSpPr>
        <p:spPr>
          <a:xfrm>
            <a:off x="7775575" y="1481138"/>
            <a:ext cx="9258300" cy="7310437"/>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7" name="Google Shape;87;p25"/>
          <p:cNvSpPr txBox="1">
            <a:spLocks noGrp="1"/>
          </p:cNvSpPr>
          <p:nvPr>
            <p:ph type="body" idx="2"/>
          </p:nvPr>
        </p:nvSpPr>
        <p:spPr>
          <a:xfrm>
            <a:off x="1260475" y="3086100"/>
            <a:ext cx="5897563" cy="57181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88" name="Google Shape;88;p25"/>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25"/>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0" name="Google Shape;90;p25"/>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91"/>
        <p:cNvGrpSpPr/>
        <p:nvPr/>
      </p:nvGrpSpPr>
      <p:grpSpPr>
        <a:xfrm>
          <a:off x="0" y="0"/>
          <a:ext cx="0" cy="0"/>
          <a:chOff x="0" y="0"/>
          <a:chExt cx="0" cy="0"/>
        </a:xfrm>
      </p:grpSpPr>
      <p:sp>
        <p:nvSpPr>
          <p:cNvPr id="92" name="Google Shape;92;p26"/>
          <p:cNvSpPr txBox="1">
            <a:spLocks noGrp="1"/>
          </p:cNvSpPr>
          <p:nvPr>
            <p:ph type="title"/>
          </p:nvPr>
        </p:nvSpPr>
        <p:spPr>
          <a:xfrm>
            <a:off x="1260475" y="685800"/>
            <a:ext cx="5897563" cy="24003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3" name="Google Shape;93;p26"/>
          <p:cNvSpPr>
            <a:spLocks noGrp="1"/>
          </p:cNvSpPr>
          <p:nvPr>
            <p:ph type="pic" idx="2"/>
          </p:nvPr>
        </p:nvSpPr>
        <p:spPr>
          <a:xfrm>
            <a:off x="7775575" y="1481138"/>
            <a:ext cx="9258300" cy="7310437"/>
          </a:xfrm>
          <a:prstGeom prst="rect">
            <a:avLst/>
          </a:prstGeom>
          <a:noFill/>
          <a:ln>
            <a:noFill/>
          </a:ln>
        </p:spPr>
      </p:sp>
      <p:sp>
        <p:nvSpPr>
          <p:cNvPr id="94" name="Google Shape;94;p26"/>
          <p:cNvSpPr txBox="1">
            <a:spLocks noGrp="1"/>
          </p:cNvSpPr>
          <p:nvPr>
            <p:ph type="body" idx="1"/>
          </p:nvPr>
        </p:nvSpPr>
        <p:spPr>
          <a:xfrm>
            <a:off x="1260475" y="3086100"/>
            <a:ext cx="5897563" cy="57181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95" name="Google Shape;95;p26"/>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6" name="Google Shape;96;p26"/>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7" name="Google Shape;97;p26"/>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98"/>
        <p:cNvGrpSpPr/>
        <p:nvPr/>
      </p:nvGrpSpPr>
      <p:grpSpPr>
        <a:xfrm>
          <a:off x="0" y="0"/>
          <a:ext cx="0" cy="0"/>
          <a:chOff x="0" y="0"/>
          <a:chExt cx="0" cy="0"/>
        </a:xfrm>
      </p:grpSpPr>
      <p:sp>
        <p:nvSpPr>
          <p:cNvPr id="99" name="Google Shape;99;p27"/>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0" name="Google Shape;100;p27"/>
          <p:cNvSpPr txBox="1">
            <a:spLocks noGrp="1"/>
          </p:cNvSpPr>
          <p:nvPr>
            <p:ph type="body" idx="1"/>
          </p:nvPr>
        </p:nvSpPr>
        <p:spPr>
          <a:xfrm rot="5400000">
            <a:off x="5880100" y="-1884362"/>
            <a:ext cx="6527800" cy="15773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 name="Google Shape;101;p27"/>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2" name="Google Shape;102;p27"/>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3" name="Google Shape;103;p27"/>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104"/>
        <p:cNvGrpSpPr/>
        <p:nvPr/>
      </p:nvGrpSpPr>
      <p:grpSpPr>
        <a:xfrm>
          <a:off x="0" y="0"/>
          <a:ext cx="0" cy="0"/>
          <a:chOff x="0" y="0"/>
          <a:chExt cx="0" cy="0"/>
        </a:xfrm>
      </p:grpSpPr>
      <p:sp>
        <p:nvSpPr>
          <p:cNvPr id="105" name="Google Shape;105;p28"/>
          <p:cNvSpPr txBox="1">
            <a:spLocks noGrp="1"/>
          </p:cNvSpPr>
          <p:nvPr>
            <p:ph type="title"/>
          </p:nvPr>
        </p:nvSpPr>
        <p:spPr>
          <a:xfrm rot="5400000">
            <a:off x="10699750" y="2935288"/>
            <a:ext cx="8718550" cy="39433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6" name="Google Shape;106;p28"/>
          <p:cNvSpPr txBox="1">
            <a:spLocks noGrp="1"/>
          </p:cNvSpPr>
          <p:nvPr>
            <p:ph type="body" idx="1"/>
          </p:nvPr>
        </p:nvSpPr>
        <p:spPr>
          <a:xfrm rot="5400000">
            <a:off x="2736850" y="-931862"/>
            <a:ext cx="8718550" cy="1167765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 name="Google Shape;107;p28"/>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8" name="Google Shape;108;p28"/>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9" name="Google Shape;109;p28"/>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
        <p:cNvGrpSpPr/>
        <p:nvPr/>
      </p:nvGrpSpPr>
      <p:grpSpPr>
        <a:xfrm>
          <a:off x="0" y="0"/>
          <a:ext cx="0" cy="0"/>
          <a:chOff x="0" y="0"/>
          <a:chExt cx="0" cy="0"/>
        </a:xfrm>
      </p:grpSpPr>
      <p:sp>
        <p:nvSpPr>
          <p:cNvPr id="15" name="Google Shape;15;p16"/>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 name="Google Shape;16;p16"/>
          <p:cNvSpPr txBox="1">
            <a:spLocks noGrp="1"/>
          </p:cNvSpPr>
          <p:nvPr>
            <p:ph type="body" idx="1"/>
          </p:nvPr>
        </p:nvSpPr>
        <p:spPr>
          <a:xfrm>
            <a:off x="914400" y="2366010"/>
            <a:ext cx="16459200" cy="678942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17" name="Google Shape;17;p16"/>
          <p:cNvSpPr txBox="1">
            <a:spLocks noGrp="1"/>
          </p:cNvSpPr>
          <p:nvPr>
            <p:ph type="ftr" idx="11"/>
          </p:nvPr>
        </p:nvSpPr>
        <p:spPr>
          <a:xfrm>
            <a:off x="4966523" y="9236339"/>
            <a:ext cx="12185015" cy="77215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500" b="0" i="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6"/>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16"/>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800">
                <a:solidFill>
                  <a:srgbClr val="888888"/>
                </a:solidFill>
                <a:latin typeface="Calibri"/>
                <a:ea typeface="Calibri"/>
                <a:cs typeface="Calibri"/>
                <a:sym typeface="Calibri"/>
              </a:defRPr>
            </a:lvl1pPr>
            <a:lvl2pPr marL="0" marR="0" lvl="1" indent="0" algn="r" rtl="0">
              <a:spcBef>
                <a:spcPts val="0"/>
              </a:spcBef>
              <a:buNone/>
              <a:defRPr sz="1800">
                <a:solidFill>
                  <a:srgbClr val="888888"/>
                </a:solidFill>
                <a:latin typeface="Calibri"/>
                <a:ea typeface="Calibri"/>
                <a:cs typeface="Calibri"/>
                <a:sym typeface="Calibri"/>
              </a:defRPr>
            </a:lvl2pPr>
            <a:lvl3pPr marL="0" marR="0" lvl="2" indent="0" algn="r" rtl="0">
              <a:spcBef>
                <a:spcPts val="0"/>
              </a:spcBef>
              <a:buNone/>
              <a:defRPr sz="1800">
                <a:solidFill>
                  <a:srgbClr val="888888"/>
                </a:solidFill>
                <a:latin typeface="Calibri"/>
                <a:ea typeface="Calibri"/>
                <a:cs typeface="Calibri"/>
                <a:sym typeface="Calibri"/>
              </a:defRPr>
            </a:lvl3pPr>
            <a:lvl4pPr marL="0" marR="0" lvl="3" indent="0" algn="r" rtl="0">
              <a:spcBef>
                <a:spcPts val="0"/>
              </a:spcBef>
              <a:buNone/>
              <a:defRPr sz="1800">
                <a:solidFill>
                  <a:srgbClr val="888888"/>
                </a:solidFill>
                <a:latin typeface="Calibri"/>
                <a:ea typeface="Calibri"/>
                <a:cs typeface="Calibri"/>
                <a:sym typeface="Calibri"/>
              </a:defRPr>
            </a:lvl4pPr>
            <a:lvl5pPr marL="0" marR="0" lvl="4" indent="0" algn="r" rtl="0">
              <a:spcBef>
                <a:spcPts val="0"/>
              </a:spcBef>
              <a:buNone/>
              <a:defRPr sz="1800">
                <a:solidFill>
                  <a:srgbClr val="888888"/>
                </a:solidFill>
                <a:latin typeface="Calibri"/>
                <a:ea typeface="Calibri"/>
                <a:cs typeface="Calibri"/>
                <a:sym typeface="Calibri"/>
              </a:defRPr>
            </a:lvl5pPr>
            <a:lvl6pPr marL="0" marR="0" lvl="5" indent="0" algn="r" rtl="0">
              <a:spcBef>
                <a:spcPts val="0"/>
              </a:spcBef>
              <a:buNone/>
              <a:defRPr sz="1800">
                <a:solidFill>
                  <a:srgbClr val="888888"/>
                </a:solidFill>
                <a:latin typeface="Calibri"/>
                <a:ea typeface="Calibri"/>
                <a:cs typeface="Calibri"/>
                <a:sym typeface="Calibri"/>
              </a:defRPr>
            </a:lvl6pPr>
            <a:lvl7pPr marL="0" marR="0" lvl="6" indent="0" algn="r" rtl="0">
              <a:spcBef>
                <a:spcPts val="0"/>
              </a:spcBef>
              <a:buNone/>
              <a:defRPr sz="1800">
                <a:solidFill>
                  <a:srgbClr val="888888"/>
                </a:solidFill>
                <a:latin typeface="Calibri"/>
                <a:ea typeface="Calibri"/>
                <a:cs typeface="Calibri"/>
                <a:sym typeface="Calibri"/>
              </a:defRPr>
            </a:lvl7pPr>
            <a:lvl8pPr marL="0" marR="0" lvl="7" indent="0" algn="r" rtl="0">
              <a:spcBef>
                <a:spcPts val="0"/>
              </a:spcBef>
              <a:buNone/>
              <a:defRPr sz="1800">
                <a:solidFill>
                  <a:srgbClr val="888888"/>
                </a:solidFill>
                <a:latin typeface="Calibri"/>
                <a:ea typeface="Calibri"/>
                <a:cs typeface="Calibri"/>
                <a:sym typeface="Calibri"/>
              </a:defRPr>
            </a:lvl8pPr>
            <a:lvl9pPr marL="0" marR="0" lvl="8" indent="0" algn="r" rtl="0">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0"/>
        <p:cNvGrpSpPr/>
        <p:nvPr/>
      </p:nvGrpSpPr>
      <p:grpSpPr>
        <a:xfrm>
          <a:off x="0" y="0"/>
          <a:ext cx="0" cy="0"/>
          <a:chOff x="0" y="0"/>
          <a:chExt cx="0" cy="0"/>
        </a:xfrm>
      </p:grpSpPr>
      <p:sp>
        <p:nvSpPr>
          <p:cNvPr id="21" name="Google Shape;21;p17"/>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 name="Google Shape;22;p17"/>
          <p:cNvSpPr txBox="1">
            <a:spLocks noGrp="1"/>
          </p:cNvSpPr>
          <p:nvPr>
            <p:ph type="body" idx="1"/>
          </p:nvPr>
        </p:nvSpPr>
        <p:spPr>
          <a:xfrm>
            <a:off x="914400" y="2366010"/>
            <a:ext cx="7955280" cy="678942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23" name="Google Shape;23;p17"/>
          <p:cNvSpPr txBox="1">
            <a:spLocks noGrp="1"/>
          </p:cNvSpPr>
          <p:nvPr>
            <p:ph type="body" idx="2"/>
          </p:nvPr>
        </p:nvSpPr>
        <p:spPr>
          <a:xfrm>
            <a:off x="9418320" y="2366010"/>
            <a:ext cx="7955280" cy="678942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24" name="Google Shape;24;p17"/>
          <p:cNvSpPr txBox="1">
            <a:spLocks noGrp="1"/>
          </p:cNvSpPr>
          <p:nvPr>
            <p:ph type="ftr" idx="11"/>
          </p:nvPr>
        </p:nvSpPr>
        <p:spPr>
          <a:xfrm>
            <a:off x="4966523" y="9236339"/>
            <a:ext cx="12185015" cy="77215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500" b="0" i="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7"/>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17"/>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800">
                <a:solidFill>
                  <a:srgbClr val="888888"/>
                </a:solidFill>
                <a:latin typeface="Calibri"/>
                <a:ea typeface="Calibri"/>
                <a:cs typeface="Calibri"/>
                <a:sym typeface="Calibri"/>
              </a:defRPr>
            </a:lvl1pPr>
            <a:lvl2pPr marL="0" marR="0" lvl="1" indent="0" algn="r" rtl="0">
              <a:spcBef>
                <a:spcPts val="0"/>
              </a:spcBef>
              <a:buNone/>
              <a:defRPr sz="1800">
                <a:solidFill>
                  <a:srgbClr val="888888"/>
                </a:solidFill>
                <a:latin typeface="Calibri"/>
                <a:ea typeface="Calibri"/>
                <a:cs typeface="Calibri"/>
                <a:sym typeface="Calibri"/>
              </a:defRPr>
            </a:lvl2pPr>
            <a:lvl3pPr marL="0" marR="0" lvl="2" indent="0" algn="r" rtl="0">
              <a:spcBef>
                <a:spcPts val="0"/>
              </a:spcBef>
              <a:buNone/>
              <a:defRPr sz="1800">
                <a:solidFill>
                  <a:srgbClr val="888888"/>
                </a:solidFill>
                <a:latin typeface="Calibri"/>
                <a:ea typeface="Calibri"/>
                <a:cs typeface="Calibri"/>
                <a:sym typeface="Calibri"/>
              </a:defRPr>
            </a:lvl3pPr>
            <a:lvl4pPr marL="0" marR="0" lvl="3" indent="0" algn="r" rtl="0">
              <a:spcBef>
                <a:spcPts val="0"/>
              </a:spcBef>
              <a:buNone/>
              <a:defRPr sz="1800">
                <a:solidFill>
                  <a:srgbClr val="888888"/>
                </a:solidFill>
                <a:latin typeface="Calibri"/>
                <a:ea typeface="Calibri"/>
                <a:cs typeface="Calibri"/>
                <a:sym typeface="Calibri"/>
              </a:defRPr>
            </a:lvl4pPr>
            <a:lvl5pPr marL="0" marR="0" lvl="4" indent="0" algn="r" rtl="0">
              <a:spcBef>
                <a:spcPts val="0"/>
              </a:spcBef>
              <a:buNone/>
              <a:defRPr sz="1800">
                <a:solidFill>
                  <a:srgbClr val="888888"/>
                </a:solidFill>
                <a:latin typeface="Calibri"/>
                <a:ea typeface="Calibri"/>
                <a:cs typeface="Calibri"/>
                <a:sym typeface="Calibri"/>
              </a:defRPr>
            </a:lvl5pPr>
            <a:lvl6pPr marL="0" marR="0" lvl="5" indent="0" algn="r" rtl="0">
              <a:spcBef>
                <a:spcPts val="0"/>
              </a:spcBef>
              <a:buNone/>
              <a:defRPr sz="1800">
                <a:solidFill>
                  <a:srgbClr val="888888"/>
                </a:solidFill>
                <a:latin typeface="Calibri"/>
                <a:ea typeface="Calibri"/>
                <a:cs typeface="Calibri"/>
                <a:sym typeface="Calibri"/>
              </a:defRPr>
            </a:lvl6pPr>
            <a:lvl7pPr marL="0" marR="0" lvl="6" indent="0" algn="r" rtl="0">
              <a:spcBef>
                <a:spcPts val="0"/>
              </a:spcBef>
              <a:buNone/>
              <a:defRPr sz="1800">
                <a:solidFill>
                  <a:srgbClr val="888888"/>
                </a:solidFill>
                <a:latin typeface="Calibri"/>
                <a:ea typeface="Calibri"/>
                <a:cs typeface="Calibri"/>
                <a:sym typeface="Calibri"/>
              </a:defRPr>
            </a:lvl7pPr>
            <a:lvl8pPr marL="0" marR="0" lvl="7" indent="0" algn="r" rtl="0">
              <a:spcBef>
                <a:spcPts val="0"/>
              </a:spcBef>
              <a:buNone/>
              <a:defRPr sz="1800">
                <a:solidFill>
                  <a:srgbClr val="888888"/>
                </a:solidFill>
                <a:latin typeface="Calibri"/>
                <a:ea typeface="Calibri"/>
                <a:cs typeface="Calibri"/>
                <a:sym typeface="Calibri"/>
              </a:defRPr>
            </a:lvl8pPr>
            <a:lvl9pPr marL="0" marR="0" lvl="8" indent="0" algn="r" rtl="0">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7"/>
        <p:cNvGrpSpPr/>
        <p:nvPr/>
      </p:nvGrpSpPr>
      <p:grpSpPr>
        <a:xfrm>
          <a:off x="0" y="0"/>
          <a:ext cx="0" cy="0"/>
          <a:chOff x="0" y="0"/>
          <a:chExt cx="0" cy="0"/>
        </a:xfrm>
      </p:grpSpPr>
      <p:sp>
        <p:nvSpPr>
          <p:cNvPr id="28" name="Google Shape;28;p18"/>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Google Shape;29;p18"/>
          <p:cNvSpPr txBox="1">
            <a:spLocks noGrp="1"/>
          </p:cNvSpPr>
          <p:nvPr>
            <p:ph type="ftr" idx="11"/>
          </p:nvPr>
        </p:nvSpPr>
        <p:spPr>
          <a:xfrm>
            <a:off x="4966523" y="9236339"/>
            <a:ext cx="12185015" cy="77215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500" b="0" i="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8"/>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Google Shape;31;p18"/>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800">
                <a:solidFill>
                  <a:srgbClr val="888888"/>
                </a:solidFill>
                <a:latin typeface="Calibri"/>
                <a:ea typeface="Calibri"/>
                <a:cs typeface="Calibri"/>
                <a:sym typeface="Calibri"/>
              </a:defRPr>
            </a:lvl1pPr>
            <a:lvl2pPr marL="0" marR="0" lvl="1" indent="0" algn="r" rtl="0">
              <a:spcBef>
                <a:spcPts val="0"/>
              </a:spcBef>
              <a:buNone/>
              <a:defRPr sz="1800">
                <a:solidFill>
                  <a:srgbClr val="888888"/>
                </a:solidFill>
                <a:latin typeface="Calibri"/>
                <a:ea typeface="Calibri"/>
                <a:cs typeface="Calibri"/>
                <a:sym typeface="Calibri"/>
              </a:defRPr>
            </a:lvl2pPr>
            <a:lvl3pPr marL="0" marR="0" lvl="2" indent="0" algn="r" rtl="0">
              <a:spcBef>
                <a:spcPts val="0"/>
              </a:spcBef>
              <a:buNone/>
              <a:defRPr sz="1800">
                <a:solidFill>
                  <a:srgbClr val="888888"/>
                </a:solidFill>
                <a:latin typeface="Calibri"/>
                <a:ea typeface="Calibri"/>
                <a:cs typeface="Calibri"/>
                <a:sym typeface="Calibri"/>
              </a:defRPr>
            </a:lvl3pPr>
            <a:lvl4pPr marL="0" marR="0" lvl="3" indent="0" algn="r" rtl="0">
              <a:spcBef>
                <a:spcPts val="0"/>
              </a:spcBef>
              <a:buNone/>
              <a:defRPr sz="1800">
                <a:solidFill>
                  <a:srgbClr val="888888"/>
                </a:solidFill>
                <a:latin typeface="Calibri"/>
                <a:ea typeface="Calibri"/>
                <a:cs typeface="Calibri"/>
                <a:sym typeface="Calibri"/>
              </a:defRPr>
            </a:lvl4pPr>
            <a:lvl5pPr marL="0" marR="0" lvl="4" indent="0" algn="r" rtl="0">
              <a:spcBef>
                <a:spcPts val="0"/>
              </a:spcBef>
              <a:buNone/>
              <a:defRPr sz="1800">
                <a:solidFill>
                  <a:srgbClr val="888888"/>
                </a:solidFill>
                <a:latin typeface="Calibri"/>
                <a:ea typeface="Calibri"/>
                <a:cs typeface="Calibri"/>
                <a:sym typeface="Calibri"/>
              </a:defRPr>
            </a:lvl5pPr>
            <a:lvl6pPr marL="0" marR="0" lvl="5" indent="0" algn="r" rtl="0">
              <a:spcBef>
                <a:spcPts val="0"/>
              </a:spcBef>
              <a:buNone/>
              <a:defRPr sz="1800">
                <a:solidFill>
                  <a:srgbClr val="888888"/>
                </a:solidFill>
                <a:latin typeface="Calibri"/>
                <a:ea typeface="Calibri"/>
                <a:cs typeface="Calibri"/>
                <a:sym typeface="Calibri"/>
              </a:defRPr>
            </a:lvl6pPr>
            <a:lvl7pPr marL="0" marR="0" lvl="6" indent="0" algn="r" rtl="0">
              <a:spcBef>
                <a:spcPts val="0"/>
              </a:spcBef>
              <a:buNone/>
              <a:defRPr sz="1800">
                <a:solidFill>
                  <a:srgbClr val="888888"/>
                </a:solidFill>
                <a:latin typeface="Calibri"/>
                <a:ea typeface="Calibri"/>
                <a:cs typeface="Calibri"/>
                <a:sym typeface="Calibri"/>
              </a:defRPr>
            </a:lvl7pPr>
            <a:lvl8pPr marL="0" marR="0" lvl="7" indent="0" algn="r" rtl="0">
              <a:spcBef>
                <a:spcPts val="0"/>
              </a:spcBef>
              <a:buNone/>
              <a:defRPr sz="1800">
                <a:solidFill>
                  <a:srgbClr val="888888"/>
                </a:solidFill>
                <a:latin typeface="Calibri"/>
                <a:ea typeface="Calibri"/>
                <a:cs typeface="Calibri"/>
                <a:sym typeface="Calibri"/>
              </a:defRPr>
            </a:lvl8pPr>
            <a:lvl9pPr marL="0" marR="0" lvl="8" indent="0" algn="r" rtl="0">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2"/>
        <p:cNvGrpSpPr/>
        <p:nvPr/>
      </p:nvGrpSpPr>
      <p:grpSpPr>
        <a:xfrm>
          <a:off x="0" y="0"/>
          <a:ext cx="0" cy="0"/>
          <a:chOff x="0" y="0"/>
          <a:chExt cx="0" cy="0"/>
        </a:xfrm>
      </p:grpSpPr>
      <p:sp>
        <p:nvSpPr>
          <p:cNvPr id="33" name="Google Shape;33;p19"/>
          <p:cNvSpPr txBox="1"/>
          <p:nvPr/>
        </p:nvSpPr>
        <p:spPr>
          <a:xfrm>
            <a:off x="4953000" y="9182100"/>
            <a:ext cx="12344400" cy="788036"/>
          </a:xfrm>
          <a:prstGeom prst="rect">
            <a:avLst/>
          </a:prstGeom>
          <a:noFill/>
          <a:ln>
            <a:noFill/>
          </a:ln>
        </p:spPr>
        <p:txBody>
          <a:bodyPr spcFirstLastPara="1" wrap="square" lIns="91425" tIns="45700" rIns="91425" bIns="45700" anchor="t" anchorCtr="0">
            <a:spAutoFit/>
          </a:bodyPr>
          <a:lstStyle/>
          <a:p>
            <a:pPr marL="12700" marR="0" lvl="0" indent="0" algn="just" rtl="0">
              <a:lnSpc>
                <a:spcPct val="97777"/>
              </a:lnSpc>
              <a:spcBef>
                <a:spcPts val="0"/>
              </a:spcBef>
              <a:spcAft>
                <a:spcPts val="0"/>
              </a:spcAft>
              <a:buNone/>
            </a:pPr>
            <a:r>
              <a:rPr lang="en-US" sz="180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41"/>
        <p:cNvGrpSpPr/>
        <p:nvPr/>
      </p:nvGrpSpPr>
      <p:grpSpPr>
        <a:xfrm>
          <a:off x="0" y="0"/>
          <a:ext cx="0" cy="0"/>
          <a:chOff x="0" y="0"/>
          <a:chExt cx="0" cy="0"/>
        </a:xfrm>
      </p:grpSpPr>
      <p:sp>
        <p:nvSpPr>
          <p:cNvPr id="42" name="Google Shape;42;p14"/>
          <p:cNvSpPr txBox="1">
            <a:spLocks noGrp="1"/>
          </p:cNvSpPr>
          <p:nvPr>
            <p:ph type="ctrTitle"/>
          </p:nvPr>
        </p:nvSpPr>
        <p:spPr>
          <a:xfrm>
            <a:off x="2286000" y="1684338"/>
            <a:ext cx="13716000" cy="35814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3" name="Google Shape;43;p14"/>
          <p:cNvSpPr txBox="1">
            <a:spLocks noGrp="1"/>
          </p:cNvSpPr>
          <p:nvPr>
            <p:ph type="subTitle" idx="1"/>
          </p:nvPr>
        </p:nvSpPr>
        <p:spPr>
          <a:xfrm>
            <a:off x="2286000" y="5403850"/>
            <a:ext cx="13716000" cy="248285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44" name="Google Shape;44;p14"/>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14"/>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6" name="Google Shape;46;p14"/>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47"/>
        <p:cNvGrpSpPr/>
        <p:nvPr/>
      </p:nvGrpSpPr>
      <p:grpSpPr>
        <a:xfrm>
          <a:off x="0" y="0"/>
          <a:ext cx="0" cy="0"/>
          <a:chOff x="0" y="0"/>
          <a:chExt cx="0" cy="0"/>
        </a:xfrm>
      </p:grpSpPr>
      <p:sp>
        <p:nvSpPr>
          <p:cNvPr id="48" name="Google Shape;48;p15"/>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9" name="Google Shape;49;p15"/>
          <p:cNvSpPr txBox="1">
            <a:spLocks noGrp="1"/>
          </p:cNvSpPr>
          <p:nvPr>
            <p:ph type="body" idx="1"/>
          </p:nvPr>
        </p:nvSpPr>
        <p:spPr>
          <a:xfrm>
            <a:off x="1257300" y="2738438"/>
            <a:ext cx="157734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 name="Google Shape;50;p15"/>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 name="Google Shape;51;p15"/>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15"/>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53"/>
        <p:cNvGrpSpPr/>
        <p:nvPr/>
      </p:nvGrpSpPr>
      <p:grpSpPr>
        <a:xfrm>
          <a:off x="0" y="0"/>
          <a:ext cx="0" cy="0"/>
          <a:chOff x="0" y="0"/>
          <a:chExt cx="0" cy="0"/>
        </a:xfrm>
      </p:grpSpPr>
      <p:sp>
        <p:nvSpPr>
          <p:cNvPr id="54" name="Google Shape;54;p20"/>
          <p:cNvSpPr txBox="1">
            <a:spLocks noGrp="1"/>
          </p:cNvSpPr>
          <p:nvPr>
            <p:ph type="title"/>
          </p:nvPr>
        </p:nvSpPr>
        <p:spPr>
          <a:xfrm>
            <a:off x="1247775" y="2565400"/>
            <a:ext cx="15773400" cy="4278313"/>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5" name="Google Shape;55;p20"/>
          <p:cNvSpPr txBox="1">
            <a:spLocks noGrp="1"/>
          </p:cNvSpPr>
          <p:nvPr>
            <p:ph type="body" idx="1"/>
          </p:nvPr>
        </p:nvSpPr>
        <p:spPr>
          <a:xfrm>
            <a:off x="1247775" y="6884988"/>
            <a:ext cx="15773400" cy="22494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56" name="Google Shape;56;p20"/>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20"/>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8" name="Google Shape;58;p20"/>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59"/>
        <p:cNvGrpSpPr/>
        <p:nvPr/>
      </p:nvGrpSpPr>
      <p:grpSpPr>
        <a:xfrm>
          <a:off x="0" y="0"/>
          <a:ext cx="0" cy="0"/>
          <a:chOff x="0" y="0"/>
          <a:chExt cx="0" cy="0"/>
        </a:xfrm>
      </p:grpSpPr>
      <p:sp>
        <p:nvSpPr>
          <p:cNvPr id="60" name="Google Shape;60;p21"/>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1" name="Google Shape;61;p21"/>
          <p:cNvSpPr txBox="1">
            <a:spLocks noGrp="1"/>
          </p:cNvSpPr>
          <p:nvPr>
            <p:ph type="body" idx="1"/>
          </p:nvPr>
        </p:nvSpPr>
        <p:spPr>
          <a:xfrm>
            <a:off x="1257300" y="2738438"/>
            <a:ext cx="78105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 name="Google Shape;62;p21"/>
          <p:cNvSpPr txBox="1">
            <a:spLocks noGrp="1"/>
          </p:cNvSpPr>
          <p:nvPr>
            <p:ph type="body" idx="2"/>
          </p:nvPr>
        </p:nvSpPr>
        <p:spPr>
          <a:xfrm>
            <a:off x="9220200" y="2738438"/>
            <a:ext cx="78105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 name="Google Shape;63;p21"/>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21"/>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5" name="Google Shape;65;p21"/>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5.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6"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image" Target="../media/image4.png"/><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11"/>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076210" y="2308143"/>
            <a:ext cx="6134099" cy="2695574"/>
          </a:xfrm>
          <a:prstGeom prst="rect">
            <a:avLst/>
          </a:prstGeom>
          <a:noFill/>
          <a:ln>
            <a:noFill/>
          </a:ln>
        </p:spPr>
      </p:pic>
      <p:pic>
        <p:nvPicPr>
          <p:cNvPr id="7" name="Google Shape;7;p11"/>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1024235" y="0"/>
            <a:ext cx="590549" cy="704449"/>
          </a:xfrm>
          <a:prstGeom prst="rect">
            <a:avLst/>
          </a:prstGeom>
          <a:noFill/>
          <a:ln>
            <a:noFill/>
          </a:ln>
        </p:spPr>
      </p:pic>
      <p:pic>
        <p:nvPicPr>
          <p:cNvPr id="8" name="Google Shape;8;p11"/>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1657877" y="9240519"/>
            <a:ext cx="3324224" cy="638174"/>
          </a:xfrm>
          <a:prstGeom prst="rect">
            <a:avLst/>
          </a:prstGeom>
          <a:noFill/>
          <a:ln>
            <a:noFill/>
          </a:ln>
        </p:spPr>
      </p:pic>
      <p:pic>
        <p:nvPicPr>
          <p:cNvPr id="9" name="Google Shape;9;p11"/>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1028700" y="8050069"/>
            <a:ext cx="457199" cy="1085849"/>
          </a:xfrm>
          <a:prstGeom prst="rect">
            <a:avLst/>
          </a:prstGeom>
          <a:noFill/>
          <a:ln>
            <a:noFill/>
          </a:ln>
        </p:spPr>
      </p:pic>
      <p:sp>
        <p:nvSpPr>
          <p:cNvPr id="10" name="Google Shape;10;p11"/>
          <p:cNvSpPr/>
          <p:nvPr/>
        </p:nvSpPr>
        <p:spPr>
          <a:xfrm>
            <a:off x="1445056" y="8644127"/>
            <a:ext cx="15818485" cy="392430"/>
          </a:xfrm>
          <a:custGeom>
            <a:avLst/>
            <a:gdLst/>
            <a:ahLst/>
            <a:cxnLst/>
            <a:rect l="l" t="t" r="r" b="b"/>
            <a:pathLst>
              <a:path w="15818485" h="392429" extrusionOk="0">
                <a:moveTo>
                  <a:pt x="15818396" y="6108"/>
                </a:moveTo>
                <a:lnTo>
                  <a:pt x="12660338" y="6108"/>
                </a:lnTo>
                <a:lnTo>
                  <a:pt x="12660338" y="0"/>
                </a:lnTo>
                <a:lnTo>
                  <a:pt x="7850581" y="0"/>
                </a:lnTo>
                <a:lnTo>
                  <a:pt x="7850581" y="1333"/>
                </a:lnTo>
                <a:lnTo>
                  <a:pt x="4903165" y="1333"/>
                </a:lnTo>
                <a:lnTo>
                  <a:pt x="4660684" y="1333"/>
                </a:lnTo>
                <a:lnTo>
                  <a:pt x="36436" y="1333"/>
                </a:lnTo>
                <a:lnTo>
                  <a:pt x="36436" y="1600"/>
                </a:lnTo>
                <a:lnTo>
                  <a:pt x="0" y="1600"/>
                </a:lnTo>
                <a:lnTo>
                  <a:pt x="0" y="382066"/>
                </a:lnTo>
                <a:lnTo>
                  <a:pt x="36436" y="382066"/>
                </a:lnTo>
                <a:lnTo>
                  <a:pt x="36436" y="391858"/>
                </a:lnTo>
                <a:lnTo>
                  <a:pt x="4903165" y="391858"/>
                </a:lnTo>
                <a:lnTo>
                  <a:pt x="4903165" y="382333"/>
                </a:lnTo>
                <a:lnTo>
                  <a:pt x="9470441" y="382333"/>
                </a:lnTo>
                <a:lnTo>
                  <a:pt x="9470441" y="381000"/>
                </a:lnTo>
                <a:lnTo>
                  <a:pt x="11008652" y="381000"/>
                </a:lnTo>
                <a:lnTo>
                  <a:pt x="11008652" y="387108"/>
                </a:lnTo>
                <a:lnTo>
                  <a:pt x="15818396" y="387108"/>
                </a:lnTo>
                <a:lnTo>
                  <a:pt x="15818396" y="6108"/>
                </a:lnTo>
                <a:close/>
              </a:path>
            </a:pathLst>
          </a:custGeom>
          <a:solidFill>
            <a:srgbClr val="ED9DA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11;p11"/>
          <p:cNvSpPr txBox="1">
            <a:spLocks noGrp="1"/>
          </p:cNvSpPr>
          <p:nvPr>
            <p:ph type="ftr" idx="11"/>
          </p:nvPr>
        </p:nvSpPr>
        <p:spPr>
          <a:xfrm>
            <a:off x="4966523" y="9236339"/>
            <a:ext cx="12185015" cy="695703"/>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
        <p:cNvGrpSpPr/>
        <p:nvPr/>
      </p:nvGrpSpPr>
      <p:grpSpPr>
        <a:xfrm>
          <a:off x="0" y="0"/>
          <a:ext cx="0" cy="0"/>
          <a:chOff x="0" y="0"/>
          <a:chExt cx="0" cy="0"/>
        </a:xfrm>
      </p:grpSpPr>
      <p:pic>
        <p:nvPicPr>
          <p:cNvPr id="35" name="Google Shape;35;p13"/>
          <p:cNvPicPr preferRelativeResize="0"/>
          <p:nvPr/>
        </p:nvPicPr>
        <p:blipFill rotWithShape="1">
          <a:blip r:embed="rId13" cstate="email">
            <a:alphaModFix/>
            <a:extLst>
              <a:ext uri="{28A0092B-C50C-407E-A947-70E740481C1C}">
                <a14:useLocalDpi xmlns:a14="http://schemas.microsoft.com/office/drawing/2010/main"/>
              </a:ext>
            </a:extLst>
          </a:blip>
          <a:srcRect/>
          <a:stretch/>
        </p:blipFill>
        <p:spPr>
          <a:xfrm>
            <a:off x="13948842" y="685682"/>
            <a:ext cx="3314699" cy="1457324"/>
          </a:xfrm>
          <a:prstGeom prst="rect">
            <a:avLst/>
          </a:prstGeom>
          <a:noFill/>
          <a:ln>
            <a:noFill/>
          </a:ln>
        </p:spPr>
      </p:pic>
      <p:pic>
        <p:nvPicPr>
          <p:cNvPr id="36" name="Google Shape;36;p13"/>
          <p:cNvPicPr preferRelativeResize="0"/>
          <p:nvPr/>
        </p:nvPicPr>
        <p:blipFill rotWithShape="1">
          <a:blip r:embed="rId14" cstate="email">
            <a:alphaModFix/>
            <a:extLst>
              <a:ext uri="{28A0092B-C50C-407E-A947-70E740481C1C}">
                <a14:useLocalDpi xmlns:a14="http://schemas.microsoft.com/office/drawing/2010/main"/>
              </a:ext>
            </a:extLst>
          </a:blip>
          <a:srcRect/>
          <a:stretch/>
        </p:blipFill>
        <p:spPr>
          <a:xfrm>
            <a:off x="1024235" y="0"/>
            <a:ext cx="590549" cy="704448"/>
          </a:xfrm>
          <a:prstGeom prst="rect">
            <a:avLst/>
          </a:prstGeom>
          <a:noFill/>
          <a:ln>
            <a:noFill/>
          </a:ln>
        </p:spPr>
      </p:pic>
      <p:pic>
        <p:nvPicPr>
          <p:cNvPr id="37" name="Google Shape;37;p13"/>
          <p:cNvPicPr preferRelativeResize="0"/>
          <p:nvPr/>
        </p:nvPicPr>
        <p:blipFill rotWithShape="1">
          <a:blip r:embed="rId15" cstate="email">
            <a:alphaModFix/>
            <a:extLst>
              <a:ext uri="{28A0092B-C50C-407E-A947-70E740481C1C}">
                <a14:useLocalDpi xmlns:a14="http://schemas.microsoft.com/office/drawing/2010/main"/>
              </a:ext>
            </a:extLst>
          </a:blip>
          <a:srcRect/>
          <a:stretch/>
        </p:blipFill>
        <p:spPr>
          <a:xfrm>
            <a:off x="1028700" y="8050069"/>
            <a:ext cx="457199" cy="1085849"/>
          </a:xfrm>
          <a:prstGeom prst="rect">
            <a:avLst/>
          </a:prstGeom>
          <a:noFill/>
          <a:ln>
            <a:noFill/>
          </a:ln>
        </p:spPr>
      </p:pic>
      <p:sp>
        <p:nvSpPr>
          <p:cNvPr id="38" name="Google Shape;38;p13"/>
          <p:cNvSpPr/>
          <p:nvPr/>
        </p:nvSpPr>
        <p:spPr>
          <a:xfrm>
            <a:off x="1445056" y="8644127"/>
            <a:ext cx="15818485" cy="392430"/>
          </a:xfrm>
          <a:custGeom>
            <a:avLst/>
            <a:gdLst/>
            <a:ahLst/>
            <a:cxnLst/>
            <a:rect l="l" t="t" r="r" b="b"/>
            <a:pathLst>
              <a:path w="15818485" h="392429" extrusionOk="0">
                <a:moveTo>
                  <a:pt x="15818396" y="6108"/>
                </a:moveTo>
                <a:lnTo>
                  <a:pt x="12660338" y="6108"/>
                </a:lnTo>
                <a:lnTo>
                  <a:pt x="12660338" y="0"/>
                </a:lnTo>
                <a:lnTo>
                  <a:pt x="7850581" y="0"/>
                </a:lnTo>
                <a:lnTo>
                  <a:pt x="7850581" y="1333"/>
                </a:lnTo>
                <a:lnTo>
                  <a:pt x="4903165" y="1333"/>
                </a:lnTo>
                <a:lnTo>
                  <a:pt x="4660684" y="1333"/>
                </a:lnTo>
                <a:lnTo>
                  <a:pt x="36436" y="1333"/>
                </a:lnTo>
                <a:lnTo>
                  <a:pt x="36436" y="1600"/>
                </a:lnTo>
                <a:lnTo>
                  <a:pt x="0" y="1600"/>
                </a:lnTo>
                <a:lnTo>
                  <a:pt x="0" y="382066"/>
                </a:lnTo>
                <a:lnTo>
                  <a:pt x="36436" y="382066"/>
                </a:lnTo>
                <a:lnTo>
                  <a:pt x="36436" y="391858"/>
                </a:lnTo>
                <a:lnTo>
                  <a:pt x="4903165" y="391858"/>
                </a:lnTo>
                <a:lnTo>
                  <a:pt x="4903165" y="382333"/>
                </a:lnTo>
                <a:lnTo>
                  <a:pt x="9470441" y="382333"/>
                </a:lnTo>
                <a:lnTo>
                  <a:pt x="9470441" y="381000"/>
                </a:lnTo>
                <a:lnTo>
                  <a:pt x="11008652" y="381000"/>
                </a:lnTo>
                <a:lnTo>
                  <a:pt x="11008652" y="387108"/>
                </a:lnTo>
                <a:lnTo>
                  <a:pt x="15818396" y="387108"/>
                </a:lnTo>
                <a:lnTo>
                  <a:pt x="15818396" y="6108"/>
                </a:lnTo>
                <a:close/>
              </a:path>
            </a:pathLst>
          </a:custGeom>
          <a:solidFill>
            <a:srgbClr val="ED9DA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9" name="Google Shape;39;p13"/>
          <p:cNvPicPr preferRelativeResize="0"/>
          <p:nvPr/>
        </p:nvPicPr>
        <p:blipFill rotWithShape="1">
          <a:blip r:embed="rId16" cstate="email">
            <a:alphaModFix/>
            <a:extLst>
              <a:ext uri="{28A0092B-C50C-407E-A947-70E740481C1C}">
                <a14:useLocalDpi xmlns:a14="http://schemas.microsoft.com/office/drawing/2010/main"/>
              </a:ext>
            </a:extLst>
          </a:blip>
          <a:srcRect/>
          <a:stretch/>
        </p:blipFill>
        <p:spPr>
          <a:xfrm>
            <a:off x="1657877" y="9240519"/>
            <a:ext cx="3324224" cy="638174"/>
          </a:xfrm>
          <a:prstGeom prst="rect">
            <a:avLst/>
          </a:prstGeom>
          <a:noFill/>
          <a:ln>
            <a:noFill/>
          </a:ln>
        </p:spPr>
      </p:pic>
      <p:sp>
        <p:nvSpPr>
          <p:cNvPr id="40" name="Google Shape;40;p13"/>
          <p:cNvSpPr txBox="1"/>
          <p:nvPr/>
        </p:nvSpPr>
        <p:spPr>
          <a:xfrm>
            <a:off x="4982101" y="9282763"/>
            <a:ext cx="12185015" cy="695703"/>
          </a:xfrm>
          <a:prstGeom prst="rect">
            <a:avLst/>
          </a:prstGeom>
          <a:noFill/>
          <a:ln>
            <a:noFill/>
          </a:ln>
        </p:spPr>
        <p:txBody>
          <a:bodyPr spcFirstLastPara="1" wrap="square" lIns="0" tIns="0" rIns="0" bIns="0" anchor="t" anchorCtr="0">
            <a:spAutoFit/>
          </a:bodyPr>
          <a:lstStyle/>
          <a:p>
            <a:pPr marL="12700" marR="0" lvl="0" indent="0" algn="just" rtl="0">
              <a:lnSpc>
                <a:spcPct val="97777"/>
              </a:lnSpc>
              <a:spcBef>
                <a:spcPts val="0"/>
              </a:spcBef>
              <a:spcAft>
                <a:spcPts val="0"/>
              </a:spcAft>
              <a:buNone/>
            </a:pPr>
            <a:r>
              <a:rPr lang="en-US" sz="180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Tree>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just-training.eu/"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just-training.eu/"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
          <p:cNvSpPr txBox="1"/>
          <p:nvPr/>
        </p:nvSpPr>
        <p:spPr>
          <a:xfrm>
            <a:off x="316230" y="5792846"/>
            <a:ext cx="17937804" cy="1446509"/>
          </a:xfrm>
          <a:prstGeom prst="rect">
            <a:avLst/>
          </a:prstGeom>
          <a:noFill/>
          <a:ln>
            <a:noFill/>
          </a:ln>
        </p:spPr>
        <p:txBody>
          <a:bodyPr spcFirstLastPara="1" wrap="square" lIns="91425" tIns="45700" rIns="91425" bIns="45700" anchor="t" anchorCtr="0">
            <a:spAutoFit/>
          </a:bodyPr>
          <a:lstStyle/>
          <a:p>
            <a:pPr lvl="0" algn="ctr" rtl="0"/>
            <a:r>
              <a:rPr lang="en-GB" sz="4400" b="1" dirty="0" err="1">
                <a:solidFill>
                  <a:srgbClr val="D00B24"/>
                </a:solidFill>
              </a:rPr>
              <a:t>Pametno</a:t>
            </a:r>
            <a:r>
              <a:rPr lang="en-GB" sz="4400" b="1" dirty="0">
                <a:solidFill>
                  <a:srgbClr val="D00B24"/>
                </a:solidFill>
              </a:rPr>
              <a:t>, </a:t>
            </a:r>
            <a:r>
              <a:rPr lang="en-GB" sz="4400" b="1" dirty="0" err="1">
                <a:solidFill>
                  <a:srgbClr val="D00B24"/>
                </a:solidFill>
              </a:rPr>
              <a:t>uspešno</a:t>
            </a:r>
            <a:r>
              <a:rPr lang="en-GB" sz="4400" b="1" dirty="0">
                <a:solidFill>
                  <a:srgbClr val="D00B24"/>
                </a:solidFill>
              </a:rPr>
              <a:t> in </a:t>
            </a:r>
            <a:r>
              <a:rPr lang="en-GB" sz="4400" b="1" dirty="0" err="1">
                <a:solidFill>
                  <a:srgbClr val="D00B24"/>
                </a:solidFill>
              </a:rPr>
              <a:t>učinkovito</a:t>
            </a:r>
            <a:r>
              <a:rPr lang="en-GB" sz="4400" b="1" dirty="0">
                <a:solidFill>
                  <a:srgbClr val="D00B24"/>
                </a:solidFill>
              </a:rPr>
              <a:t> </a:t>
            </a:r>
            <a:r>
              <a:rPr lang="en-GB" sz="4400" b="1" dirty="0" err="1">
                <a:solidFill>
                  <a:srgbClr val="D00B24"/>
                </a:solidFill>
              </a:rPr>
              <a:t>obvladovanje</a:t>
            </a:r>
            <a:r>
              <a:rPr lang="en-GB" sz="4400" b="1" dirty="0">
                <a:solidFill>
                  <a:srgbClr val="D00B24"/>
                </a:solidFill>
              </a:rPr>
              <a:t> </a:t>
            </a:r>
            <a:r>
              <a:rPr lang="en-GB" sz="4400" b="1" dirty="0" err="1">
                <a:solidFill>
                  <a:srgbClr val="D00B24"/>
                </a:solidFill>
              </a:rPr>
              <a:t>delovne</a:t>
            </a:r>
            <a:r>
              <a:rPr lang="en-GB" sz="4400" b="1" dirty="0">
                <a:solidFill>
                  <a:srgbClr val="D00B24"/>
                </a:solidFill>
              </a:rPr>
              <a:t> </a:t>
            </a:r>
            <a:r>
              <a:rPr lang="en-GB" sz="4400" b="1" dirty="0" err="1">
                <a:solidFill>
                  <a:srgbClr val="D00B24"/>
                </a:solidFill>
              </a:rPr>
              <a:t>obremenitve</a:t>
            </a:r>
            <a:endParaRPr lang="en-GB" sz="4400" b="1" i="0" u="none" strike="noStrike" cap="none" dirty="0">
              <a:solidFill>
                <a:srgbClr val="D00B24"/>
              </a:solidFill>
              <a:latin typeface="Arial"/>
              <a:ea typeface="Arial"/>
              <a:cs typeface="Arial"/>
              <a:sym typeface="Arial"/>
            </a:endParaRPr>
          </a:p>
        </p:txBody>
      </p:sp>
      <p:sp>
        <p:nvSpPr>
          <p:cNvPr id="2" name="Google Shape;115;p1">
            <a:extLst>
              <a:ext uri="{FF2B5EF4-FFF2-40B4-BE49-F238E27FC236}">
                <a16:creationId xmlns:a16="http://schemas.microsoft.com/office/drawing/2014/main" id="{4B6839D5-A9D0-4A89-A659-02262BB23E44}"/>
              </a:ext>
            </a:extLst>
          </p:cNvPr>
          <p:cNvSpPr txBox="1"/>
          <p:nvPr/>
        </p:nvSpPr>
        <p:spPr>
          <a:xfrm>
            <a:off x="2845676" y="7412820"/>
            <a:ext cx="12596648" cy="707846"/>
          </a:xfrm>
          <a:prstGeom prst="rect">
            <a:avLst/>
          </a:prstGeom>
          <a:noFill/>
          <a:ln>
            <a:noFill/>
          </a:ln>
        </p:spPr>
        <p:txBody>
          <a:bodyPr spcFirstLastPara="1" wrap="square" lIns="91425" tIns="45700" rIns="91425" bIns="45700" anchor="t" anchorCtr="0">
            <a:spAutoFit/>
          </a:bodyPr>
          <a:lstStyle/>
          <a:p>
            <a:pPr marL="12700" marR="0" lvl="0" indent="0" algn="ctr" rtl="0">
              <a:lnSpc>
                <a:spcPct val="100000"/>
              </a:lnSpc>
              <a:spcBef>
                <a:spcPts val="0"/>
              </a:spcBef>
              <a:spcAft>
                <a:spcPts val="0"/>
              </a:spcAft>
              <a:buNone/>
            </a:pPr>
            <a:r>
              <a:rPr lang="en-US" sz="4000" b="1" dirty="0">
                <a:solidFill>
                  <a:srgbClr val="D00B24"/>
                </a:solidFill>
                <a:latin typeface="Arial"/>
                <a:ea typeface="Arial"/>
                <a:cs typeface="Arial"/>
                <a:sym typeface="Arial"/>
              </a:rPr>
              <a:t>Partner: </a:t>
            </a:r>
            <a:r>
              <a:rPr lang="sl-SI" sz="4000" b="1" dirty="0">
                <a:solidFill>
                  <a:srgbClr val="D00B24"/>
                </a:solidFill>
                <a:latin typeface="Arial"/>
                <a:ea typeface="Arial"/>
                <a:cs typeface="Arial"/>
                <a:sym typeface="Arial"/>
              </a:rPr>
              <a:t>IDP</a:t>
            </a:r>
            <a:endParaRPr dirty="0"/>
          </a:p>
        </p:txBody>
      </p:sp>
      <p:pic>
        <p:nvPicPr>
          <p:cNvPr id="1000100002" name="ODT_ATTR_LBL_LOGO">
            <a:extLst>
              <a:ext uri="{FF2B5EF4-FFF2-40B4-BE49-F238E27FC236}">
                <a16:creationId xmlns:a16="http://schemas.microsoft.com/office/drawing/2014/main" id="{B066AC4A-9A1C-4C10-800A-DAF9F2764385}"/>
              </a:ext>
            </a:extLst>
          </p:cNvPr>
          <p:cNvPicPr/>
          <p:nvPr/>
        </p:nvPicPr>
        <p:blipFill>
          <a:blip r:embed="rId3" cstate="email">
            <a:extLst>
              <a:ext uri="{28A0092B-C50C-407E-A947-70E740481C1C}">
                <a14:useLocalDpi xmlns:a14="http://schemas.microsoft.com/office/drawing/2010/main"/>
              </a:ext>
            </a:extLst>
          </a:blip>
          <a:stretch>
            <a:fillRect/>
          </a:stretch>
        </p:blipFill>
        <p:spPr>
          <a:xfrm>
            <a:off x="0" y="36000"/>
            <a:ext cx="316230" cy="179705"/>
          </a:xfrm>
          <a:prstGeom prst="rect">
            <a:avLst/>
          </a:prstGeom>
        </p:spPr>
      </p:pic>
      <p:sp>
        <p:nvSpPr>
          <p:cNvPr id="4" name="Google Shape;116;p1">
            <a:extLst>
              <a:ext uri="{FF2B5EF4-FFF2-40B4-BE49-F238E27FC236}">
                <a16:creationId xmlns:a16="http://schemas.microsoft.com/office/drawing/2014/main" id="{FB4E345F-7333-4C5F-4B5F-2C5BEF2FE911}"/>
              </a:ext>
            </a:extLst>
          </p:cNvPr>
          <p:cNvSpPr txBox="1"/>
          <p:nvPr/>
        </p:nvSpPr>
        <p:spPr>
          <a:xfrm>
            <a:off x="8195705" y="5143500"/>
            <a:ext cx="2353790" cy="386003"/>
          </a:xfrm>
          <a:prstGeom prst="rect">
            <a:avLst/>
          </a:prstGeom>
          <a:noFill/>
          <a:ln>
            <a:noFill/>
          </a:ln>
        </p:spPr>
        <p:txBody>
          <a:bodyPr spcFirstLastPara="1" wrap="square" lIns="0" tIns="16500" rIns="0" bIns="0" anchor="t" anchorCtr="0">
            <a:spAutoFit/>
          </a:bodyPr>
          <a:lstStyle/>
          <a:p>
            <a:pPr marL="12700" marR="0" lvl="0" indent="0" algn="l" rtl="0">
              <a:lnSpc>
                <a:spcPct val="100000"/>
              </a:lnSpc>
              <a:spcBef>
                <a:spcPts val="0"/>
              </a:spcBef>
              <a:spcAft>
                <a:spcPts val="0"/>
              </a:spcAft>
              <a:buNone/>
            </a:pPr>
            <a:r>
              <a:rPr lang="en-US" sz="2400" u="sng">
                <a:solidFill>
                  <a:srgbClr val="7F7F7F"/>
                </a:solidFill>
                <a:latin typeface="Tahoma"/>
                <a:ea typeface="Tahoma"/>
                <a:cs typeface="Tahoma"/>
                <a:sym typeface="Tahoma"/>
                <a:hlinkClick r:id="rId4">
                  <a:extLst>
                    <a:ext uri="{A12FA001-AC4F-418D-AE19-62706E023703}">
                      <ahyp:hlinkClr xmlns:ahyp="http://schemas.microsoft.com/office/drawing/2018/hyperlinkcolor" val="tx"/>
                    </a:ext>
                  </a:extLst>
                </a:hlinkClick>
              </a:rPr>
              <a:t>just-training</a:t>
            </a:r>
            <a:r>
              <a:rPr lang="en-US" sz="2400" u="sng">
                <a:solidFill>
                  <a:srgbClr val="0000FF"/>
                </a:solidFill>
                <a:latin typeface="Tahoma"/>
                <a:ea typeface="Tahoma"/>
                <a:cs typeface="Tahoma"/>
                <a:sym typeface="Tahoma"/>
                <a:hlinkClick r:id="rId4">
                  <a:extLst>
                    <a:ext uri="{A12FA001-AC4F-418D-AE19-62706E023703}">
                      <ahyp:hlinkClr xmlns:ahyp="http://schemas.microsoft.com/office/drawing/2018/hyperlinkcolor" val="tx"/>
                    </a:ext>
                  </a:extLst>
                </a:hlinkClick>
              </a:rPr>
              <a:t>.</a:t>
            </a:r>
            <a:r>
              <a:rPr lang="en-US" sz="2400" u="sng">
                <a:solidFill>
                  <a:srgbClr val="7F7F7F"/>
                </a:solidFill>
                <a:latin typeface="Tahoma"/>
                <a:ea typeface="Tahoma"/>
                <a:cs typeface="Tahoma"/>
                <a:sym typeface="Tahoma"/>
                <a:hlinkClick r:id="rId4">
                  <a:extLst>
                    <a:ext uri="{A12FA001-AC4F-418D-AE19-62706E023703}">
                      <ahyp:hlinkClr xmlns:ahyp="http://schemas.microsoft.com/office/drawing/2018/hyperlinkcolor" val="tx"/>
                    </a:ext>
                  </a:extLst>
                </a:hlinkClick>
              </a:rPr>
              <a:t>eu</a:t>
            </a:r>
            <a:endParaRPr sz="2400">
              <a:solidFill>
                <a:srgbClr val="7F7F7F"/>
              </a:solidFill>
              <a:latin typeface="Tahoma"/>
              <a:ea typeface="Tahoma"/>
              <a:cs typeface="Tahoma"/>
              <a:sym typeface="Tahom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2" name="CasellaDiTesto 1"/>
          <p:cNvSpPr txBox="1"/>
          <p:nvPr/>
        </p:nvSpPr>
        <p:spPr>
          <a:xfrm>
            <a:off x="860946" y="7823462"/>
            <a:ext cx="16582030" cy="2347415"/>
          </a:xfrm>
          <a:prstGeom prst="rect">
            <a:avLst/>
          </a:prstGeom>
          <a:solidFill>
            <a:schemeClr val="bg1"/>
          </a:solidFill>
        </p:spPr>
        <p:txBody>
          <a:bodyPr wrap="square" rtlCol="0">
            <a:spAutoFit/>
          </a:bodyPr>
          <a:lstStyle/>
          <a:p>
            <a:pPr algn="l" rtl="0"/>
            <a:endParaRPr lang="en-GB" dirty="0"/>
          </a:p>
        </p:txBody>
      </p:sp>
      <p:sp>
        <p:nvSpPr>
          <p:cNvPr id="7" name="Rettangolo 6"/>
          <p:cNvSpPr/>
          <p:nvPr/>
        </p:nvSpPr>
        <p:spPr>
          <a:xfrm>
            <a:off x="13887311" y="3793359"/>
            <a:ext cx="4400689" cy="5632311"/>
          </a:xfrm>
          <a:prstGeom prst="rect">
            <a:avLst/>
          </a:prstGeom>
        </p:spPr>
        <p:txBody>
          <a:bodyPr wrap="square">
            <a:spAutoFit/>
          </a:bodyPr>
          <a:lstStyle/>
          <a:p>
            <a:pPr lvl="0" algn="l" rtl="0"/>
            <a:r>
              <a:rPr lang="en-US" sz="1800" dirty="0">
                <a:solidFill>
                  <a:schemeClr val="dk1"/>
                </a:solidFill>
                <a:latin typeface="Helvetica Neue"/>
                <a:ea typeface="Helvetica Neue"/>
                <a:cs typeface="Helvetica Neue"/>
                <a:sym typeface="Helvetica Neue"/>
              </a:rPr>
              <a:t>: izkoristite ta čas, ki je na voljo, da pregledate svoj tedenski urnik, preverite, ali je vaš dnevni red treba prilagoditi, prepoznate in izberete prednostne naloge, ki zahtevajo hitro ukrepanje</a:t>
            </a:r>
          </a:p>
          <a:p>
            <a:pPr lvl="0" algn="l" rtl="0"/>
            <a:endParaRPr lang="en-US" sz="1800" dirty="0">
              <a:solidFill>
                <a:schemeClr val="dk1"/>
              </a:solidFill>
              <a:latin typeface="Helvetica Neue"/>
              <a:ea typeface="Helvetica Neue"/>
              <a:cs typeface="Helvetica Neue"/>
              <a:sym typeface="Helvetica Neue"/>
            </a:endParaRPr>
          </a:p>
          <a:p>
            <a:pPr lvl="0" algn="l" rtl="0"/>
            <a:r>
              <a:rPr lang="en-US" sz="1800" dirty="0">
                <a:solidFill>
                  <a:schemeClr val="dk1"/>
                </a:solidFill>
                <a:latin typeface="Helvetica Neue"/>
                <a:ea typeface="Helvetica Neue"/>
                <a:cs typeface="Helvetica Neue"/>
                <a:sym typeface="Helvetica Neue"/>
              </a:rPr>
              <a:t>: te ure bi morale biti namenjene poglobljenemu načrtovanju vseh </a:t>
            </a:r>
            <a:r>
              <a:rPr lang="en-US" sz="1800" dirty="0" err="1">
                <a:solidFill>
                  <a:schemeClr val="dk1"/>
                </a:solidFill>
                <a:latin typeface="Helvetica Neue"/>
                <a:ea typeface="Helvetica Neue"/>
                <a:cs typeface="Helvetica Neue"/>
                <a:sym typeface="Helvetica Neue"/>
              </a:rPr>
              <a:t>prihajajočih</a:t>
            </a:r>
            <a:r>
              <a:rPr lang="en-US" sz="1800" dirty="0">
                <a:solidFill>
                  <a:schemeClr val="dk1"/>
                </a:solidFill>
                <a:latin typeface="Helvetica Neue"/>
                <a:ea typeface="Helvetica Neue"/>
                <a:cs typeface="Helvetica Neue"/>
                <a:sym typeface="Helvetica Neue"/>
              </a:rPr>
              <a:t> DS v naslednjih 60 dneh, določite strategijo svoje srednje dolge delovne obremenitve</a:t>
            </a:r>
          </a:p>
          <a:p>
            <a:pPr lvl="0" algn="l" rtl="0"/>
            <a:endParaRPr lang="en-US" sz="1800" dirty="0">
              <a:solidFill>
                <a:schemeClr val="dk1"/>
              </a:solidFill>
              <a:latin typeface="Helvetica Neue"/>
              <a:ea typeface="Helvetica Neue"/>
              <a:cs typeface="Helvetica Neue"/>
              <a:sym typeface="Helvetica Neue"/>
            </a:endParaRPr>
          </a:p>
          <a:p>
            <a:pPr lvl="0" algn="l" rtl="0"/>
            <a:r>
              <a:rPr lang="en-US" sz="1800" dirty="0">
                <a:solidFill>
                  <a:schemeClr val="dk1"/>
                </a:solidFill>
                <a:latin typeface="Helvetica Neue"/>
                <a:ea typeface="Helvetica Neue"/>
                <a:cs typeface="Helvetica Neue"/>
                <a:sym typeface="Helvetica Neue"/>
              </a:rPr>
              <a:t>: porabite čas za načrtovanje dnevnega reda za naslednjih 14 dni, poudarite in natančno določite naloge, ki bi morale </a:t>
            </a:r>
            <a:r>
              <a:rPr lang="en-US" sz="1800" dirty="0" err="1">
                <a:solidFill>
                  <a:schemeClr val="dk1"/>
                </a:solidFill>
                <a:latin typeface="Helvetica Neue"/>
                <a:ea typeface="Helvetica Neue"/>
                <a:cs typeface="Helvetica Neue"/>
                <a:sym typeface="Helvetica Neue"/>
              </a:rPr>
              <a:t>soditi</a:t>
            </a:r>
            <a:r>
              <a:rPr lang="en-US" sz="1800" dirty="0">
                <a:solidFill>
                  <a:schemeClr val="dk1"/>
                </a:solidFill>
                <a:latin typeface="Helvetica Neue"/>
                <a:ea typeface="Helvetica Neue"/>
                <a:cs typeface="Helvetica Neue"/>
                <a:sym typeface="Helvetica Neue"/>
              </a:rPr>
              <a:t> pod </a:t>
            </a:r>
            <a:r>
              <a:rPr lang="en-US" sz="1800" b="1" dirty="0" err="1">
                <a:solidFill>
                  <a:srgbClr val="002060"/>
                </a:solidFill>
                <a:latin typeface="Helvetica Neue"/>
                <a:ea typeface="Helvetica Neue"/>
                <a:cs typeface="Helvetica Neue"/>
                <a:sym typeface="Helvetica Neue"/>
              </a:rPr>
              <a:t>modri</a:t>
            </a:r>
            <a:r>
              <a:rPr lang="en-US" sz="1800" dirty="0">
                <a:solidFill>
                  <a:schemeClr val="dk1"/>
                </a:solidFill>
                <a:latin typeface="Helvetica Neue"/>
                <a:ea typeface="Helvetica Neue"/>
                <a:cs typeface="Helvetica Neue"/>
                <a:sym typeface="Helvetica Neue"/>
              </a:rPr>
              <a:t> časovni interval</a:t>
            </a:r>
          </a:p>
          <a:p>
            <a:pPr lvl="0" algn="l" rtl="0"/>
            <a:endParaRPr lang="en-US" sz="1800" dirty="0">
              <a:solidFill>
                <a:schemeClr val="dk1"/>
              </a:solidFill>
              <a:latin typeface="Helvetica Neue"/>
              <a:ea typeface="Helvetica Neue"/>
              <a:cs typeface="Helvetica Neue"/>
              <a:sym typeface="Helvetica Neue"/>
            </a:endParaRPr>
          </a:p>
          <a:p>
            <a:pPr lvl="0" algn="l" rtl="0"/>
            <a:r>
              <a:rPr lang="en-US" sz="1800" dirty="0">
                <a:solidFill>
                  <a:schemeClr val="dk1"/>
                </a:solidFill>
                <a:latin typeface="Helvetica Neue"/>
                <a:ea typeface="Helvetica Neue"/>
                <a:cs typeface="Helvetica Neue"/>
                <a:sym typeface="Helvetica Neue"/>
              </a:rPr>
              <a:t>: preveri, kako vse poteka, </a:t>
            </a:r>
            <a:r>
              <a:rPr lang="en-US" sz="1800" dirty="0" err="1">
                <a:solidFill>
                  <a:schemeClr val="dk1"/>
                </a:solidFill>
                <a:latin typeface="Helvetica Neue"/>
                <a:ea typeface="Helvetica Neue"/>
                <a:cs typeface="Helvetica Neue"/>
                <a:sym typeface="Helvetica Neue"/>
              </a:rPr>
              <a:t>ali</a:t>
            </a:r>
            <a:r>
              <a:rPr lang="en-US" sz="1800" dirty="0">
                <a:solidFill>
                  <a:schemeClr val="dk1"/>
                </a:solidFill>
                <a:latin typeface="Helvetica Neue"/>
                <a:ea typeface="Helvetica Neue"/>
                <a:cs typeface="Helvetica Neue"/>
                <a:sym typeface="Helvetica Neue"/>
              </a:rPr>
              <a:t> </a:t>
            </a:r>
            <a:r>
              <a:rPr lang="en-US" sz="1800" dirty="0" err="1">
                <a:solidFill>
                  <a:schemeClr val="dk1"/>
                </a:solidFill>
                <a:latin typeface="Helvetica Neue"/>
                <a:ea typeface="Helvetica Neue"/>
                <a:cs typeface="Helvetica Neue"/>
                <a:sym typeface="Helvetica Neue"/>
              </a:rPr>
              <a:t>delo</a:t>
            </a:r>
            <a:r>
              <a:rPr lang="en-US" sz="1800" dirty="0">
                <a:solidFill>
                  <a:schemeClr val="dk1"/>
                </a:solidFill>
                <a:latin typeface="Helvetica Neue"/>
                <a:ea typeface="Helvetica Neue"/>
                <a:cs typeface="Helvetica Neue"/>
                <a:sym typeface="Helvetica Neue"/>
              </a:rPr>
              <a:t> </a:t>
            </a:r>
            <a:r>
              <a:rPr lang="en-US" sz="1800" dirty="0" err="1">
                <a:solidFill>
                  <a:schemeClr val="dk1"/>
                </a:solidFill>
                <a:latin typeface="Helvetica Neue"/>
                <a:ea typeface="Helvetica Neue"/>
                <a:cs typeface="Helvetica Neue"/>
                <a:sym typeface="Helvetica Neue"/>
              </a:rPr>
              <a:t>poteka</a:t>
            </a:r>
            <a:r>
              <a:rPr lang="en-US" sz="1800" dirty="0">
                <a:solidFill>
                  <a:schemeClr val="dk1"/>
                </a:solidFill>
                <a:latin typeface="Helvetica Neue"/>
                <a:ea typeface="Helvetica Neue"/>
                <a:cs typeface="Helvetica Neue"/>
                <a:sym typeface="Helvetica Neue"/>
              </a:rPr>
              <a:t> v skladu z urnikom in pravočasno?</a:t>
            </a:r>
          </a:p>
        </p:txBody>
      </p:sp>
      <p:sp>
        <p:nvSpPr>
          <p:cNvPr id="159" name="Google Shape;159;p4"/>
          <p:cNvSpPr txBox="1"/>
          <p:nvPr/>
        </p:nvSpPr>
        <p:spPr>
          <a:xfrm>
            <a:off x="274092" y="1476461"/>
            <a:ext cx="17755738" cy="523180"/>
          </a:xfrm>
          <a:prstGeom prst="rect">
            <a:avLst/>
          </a:prstGeom>
          <a:noFill/>
          <a:ln>
            <a:noFill/>
          </a:ln>
        </p:spPr>
        <p:txBody>
          <a:bodyPr spcFirstLastPara="1" wrap="square" lIns="91425" tIns="45700" rIns="91425" bIns="45700" anchor="t" anchorCtr="0">
            <a:spAutoFit/>
          </a:bodyPr>
          <a:lstStyle/>
          <a:p>
            <a:pPr lvl="0" algn="l" rtl="0"/>
            <a:r>
              <a:rPr lang="en-US" sz="2800" b="1" dirty="0" err="1">
                <a:solidFill>
                  <a:srgbClr val="C00000"/>
                </a:solidFill>
                <a:latin typeface="Helvetica Neue"/>
                <a:ea typeface="Helvetica Neue"/>
                <a:cs typeface="Helvetica Neue"/>
                <a:sym typeface="Helvetica Neue"/>
              </a:rPr>
              <a:t>Priprava</a:t>
            </a:r>
            <a:r>
              <a:rPr lang="en-US" sz="2800" b="1" dirty="0">
                <a:solidFill>
                  <a:srgbClr val="C00000"/>
                </a:solidFill>
                <a:latin typeface="Helvetica Neue"/>
                <a:ea typeface="Helvetica Neue"/>
                <a:cs typeface="Helvetica Neue"/>
                <a:sym typeface="Helvetica Neue"/>
              </a:rPr>
              <a:t> </a:t>
            </a:r>
            <a:r>
              <a:rPr lang="en-US" sz="2800" b="1" dirty="0" err="1">
                <a:solidFill>
                  <a:srgbClr val="C00000"/>
                </a:solidFill>
                <a:latin typeface="Helvetica Neue"/>
                <a:ea typeface="Helvetica Neue"/>
                <a:cs typeface="Helvetica Neue"/>
                <a:sym typeface="Helvetica Neue"/>
              </a:rPr>
              <a:t>agende</a:t>
            </a:r>
            <a:r>
              <a:rPr lang="en-US" sz="2800" b="1" dirty="0">
                <a:solidFill>
                  <a:srgbClr val="C00000"/>
                </a:solidFill>
                <a:latin typeface="Helvetica Neue"/>
                <a:ea typeface="Helvetica Neue"/>
                <a:cs typeface="Helvetica Neue"/>
                <a:sym typeface="Helvetica Neue"/>
              </a:rPr>
              <a:t> dela</a:t>
            </a:r>
            <a:endParaRPr lang="en-GB" sz="2800" b="1" dirty="0">
              <a:solidFill>
                <a:srgbClr val="C00000"/>
              </a:solidFill>
              <a:latin typeface="Helvetica Neue"/>
              <a:ea typeface="Helvetica Neue"/>
              <a:cs typeface="Helvetica Neue"/>
              <a:sym typeface="Helvetica Neue"/>
            </a:endParaRPr>
          </a:p>
        </p:txBody>
      </p:sp>
      <p:sp>
        <p:nvSpPr>
          <p:cNvPr id="6" name="CasellaDiTesto 5"/>
          <p:cNvSpPr txBox="1"/>
          <p:nvPr/>
        </p:nvSpPr>
        <p:spPr>
          <a:xfrm>
            <a:off x="13361158" y="0"/>
            <a:ext cx="4668672" cy="2347415"/>
          </a:xfrm>
          <a:prstGeom prst="rect">
            <a:avLst/>
          </a:prstGeom>
          <a:solidFill>
            <a:schemeClr val="bg1"/>
          </a:solidFill>
        </p:spPr>
        <p:txBody>
          <a:bodyPr wrap="square" rtlCol="0">
            <a:spAutoFit/>
          </a:bodyPr>
          <a:lstStyle/>
          <a:p>
            <a:pPr algn="l" rtl="0"/>
            <a:endParaRPr lang="en-GB" dirty="0"/>
          </a:p>
        </p:txBody>
      </p:sp>
      <p:graphicFrame>
        <p:nvGraphicFramePr>
          <p:cNvPr id="3" name="Tabella 2"/>
          <p:cNvGraphicFramePr>
            <a:graphicFrameLocks noGrp="1"/>
          </p:cNvGraphicFramePr>
          <p:nvPr>
            <p:extLst>
              <p:ext uri="{D42A27DB-BD31-4B8C-83A1-F6EECF244321}">
                <p14:modId xmlns:p14="http://schemas.microsoft.com/office/powerpoint/2010/main" val="2183797560"/>
              </p:ext>
            </p:extLst>
          </p:nvPr>
        </p:nvGraphicFramePr>
        <p:xfrm>
          <a:off x="274092" y="2245894"/>
          <a:ext cx="7284945" cy="7635091"/>
        </p:xfrm>
        <a:graphic>
          <a:graphicData uri="http://schemas.openxmlformats.org/drawingml/2006/table">
            <a:tbl>
              <a:tblPr>
                <a:tableStyleId>{5C22544A-7EE6-4342-B048-85BDC9FD1C3A}</a:tableStyleId>
              </a:tblPr>
              <a:tblGrid>
                <a:gridCol w="688628">
                  <a:extLst>
                    <a:ext uri="{9D8B030D-6E8A-4147-A177-3AD203B41FA5}">
                      <a16:colId xmlns:a16="http://schemas.microsoft.com/office/drawing/2014/main" val="2788763061"/>
                    </a:ext>
                  </a:extLst>
                </a:gridCol>
                <a:gridCol w="942331">
                  <a:extLst>
                    <a:ext uri="{9D8B030D-6E8A-4147-A177-3AD203B41FA5}">
                      <a16:colId xmlns:a16="http://schemas.microsoft.com/office/drawing/2014/main" val="3688348814"/>
                    </a:ext>
                  </a:extLst>
                </a:gridCol>
                <a:gridCol w="942331">
                  <a:extLst>
                    <a:ext uri="{9D8B030D-6E8A-4147-A177-3AD203B41FA5}">
                      <a16:colId xmlns:a16="http://schemas.microsoft.com/office/drawing/2014/main" val="3037341246"/>
                    </a:ext>
                  </a:extLst>
                </a:gridCol>
                <a:gridCol w="942331">
                  <a:extLst>
                    <a:ext uri="{9D8B030D-6E8A-4147-A177-3AD203B41FA5}">
                      <a16:colId xmlns:a16="http://schemas.microsoft.com/office/drawing/2014/main" val="1643628561"/>
                    </a:ext>
                  </a:extLst>
                </a:gridCol>
                <a:gridCol w="942331">
                  <a:extLst>
                    <a:ext uri="{9D8B030D-6E8A-4147-A177-3AD203B41FA5}">
                      <a16:colId xmlns:a16="http://schemas.microsoft.com/office/drawing/2014/main" val="4046447918"/>
                    </a:ext>
                  </a:extLst>
                </a:gridCol>
                <a:gridCol w="942331">
                  <a:extLst>
                    <a:ext uri="{9D8B030D-6E8A-4147-A177-3AD203B41FA5}">
                      <a16:colId xmlns:a16="http://schemas.microsoft.com/office/drawing/2014/main" val="2666120020"/>
                    </a:ext>
                  </a:extLst>
                </a:gridCol>
                <a:gridCol w="942331">
                  <a:extLst>
                    <a:ext uri="{9D8B030D-6E8A-4147-A177-3AD203B41FA5}">
                      <a16:colId xmlns:a16="http://schemas.microsoft.com/office/drawing/2014/main" val="807899441"/>
                    </a:ext>
                  </a:extLst>
                </a:gridCol>
                <a:gridCol w="942331">
                  <a:extLst>
                    <a:ext uri="{9D8B030D-6E8A-4147-A177-3AD203B41FA5}">
                      <a16:colId xmlns:a16="http://schemas.microsoft.com/office/drawing/2014/main" val="2019564828"/>
                    </a:ext>
                  </a:extLst>
                </a:gridCol>
              </a:tblGrid>
              <a:tr h="526558">
                <a:tc>
                  <a:txBody>
                    <a:bodyPr/>
                    <a:lstStyle/>
                    <a:p>
                      <a:pPr algn="ctr" rtl="0" fontAlgn="ctr"/>
                      <a:r>
                        <a:rPr lang="en-GB" sz="2200" b="0" i="0" u="none" strike="noStrike" dirty="0" err="1">
                          <a:solidFill>
                            <a:srgbClr val="000000"/>
                          </a:solidFill>
                          <a:effectLst/>
                          <a:latin typeface="Calibri" panose="020F0502020204030204" pitchFamily="34" charset="0"/>
                        </a:rPr>
                        <a:t>Ura</a:t>
                      </a:r>
                      <a:endParaRPr lang="en-GB" sz="2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GB" sz="1600" b="1" u="none" strike="noStrike" dirty="0">
                          <a:effectLst/>
                          <a:latin typeface="Helvetica Neue" panose="020B0604020202020204" charset="0"/>
                        </a:rPr>
                        <a:t>PO</a:t>
                      </a:r>
                      <a:endParaRPr lang="en-GB" sz="1600" b="1" i="0" u="none" strike="noStrike" dirty="0">
                        <a:solidFill>
                          <a:srgbClr val="000000"/>
                        </a:solidFill>
                        <a:effectLst/>
                        <a:latin typeface="Helvetica Neue" panose="020B0604020202020204" charset="0"/>
                      </a:endParaRP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GB" sz="1600" b="1" u="none" strike="noStrike" dirty="0">
                          <a:effectLst/>
                          <a:latin typeface="Helvetica Neue" panose="020B0604020202020204" charset="0"/>
                        </a:rPr>
                        <a:t>TO</a:t>
                      </a:r>
                      <a:endParaRPr lang="en-GB" sz="1600" b="1" i="0" u="none" strike="noStrike" dirty="0">
                        <a:solidFill>
                          <a:srgbClr val="000000"/>
                        </a:solidFill>
                        <a:effectLst/>
                        <a:latin typeface="Helvetica Neue" panose="020B0604020202020204" charset="0"/>
                      </a:endParaRP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GB" sz="1600" b="1" u="none" strike="noStrike" dirty="0">
                          <a:effectLst/>
                          <a:latin typeface="Helvetica Neue" panose="020B0604020202020204" charset="0"/>
                        </a:rPr>
                        <a:t>SR</a:t>
                      </a:r>
                      <a:endParaRPr lang="en-GB" sz="1600" b="1" i="0" u="none" strike="noStrike" dirty="0">
                        <a:solidFill>
                          <a:srgbClr val="000000"/>
                        </a:solidFill>
                        <a:effectLst/>
                        <a:latin typeface="Helvetica Neue" panose="020B0604020202020204" charset="0"/>
                      </a:endParaRP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GB" sz="1600" b="1" u="none" strike="noStrike" dirty="0">
                          <a:effectLst/>
                          <a:latin typeface="Helvetica Neue" panose="020B0604020202020204" charset="0"/>
                        </a:rPr>
                        <a:t>ČE</a:t>
                      </a:r>
                      <a:endParaRPr lang="en-GB" sz="1600" b="1" i="0" u="none" strike="noStrike" dirty="0">
                        <a:solidFill>
                          <a:srgbClr val="000000"/>
                        </a:solidFill>
                        <a:effectLst/>
                        <a:latin typeface="Helvetica Neue" panose="020B0604020202020204" charset="0"/>
                      </a:endParaRP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GB" sz="1600" b="1" u="none" strike="noStrike" dirty="0">
                          <a:effectLst/>
                          <a:latin typeface="Helvetica Neue" panose="020B0604020202020204" charset="0"/>
                        </a:rPr>
                        <a:t>PE</a:t>
                      </a:r>
                      <a:endParaRPr lang="en-GB" sz="1600" b="1" i="0" u="none" strike="noStrike" dirty="0">
                        <a:solidFill>
                          <a:srgbClr val="000000"/>
                        </a:solidFill>
                        <a:effectLst/>
                        <a:latin typeface="Helvetica Neue" panose="020B0604020202020204" charset="0"/>
                      </a:endParaRP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GB" sz="1600" b="1" u="none" strike="noStrike" dirty="0">
                          <a:effectLst/>
                          <a:latin typeface="Helvetica Neue" panose="020B0604020202020204" charset="0"/>
                        </a:rPr>
                        <a:t>SO</a:t>
                      </a:r>
                      <a:endParaRPr lang="en-GB" sz="1600" b="1" i="0" u="none" strike="noStrike" dirty="0">
                        <a:solidFill>
                          <a:srgbClr val="000000"/>
                        </a:solidFill>
                        <a:effectLst/>
                        <a:latin typeface="Helvetica Neue" panose="020B0604020202020204" charset="0"/>
                      </a:endParaRP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GB" sz="1600" b="1" u="none" strike="noStrike" dirty="0">
                          <a:effectLst/>
                          <a:latin typeface="Helvetica Neue" panose="020B0604020202020204" charset="0"/>
                        </a:rPr>
                        <a:t>NE</a:t>
                      </a:r>
                      <a:endParaRPr lang="en-GB" sz="1600" b="1" i="0" u="none" strike="noStrike" dirty="0">
                        <a:solidFill>
                          <a:srgbClr val="000000"/>
                        </a:solidFill>
                        <a:effectLst/>
                        <a:latin typeface="Helvetica Neue" panose="020B0604020202020204" charset="0"/>
                      </a:endParaRP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9473580"/>
                  </a:ext>
                </a:extLst>
              </a:tr>
              <a:tr h="263279">
                <a:tc>
                  <a:txBody>
                    <a:bodyPr/>
                    <a:lstStyle/>
                    <a:p>
                      <a:pPr algn="ctr" rtl="0" fontAlgn="b"/>
                      <a:r>
                        <a:rPr lang="en-GB" sz="1100" b="1" u="none" strike="noStrike" dirty="0">
                          <a:solidFill>
                            <a:srgbClr val="FF7C80"/>
                          </a:solidFill>
                          <a:effectLst/>
                        </a:rPr>
                        <a:t>7:00</a:t>
                      </a:r>
                      <a:endParaRPr lang="en-GB" sz="1100" b="1" i="0" u="none" strike="noStrike" dirty="0">
                        <a:solidFill>
                          <a:srgbClr val="FF7C80"/>
                        </a:solidFill>
                        <a:effectLst/>
                        <a:latin typeface="Calibri" panose="020F0502020204030204" pitchFamily="34" charset="0"/>
                      </a:endParaRP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b"/>
                      <a:endParaRPr lang="en-GB"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73859036"/>
                  </a:ext>
                </a:extLst>
              </a:tr>
              <a:tr h="263279">
                <a:tc>
                  <a:txBody>
                    <a:bodyPr/>
                    <a:lstStyle/>
                    <a:p>
                      <a:pPr algn="ctr" rtl="0" fontAlgn="b"/>
                      <a:r>
                        <a:rPr lang="en-GB" sz="1100" b="1" u="none" strike="noStrike" dirty="0">
                          <a:solidFill>
                            <a:srgbClr val="FF7C80"/>
                          </a:solidFill>
                          <a:effectLst/>
                        </a:rPr>
                        <a:t>7:30</a:t>
                      </a:r>
                      <a:endParaRPr lang="en-GB" sz="1100" b="1" i="0" u="none" strike="noStrike" dirty="0">
                        <a:solidFill>
                          <a:srgbClr val="FF7C80"/>
                        </a:solidFill>
                        <a:effectLst/>
                        <a:latin typeface="Calibri" panose="020F0502020204030204" pitchFamily="34" charset="0"/>
                      </a:endParaRP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b"/>
                      <a:endParaRPr lang="en-GB"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515625154"/>
                  </a:ext>
                </a:extLst>
              </a:tr>
              <a:tr h="263279">
                <a:tc>
                  <a:txBody>
                    <a:bodyPr/>
                    <a:lstStyle/>
                    <a:p>
                      <a:pPr algn="ctr" rtl="0" fontAlgn="b"/>
                      <a:r>
                        <a:rPr lang="en-GB" sz="1100" b="1" u="none" strike="noStrike" dirty="0">
                          <a:solidFill>
                            <a:srgbClr val="FF7C80"/>
                          </a:solidFill>
                          <a:effectLst/>
                        </a:rPr>
                        <a:t>8:00</a:t>
                      </a:r>
                      <a:endParaRPr lang="en-GB" sz="1100" b="1" i="0" u="none" strike="noStrike" dirty="0">
                        <a:solidFill>
                          <a:srgbClr val="FF7C80"/>
                        </a:solidFill>
                        <a:effectLst/>
                        <a:latin typeface="Calibri" panose="020F0502020204030204" pitchFamily="34" charset="0"/>
                      </a:endParaRP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b"/>
                      <a:endParaRPr lang="en-GB"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16079262"/>
                  </a:ext>
                </a:extLst>
              </a:tr>
              <a:tr h="263279">
                <a:tc>
                  <a:txBody>
                    <a:bodyPr/>
                    <a:lstStyle/>
                    <a:p>
                      <a:pPr algn="ctr" rtl="0" fontAlgn="b"/>
                      <a:r>
                        <a:rPr lang="en-GB" sz="1100" b="1" u="none" strike="noStrike" dirty="0">
                          <a:solidFill>
                            <a:srgbClr val="FF7C80"/>
                          </a:solidFill>
                          <a:effectLst/>
                        </a:rPr>
                        <a:t>8:30</a:t>
                      </a:r>
                      <a:endParaRPr lang="en-GB" sz="1100" b="1" i="0" u="none" strike="noStrike" dirty="0">
                        <a:solidFill>
                          <a:srgbClr val="FF7C80"/>
                        </a:solidFill>
                        <a:effectLst/>
                        <a:latin typeface="Calibri" panose="020F0502020204030204" pitchFamily="34" charset="0"/>
                      </a:endParaRP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b"/>
                      <a:endParaRPr lang="en-GB"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39847715"/>
                  </a:ext>
                </a:extLst>
              </a:tr>
              <a:tr h="263279">
                <a:tc>
                  <a:txBody>
                    <a:bodyPr/>
                    <a:lstStyle/>
                    <a:p>
                      <a:pPr algn="ctr" rtl="0" fontAlgn="b"/>
                      <a:r>
                        <a:rPr lang="en-GB" sz="1100" b="1" u="none" strike="noStrike" dirty="0">
                          <a:solidFill>
                            <a:srgbClr val="FF7C80"/>
                          </a:solidFill>
                          <a:effectLst/>
                        </a:rPr>
                        <a:t>9:00</a:t>
                      </a:r>
                      <a:endParaRPr lang="en-GB" sz="1100" b="1" i="0" u="none" strike="noStrike" dirty="0">
                        <a:solidFill>
                          <a:srgbClr val="FF7C80"/>
                        </a:solidFill>
                        <a:effectLst/>
                        <a:latin typeface="Calibri" panose="020F0502020204030204" pitchFamily="34" charset="0"/>
                      </a:endParaRP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b"/>
                      <a:endParaRPr lang="en-GB"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558767990"/>
                  </a:ext>
                </a:extLst>
              </a:tr>
              <a:tr h="263279">
                <a:tc>
                  <a:txBody>
                    <a:bodyPr/>
                    <a:lstStyle/>
                    <a:p>
                      <a:pPr algn="ctr" rtl="0" fontAlgn="b"/>
                      <a:r>
                        <a:rPr lang="en-GB" sz="1100" b="1" u="none" strike="noStrike" dirty="0">
                          <a:solidFill>
                            <a:srgbClr val="002060"/>
                          </a:solidFill>
                          <a:effectLst/>
                        </a:rPr>
                        <a:t>9:30</a:t>
                      </a:r>
                      <a:endParaRPr lang="en-GB" sz="1100" b="1" i="0" u="none" strike="noStrike" dirty="0">
                        <a:solidFill>
                          <a:srgbClr val="002060"/>
                        </a:solidFill>
                        <a:effectLst/>
                        <a:latin typeface="Calibri" panose="020F0502020204030204" pitchFamily="34" charset="0"/>
                      </a:endParaRP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b"/>
                      <a:endParaRPr lang="en-GB"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953243344"/>
                  </a:ext>
                </a:extLst>
              </a:tr>
              <a:tr h="263279">
                <a:tc>
                  <a:txBody>
                    <a:bodyPr/>
                    <a:lstStyle/>
                    <a:p>
                      <a:pPr algn="ctr" rtl="0" fontAlgn="b"/>
                      <a:r>
                        <a:rPr lang="en-GB" sz="1100" b="1" u="none" strike="noStrike" dirty="0">
                          <a:solidFill>
                            <a:srgbClr val="002060"/>
                          </a:solidFill>
                          <a:effectLst/>
                        </a:rPr>
                        <a:t>10:00</a:t>
                      </a:r>
                      <a:endParaRPr lang="en-GB" sz="1100" b="1" i="0" u="none" strike="noStrike" dirty="0">
                        <a:solidFill>
                          <a:srgbClr val="002060"/>
                        </a:solidFill>
                        <a:effectLst/>
                        <a:latin typeface="Calibri" panose="020F0502020204030204" pitchFamily="34" charset="0"/>
                      </a:endParaRP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b"/>
                      <a:endParaRPr lang="en-GB"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401623447"/>
                  </a:ext>
                </a:extLst>
              </a:tr>
              <a:tr h="263279">
                <a:tc>
                  <a:txBody>
                    <a:bodyPr/>
                    <a:lstStyle/>
                    <a:p>
                      <a:pPr algn="ctr" rtl="0" fontAlgn="b"/>
                      <a:r>
                        <a:rPr lang="en-GB" sz="1100" b="1" u="none" strike="noStrike" dirty="0">
                          <a:solidFill>
                            <a:srgbClr val="002060"/>
                          </a:solidFill>
                          <a:effectLst/>
                        </a:rPr>
                        <a:t>10:30</a:t>
                      </a:r>
                      <a:endParaRPr lang="en-GB" sz="1100" b="1" i="0" u="none" strike="noStrike" dirty="0">
                        <a:solidFill>
                          <a:srgbClr val="002060"/>
                        </a:solidFill>
                        <a:effectLst/>
                        <a:latin typeface="Calibri" panose="020F0502020204030204" pitchFamily="34" charset="0"/>
                      </a:endParaRP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b"/>
                      <a:endParaRPr lang="en-GB"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514699594"/>
                  </a:ext>
                </a:extLst>
              </a:tr>
              <a:tr h="263279">
                <a:tc>
                  <a:txBody>
                    <a:bodyPr/>
                    <a:lstStyle/>
                    <a:p>
                      <a:pPr algn="ctr" rtl="0" fontAlgn="b"/>
                      <a:r>
                        <a:rPr lang="en-GB" sz="1100" b="1" u="none" strike="noStrike" dirty="0">
                          <a:solidFill>
                            <a:srgbClr val="002060"/>
                          </a:solidFill>
                          <a:effectLst/>
                        </a:rPr>
                        <a:t>11:00</a:t>
                      </a:r>
                      <a:endParaRPr lang="en-GB" sz="1100" b="1" i="0" u="none" strike="noStrike" dirty="0">
                        <a:solidFill>
                          <a:srgbClr val="002060"/>
                        </a:solidFill>
                        <a:effectLst/>
                        <a:latin typeface="Calibri" panose="020F0502020204030204" pitchFamily="34" charset="0"/>
                      </a:endParaRP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b"/>
                      <a:endParaRPr lang="en-GB"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88573363"/>
                  </a:ext>
                </a:extLst>
              </a:tr>
              <a:tr h="263279">
                <a:tc>
                  <a:txBody>
                    <a:bodyPr/>
                    <a:lstStyle/>
                    <a:p>
                      <a:pPr algn="ctr" rtl="0" fontAlgn="b"/>
                      <a:r>
                        <a:rPr lang="en-GB" sz="1100" b="1" u="none" strike="noStrike" dirty="0">
                          <a:solidFill>
                            <a:srgbClr val="002060"/>
                          </a:solidFill>
                          <a:effectLst/>
                        </a:rPr>
                        <a:t>11:30</a:t>
                      </a:r>
                      <a:endParaRPr lang="en-GB" sz="1100" b="1" i="0" u="none" strike="noStrike" dirty="0">
                        <a:solidFill>
                          <a:srgbClr val="002060"/>
                        </a:solidFill>
                        <a:effectLst/>
                        <a:latin typeface="Calibri" panose="020F0502020204030204" pitchFamily="34" charset="0"/>
                      </a:endParaRP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b"/>
                      <a:endParaRPr lang="en-GB"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820996423"/>
                  </a:ext>
                </a:extLst>
              </a:tr>
              <a:tr h="263279">
                <a:tc>
                  <a:txBody>
                    <a:bodyPr/>
                    <a:lstStyle/>
                    <a:p>
                      <a:pPr algn="ctr" rtl="0" fontAlgn="b"/>
                      <a:r>
                        <a:rPr lang="en-GB" sz="1100" b="1" u="none" strike="noStrike" dirty="0">
                          <a:solidFill>
                            <a:srgbClr val="002060"/>
                          </a:solidFill>
                          <a:effectLst/>
                        </a:rPr>
                        <a:t>12:00</a:t>
                      </a:r>
                      <a:endParaRPr lang="en-GB" sz="1100" b="1" i="0" u="none" strike="noStrike" dirty="0">
                        <a:solidFill>
                          <a:srgbClr val="002060"/>
                        </a:solidFill>
                        <a:effectLst/>
                        <a:latin typeface="Calibri" panose="020F0502020204030204" pitchFamily="34" charset="0"/>
                      </a:endParaRP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b"/>
                      <a:endParaRPr lang="en-GB"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978443915"/>
                  </a:ext>
                </a:extLst>
              </a:tr>
              <a:tr h="263279">
                <a:tc>
                  <a:txBody>
                    <a:bodyPr/>
                    <a:lstStyle/>
                    <a:p>
                      <a:pPr algn="ctr" rtl="0" fontAlgn="b"/>
                      <a:r>
                        <a:rPr lang="en-GB" sz="1100" b="1" u="none" strike="noStrike" dirty="0">
                          <a:solidFill>
                            <a:srgbClr val="002060"/>
                          </a:solidFill>
                          <a:effectLst/>
                        </a:rPr>
                        <a:t>12:30</a:t>
                      </a:r>
                      <a:endParaRPr lang="en-GB" sz="1100" b="1" i="0" u="none" strike="noStrike" dirty="0">
                        <a:solidFill>
                          <a:srgbClr val="002060"/>
                        </a:solidFill>
                        <a:effectLst/>
                        <a:latin typeface="Calibri" panose="020F0502020204030204" pitchFamily="34" charset="0"/>
                      </a:endParaRP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b"/>
                      <a:endParaRPr lang="en-GB"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918521363"/>
                  </a:ext>
                </a:extLst>
              </a:tr>
              <a:tr h="263279">
                <a:tc>
                  <a:txBody>
                    <a:bodyPr/>
                    <a:lstStyle/>
                    <a:p>
                      <a:pPr algn="ctr" rtl="0" fontAlgn="b"/>
                      <a:r>
                        <a:rPr lang="en-GB" sz="1100" b="1" u="none" strike="noStrike" dirty="0">
                          <a:solidFill>
                            <a:srgbClr val="FF0000"/>
                          </a:solidFill>
                          <a:effectLst/>
                        </a:rPr>
                        <a:t>13:00</a:t>
                      </a:r>
                      <a:endParaRPr lang="en-GB" sz="1100" b="1" i="0" u="none" strike="noStrike" dirty="0">
                        <a:solidFill>
                          <a:srgbClr val="FF0000"/>
                        </a:solidFill>
                        <a:effectLst/>
                        <a:latin typeface="Calibri" panose="020F0502020204030204" pitchFamily="34" charset="0"/>
                      </a:endParaRP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b"/>
                      <a:endParaRPr lang="en-GB"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395192094"/>
                  </a:ext>
                </a:extLst>
              </a:tr>
              <a:tr h="263279">
                <a:tc>
                  <a:txBody>
                    <a:bodyPr/>
                    <a:lstStyle/>
                    <a:p>
                      <a:pPr algn="ctr" rtl="0" fontAlgn="b"/>
                      <a:r>
                        <a:rPr lang="en-GB" sz="1100" b="1" u="none" strike="noStrike" dirty="0">
                          <a:solidFill>
                            <a:srgbClr val="FF0000"/>
                          </a:solidFill>
                          <a:effectLst/>
                        </a:rPr>
                        <a:t>13:30</a:t>
                      </a:r>
                      <a:endParaRPr lang="en-GB" sz="1100" b="1" i="0" u="none" strike="noStrike" dirty="0">
                        <a:solidFill>
                          <a:srgbClr val="FF0000"/>
                        </a:solidFill>
                        <a:effectLst/>
                        <a:latin typeface="Calibri" panose="020F0502020204030204" pitchFamily="34" charset="0"/>
                      </a:endParaRP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b"/>
                      <a:endParaRPr lang="en-GB"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663404598"/>
                  </a:ext>
                </a:extLst>
              </a:tr>
              <a:tr h="263279">
                <a:tc>
                  <a:txBody>
                    <a:bodyPr/>
                    <a:lstStyle/>
                    <a:p>
                      <a:pPr algn="ctr" rtl="0" fontAlgn="b"/>
                      <a:r>
                        <a:rPr lang="en-GB" sz="1100" b="1" u="none" strike="noStrike" dirty="0">
                          <a:solidFill>
                            <a:srgbClr val="0070C0"/>
                          </a:solidFill>
                          <a:effectLst/>
                        </a:rPr>
                        <a:t>14:00</a:t>
                      </a:r>
                      <a:endParaRPr lang="en-GB" sz="1100" b="1" i="0" u="none" strike="noStrike" dirty="0">
                        <a:solidFill>
                          <a:srgbClr val="0070C0"/>
                        </a:solidFill>
                        <a:effectLst/>
                        <a:latin typeface="Calibri" panose="020F0502020204030204" pitchFamily="34" charset="0"/>
                      </a:endParaRP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b"/>
                      <a:endParaRPr lang="en-GB"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9502636"/>
                  </a:ext>
                </a:extLst>
              </a:tr>
              <a:tr h="263279">
                <a:tc>
                  <a:txBody>
                    <a:bodyPr/>
                    <a:lstStyle/>
                    <a:p>
                      <a:pPr algn="ctr" rtl="0" fontAlgn="b"/>
                      <a:r>
                        <a:rPr lang="en-GB" sz="1100" b="1" u="none" strike="noStrike" dirty="0">
                          <a:solidFill>
                            <a:srgbClr val="0070C0"/>
                          </a:solidFill>
                          <a:effectLst/>
                        </a:rPr>
                        <a:t>14:30</a:t>
                      </a:r>
                      <a:endParaRPr lang="en-GB" sz="1100" b="1" i="0" u="none" strike="noStrike" dirty="0">
                        <a:solidFill>
                          <a:srgbClr val="0070C0"/>
                        </a:solidFill>
                        <a:effectLst/>
                        <a:latin typeface="Calibri" panose="020F0502020204030204" pitchFamily="34" charset="0"/>
                      </a:endParaRP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b"/>
                      <a:endParaRPr lang="en-GB"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818408448"/>
                  </a:ext>
                </a:extLst>
              </a:tr>
              <a:tr h="263279">
                <a:tc>
                  <a:txBody>
                    <a:bodyPr/>
                    <a:lstStyle/>
                    <a:p>
                      <a:pPr algn="ctr" rtl="0" fontAlgn="b"/>
                      <a:r>
                        <a:rPr lang="en-GB" sz="1100" b="1" u="none" strike="noStrike" dirty="0">
                          <a:solidFill>
                            <a:srgbClr val="0070C0"/>
                          </a:solidFill>
                          <a:effectLst/>
                        </a:rPr>
                        <a:t>15:00</a:t>
                      </a:r>
                      <a:endParaRPr lang="en-GB" sz="1100" b="1" i="0" u="none" strike="noStrike" dirty="0">
                        <a:solidFill>
                          <a:srgbClr val="0070C0"/>
                        </a:solidFill>
                        <a:effectLst/>
                        <a:latin typeface="Calibri" panose="020F0502020204030204" pitchFamily="34" charset="0"/>
                      </a:endParaRP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b"/>
                      <a:endParaRPr lang="en-GB"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618452959"/>
                  </a:ext>
                </a:extLst>
              </a:tr>
              <a:tr h="263279">
                <a:tc>
                  <a:txBody>
                    <a:bodyPr/>
                    <a:lstStyle/>
                    <a:p>
                      <a:pPr algn="ctr" rtl="0" fontAlgn="b"/>
                      <a:r>
                        <a:rPr lang="en-GB" sz="1100" b="1" u="none" strike="noStrike" dirty="0">
                          <a:solidFill>
                            <a:srgbClr val="0070C0"/>
                          </a:solidFill>
                          <a:effectLst/>
                        </a:rPr>
                        <a:t>15:30</a:t>
                      </a:r>
                      <a:endParaRPr lang="en-GB" sz="1100" b="1" i="0" u="none" strike="noStrike" dirty="0">
                        <a:solidFill>
                          <a:srgbClr val="0070C0"/>
                        </a:solidFill>
                        <a:effectLst/>
                        <a:latin typeface="Calibri" panose="020F0502020204030204" pitchFamily="34" charset="0"/>
                      </a:endParaRP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b"/>
                      <a:endParaRPr lang="en-GB"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471683862"/>
                  </a:ext>
                </a:extLst>
              </a:tr>
              <a:tr h="263279">
                <a:tc>
                  <a:txBody>
                    <a:bodyPr/>
                    <a:lstStyle/>
                    <a:p>
                      <a:pPr algn="ctr" rtl="0" fontAlgn="b"/>
                      <a:r>
                        <a:rPr lang="en-GB" sz="1100" b="1" u="none" strike="noStrike" dirty="0">
                          <a:solidFill>
                            <a:srgbClr val="0070C0"/>
                          </a:solidFill>
                          <a:effectLst/>
                        </a:rPr>
                        <a:t>16:00</a:t>
                      </a:r>
                      <a:endParaRPr lang="en-GB" sz="1100" b="1" i="0" u="none" strike="noStrike" dirty="0">
                        <a:solidFill>
                          <a:srgbClr val="0070C0"/>
                        </a:solidFill>
                        <a:effectLst/>
                        <a:latin typeface="Calibri" panose="020F0502020204030204" pitchFamily="34" charset="0"/>
                      </a:endParaRP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b"/>
                      <a:endParaRPr lang="en-GB"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59466037"/>
                  </a:ext>
                </a:extLst>
              </a:tr>
              <a:tr h="263279">
                <a:tc>
                  <a:txBody>
                    <a:bodyPr/>
                    <a:lstStyle/>
                    <a:p>
                      <a:pPr algn="ctr" rtl="0" fontAlgn="b"/>
                      <a:r>
                        <a:rPr lang="en-GB" sz="1100" b="1" u="none" strike="noStrike" dirty="0">
                          <a:solidFill>
                            <a:srgbClr val="0070C0"/>
                          </a:solidFill>
                          <a:effectLst/>
                        </a:rPr>
                        <a:t>16:30</a:t>
                      </a:r>
                      <a:endParaRPr lang="en-GB" sz="1100" b="1" i="0" u="none" strike="noStrike" dirty="0">
                        <a:solidFill>
                          <a:srgbClr val="0070C0"/>
                        </a:solidFill>
                        <a:effectLst/>
                        <a:latin typeface="Calibri" panose="020F0502020204030204" pitchFamily="34" charset="0"/>
                      </a:endParaRP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b"/>
                      <a:endParaRPr lang="en-GB"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715294642"/>
                  </a:ext>
                </a:extLst>
              </a:tr>
              <a:tr h="263279">
                <a:tc>
                  <a:txBody>
                    <a:bodyPr/>
                    <a:lstStyle/>
                    <a:p>
                      <a:pPr algn="ctr" rtl="0" fontAlgn="b"/>
                      <a:r>
                        <a:rPr lang="en-GB" sz="1100" b="1" u="none" strike="noStrike" dirty="0">
                          <a:solidFill>
                            <a:srgbClr val="0070C0"/>
                          </a:solidFill>
                          <a:effectLst/>
                        </a:rPr>
                        <a:t>17:00</a:t>
                      </a:r>
                      <a:endParaRPr lang="en-GB" sz="1100" b="1" i="0" u="none" strike="noStrike" dirty="0">
                        <a:solidFill>
                          <a:srgbClr val="0070C0"/>
                        </a:solidFill>
                        <a:effectLst/>
                        <a:latin typeface="Calibri" panose="020F0502020204030204" pitchFamily="34" charset="0"/>
                      </a:endParaRP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b"/>
                      <a:endParaRPr lang="en-GB"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773046635"/>
                  </a:ext>
                </a:extLst>
              </a:tr>
              <a:tr h="263279">
                <a:tc>
                  <a:txBody>
                    <a:bodyPr/>
                    <a:lstStyle/>
                    <a:p>
                      <a:pPr algn="ctr" rtl="0" fontAlgn="b"/>
                      <a:r>
                        <a:rPr lang="en-GB" sz="1100" b="1" u="none" strike="noStrike" dirty="0">
                          <a:solidFill>
                            <a:srgbClr val="0070C0"/>
                          </a:solidFill>
                          <a:effectLst/>
                        </a:rPr>
                        <a:t>17:30</a:t>
                      </a:r>
                      <a:endParaRPr lang="en-GB" sz="1100" b="1" i="0" u="none" strike="noStrike" dirty="0">
                        <a:solidFill>
                          <a:srgbClr val="0070C0"/>
                        </a:solidFill>
                        <a:effectLst/>
                        <a:latin typeface="Calibri" panose="020F0502020204030204" pitchFamily="34" charset="0"/>
                      </a:endParaRP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b"/>
                      <a:endParaRPr lang="en-GB"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463493140"/>
                  </a:ext>
                </a:extLst>
              </a:tr>
              <a:tr h="263279">
                <a:tc>
                  <a:txBody>
                    <a:bodyPr/>
                    <a:lstStyle/>
                    <a:p>
                      <a:pPr algn="ctr" rtl="0" fontAlgn="b"/>
                      <a:r>
                        <a:rPr lang="en-GB" sz="1100" b="1" u="none" strike="noStrike" dirty="0">
                          <a:solidFill>
                            <a:srgbClr val="0070C0"/>
                          </a:solidFill>
                          <a:effectLst/>
                        </a:rPr>
                        <a:t>18:00</a:t>
                      </a:r>
                      <a:endParaRPr lang="en-GB" sz="1100" b="1" i="0" u="none" strike="noStrike" dirty="0">
                        <a:solidFill>
                          <a:srgbClr val="0070C0"/>
                        </a:solidFill>
                        <a:effectLst/>
                        <a:latin typeface="Calibri" panose="020F0502020204030204" pitchFamily="34" charset="0"/>
                      </a:endParaRP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b"/>
                      <a:endParaRPr lang="en-GB"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681098604"/>
                  </a:ext>
                </a:extLst>
              </a:tr>
              <a:tr h="263279">
                <a:tc>
                  <a:txBody>
                    <a:bodyPr/>
                    <a:lstStyle/>
                    <a:p>
                      <a:pPr algn="ctr" rtl="0" fontAlgn="b"/>
                      <a:r>
                        <a:rPr lang="en-GB" sz="1100" b="1" u="none" strike="noStrike" dirty="0">
                          <a:solidFill>
                            <a:srgbClr val="00B050"/>
                          </a:solidFill>
                          <a:effectLst/>
                        </a:rPr>
                        <a:t>18:30</a:t>
                      </a:r>
                      <a:endParaRPr lang="en-GB" sz="1100" b="1" i="0" u="none" strike="noStrike" dirty="0">
                        <a:solidFill>
                          <a:srgbClr val="00B050"/>
                        </a:solidFill>
                        <a:effectLst/>
                        <a:latin typeface="Calibri" panose="020F0502020204030204" pitchFamily="34" charset="0"/>
                      </a:endParaRP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b"/>
                      <a:endParaRPr lang="en-GB"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316312955"/>
                  </a:ext>
                </a:extLst>
              </a:tr>
              <a:tr h="263279">
                <a:tc>
                  <a:txBody>
                    <a:bodyPr/>
                    <a:lstStyle/>
                    <a:p>
                      <a:pPr algn="ctr" rtl="0" fontAlgn="b"/>
                      <a:r>
                        <a:rPr lang="en-GB" sz="1100" b="1" u="none" strike="noStrike" dirty="0">
                          <a:solidFill>
                            <a:srgbClr val="00B050"/>
                          </a:solidFill>
                          <a:effectLst/>
                        </a:rPr>
                        <a:t>19:30</a:t>
                      </a:r>
                      <a:endParaRPr lang="en-GB" sz="1100" b="1" i="0" u="none" strike="noStrike" dirty="0">
                        <a:solidFill>
                          <a:srgbClr val="00B050"/>
                        </a:solidFill>
                        <a:effectLst/>
                        <a:latin typeface="Calibri" panose="020F0502020204030204" pitchFamily="34" charset="0"/>
                      </a:endParaRP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b"/>
                      <a:endParaRPr lang="en-GB"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222896750"/>
                  </a:ext>
                </a:extLst>
              </a:tr>
              <a:tr h="263279">
                <a:tc>
                  <a:txBody>
                    <a:bodyPr/>
                    <a:lstStyle/>
                    <a:p>
                      <a:pPr algn="ctr" rtl="0" fontAlgn="b"/>
                      <a:r>
                        <a:rPr lang="en-GB" sz="1100" b="1" u="none" strike="noStrike" dirty="0">
                          <a:solidFill>
                            <a:srgbClr val="00B050"/>
                          </a:solidFill>
                          <a:effectLst/>
                        </a:rPr>
                        <a:t>20:30</a:t>
                      </a:r>
                      <a:endParaRPr lang="en-GB" sz="1100" b="1" i="0" u="none" strike="noStrike" dirty="0">
                        <a:solidFill>
                          <a:srgbClr val="00B050"/>
                        </a:solidFill>
                        <a:effectLst/>
                        <a:latin typeface="Calibri" panose="020F0502020204030204" pitchFamily="34" charset="0"/>
                      </a:endParaRP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b"/>
                      <a:endParaRPr lang="en-GB"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57250251"/>
                  </a:ext>
                </a:extLst>
              </a:tr>
              <a:tr h="263279">
                <a:tc>
                  <a:txBody>
                    <a:bodyPr/>
                    <a:lstStyle/>
                    <a:p>
                      <a:pPr algn="ctr" rtl="0" fontAlgn="b"/>
                      <a:r>
                        <a:rPr lang="en-GB" sz="1100" b="1" u="none" strike="noStrike" dirty="0">
                          <a:solidFill>
                            <a:srgbClr val="00B050"/>
                          </a:solidFill>
                          <a:effectLst/>
                        </a:rPr>
                        <a:t>21:30</a:t>
                      </a:r>
                      <a:endParaRPr lang="en-GB" sz="1100" b="1" i="0" u="none" strike="noStrike" dirty="0">
                        <a:solidFill>
                          <a:srgbClr val="00B050"/>
                        </a:solidFill>
                        <a:effectLst/>
                        <a:latin typeface="Calibri" panose="020F0502020204030204" pitchFamily="34" charset="0"/>
                      </a:endParaRP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GB" sz="11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b"/>
                      <a:endParaRPr lang="en-GB"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131341145"/>
                  </a:ext>
                </a:extLst>
              </a:tr>
            </a:tbl>
          </a:graphicData>
        </a:graphic>
      </p:graphicFrame>
      <p:sp>
        <p:nvSpPr>
          <p:cNvPr id="13" name="Google Shape;159;p4"/>
          <p:cNvSpPr txBox="1"/>
          <p:nvPr/>
        </p:nvSpPr>
        <p:spPr>
          <a:xfrm>
            <a:off x="7757160" y="2245902"/>
            <a:ext cx="10272669" cy="1354176"/>
          </a:xfrm>
          <a:prstGeom prst="rect">
            <a:avLst/>
          </a:prstGeom>
          <a:noFill/>
          <a:ln>
            <a:noFill/>
          </a:ln>
        </p:spPr>
        <p:txBody>
          <a:bodyPr spcFirstLastPara="1" wrap="square" lIns="91425" tIns="45700" rIns="91425" bIns="45700" anchor="t" anchorCtr="0">
            <a:spAutoFit/>
          </a:bodyPr>
          <a:lstStyle/>
          <a:p>
            <a:pPr lvl="0" algn="l" rtl="0"/>
            <a:r>
              <a:rPr lang="en-US" sz="2400" dirty="0" err="1">
                <a:solidFill>
                  <a:schemeClr val="dk1"/>
                </a:solidFill>
                <a:latin typeface="Helvetica Neue"/>
                <a:ea typeface="Helvetica Neue"/>
                <a:cs typeface="Helvetica Neue"/>
                <a:sym typeface="Helvetica Neue"/>
              </a:rPr>
              <a:t>Spoštovanje</a:t>
            </a:r>
            <a:r>
              <a:rPr lang="en-US" sz="2400" dirty="0">
                <a:solidFill>
                  <a:schemeClr val="dk1"/>
                </a:solidFill>
                <a:latin typeface="Helvetica Neue"/>
                <a:ea typeface="Helvetica Neue"/>
                <a:cs typeface="Helvetica Neue"/>
                <a:sym typeface="Helvetica Neue"/>
              </a:rPr>
              <a:t> rokov, ki ste si jih sami določili v srednje dolgem obdobju, </a:t>
            </a:r>
            <a:r>
              <a:rPr lang="en-US" sz="2400" dirty="0" err="1">
                <a:solidFill>
                  <a:schemeClr val="dk1"/>
                </a:solidFill>
                <a:latin typeface="Helvetica Neue"/>
                <a:ea typeface="Helvetica Neue"/>
                <a:cs typeface="Helvetica Neue"/>
                <a:sym typeface="Helvetica Neue"/>
              </a:rPr>
              <a:t>pomeni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veliko</a:t>
            </a:r>
            <a:r>
              <a:rPr lang="en-US" sz="2400" dirty="0">
                <a:solidFill>
                  <a:schemeClr val="dk1"/>
                </a:solidFill>
                <a:latin typeface="Helvetica Neue"/>
                <a:ea typeface="Helvetica Neue"/>
                <a:cs typeface="Helvetica Neue"/>
                <a:sym typeface="Helvetica Neue"/>
              </a:rPr>
              <a:t> disciplino in </a:t>
            </a:r>
            <a:r>
              <a:rPr lang="en-US" sz="2400" dirty="0" err="1">
                <a:solidFill>
                  <a:schemeClr val="dk1"/>
                </a:solidFill>
                <a:latin typeface="Helvetica Neue"/>
                <a:ea typeface="Helvetica Neue"/>
                <a:cs typeface="Helvetica Neue"/>
                <a:sym typeface="Helvetica Neue"/>
              </a:rPr>
              <a:t>organizacijo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na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vaši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strani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že</a:t>
            </a:r>
            <a:r>
              <a:rPr lang="en-US" sz="2400" dirty="0">
                <a:solidFill>
                  <a:schemeClr val="dk1"/>
                </a:solidFill>
                <a:latin typeface="Helvetica Neue"/>
                <a:ea typeface="Helvetica Neue"/>
                <a:cs typeface="Helvetica Neue"/>
                <a:sym typeface="Helvetica Neue"/>
              </a:rPr>
              <a:t> od </a:t>
            </a:r>
            <a:r>
              <a:rPr lang="en-US" sz="2400" dirty="0" err="1">
                <a:solidFill>
                  <a:schemeClr val="dk1"/>
                </a:solidFill>
                <a:latin typeface="Helvetica Neue"/>
                <a:ea typeface="Helvetica Neue"/>
                <a:cs typeface="Helvetica Neue"/>
                <a:sym typeface="Helvetica Neue"/>
              </a:rPr>
              <a:t>samega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začetka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načrtovanja</a:t>
            </a:r>
            <a:r>
              <a:rPr lang="en-US" sz="2400" dirty="0">
                <a:solidFill>
                  <a:schemeClr val="dk1"/>
                </a:solidFill>
                <a:latin typeface="Helvetica Neue"/>
                <a:ea typeface="Helvetica Neue"/>
                <a:cs typeface="Helvetica Neue"/>
                <a:sym typeface="Helvetica Neue"/>
              </a:rPr>
              <a:t> dnevne </a:t>
            </a:r>
            <a:r>
              <a:rPr lang="en-US" sz="2400" dirty="0" err="1">
                <a:solidFill>
                  <a:schemeClr val="dk1"/>
                </a:solidFill>
                <a:latin typeface="Helvetica Neue"/>
                <a:ea typeface="Helvetica Neue"/>
                <a:cs typeface="Helvetica Neue"/>
                <a:sym typeface="Helvetica Neue"/>
              </a:rPr>
              <a:t>delovne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rutine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dalje</a:t>
            </a:r>
            <a:r>
              <a:rPr lang="en-US" sz="2400" dirty="0">
                <a:solidFill>
                  <a:schemeClr val="dk1"/>
                </a:solidFill>
                <a:latin typeface="Helvetica Neue"/>
                <a:ea typeface="Helvetica Neue"/>
                <a:cs typeface="Helvetica Neue"/>
                <a:sym typeface="Helvetica Neue"/>
              </a:rPr>
              <a:t>.</a:t>
            </a:r>
          </a:p>
          <a:p>
            <a:pPr lvl="0" algn="l" rtl="0"/>
            <a:endParaRPr lang="en-US" sz="1000" dirty="0">
              <a:solidFill>
                <a:schemeClr val="dk1"/>
              </a:solidFill>
              <a:latin typeface="Helvetica Neue"/>
              <a:ea typeface="Helvetica Neue"/>
              <a:cs typeface="Helvetica Neue"/>
              <a:sym typeface="Helvetica Neue"/>
            </a:endParaRPr>
          </a:p>
        </p:txBody>
      </p:sp>
      <p:sp>
        <p:nvSpPr>
          <p:cNvPr id="4" name="Rettangolo arrotondato 3"/>
          <p:cNvSpPr/>
          <p:nvPr/>
        </p:nvSpPr>
        <p:spPr>
          <a:xfrm>
            <a:off x="985793" y="4099560"/>
            <a:ext cx="934447" cy="1280160"/>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4" name="Rettangolo arrotondato 13"/>
          <p:cNvSpPr/>
          <p:nvPr/>
        </p:nvSpPr>
        <p:spPr>
          <a:xfrm>
            <a:off x="5699761" y="5166360"/>
            <a:ext cx="1859276" cy="54210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5" name="Rettangolo arrotondato 14"/>
          <p:cNvSpPr/>
          <p:nvPr/>
        </p:nvSpPr>
        <p:spPr>
          <a:xfrm>
            <a:off x="4754881" y="7823461"/>
            <a:ext cx="944880" cy="2057524"/>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1" name="Rettangolo arrotondato 10"/>
          <p:cNvSpPr/>
          <p:nvPr/>
        </p:nvSpPr>
        <p:spPr>
          <a:xfrm>
            <a:off x="13028396" y="7182302"/>
            <a:ext cx="792254" cy="23587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2" name="Rettangolo arrotondato 11"/>
          <p:cNvSpPr/>
          <p:nvPr/>
        </p:nvSpPr>
        <p:spPr>
          <a:xfrm>
            <a:off x="12961734" y="5515612"/>
            <a:ext cx="792254" cy="235879"/>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6" name="Rettangolo arrotondato 15"/>
          <p:cNvSpPr/>
          <p:nvPr/>
        </p:nvSpPr>
        <p:spPr>
          <a:xfrm>
            <a:off x="12961734" y="3967972"/>
            <a:ext cx="792254" cy="235879"/>
          </a:xfrm>
          <a:prstGeom prst="round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5" name="Rettangolo 4"/>
          <p:cNvSpPr/>
          <p:nvPr/>
        </p:nvSpPr>
        <p:spPr>
          <a:xfrm>
            <a:off x="7887721" y="3920163"/>
            <a:ext cx="4586334" cy="5632311"/>
          </a:xfrm>
          <a:prstGeom prst="rect">
            <a:avLst/>
          </a:prstGeom>
        </p:spPr>
        <p:txBody>
          <a:bodyPr wrap="square">
            <a:spAutoFit/>
          </a:bodyPr>
          <a:lstStyle/>
          <a:p>
            <a:pPr lvl="0" algn="l" rtl="0"/>
            <a:r>
              <a:rPr lang="en-US" sz="1800" b="1" dirty="0">
                <a:solidFill>
                  <a:srgbClr val="FF7C80"/>
                </a:solidFill>
                <a:latin typeface="Helvetica Neue"/>
                <a:ea typeface="Helvetica Neue"/>
                <a:cs typeface="Helvetica Neue"/>
                <a:sym typeface="Helvetica Neue"/>
              </a:rPr>
              <a:t>roza</a:t>
            </a:r>
            <a:r>
              <a:rPr lang="en-US" sz="1800" dirty="0">
                <a:solidFill>
                  <a:schemeClr val="dk1"/>
                </a:solidFill>
                <a:latin typeface="Helvetica Neue"/>
                <a:ea typeface="Helvetica Neue"/>
                <a:cs typeface="Helvetica Neue"/>
                <a:sym typeface="Helvetica Neue"/>
              </a:rPr>
              <a:t>: </a:t>
            </a:r>
            <a:r>
              <a:rPr lang="en-US" sz="1800" dirty="0" err="1">
                <a:solidFill>
                  <a:schemeClr val="dk1"/>
                </a:solidFill>
                <a:latin typeface="Helvetica Neue"/>
                <a:ea typeface="Helvetica Neue"/>
                <a:cs typeface="Helvetica Neue"/>
                <a:sym typeface="Helvetica Neue"/>
              </a:rPr>
              <a:t>ustvarjalnost</a:t>
            </a:r>
            <a:r>
              <a:rPr lang="en-US" sz="1800" dirty="0">
                <a:solidFill>
                  <a:schemeClr val="dk1"/>
                </a:solidFill>
                <a:latin typeface="Helvetica Neue"/>
                <a:ea typeface="Helvetica Neue"/>
                <a:cs typeface="Helvetica Neue"/>
                <a:sym typeface="Helvetica Neue"/>
              </a:rPr>
              <a:t> za </a:t>
            </a:r>
            <a:r>
              <a:rPr lang="en-US" sz="1800" dirty="0" err="1">
                <a:solidFill>
                  <a:schemeClr val="dk1"/>
                </a:solidFill>
                <a:latin typeface="Helvetica Neue"/>
                <a:ea typeface="Helvetica Neue"/>
                <a:cs typeface="Helvetica Neue"/>
                <a:sym typeface="Helvetica Neue"/>
              </a:rPr>
              <a:t>začetek</a:t>
            </a:r>
            <a:r>
              <a:rPr lang="en-US" sz="1800" dirty="0">
                <a:solidFill>
                  <a:schemeClr val="dk1"/>
                </a:solidFill>
                <a:latin typeface="Helvetica Neue"/>
                <a:ea typeface="Helvetica Neue"/>
                <a:cs typeface="Helvetica Neue"/>
                <a:sym typeface="Helvetica Neue"/>
              </a:rPr>
              <a:t> </a:t>
            </a:r>
            <a:r>
              <a:rPr lang="en-US" sz="1800" dirty="0" err="1">
                <a:solidFill>
                  <a:schemeClr val="dk1"/>
                </a:solidFill>
                <a:latin typeface="Helvetica Neue"/>
                <a:ea typeface="Helvetica Neue"/>
                <a:cs typeface="Helvetica Neue"/>
                <a:sym typeface="Helvetica Neue"/>
              </a:rPr>
              <a:t>dneva</a:t>
            </a:r>
            <a:r>
              <a:rPr lang="en-US" sz="1800" dirty="0">
                <a:solidFill>
                  <a:schemeClr val="dk1"/>
                </a:solidFill>
                <a:latin typeface="Helvetica Neue"/>
                <a:ea typeface="Helvetica Neue"/>
                <a:cs typeface="Helvetica Neue"/>
                <a:sym typeface="Helvetica Neue"/>
              </a:rPr>
              <a:t> in ustrezno načrtovanje akcijskega načrta</a:t>
            </a:r>
          </a:p>
          <a:p>
            <a:pPr lvl="0" algn="l" rtl="0"/>
            <a:endParaRPr lang="en-US" sz="1800" dirty="0">
              <a:solidFill>
                <a:schemeClr val="dk1"/>
              </a:solidFill>
              <a:latin typeface="Helvetica Neue"/>
              <a:ea typeface="Helvetica Neue"/>
              <a:cs typeface="Helvetica Neue"/>
              <a:sym typeface="Helvetica Neue"/>
            </a:endParaRPr>
          </a:p>
          <a:p>
            <a:pPr lvl="0" algn="l" rtl="0"/>
            <a:r>
              <a:rPr lang="en-US" sz="1800" b="1" dirty="0" err="1">
                <a:solidFill>
                  <a:srgbClr val="002060"/>
                </a:solidFill>
                <a:latin typeface="Helvetica Neue"/>
                <a:ea typeface="Helvetica Neue"/>
                <a:cs typeface="Helvetica Neue"/>
                <a:sym typeface="Helvetica Neue"/>
              </a:rPr>
              <a:t>modra</a:t>
            </a:r>
            <a:r>
              <a:rPr lang="en-US" sz="1800" dirty="0">
                <a:solidFill>
                  <a:schemeClr val="dk1"/>
                </a:solidFill>
                <a:latin typeface="Helvetica Neue"/>
                <a:ea typeface="Helvetica Neue"/>
                <a:cs typeface="Helvetica Neue"/>
                <a:sym typeface="Helvetica Neue"/>
              </a:rPr>
              <a:t>: </a:t>
            </a:r>
            <a:r>
              <a:rPr lang="en-GB" sz="1800" dirty="0" err="1">
                <a:solidFill>
                  <a:schemeClr val="dk1"/>
                </a:solidFill>
                <a:latin typeface="Helvetica Neue"/>
                <a:ea typeface="Helvetica Neue"/>
                <a:cs typeface="Helvetica Neue"/>
                <a:sym typeface="Helvetica Neue"/>
              </a:rPr>
              <a:t>preverjanje</a:t>
            </a:r>
            <a:r>
              <a:rPr lang="en-GB" sz="1800" dirty="0">
                <a:solidFill>
                  <a:schemeClr val="dk1"/>
                </a:solidFill>
                <a:latin typeface="Helvetica Neue"/>
                <a:ea typeface="Helvetica Neue"/>
                <a:cs typeface="Helvetica Neue"/>
                <a:sym typeface="Helvetica Neue"/>
              </a:rPr>
              <a:t> e-pošte in določanje prioritet, osredotočenost in energija sta na vrhuncu, dajte </a:t>
            </a:r>
            <a:r>
              <a:rPr lang="en-GB" sz="1800" dirty="0" err="1">
                <a:solidFill>
                  <a:schemeClr val="dk1"/>
                </a:solidFill>
                <a:latin typeface="Helvetica Neue"/>
                <a:ea typeface="Helvetica Neue"/>
                <a:cs typeface="Helvetica Neue"/>
                <a:sym typeface="Helvetica Neue"/>
              </a:rPr>
              <a:t>prednost</a:t>
            </a:r>
            <a:r>
              <a:rPr lang="en-GB" sz="1800" dirty="0">
                <a:solidFill>
                  <a:schemeClr val="dk1"/>
                </a:solidFill>
                <a:latin typeface="Helvetica Neue"/>
                <a:ea typeface="Helvetica Neue"/>
                <a:cs typeface="Helvetica Neue"/>
                <a:sym typeface="Helvetica Neue"/>
              </a:rPr>
              <a:t> </a:t>
            </a:r>
            <a:r>
              <a:rPr lang="en-GB" sz="1800" dirty="0" err="1">
                <a:solidFill>
                  <a:schemeClr val="dk1"/>
                </a:solidFill>
                <a:latin typeface="Helvetica Neue"/>
                <a:ea typeface="Helvetica Neue"/>
                <a:cs typeface="Helvetica Neue"/>
                <a:sym typeface="Helvetica Neue"/>
              </a:rPr>
              <a:t>inputom</a:t>
            </a:r>
            <a:r>
              <a:rPr lang="en-GB" sz="1800" dirty="0">
                <a:solidFill>
                  <a:schemeClr val="dk1"/>
                </a:solidFill>
                <a:latin typeface="Helvetica Neue"/>
                <a:ea typeface="Helvetica Neue"/>
                <a:cs typeface="Helvetica Neue"/>
                <a:sym typeface="Helvetica Neue"/>
              </a:rPr>
              <a:t> in rezultatom, ki bodo vplivali na delo nekoga drugega</a:t>
            </a:r>
            <a:endParaRPr lang="en-US" sz="1800" dirty="0">
              <a:solidFill>
                <a:schemeClr val="dk1"/>
              </a:solidFill>
              <a:latin typeface="Helvetica Neue"/>
              <a:ea typeface="Helvetica Neue"/>
              <a:cs typeface="Helvetica Neue"/>
              <a:sym typeface="Helvetica Neue"/>
            </a:endParaRPr>
          </a:p>
          <a:p>
            <a:pPr lvl="0" algn="l" rtl="0"/>
            <a:endParaRPr lang="en-US" sz="1800" dirty="0">
              <a:solidFill>
                <a:schemeClr val="dk1"/>
              </a:solidFill>
              <a:latin typeface="Helvetica Neue"/>
              <a:ea typeface="Helvetica Neue"/>
              <a:cs typeface="Helvetica Neue"/>
              <a:sym typeface="Helvetica Neue"/>
            </a:endParaRPr>
          </a:p>
          <a:p>
            <a:pPr lvl="0" algn="l" rtl="0"/>
            <a:r>
              <a:rPr lang="en-US" sz="1800" b="1" dirty="0">
                <a:solidFill>
                  <a:srgbClr val="FF0000"/>
                </a:solidFill>
                <a:latin typeface="Helvetica Neue"/>
                <a:ea typeface="Helvetica Neue"/>
                <a:cs typeface="Helvetica Neue"/>
                <a:sym typeface="Helvetica Neue"/>
              </a:rPr>
              <a:t>rdeča</a:t>
            </a:r>
            <a:r>
              <a:rPr lang="en-US" sz="1800" dirty="0">
                <a:solidFill>
                  <a:schemeClr val="dk1"/>
                </a:solidFill>
                <a:latin typeface="Helvetica Neue"/>
                <a:ea typeface="Helvetica Neue"/>
                <a:cs typeface="Helvetica Neue"/>
                <a:sym typeface="Helvetica Neue"/>
              </a:rPr>
              <a:t>: počitek, napolnite baterije in ne pozabite poklicati staršev…</a:t>
            </a:r>
          </a:p>
          <a:p>
            <a:pPr lvl="0" algn="l" rtl="0"/>
            <a:endParaRPr lang="en-US" sz="1800" dirty="0">
              <a:solidFill>
                <a:schemeClr val="dk1"/>
              </a:solidFill>
              <a:latin typeface="Helvetica Neue"/>
              <a:ea typeface="Helvetica Neue"/>
              <a:cs typeface="Helvetica Neue"/>
              <a:sym typeface="Helvetica Neue"/>
            </a:endParaRPr>
          </a:p>
          <a:p>
            <a:pPr algn="l" rtl="0"/>
            <a:r>
              <a:rPr lang="en-US" sz="1800" b="1" dirty="0">
                <a:solidFill>
                  <a:srgbClr val="0070C0"/>
                </a:solidFill>
                <a:latin typeface="Helvetica Neue"/>
                <a:ea typeface="Helvetica Neue"/>
                <a:cs typeface="Helvetica Neue"/>
                <a:sym typeface="Helvetica Neue"/>
              </a:rPr>
              <a:t>svetlo modra</a:t>
            </a:r>
            <a:r>
              <a:rPr lang="en-US" sz="1800" dirty="0">
                <a:solidFill>
                  <a:schemeClr val="dk1"/>
                </a:solidFill>
                <a:latin typeface="Helvetica Neue"/>
                <a:ea typeface="Helvetica Neue"/>
                <a:cs typeface="Helvetica Neue"/>
                <a:sym typeface="Helvetica Neue"/>
              </a:rPr>
              <a:t>: preverjanje e-pošte, izboljšanje in pregled vašega/tujega dela, </a:t>
            </a:r>
            <a:r>
              <a:rPr lang="en-US" sz="1800" dirty="0" err="1">
                <a:solidFill>
                  <a:schemeClr val="dk1"/>
                </a:solidFill>
                <a:latin typeface="Helvetica Neue"/>
                <a:ea typeface="Helvetica Neue"/>
                <a:cs typeface="Helvetica Neue"/>
                <a:sym typeface="Helvetica Neue"/>
              </a:rPr>
              <a:t>prehod</a:t>
            </a:r>
            <a:r>
              <a:rPr lang="en-US" sz="1800" dirty="0">
                <a:solidFill>
                  <a:schemeClr val="dk1"/>
                </a:solidFill>
                <a:latin typeface="Helvetica Neue"/>
                <a:ea typeface="Helvetica Neue"/>
                <a:cs typeface="Helvetica Neue"/>
                <a:sym typeface="Helvetica Neue"/>
              </a:rPr>
              <a:t> </a:t>
            </a:r>
            <a:r>
              <a:rPr lang="en-US" sz="1800" dirty="0" err="1">
                <a:solidFill>
                  <a:schemeClr val="dk1"/>
                </a:solidFill>
                <a:latin typeface="Helvetica Neue"/>
                <a:ea typeface="Helvetica Neue"/>
                <a:cs typeface="Helvetica Neue"/>
                <a:sym typeface="Helvetica Neue"/>
              </a:rPr>
              <a:t>na</a:t>
            </a:r>
            <a:r>
              <a:rPr lang="en-US" sz="1800" dirty="0">
                <a:solidFill>
                  <a:schemeClr val="dk1"/>
                </a:solidFill>
                <a:latin typeface="Helvetica Neue"/>
                <a:ea typeface="Helvetica Neue"/>
                <a:cs typeface="Helvetica Neue"/>
                <a:sym typeface="Helvetica Neue"/>
              </a:rPr>
              <a:t> </a:t>
            </a:r>
            <a:r>
              <a:rPr lang="en-US" sz="1800" dirty="0" err="1">
                <a:solidFill>
                  <a:schemeClr val="dk1"/>
                </a:solidFill>
                <a:latin typeface="Helvetica Neue"/>
                <a:ea typeface="Helvetica Neue"/>
                <a:cs typeface="Helvetica Neue"/>
                <a:sym typeface="Helvetica Neue"/>
              </a:rPr>
              <a:t>sekundarne</a:t>
            </a:r>
            <a:r>
              <a:rPr lang="en-US" sz="1800" dirty="0">
                <a:solidFill>
                  <a:schemeClr val="dk1"/>
                </a:solidFill>
                <a:latin typeface="Helvetica Neue"/>
                <a:ea typeface="Helvetica Neue"/>
                <a:cs typeface="Helvetica Neue"/>
                <a:sym typeface="Helvetica Neue"/>
              </a:rPr>
              <a:t> </a:t>
            </a:r>
            <a:r>
              <a:rPr lang="en-US" sz="1800" dirty="0" err="1">
                <a:solidFill>
                  <a:schemeClr val="dk1"/>
                </a:solidFill>
                <a:latin typeface="Helvetica Neue"/>
                <a:ea typeface="Helvetica Neue"/>
                <a:cs typeface="Helvetica Neue"/>
                <a:sym typeface="Helvetica Neue"/>
              </a:rPr>
              <a:t>prioritete</a:t>
            </a:r>
            <a:endParaRPr lang="en-US" sz="1800" dirty="0">
              <a:solidFill>
                <a:schemeClr val="dk1"/>
              </a:solidFill>
              <a:latin typeface="Helvetica Neue"/>
              <a:ea typeface="Helvetica Neue"/>
              <a:cs typeface="Helvetica Neue"/>
              <a:sym typeface="Helvetica Neue"/>
            </a:endParaRPr>
          </a:p>
          <a:p>
            <a:pPr algn="l" rtl="0"/>
            <a:endParaRPr lang="en-US" sz="1800" dirty="0">
              <a:solidFill>
                <a:schemeClr val="dk1"/>
              </a:solidFill>
              <a:latin typeface="Helvetica Neue"/>
              <a:ea typeface="Helvetica Neue"/>
              <a:cs typeface="Helvetica Neue"/>
              <a:sym typeface="Helvetica Neue"/>
            </a:endParaRPr>
          </a:p>
          <a:p>
            <a:pPr lvl="0" algn="l" rtl="0"/>
            <a:r>
              <a:rPr lang="en-US" sz="1800" b="1" dirty="0">
                <a:solidFill>
                  <a:srgbClr val="00B050"/>
                </a:solidFill>
                <a:latin typeface="Helvetica Neue"/>
                <a:ea typeface="Helvetica Neue"/>
                <a:cs typeface="Helvetica Neue"/>
                <a:sym typeface="Helvetica Neue"/>
              </a:rPr>
              <a:t>zelena</a:t>
            </a:r>
            <a:r>
              <a:rPr lang="en-US" sz="1800" dirty="0">
                <a:solidFill>
                  <a:schemeClr val="dk1"/>
                </a:solidFill>
                <a:latin typeface="Helvetica Neue"/>
                <a:ea typeface="Helvetica Neue"/>
                <a:cs typeface="Helvetica Neue"/>
                <a:sym typeface="Helvetica Neue"/>
              </a:rPr>
              <a:t>: zaključek dneva, nadoknadi vse preostale čakajoče naloge, načrtovanje in posodobitev dnevnega reda za naslednje dni</a:t>
            </a:r>
          </a:p>
        </p:txBody>
      </p:sp>
      <p:sp>
        <p:nvSpPr>
          <p:cNvPr id="17" name="Rettangolo arrotondato 16"/>
          <p:cNvSpPr/>
          <p:nvPr/>
        </p:nvSpPr>
        <p:spPr>
          <a:xfrm>
            <a:off x="2819864" y="5166360"/>
            <a:ext cx="1001509" cy="542109"/>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8" name="Rettangolo arrotondato 17"/>
          <p:cNvSpPr/>
          <p:nvPr/>
        </p:nvSpPr>
        <p:spPr>
          <a:xfrm>
            <a:off x="13054262" y="8526481"/>
            <a:ext cx="792254" cy="235879"/>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8" name="Google Shape;158;p4">
            <a:extLst>
              <a:ext uri="{FF2B5EF4-FFF2-40B4-BE49-F238E27FC236}">
                <a16:creationId xmlns:a16="http://schemas.microsoft.com/office/drawing/2014/main" id="{95F68C30-3D86-D1E5-38E7-159EC41EB8DE}"/>
              </a:ext>
            </a:extLst>
          </p:cNvPr>
          <p:cNvSpPr txBox="1"/>
          <p:nvPr/>
        </p:nvSpPr>
        <p:spPr>
          <a:xfrm>
            <a:off x="274092" y="707020"/>
            <a:ext cx="17755738" cy="769401"/>
          </a:xfrm>
          <a:prstGeom prst="rect">
            <a:avLst/>
          </a:prstGeom>
          <a:noFill/>
          <a:ln>
            <a:noFill/>
          </a:ln>
        </p:spPr>
        <p:txBody>
          <a:bodyPr spcFirstLastPara="1" wrap="square" lIns="91425" tIns="45700" rIns="91425" bIns="45700" anchor="t" anchorCtr="0">
            <a:spAutoFit/>
          </a:bodyPr>
          <a:lstStyle/>
          <a:p>
            <a:pPr lvl="0"/>
            <a:r>
              <a:rPr lang="en-US" sz="4400" b="1" dirty="0">
                <a:solidFill>
                  <a:srgbClr val="D00B24"/>
                </a:solidFill>
                <a:latin typeface="Arial"/>
                <a:ea typeface="Arial"/>
                <a:cs typeface="Arial"/>
                <a:sym typeface="Arial"/>
              </a:rPr>
              <a:t>1. </a:t>
            </a:r>
            <a:r>
              <a:rPr lang="en-US" sz="4400" b="1" dirty="0" err="1">
                <a:solidFill>
                  <a:srgbClr val="D00B24"/>
                </a:solidFill>
                <a:highlight>
                  <a:schemeClr val="lt1"/>
                </a:highlight>
              </a:rPr>
              <a:t>Pristop</a:t>
            </a:r>
            <a:r>
              <a:rPr lang="en-US" sz="4400" b="1" dirty="0">
                <a:solidFill>
                  <a:srgbClr val="D00B24"/>
                </a:solidFill>
                <a:highlight>
                  <a:schemeClr val="lt1"/>
                </a:highlight>
              </a:rPr>
              <a:t> </a:t>
            </a:r>
            <a:r>
              <a:rPr lang="en-US" sz="4400" b="1" dirty="0" err="1">
                <a:solidFill>
                  <a:srgbClr val="D00B24"/>
                </a:solidFill>
                <a:highlight>
                  <a:schemeClr val="lt1"/>
                </a:highlight>
              </a:rPr>
              <a:t>razčlenitve</a:t>
            </a:r>
            <a:r>
              <a:rPr lang="en-US" sz="4400" b="1" dirty="0">
                <a:solidFill>
                  <a:srgbClr val="D00B24"/>
                </a:solidFill>
                <a:highlight>
                  <a:schemeClr val="lt1"/>
                </a:highlight>
              </a:rPr>
              <a:t> dela za </a:t>
            </a:r>
            <a:r>
              <a:rPr lang="en-US" sz="4400" b="1" dirty="0" err="1">
                <a:solidFill>
                  <a:srgbClr val="D00B24"/>
                </a:solidFill>
                <a:highlight>
                  <a:schemeClr val="lt1"/>
                </a:highlight>
              </a:rPr>
              <a:t>hibridne</a:t>
            </a:r>
            <a:r>
              <a:rPr lang="en-US" sz="4400" b="1" dirty="0">
                <a:solidFill>
                  <a:srgbClr val="D00B24"/>
                </a:solidFill>
                <a:highlight>
                  <a:schemeClr val="lt1"/>
                </a:highlight>
              </a:rPr>
              <a:t> </a:t>
            </a:r>
            <a:r>
              <a:rPr lang="en-US" sz="4400" b="1" dirty="0" err="1">
                <a:solidFill>
                  <a:srgbClr val="D00B24"/>
                </a:solidFill>
                <a:highlight>
                  <a:schemeClr val="lt1"/>
                </a:highlight>
              </a:rPr>
              <a:t>delavce</a:t>
            </a:r>
            <a:endParaRPr lang="en-GB" sz="4400" b="1" dirty="0">
              <a:solidFill>
                <a:srgbClr val="D00B24"/>
              </a:solidFill>
            </a:endParaRPr>
          </a:p>
        </p:txBody>
      </p:sp>
    </p:spTree>
    <p:extLst>
      <p:ext uri="{BB962C8B-B14F-4D97-AF65-F5344CB8AC3E}">
        <p14:creationId xmlns:p14="http://schemas.microsoft.com/office/powerpoint/2010/main" val="1495638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2" name="CasellaDiTesto 1"/>
          <p:cNvSpPr txBox="1"/>
          <p:nvPr/>
        </p:nvSpPr>
        <p:spPr>
          <a:xfrm>
            <a:off x="860946" y="7823462"/>
            <a:ext cx="16582030" cy="2347415"/>
          </a:xfrm>
          <a:prstGeom prst="rect">
            <a:avLst/>
          </a:prstGeom>
          <a:solidFill>
            <a:schemeClr val="bg1"/>
          </a:solidFill>
        </p:spPr>
        <p:txBody>
          <a:bodyPr wrap="square" rtlCol="0">
            <a:spAutoFit/>
          </a:bodyPr>
          <a:lstStyle/>
          <a:p>
            <a:endParaRPr lang="en-GB" dirty="0"/>
          </a:p>
        </p:txBody>
      </p:sp>
      <p:sp>
        <p:nvSpPr>
          <p:cNvPr id="6" name="CasellaDiTesto 5"/>
          <p:cNvSpPr txBox="1"/>
          <p:nvPr/>
        </p:nvSpPr>
        <p:spPr>
          <a:xfrm>
            <a:off x="13361158" y="0"/>
            <a:ext cx="4668672" cy="2347415"/>
          </a:xfrm>
          <a:prstGeom prst="rect">
            <a:avLst/>
          </a:prstGeom>
          <a:solidFill>
            <a:schemeClr val="bg1"/>
          </a:solidFill>
        </p:spPr>
        <p:txBody>
          <a:bodyPr wrap="square" rtlCol="0">
            <a:spAutoFit/>
          </a:bodyPr>
          <a:lstStyle/>
          <a:p>
            <a:endParaRPr lang="en-GB" dirty="0"/>
          </a:p>
        </p:txBody>
      </p:sp>
      <p:sp>
        <p:nvSpPr>
          <p:cNvPr id="8" name="Google Shape;159;p4"/>
          <p:cNvSpPr txBox="1"/>
          <p:nvPr/>
        </p:nvSpPr>
        <p:spPr>
          <a:xfrm>
            <a:off x="274092" y="2245902"/>
            <a:ext cx="17755738" cy="9540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err="1">
                <a:solidFill>
                  <a:schemeClr val="dk1"/>
                </a:solidFill>
                <a:latin typeface="Helvetica Neue"/>
                <a:ea typeface="Helvetica Neue"/>
                <a:cs typeface="Helvetica Neue"/>
                <a:sym typeface="Helvetica Neue"/>
              </a:rPr>
              <a:t>Ključ</a:t>
            </a:r>
            <a:r>
              <a:rPr lang="en-US" sz="2800" dirty="0">
                <a:solidFill>
                  <a:schemeClr val="dk1"/>
                </a:solidFill>
                <a:latin typeface="Helvetica Neue"/>
                <a:ea typeface="Helvetica Neue"/>
                <a:cs typeface="Helvetica Neue"/>
                <a:sym typeface="Helvetica Neue"/>
              </a:rPr>
              <a:t> do </a:t>
            </a:r>
            <a:r>
              <a:rPr lang="en-US" sz="2800" dirty="0" err="1">
                <a:solidFill>
                  <a:schemeClr val="dk1"/>
                </a:solidFill>
                <a:latin typeface="Helvetica Neue"/>
                <a:ea typeface="Helvetica Neue"/>
                <a:cs typeface="Helvetica Neue"/>
                <a:sym typeface="Helvetica Neue"/>
              </a:rPr>
              <a:t>prednostnega</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razvrščanja</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nalog</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prihaja</a:t>
            </a:r>
            <a:r>
              <a:rPr lang="en-US" sz="2800" dirty="0">
                <a:solidFill>
                  <a:schemeClr val="dk1"/>
                </a:solidFill>
                <a:latin typeface="Helvetica Neue"/>
                <a:ea typeface="Helvetica Neue"/>
                <a:cs typeface="Helvetica Neue"/>
                <a:sym typeface="Helvetica Neue"/>
              </a:rPr>
              <a:t> z </a:t>
            </a:r>
            <a:r>
              <a:rPr lang="en-US" sz="2800" dirty="0" err="1">
                <a:solidFill>
                  <a:schemeClr val="dk1"/>
                </a:solidFill>
                <a:latin typeface="Helvetica Neue"/>
                <a:ea typeface="Helvetica Neue"/>
                <a:cs typeface="Helvetica Neue"/>
                <a:sym typeface="Helvetica Neue"/>
              </a:rPr>
              <a:t>rangiranjem</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različnih</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spremenljivk</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zaradi</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katerih</a:t>
            </a:r>
            <a:r>
              <a:rPr lang="en-US" sz="2800" dirty="0">
                <a:solidFill>
                  <a:schemeClr val="dk1"/>
                </a:solidFill>
                <a:latin typeface="Helvetica Neue"/>
                <a:ea typeface="Helvetica Neue"/>
                <a:cs typeface="Helvetica Neue"/>
                <a:sym typeface="Helvetica Neue"/>
              </a:rPr>
              <a:t> je </a:t>
            </a:r>
            <a:r>
              <a:rPr lang="en-US" sz="2800" dirty="0" err="1">
                <a:solidFill>
                  <a:schemeClr val="dk1"/>
                </a:solidFill>
                <a:latin typeface="Helvetica Neue"/>
                <a:ea typeface="Helvetica Neue"/>
                <a:cs typeface="Helvetica Neue"/>
                <a:sym typeface="Helvetica Neue"/>
              </a:rPr>
              <a:t>naloga</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bolj</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nujna</a:t>
            </a:r>
            <a:r>
              <a:rPr lang="en-US" sz="2800" dirty="0">
                <a:solidFill>
                  <a:schemeClr val="dk1"/>
                </a:solidFill>
                <a:latin typeface="Helvetica Neue"/>
                <a:ea typeface="Helvetica Neue"/>
                <a:cs typeface="Helvetica Neue"/>
                <a:sym typeface="Helvetica Neue"/>
              </a:rPr>
              <a:t> od </a:t>
            </a:r>
            <a:r>
              <a:rPr lang="en-US" sz="2800" dirty="0" err="1">
                <a:solidFill>
                  <a:schemeClr val="dk1"/>
                </a:solidFill>
                <a:latin typeface="Helvetica Neue"/>
                <a:ea typeface="Helvetica Neue"/>
                <a:cs typeface="Helvetica Neue"/>
                <a:sym typeface="Helvetica Neue"/>
              </a:rPr>
              <a:t>drugih</a:t>
            </a:r>
            <a:r>
              <a:rPr lang="en-US" sz="2800" dirty="0">
                <a:solidFill>
                  <a:schemeClr val="dk1"/>
                </a:solidFill>
                <a:latin typeface="Helvetica Neue"/>
                <a:ea typeface="Helvetica Neue"/>
                <a:cs typeface="Helvetica Neue"/>
                <a:sym typeface="Helvetica Neue"/>
              </a:rPr>
              <a:t>.</a:t>
            </a:r>
          </a:p>
        </p:txBody>
      </p:sp>
      <p:sp>
        <p:nvSpPr>
          <p:cNvPr id="3" name="Rettangolo 2"/>
          <p:cNvSpPr/>
          <p:nvPr/>
        </p:nvSpPr>
        <p:spPr>
          <a:xfrm>
            <a:off x="274092" y="3446230"/>
            <a:ext cx="8064690" cy="5509200"/>
          </a:xfrm>
          <a:prstGeom prst="rect">
            <a:avLst/>
          </a:prstGeom>
        </p:spPr>
        <p:txBody>
          <a:bodyPr wrap="square">
            <a:spAutoFit/>
          </a:bodyPr>
          <a:lstStyle/>
          <a:p>
            <a:pPr algn="l" rtl="0"/>
            <a:r>
              <a:rPr lang="en-US" sz="2200" dirty="0">
                <a:solidFill>
                  <a:schemeClr val="dk1"/>
                </a:solidFill>
                <a:latin typeface="Helvetica Neue"/>
                <a:ea typeface="Helvetica Neue"/>
                <a:cs typeface="Helvetica Neue"/>
                <a:sym typeface="Helvetica Neue"/>
              </a:rPr>
              <a:t>Ko </a:t>
            </a:r>
            <a:r>
              <a:rPr lang="en-US" sz="2200" dirty="0" err="1">
                <a:solidFill>
                  <a:schemeClr val="dk1"/>
                </a:solidFill>
                <a:latin typeface="Helvetica Neue"/>
                <a:ea typeface="Helvetica Neue"/>
                <a:cs typeface="Helvetica Neue"/>
                <a:sym typeface="Helvetica Neue"/>
              </a:rPr>
              <a:t>pogledate</a:t>
            </a:r>
            <a:r>
              <a:rPr lang="en-US" sz="2200" dirty="0">
                <a:solidFill>
                  <a:schemeClr val="dk1"/>
                </a:solidFill>
                <a:latin typeface="Helvetica Neue"/>
                <a:ea typeface="Helvetica Neue"/>
                <a:cs typeface="Helvetica Neue"/>
                <a:sym typeface="Helvetica Neue"/>
              </a:rPr>
              <a:t> </a:t>
            </a:r>
            <a:r>
              <a:rPr lang="en-US" sz="2200" dirty="0" err="1">
                <a:solidFill>
                  <a:schemeClr val="dk1"/>
                </a:solidFill>
                <a:latin typeface="Helvetica Neue"/>
                <a:ea typeface="Helvetica Neue"/>
                <a:cs typeface="Helvetica Neue"/>
                <a:sym typeface="Helvetica Neue"/>
              </a:rPr>
              <a:t>vse</a:t>
            </a:r>
            <a:r>
              <a:rPr lang="en-US" sz="2200" dirty="0">
                <a:solidFill>
                  <a:schemeClr val="dk1"/>
                </a:solidFill>
                <a:latin typeface="Helvetica Neue"/>
                <a:ea typeface="Helvetica Neue"/>
                <a:cs typeface="Helvetica Neue"/>
                <a:sym typeface="Helvetica Neue"/>
              </a:rPr>
              <a:t> </a:t>
            </a:r>
            <a:r>
              <a:rPr lang="en-US" sz="2200" dirty="0" err="1">
                <a:solidFill>
                  <a:schemeClr val="dk1"/>
                </a:solidFill>
                <a:latin typeface="Helvetica Neue"/>
                <a:ea typeface="Helvetica Neue"/>
                <a:cs typeface="Helvetica Neue"/>
                <a:sym typeface="Helvetica Neue"/>
              </a:rPr>
              <a:t>točke</a:t>
            </a:r>
            <a:r>
              <a:rPr lang="en-US" sz="2200" dirty="0">
                <a:solidFill>
                  <a:schemeClr val="dk1"/>
                </a:solidFill>
                <a:latin typeface="Helvetica Neue"/>
                <a:ea typeface="Helvetica Neue"/>
                <a:cs typeface="Helvetica Neue"/>
                <a:sym typeface="Helvetica Neue"/>
              </a:rPr>
              <a:t> </a:t>
            </a:r>
            <a:r>
              <a:rPr lang="en-US" sz="2200" dirty="0" err="1">
                <a:solidFill>
                  <a:schemeClr val="dk1"/>
                </a:solidFill>
                <a:latin typeface="Helvetica Neue"/>
                <a:ea typeface="Helvetica Neue"/>
                <a:cs typeface="Helvetica Neue"/>
                <a:sym typeface="Helvetica Neue"/>
              </a:rPr>
              <a:t>na</a:t>
            </a:r>
            <a:r>
              <a:rPr lang="en-US" sz="2200" dirty="0">
                <a:solidFill>
                  <a:schemeClr val="dk1"/>
                </a:solidFill>
                <a:latin typeface="Helvetica Neue"/>
                <a:ea typeface="Helvetica Neue"/>
                <a:cs typeface="Helvetica Neue"/>
                <a:sym typeface="Helvetica Neue"/>
              </a:rPr>
              <a:t> </a:t>
            </a:r>
            <a:r>
              <a:rPr lang="en-US" sz="2200" dirty="0" err="1">
                <a:solidFill>
                  <a:schemeClr val="dk1"/>
                </a:solidFill>
                <a:latin typeface="Helvetica Neue"/>
                <a:ea typeface="Helvetica Neue"/>
                <a:cs typeface="Helvetica Neue"/>
                <a:sym typeface="Helvetica Neue"/>
              </a:rPr>
              <a:t>svojem</a:t>
            </a:r>
            <a:r>
              <a:rPr lang="en-US" sz="2200" dirty="0">
                <a:solidFill>
                  <a:schemeClr val="dk1"/>
                </a:solidFill>
                <a:latin typeface="Helvetica Neue"/>
                <a:ea typeface="Helvetica Neue"/>
                <a:cs typeface="Helvetica Neue"/>
                <a:sym typeface="Helvetica Neue"/>
              </a:rPr>
              <a:t> </a:t>
            </a:r>
            <a:r>
              <a:rPr lang="en-US" sz="2200" dirty="0" err="1">
                <a:solidFill>
                  <a:schemeClr val="dk1"/>
                </a:solidFill>
                <a:latin typeface="Helvetica Neue"/>
                <a:ea typeface="Helvetica Neue"/>
                <a:cs typeface="Helvetica Neue"/>
                <a:sym typeface="Helvetica Neue"/>
              </a:rPr>
              <a:t>seznamu</a:t>
            </a:r>
            <a:r>
              <a:rPr lang="en-US" sz="2200" dirty="0">
                <a:solidFill>
                  <a:schemeClr val="dk1"/>
                </a:solidFill>
                <a:latin typeface="Helvetica Neue"/>
                <a:ea typeface="Helvetica Neue"/>
                <a:cs typeface="Helvetica Neue"/>
                <a:sym typeface="Helvetica Neue"/>
              </a:rPr>
              <a:t> </a:t>
            </a:r>
            <a:r>
              <a:rPr lang="en-US" sz="2200" dirty="0" err="1">
                <a:solidFill>
                  <a:schemeClr val="dk1"/>
                </a:solidFill>
                <a:latin typeface="Helvetica Neue"/>
                <a:ea typeface="Helvetica Neue"/>
                <a:cs typeface="Helvetica Neue"/>
                <a:sym typeface="Helvetica Neue"/>
              </a:rPr>
              <a:t>dejanj</a:t>
            </a:r>
            <a:r>
              <a:rPr lang="en-US" sz="2200" dirty="0">
                <a:solidFill>
                  <a:schemeClr val="dk1"/>
                </a:solidFill>
                <a:latin typeface="Helvetica Neue"/>
                <a:ea typeface="Helvetica Neue"/>
                <a:cs typeface="Helvetica Neue"/>
                <a:sym typeface="Helvetica Neue"/>
              </a:rPr>
              <a:t> in ko </a:t>
            </a:r>
            <a:r>
              <a:rPr lang="en-US" sz="2200" dirty="0" err="1">
                <a:solidFill>
                  <a:schemeClr val="dk1"/>
                </a:solidFill>
                <a:latin typeface="Helvetica Neue"/>
                <a:ea typeface="Helvetica Neue"/>
                <a:cs typeface="Helvetica Neue"/>
                <a:sym typeface="Helvetica Neue"/>
              </a:rPr>
              <a:t>poskušate</a:t>
            </a:r>
            <a:r>
              <a:rPr lang="en-US" sz="2200" dirty="0">
                <a:solidFill>
                  <a:schemeClr val="dk1"/>
                </a:solidFill>
                <a:latin typeface="Helvetica Neue"/>
                <a:ea typeface="Helvetica Neue"/>
                <a:cs typeface="Helvetica Neue"/>
                <a:sym typeface="Helvetica Neue"/>
              </a:rPr>
              <a:t> </a:t>
            </a:r>
            <a:r>
              <a:rPr lang="en-US" sz="2200" dirty="0" err="1">
                <a:solidFill>
                  <a:schemeClr val="dk1"/>
                </a:solidFill>
                <a:latin typeface="Helvetica Neue"/>
                <a:ea typeface="Helvetica Neue"/>
                <a:cs typeface="Helvetica Neue"/>
                <a:sym typeface="Helvetica Neue"/>
              </a:rPr>
              <a:t>oblikovati</a:t>
            </a:r>
            <a:r>
              <a:rPr lang="en-US" sz="2200" dirty="0">
                <a:solidFill>
                  <a:schemeClr val="dk1"/>
                </a:solidFill>
                <a:latin typeface="Helvetica Neue"/>
                <a:ea typeface="Helvetica Neue"/>
                <a:cs typeface="Helvetica Neue"/>
                <a:sym typeface="Helvetica Neue"/>
              </a:rPr>
              <a:t> </a:t>
            </a:r>
            <a:r>
              <a:rPr lang="en-US" sz="2200" dirty="0" err="1">
                <a:solidFill>
                  <a:schemeClr val="dk1"/>
                </a:solidFill>
                <a:latin typeface="Helvetica Neue"/>
                <a:ea typeface="Helvetica Neue"/>
                <a:cs typeface="Helvetica Neue"/>
                <a:sym typeface="Helvetica Neue"/>
              </a:rPr>
              <a:t>strategijo</a:t>
            </a:r>
            <a:r>
              <a:rPr lang="en-US" sz="2200" dirty="0">
                <a:solidFill>
                  <a:schemeClr val="dk1"/>
                </a:solidFill>
                <a:latin typeface="Helvetica Neue"/>
                <a:ea typeface="Helvetica Neue"/>
                <a:cs typeface="Helvetica Neue"/>
                <a:sym typeface="Helvetica Neue"/>
              </a:rPr>
              <a:t> </a:t>
            </a:r>
            <a:r>
              <a:rPr lang="en-US" sz="2200" dirty="0" err="1">
                <a:solidFill>
                  <a:schemeClr val="dk1"/>
                </a:solidFill>
                <a:latin typeface="Helvetica Neue"/>
                <a:ea typeface="Helvetica Neue"/>
                <a:cs typeface="Helvetica Neue"/>
                <a:sym typeface="Helvetica Neue"/>
              </a:rPr>
              <a:t>njihovega</a:t>
            </a:r>
            <a:r>
              <a:rPr lang="en-US" sz="2200" dirty="0">
                <a:solidFill>
                  <a:schemeClr val="dk1"/>
                </a:solidFill>
                <a:latin typeface="Helvetica Neue"/>
                <a:ea typeface="Helvetica Neue"/>
                <a:cs typeface="Helvetica Neue"/>
                <a:sym typeface="Helvetica Neue"/>
              </a:rPr>
              <a:t> </a:t>
            </a:r>
            <a:r>
              <a:rPr lang="en-US" sz="2200" dirty="0" err="1">
                <a:solidFill>
                  <a:schemeClr val="dk1"/>
                </a:solidFill>
                <a:latin typeface="Helvetica Neue"/>
                <a:ea typeface="Helvetica Neue"/>
                <a:cs typeface="Helvetica Neue"/>
                <a:sym typeface="Helvetica Neue"/>
              </a:rPr>
              <a:t>razporejanja</a:t>
            </a:r>
            <a:r>
              <a:rPr lang="en-US" sz="2200" dirty="0">
                <a:solidFill>
                  <a:schemeClr val="dk1"/>
                </a:solidFill>
                <a:latin typeface="Helvetica Neue"/>
                <a:ea typeface="Helvetica Neue"/>
                <a:cs typeface="Helvetica Neue"/>
                <a:sym typeface="Helvetica Neue"/>
              </a:rPr>
              <a:t>, je </a:t>
            </a:r>
            <a:r>
              <a:rPr lang="en-US" sz="2200" dirty="0" err="1">
                <a:solidFill>
                  <a:schemeClr val="dk1"/>
                </a:solidFill>
                <a:latin typeface="Helvetica Neue"/>
                <a:ea typeface="Helvetica Neue"/>
                <a:cs typeface="Helvetica Neue"/>
                <a:sym typeface="Helvetica Neue"/>
              </a:rPr>
              <a:t>spremenljivka</a:t>
            </a:r>
            <a:r>
              <a:rPr lang="en-US" sz="2200" dirty="0">
                <a:solidFill>
                  <a:schemeClr val="dk1"/>
                </a:solidFill>
                <a:latin typeface="Helvetica Neue"/>
                <a:ea typeface="Helvetica Neue"/>
                <a:cs typeface="Helvetica Neue"/>
                <a:sym typeface="Helvetica Neue"/>
              </a:rPr>
              <a:t>, ki jo </a:t>
            </a:r>
            <a:r>
              <a:rPr lang="en-US" sz="2200" dirty="0" err="1">
                <a:solidFill>
                  <a:schemeClr val="dk1"/>
                </a:solidFill>
                <a:latin typeface="Helvetica Neue"/>
                <a:ea typeface="Helvetica Neue"/>
                <a:cs typeface="Helvetica Neue"/>
                <a:sym typeface="Helvetica Neue"/>
              </a:rPr>
              <a:t>morate</a:t>
            </a:r>
            <a:r>
              <a:rPr lang="en-US" sz="2200" dirty="0">
                <a:solidFill>
                  <a:schemeClr val="dk1"/>
                </a:solidFill>
                <a:latin typeface="Helvetica Neue"/>
                <a:ea typeface="Helvetica Neue"/>
                <a:cs typeface="Helvetica Neue"/>
                <a:sym typeface="Helvetica Neue"/>
              </a:rPr>
              <a:t> </a:t>
            </a:r>
            <a:r>
              <a:rPr lang="en-US" sz="2200" dirty="0" err="1">
                <a:solidFill>
                  <a:schemeClr val="dk1"/>
                </a:solidFill>
                <a:latin typeface="Helvetica Neue"/>
                <a:ea typeface="Helvetica Neue"/>
                <a:cs typeface="Helvetica Neue"/>
                <a:sym typeface="Helvetica Neue"/>
              </a:rPr>
              <a:t>upoštevati</a:t>
            </a:r>
            <a:r>
              <a:rPr lang="en-US" sz="2200" dirty="0">
                <a:solidFill>
                  <a:schemeClr val="dk1"/>
                </a:solidFill>
                <a:latin typeface="Helvetica Neue"/>
                <a:ea typeface="Helvetica Neue"/>
                <a:cs typeface="Helvetica Neue"/>
                <a:sym typeface="Helvetica Neue"/>
              </a:rPr>
              <a:t>, da </a:t>
            </a:r>
            <a:r>
              <a:rPr lang="en-US" sz="2200" dirty="0" err="1">
                <a:solidFill>
                  <a:schemeClr val="dk1"/>
                </a:solidFill>
                <a:latin typeface="Helvetica Neue"/>
                <a:ea typeface="Helvetica Neue"/>
                <a:cs typeface="Helvetica Neue"/>
                <a:sym typeface="Helvetica Neue"/>
              </a:rPr>
              <a:t>ocenite</a:t>
            </a:r>
            <a:r>
              <a:rPr lang="en-US" sz="2200" dirty="0">
                <a:solidFill>
                  <a:schemeClr val="dk1"/>
                </a:solidFill>
                <a:latin typeface="Helvetica Neue"/>
                <a:ea typeface="Helvetica Neue"/>
                <a:cs typeface="Helvetica Neue"/>
                <a:sym typeface="Helvetica Neue"/>
              </a:rPr>
              <a:t> </a:t>
            </a:r>
            <a:r>
              <a:rPr lang="en-US" sz="2200" dirty="0" err="1">
                <a:solidFill>
                  <a:schemeClr val="dk1"/>
                </a:solidFill>
                <a:latin typeface="Helvetica Neue"/>
                <a:ea typeface="Helvetica Neue"/>
                <a:cs typeface="Helvetica Neue"/>
                <a:sym typeface="Helvetica Neue"/>
              </a:rPr>
              <a:t>njihovo</a:t>
            </a:r>
            <a:r>
              <a:rPr lang="en-US" sz="2200" dirty="0">
                <a:solidFill>
                  <a:schemeClr val="dk1"/>
                </a:solidFill>
                <a:latin typeface="Helvetica Neue"/>
                <a:ea typeface="Helvetica Neue"/>
                <a:cs typeface="Helvetica Neue"/>
                <a:sym typeface="Helvetica Neue"/>
              </a:rPr>
              <a:t> </a:t>
            </a:r>
            <a:r>
              <a:rPr lang="en-US" sz="2200" dirty="0" err="1">
                <a:solidFill>
                  <a:schemeClr val="dk1"/>
                </a:solidFill>
                <a:latin typeface="Helvetica Neue"/>
                <a:ea typeface="Helvetica Neue"/>
                <a:cs typeface="Helvetica Neue"/>
                <a:sym typeface="Helvetica Neue"/>
              </a:rPr>
              <a:t>prioriteto</a:t>
            </a:r>
            <a:r>
              <a:rPr lang="en-US" sz="2200" dirty="0">
                <a:solidFill>
                  <a:schemeClr val="dk1"/>
                </a:solidFill>
                <a:latin typeface="Helvetica Neue"/>
                <a:ea typeface="Helvetica Neue"/>
                <a:cs typeface="Helvetica Neue"/>
                <a:sym typeface="Helvetica Neue"/>
              </a:rPr>
              <a:t>, </a:t>
            </a:r>
            <a:r>
              <a:rPr lang="en-US" sz="2200" dirty="0" err="1">
                <a:solidFill>
                  <a:schemeClr val="dk1"/>
                </a:solidFill>
                <a:latin typeface="Helvetica Neue"/>
                <a:ea typeface="Helvetica Neue"/>
                <a:cs typeface="Helvetica Neue"/>
                <a:sym typeface="Helvetica Neue"/>
              </a:rPr>
              <a:t>naslednja</a:t>
            </a:r>
            <a:r>
              <a:rPr lang="en-US" sz="2200" dirty="0">
                <a:solidFill>
                  <a:schemeClr val="dk1"/>
                </a:solidFill>
                <a:latin typeface="Helvetica Neue"/>
                <a:ea typeface="Helvetica Neue"/>
                <a:cs typeface="Helvetica Neue"/>
                <a:sym typeface="Helvetica Neue"/>
              </a:rPr>
              <a:t>:</a:t>
            </a:r>
          </a:p>
          <a:p>
            <a:pPr lvl="0"/>
            <a:endParaRPr lang="en-US" sz="2200" dirty="0">
              <a:solidFill>
                <a:schemeClr val="dk1"/>
              </a:solidFill>
              <a:latin typeface="Helvetica Neue"/>
              <a:ea typeface="Helvetica Neue"/>
              <a:cs typeface="Helvetica Neue"/>
              <a:sym typeface="Helvetica Neue"/>
            </a:endParaRPr>
          </a:p>
          <a:p>
            <a:pPr marL="457200" lvl="0" indent="-457200">
              <a:buFont typeface="Arial" panose="020B0604020202020204" pitchFamily="34" charset="0"/>
              <a:buChar char="•"/>
            </a:pPr>
            <a:r>
              <a:rPr lang="en-US" sz="2200" dirty="0" err="1">
                <a:solidFill>
                  <a:schemeClr val="dk1"/>
                </a:solidFill>
                <a:latin typeface="Helvetica Neue"/>
                <a:ea typeface="Helvetica Neue"/>
                <a:cs typeface="Helvetica Neue"/>
                <a:sym typeface="Helvetica Neue"/>
              </a:rPr>
              <a:t>Rok</a:t>
            </a:r>
            <a:r>
              <a:rPr lang="en-US" sz="2200" dirty="0">
                <a:solidFill>
                  <a:schemeClr val="dk1"/>
                </a:solidFill>
                <a:latin typeface="Helvetica Neue"/>
                <a:ea typeface="Helvetica Neue"/>
                <a:cs typeface="Helvetica Neue"/>
                <a:sym typeface="Helvetica Neue"/>
              </a:rPr>
              <a:t> za </a:t>
            </a:r>
            <a:r>
              <a:rPr lang="en-US" sz="2200" dirty="0" err="1">
                <a:solidFill>
                  <a:schemeClr val="dk1"/>
                </a:solidFill>
                <a:latin typeface="Helvetica Neue"/>
                <a:ea typeface="Helvetica Neue"/>
                <a:cs typeface="Helvetica Neue"/>
                <a:sym typeface="Helvetica Neue"/>
              </a:rPr>
              <a:t>njihovo</a:t>
            </a:r>
            <a:r>
              <a:rPr lang="en-US" sz="2200" dirty="0">
                <a:solidFill>
                  <a:schemeClr val="dk1"/>
                </a:solidFill>
                <a:latin typeface="Helvetica Neue"/>
                <a:ea typeface="Helvetica Neue"/>
                <a:cs typeface="Helvetica Neue"/>
                <a:sym typeface="Helvetica Neue"/>
              </a:rPr>
              <a:t> </a:t>
            </a:r>
            <a:r>
              <a:rPr lang="en-US" sz="2200" dirty="0" err="1">
                <a:solidFill>
                  <a:schemeClr val="dk1"/>
                </a:solidFill>
                <a:latin typeface="Helvetica Neue"/>
                <a:ea typeface="Helvetica Neue"/>
                <a:cs typeface="Helvetica Neue"/>
                <a:sym typeface="Helvetica Neue"/>
              </a:rPr>
              <a:t>dokončanje</a:t>
            </a:r>
            <a:endParaRPr lang="en-US" sz="2200" dirty="0">
              <a:solidFill>
                <a:schemeClr val="dk1"/>
              </a:solidFill>
              <a:latin typeface="Helvetica Neue"/>
              <a:ea typeface="Helvetica Neue"/>
              <a:cs typeface="Helvetica Neue"/>
              <a:sym typeface="Helvetica Neue"/>
            </a:endParaRPr>
          </a:p>
          <a:p>
            <a:pPr marL="457200" lvl="0" indent="-457200">
              <a:buFont typeface="Arial" panose="020B0604020202020204" pitchFamily="34" charset="0"/>
              <a:buChar char="•"/>
            </a:pPr>
            <a:endParaRPr lang="en-US" sz="2200" dirty="0">
              <a:solidFill>
                <a:schemeClr val="dk1"/>
              </a:solidFill>
              <a:latin typeface="Helvetica Neue"/>
              <a:ea typeface="Helvetica Neue"/>
              <a:cs typeface="Helvetica Neue"/>
              <a:sym typeface="Helvetica Neue"/>
            </a:endParaRPr>
          </a:p>
          <a:p>
            <a:pPr marL="457200" lvl="0" indent="-457200" algn="l" rtl="0">
              <a:buFont typeface="Arial" panose="020B0604020202020204" pitchFamily="34" charset="0"/>
              <a:buChar char="•"/>
            </a:pPr>
            <a:r>
              <a:rPr lang="en-US" sz="2200" dirty="0" err="1">
                <a:solidFill>
                  <a:schemeClr val="dk1"/>
                </a:solidFill>
                <a:latin typeface="Helvetica Neue"/>
                <a:ea typeface="Helvetica Neue"/>
                <a:cs typeface="Helvetica Neue"/>
                <a:sym typeface="Helvetica Neue"/>
              </a:rPr>
              <a:t>Inputi</a:t>
            </a:r>
            <a:r>
              <a:rPr lang="en-US" sz="2200" dirty="0">
                <a:solidFill>
                  <a:schemeClr val="dk1"/>
                </a:solidFill>
                <a:latin typeface="Helvetica Neue"/>
                <a:ea typeface="Helvetica Neue"/>
                <a:cs typeface="Helvetica Neue"/>
                <a:sym typeface="Helvetica Neue"/>
              </a:rPr>
              <a:t>, ki </a:t>
            </a:r>
            <a:r>
              <a:rPr lang="en-US" sz="2200" dirty="0" err="1">
                <a:solidFill>
                  <a:schemeClr val="dk1"/>
                </a:solidFill>
                <a:latin typeface="Helvetica Neue"/>
                <a:ea typeface="Helvetica Neue"/>
                <a:cs typeface="Helvetica Neue"/>
                <a:sym typeface="Helvetica Neue"/>
              </a:rPr>
              <a:t>jih</a:t>
            </a:r>
            <a:r>
              <a:rPr lang="en-US" sz="2200" dirty="0">
                <a:solidFill>
                  <a:schemeClr val="dk1"/>
                </a:solidFill>
                <a:latin typeface="Helvetica Neue"/>
                <a:ea typeface="Helvetica Neue"/>
                <a:cs typeface="Helvetica Neue"/>
                <a:sym typeface="Helvetica Neue"/>
              </a:rPr>
              <a:t> </a:t>
            </a:r>
            <a:r>
              <a:rPr lang="en-US" sz="2200" dirty="0" err="1">
                <a:solidFill>
                  <a:schemeClr val="dk1"/>
                </a:solidFill>
                <a:latin typeface="Helvetica Neue"/>
                <a:ea typeface="Helvetica Neue"/>
                <a:cs typeface="Helvetica Neue"/>
                <a:sym typeface="Helvetica Neue"/>
              </a:rPr>
              <a:t>morate</a:t>
            </a:r>
            <a:r>
              <a:rPr lang="en-US" sz="2200" dirty="0">
                <a:solidFill>
                  <a:schemeClr val="dk1"/>
                </a:solidFill>
                <a:latin typeface="Helvetica Neue"/>
                <a:ea typeface="Helvetica Neue"/>
                <a:cs typeface="Helvetica Neue"/>
                <a:sym typeface="Helvetica Neue"/>
              </a:rPr>
              <a:t> </a:t>
            </a:r>
            <a:r>
              <a:rPr lang="en-US" sz="2200" dirty="0" err="1">
                <a:solidFill>
                  <a:schemeClr val="dk1"/>
                </a:solidFill>
                <a:latin typeface="Helvetica Neue"/>
                <a:ea typeface="Helvetica Neue"/>
                <a:cs typeface="Helvetica Neue"/>
                <a:sym typeface="Helvetica Neue"/>
              </a:rPr>
              <a:t>zbrati</a:t>
            </a:r>
            <a:r>
              <a:rPr lang="en-US" sz="2200" dirty="0">
                <a:solidFill>
                  <a:schemeClr val="dk1"/>
                </a:solidFill>
                <a:latin typeface="Helvetica Neue"/>
                <a:ea typeface="Helvetica Neue"/>
                <a:cs typeface="Helvetica Neue"/>
                <a:sym typeface="Helvetica Neue"/>
              </a:rPr>
              <a:t> za </a:t>
            </a:r>
            <a:r>
              <a:rPr lang="en-US" sz="2200" dirty="0" err="1">
                <a:solidFill>
                  <a:schemeClr val="dk1"/>
                </a:solidFill>
                <a:latin typeface="Helvetica Neue"/>
                <a:ea typeface="Helvetica Neue"/>
                <a:cs typeface="Helvetica Neue"/>
                <a:sym typeface="Helvetica Neue"/>
              </a:rPr>
              <a:t>izvedbo</a:t>
            </a:r>
            <a:r>
              <a:rPr lang="en-US" sz="2200" dirty="0">
                <a:solidFill>
                  <a:schemeClr val="dk1"/>
                </a:solidFill>
                <a:latin typeface="Helvetica Neue"/>
                <a:ea typeface="Helvetica Neue"/>
                <a:cs typeface="Helvetica Neue"/>
                <a:sym typeface="Helvetica Neue"/>
              </a:rPr>
              <a:t> </a:t>
            </a:r>
            <a:r>
              <a:rPr lang="en-US" sz="2200" dirty="0" err="1">
                <a:solidFill>
                  <a:schemeClr val="dk1"/>
                </a:solidFill>
                <a:latin typeface="Helvetica Neue"/>
                <a:ea typeface="Helvetica Neue"/>
                <a:cs typeface="Helvetica Neue"/>
                <a:sym typeface="Helvetica Neue"/>
              </a:rPr>
              <a:t>dane</a:t>
            </a:r>
            <a:r>
              <a:rPr lang="en-US" sz="2200" dirty="0">
                <a:solidFill>
                  <a:schemeClr val="dk1"/>
                </a:solidFill>
                <a:latin typeface="Helvetica Neue"/>
                <a:ea typeface="Helvetica Neue"/>
                <a:cs typeface="Helvetica Neue"/>
                <a:sym typeface="Helvetica Neue"/>
              </a:rPr>
              <a:t> </a:t>
            </a:r>
            <a:r>
              <a:rPr lang="en-US" sz="2200" dirty="0" err="1">
                <a:solidFill>
                  <a:schemeClr val="dk1"/>
                </a:solidFill>
                <a:latin typeface="Helvetica Neue"/>
                <a:ea typeface="Helvetica Neue"/>
                <a:cs typeface="Helvetica Neue"/>
                <a:sym typeface="Helvetica Neue"/>
              </a:rPr>
              <a:t>naloge</a:t>
            </a:r>
            <a:endParaRPr lang="en-US" sz="2200" dirty="0">
              <a:solidFill>
                <a:schemeClr val="dk1"/>
              </a:solidFill>
              <a:latin typeface="Helvetica Neue"/>
              <a:ea typeface="Helvetica Neue"/>
              <a:cs typeface="Helvetica Neue"/>
              <a:sym typeface="Helvetica Neue"/>
            </a:endParaRPr>
          </a:p>
          <a:p>
            <a:pPr marL="457200" lvl="0" indent="-457200">
              <a:buFont typeface="Arial" panose="020B0604020202020204" pitchFamily="34" charset="0"/>
              <a:buChar char="•"/>
            </a:pPr>
            <a:endParaRPr lang="en-US" sz="2200" dirty="0">
              <a:solidFill>
                <a:schemeClr val="dk1"/>
              </a:solidFill>
              <a:latin typeface="Helvetica Neue"/>
              <a:ea typeface="Helvetica Neue"/>
              <a:cs typeface="Helvetica Neue"/>
              <a:sym typeface="Helvetica Neue"/>
            </a:endParaRPr>
          </a:p>
          <a:p>
            <a:pPr marL="457200" lvl="0" indent="-457200">
              <a:buFont typeface="Arial" panose="020B0604020202020204" pitchFamily="34" charset="0"/>
              <a:buChar char="•"/>
            </a:pPr>
            <a:r>
              <a:rPr lang="en-US" sz="2200" dirty="0" err="1">
                <a:solidFill>
                  <a:schemeClr val="dk1"/>
                </a:solidFill>
                <a:latin typeface="Helvetica Neue"/>
                <a:ea typeface="Helvetica Neue"/>
                <a:cs typeface="Helvetica Neue"/>
                <a:sym typeface="Helvetica Neue"/>
              </a:rPr>
              <a:t>Lajšanje</a:t>
            </a:r>
            <a:r>
              <a:rPr lang="en-US" sz="2200" dirty="0">
                <a:solidFill>
                  <a:schemeClr val="dk1"/>
                </a:solidFill>
                <a:latin typeface="Helvetica Neue"/>
                <a:ea typeface="Helvetica Neue"/>
                <a:cs typeface="Helvetica Neue"/>
                <a:sym typeface="Helvetica Neue"/>
              </a:rPr>
              <a:t> </a:t>
            </a:r>
            <a:r>
              <a:rPr lang="en-US" sz="2200" dirty="0" err="1">
                <a:solidFill>
                  <a:schemeClr val="dk1"/>
                </a:solidFill>
                <a:latin typeface="Helvetica Neue"/>
                <a:ea typeface="Helvetica Neue"/>
                <a:cs typeface="Helvetica Neue"/>
                <a:sym typeface="Helvetica Neue"/>
              </a:rPr>
              <a:t>procesiranja</a:t>
            </a:r>
            <a:r>
              <a:rPr lang="en-US" sz="2200" dirty="0">
                <a:solidFill>
                  <a:schemeClr val="dk1"/>
                </a:solidFill>
                <a:latin typeface="Helvetica Neue"/>
                <a:ea typeface="Helvetica Neue"/>
                <a:cs typeface="Helvetica Neue"/>
                <a:sym typeface="Helvetica Neue"/>
              </a:rPr>
              <a:t> </a:t>
            </a:r>
            <a:r>
              <a:rPr lang="en-US" sz="2200" dirty="0" err="1">
                <a:solidFill>
                  <a:schemeClr val="dk1"/>
                </a:solidFill>
                <a:latin typeface="Helvetica Neue"/>
                <a:ea typeface="Helvetica Neue"/>
                <a:cs typeface="Helvetica Neue"/>
                <a:sym typeface="Helvetica Neue"/>
              </a:rPr>
              <a:t>inputov</a:t>
            </a:r>
            <a:endParaRPr lang="en-US" sz="2200" dirty="0">
              <a:solidFill>
                <a:schemeClr val="dk1"/>
              </a:solidFill>
              <a:latin typeface="Helvetica Neue"/>
              <a:ea typeface="Helvetica Neue"/>
              <a:cs typeface="Helvetica Neue"/>
              <a:sym typeface="Helvetica Neue"/>
            </a:endParaRPr>
          </a:p>
          <a:p>
            <a:pPr marL="457200" lvl="0" indent="-457200">
              <a:buFont typeface="Arial" panose="020B0604020202020204" pitchFamily="34" charset="0"/>
              <a:buChar char="•"/>
            </a:pPr>
            <a:endParaRPr lang="en-US" sz="2200" dirty="0">
              <a:solidFill>
                <a:schemeClr val="dk1"/>
              </a:solidFill>
              <a:latin typeface="Helvetica Neue"/>
              <a:ea typeface="Helvetica Neue"/>
              <a:cs typeface="Helvetica Neue"/>
              <a:sym typeface="Helvetica Neue"/>
            </a:endParaRPr>
          </a:p>
          <a:p>
            <a:pPr marL="457200" lvl="0" indent="-457200">
              <a:buFont typeface="Arial" panose="020B0604020202020204" pitchFamily="34" charset="0"/>
              <a:buChar char="•"/>
            </a:pPr>
            <a:r>
              <a:rPr lang="en-US" sz="2200" dirty="0" err="1">
                <a:solidFill>
                  <a:schemeClr val="dk1"/>
                </a:solidFill>
                <a:latin typeface="Helvetica Neue"/>
                <a:ea typeface="Helvetica Neue"/>
                <a:cs typeface="Helvetica Neue"/>
                <a:sym typeface="Helvetica Neue"/>
              </a:rPr>
              <a:t>Prejemniki</a:t>
            </a:r>
            <a:r>
              <a:rPr lang="en-US" sz="2200" dirty="0">
                <a:solidFill>
                  <a:schemeClr val="dk1"/>
                </a:solidFill>
                <a:latin typeface="Helvetica Neue"/>
                <a:ea typeface="Helvetica Neue"/>
                <a:cs typeface="Helvetica Neue"/>
                <a:sym typeface="Helvetica Neue"/>
              </a:rPr>
              <a:t> </a:t>
            </a:r>
            <a:r>
              <a:rPr lang="en-US" sz="2200" dirty="0" err="1">
                <a:solidFill>
                  <a:schemeClr val="dk1"/>
                </a:solidFill>
                <a:latin typeface="Helvetica Neue"/>
                <a:ea typeface="Helvetica Neue"/>
                <a:cs typeface="Helvetica Neue"/>
                <a:sym typeface="Helvetica Neue"/>
              </a:rPr>
              <a:t>končnih</a:t>
            </a:r>
            <a:r>
              <a:rPr lang="en-US" sz="2200" dirty="0">
                <a:solidFill>
                  <a:schemeClr val="dk1"/>
                </a:solidFill>
                <a:latin typeface="Helvetica Neue"/>
                <a:ea typeface="Helvetica Neue"/>
                <a:cs typeface="Helvetica Neue"/>
                <a:sym typeface="Helvetica Neue"/>
              </a:rPr>
              <a:t> </a:t>
            </a:r>
            <a:r>
              <a:rPr lang="en-US" sz="2200" dirty="0" err="1">
                <a:solidFill>
                  <a:schemeClr val="dk1"/>
                </a:solidFill>
                <a:latin typeface="Helvetica Neue"/>
                <a:ea typeface="Helvetica Neue"/>
                <a:cs typeface="Helvetica Neue"/>
                <a:sym typeface="Helvetica Neue"/>
              </a:rPr>
              <a:t>rezultatov</a:t>
            </a:r>
            <a:r>
              <a:rPr lang="en-US" sz="2200" dirty="0">
                <a:solidFill>
                  <a:schemeClr val="dk1"/>
                </a:solidFill>
                <a:latin typeface="Helvetica Neue"/>
                <a:ea typeface="Helvetica Neue"/>
                <a:cs typeface="Helvetica Neue"/>
                <a:sym typeface="Helvetica Neue"/>
              </a:rPr>
              <a:t> (</a:t>
            </a:r>
            <a:r>
              <a:rPr lang="en-US" sz="2200" dirty="0" err="1">
                <a:solidFill>
                  <a:schemeClr val="dk1"/>
                </a:solidFill>
                <a:latin typeface="Helvetica Neue"/>
                <a:ea typeface="Helvetica Neue"/>
                <a:cs typeface="Helvetica Neue"/>
                <a:sym typeface="Helvetica Neue"/>
              </a:rPr>
              <a:t>interni</a:t>
            </a:r>
            <a:r>
              <a:rPr lang="en-US" sz="2200" dirty="0">
                <a:solidFill>
                  <a:schemeClr val="dk1"/>
                </a:solidFill>
                <a:latin typeface="Helvetica Neue"/>
                <a:ea typeface="Helvetica Neue"/>
                <a:cs typeface="Helvetica Neue"/>
                <a:sym typeface="Helvetica Neue"/>
              </a:rPr>
              <a:t> vs </a:t>
            </a:r>
            <a:r>
              <a:rPr lang="en-US" sz="2200" dirty="0" err="1">
                <a:solidFill>
                  <a:schemeClr val="dk1"/>
                </a:solidFill>
                <a:latin typeface="Helvetica Neue"/>
                <a:ea typeface="Helvetica Neue"/>
                <a:cs typeface="Helvetica Neue"/>
                <a:sym typeface="Helvetica Neue"/>
              </a:rPr>
              <a:t>eksterni</a:t>
            </a:r>
            <a:r>
              <a:rPr lang="en-US" sz="2200" dirty="0">
                <a:solidFill>
                  <a:schemeClr val="dk1"/>
                </a:solidFill>
                <a:latin typeface="Helvetica Neue"/>
                <a:ea typeface="Helvetica Neue"/>
                <a:cs typeface="Helvetica Neue"/>
                <a:sym typeface="Helvetica Neue"/>
              </a:rPr>
              <a:t>)</a:t>
            </a:r>
          </a:p>
          <a:p>
            <a:pPr marL="457200" lvl="0" indent="-457200">
              <a:buFont typeface="Arial" panose="020B0604020202020204" pitchFamily="34" charset="0"/>
              <a:buChar char="•"/>
            </a:pPr>
            <a:endParaRPr lang="en-US" sz="2200" dirty="0">
              <a:solidFill>
                <a:schemeClr val="dk1"/>
              </a:solidFill>
              <a:latin typeface="Helvetica Neue"/>
              <a:ea typeface="Helvetica Neue"/>
              <a:cs typeface="Helvetica Neue"/>
              <a:sym typeface="Helvetica Neue"/>
            </a:endParaRPr>
          </a:p>
          <a:p>
            <a:pPr marL="457200" lvl="0" indent="-457200" algn="l" rtl="0">
              <a:buFont typeface="Arial" panose="020B0604020202020204" pitchFamily="34" charset="0"/>
              <a:buChar char="•"/>
            </a:pPr>
            <a:r>
              <a:rPr lang="en-US" sz="2200" dirty="0" err="1">
                <a:solidFill>
                  <a:schemeClr val="dk1"/>
                </a:solidFill>
                <a:latin typeface="Helvetica Neue"/>
                <a:ea typeface="Helvetica Neue"/>
                <a:cs typeface="Helvetica Neue"/>
                <a:sym typeface="Helvetica Neue"/>
              </a:rPr>
              <a:t>Prispevek</a:t>
            </a:r>
            <a:r>
              <a:rPr lang="en-US" sz="2200" dirty="0">
                <a:solidFill>
                  <a:schemeClr val="dk1"/>
                </a:solidFill>
                <a:latin typeface="Helvetica Neue"/>
                <a:ea typeface="Helvetica Neue"/>
                <a:cs typeface="Helvetica Neue"/>
                <a:sym typeface="Helvetica Neue"/>
              </a:rPr>
              <a:t> </a:t>
            </a:r>
            <a:r>
              <a:rPr lang="en-US" sz="2200" dirty="0" err="1">
                <a:solidFill>
                  <a:schemeClr val="dk1"/>
                </a:solidFill>
                <a:latin typeface="Helvetica Neue"/>
                <a:ea typeface="Helvetica Neue"/>
                <a:cs typeface="Helvetica Neue"/>
                <a:sym typeface="Helvetica Neue"/>
              </a:rPr>
              <a:t>vaše</a:t>
            </a:r>
            <a:r>
              <a:rPr lang="en-US" sz="2200" dirty="0">
                <a:solidFill>
                  <a:schemeClr val="dk1"/>
                </a:solidFill>
                <a:latin typeface="Helvetica Neue"/>
                <a:ea typeface="Helvetica Neue"/>
                <a:cs typeface="Helvetica Neue"/>
                <a:sym typeface="Helvetica Neue"/>
              </a:rPr>
              <a:t> </a:t>
            </a:r>
            <a:r>
              <a:rPr lang="en-US" sz="2200" dirty="0" err="1">
                <a:solidFill>
                  <a:schemeClr val="dk1"/>
                </a:solidFill>
                <a:latin typeface="Helvetica Neue"/>
                <a:ea typeface="Helvetica Neue"/>
                <a:cs typeface="Helvetica Neue"/>
                <a:sym typeface="Helvetica Neue"/>
              </a:rPr>
              <a:t>naloge</a:t>
            </a:r>
            <a:r>
              <a:rPr lang="en-US" sz="2200" dirty="0">
                <a:solidFill>
                  <a:schemeClr val="dk1"/>
                </a:solidFill>
                <a:latin typeface="Helvetica Neue"/>
                <a:ea typeface="Helvetica Neue"/>
                <a:cs typeface="Helvetica Neue"/>
                <a:sym typeface="Helvetica Neue"/>
              </a:rPr>
              <a:t> k </a:t>
            </a:r>
            <a:r>
              <a:rPr lang="en-US" sz="2200" dirty="0" err="1">
                <a:solidFill>
                  <a:schemeClr val="dk1"/>
                </a:solidFill>
                <a:latin typeface="Helvetica Neue"/>
                <a:ea typeface="Helvetica Neue"/>
                <a:cs typeface="Helvetica Neue"/>
                <a:sym typeface="Helvetica Neue"/>
              </a:rPr>
              <a:t>boljši</a:t>
            </a:r>
            <a:r>
              <a:rPr lang="en-US" sz="2200" dirty="0">
                <a:solidFill>
                  <a:schemeClr val="dk1"/>
                </a:solidFill>
                <a:latin typeface="Helvetica Neue"/>
                <a:ea typeface="Helvetica Neue"/>
                <a:cs typeface="Helvetica Neue"/>
                <a:sym typeface="Helvetica Neue"/>
              </a:rPr>
              <a:t> </a:t>
            </a:r>
            <a:r>
              <a:rPr lang="en-US" sz="2200" dirty="0" err="1">
                <a:solidFill>
                  <a:schemeClr val="dk1"/>
                </a:solidFill>
                <a:latin typeface="Helvetica Neue"/>
                <a:ea typeface="Helvetica Neue"/>
                <a:cs typeface="Helvetica Neue"/>
                <a:sym typeface="Helvetica Neue"/>
              </a:rPr>
              <a:t>širši</a:t>
            </a:r>
            <a:r>
              <a:rPr lang="en-US" sz="2200" dirty="0">
                <a:solidFill>
                  <a:schemeClr val="dk1"/>
                </a:solidFill>
                <a:latin typeface="Helvetica Neue"/>
                <a:ea typeface="Helvetica Neue"/>
                <a:cs typeface="Helvetica Neue"/>
                <a:sym typeface="Helvetica Neue"/>
              </a:rPr>
              <a:t> </a:t>
            </a:r>
            <a:r>
              <a:rPr lang="en-US" sz="2200" dirty="0" err="1">
                <a:solidFill>
                  <a:schemeClr val="dk1"/>
                </a:solidFill>
                <a:latin typeface="Helvetica Neue"/>
                <a:ea typeface="Helvetica Neue"/>
                <a:cs typeface="Helvetica Neue"/>
                <a:sym typeface="Helvetica Neue"/>
              </a:rPr>
              <a:t>sliki</a:t>
            </a:r>
            <a:endParaRPr lang="en-US" sz="2200" dirty="0">
              <a:solidFill>
                <a:schemeClr val="dk1"/>
              </a:solidFill>
              <a:latin typeface="Helvetica Neue"/>
              <a:ea typeface="Helvetica Neue"/>
              <a:cs typeface="Helvetica Neue"/>
              <a:sym typeface="Helvetica Neue"/>
            </a:endParaRPr>
          </a:p>
          <a:p>
            <a:pPr marL="457200" lvl="0" indent="-457200">
              <a:buFont typeface="Arial" panose="020B0604020202020204" pitchFamily="34" charset="0"/>
              <a:buChar char="•"/>
            </a:pPr>
            <a:endParaRPr lang="en-US" sz="2200" dirty="0">
              <a:solidFill>
                <a:schemeClr val="dk1"/>
              </a:solidFill>
              <a:latin typeface="Helvetica Neue"/>
              <a:ea typeface="Helvetica Neue"/>
              <a:cs typeface="Helvetica Neue"/>
              <a:sym typeface="Helvetica Neue"/>
            </a:endParaRPr>
          </a:p>
          <a:p>
            <a:pPr marL="457200" lvl="0" indent="-457200" algn="l" rtl="0">
              <a:buFont typeface="Arial" panose="020B0604020202020204" pitchFamily="34" charset="0"/>
              <a:buChar char="•"/>
            </a:pPr>
            <a:r>
              <a:rPr lang="en-US" sz="2200" dirty="0" err="1">
                <a:solidFill>
                  <a:schemeClr val="dk1"/>
                </a:solidFill>
                <a:latin typeface="Helvetica Neue"/>
                <a:ea typeface="Helvetica Neue"/>
                <a:cs typeface="Helvetica Neue"/>
                <a:sym typeface="Helvetica Neue"/>
              </a:rPr>
              <a:t>Vaše</a:t>
            </a:r>
            <a:r>
              <a:rPr lang="en-US" sz="2200" dirty="0">
                <a:solidFill>
                  <a:schemeClr val="dk1"/>
                </a:solidFill>
                <a:latin typeface="Helvetica Neue"/>
                <a:ea typeface="Helvetica Neue"/>
                <a:cs typeface="Helvetica Neue"/>
                <a:sym typeface="Helvetica Neue"/>
              </a:rPr>
              <a:t> </a:t>
            </a:r>
            <a:r>
              <a:rPr lang="en-US" sz="2200" dirty="0" err="1">
                <a:solidFill>
                  <a:schemeClr val="dk1"/>
                </a:solidFill>
                <a:latin typeface="Helvetica Neue"/>
                <a:ea typeface="Helvetica Neue"/>
                <a:cs typeface="Helvetica Neue"/>
                <a:sym typeface="Helvetica Neue"/>
              </a:rPr>
              <a:t>poznavanje</a:t>
            </a:r>
            <a:r>
              <a:rPr lang="en-US" sz="2200" dirty="0">
                <a:solidFill>
                  <a:schemeClr val="dk1"/>
                </a:solidFill>
                <a:latin typeface="Helvetica Neue"/>
                <a:ea typeface="Helvetica Neue"/>
                <a:cs typeface="Helvetica Neue"/>
                <a:sym typeface="Helvetica Neue"/>
              </a:rPr>
              <a:t> </a:t>
            </a:r>
            <a:r>
              <a:rPr lang="en-US" sz="2200" dirty="0" err="1">
                <a:solidFill>
                  <a:schemeClr val="dk1"/>
                </a:solidFill>
                <a:latin typeface="Helvetica Neue"/>
                <a:ea typeface="Helvetica Neue"/>
                <a:cs typeface="Helvetica Neue"/>
                <a:sym typeface="Helvetica Neue"/>
              </a:rPr>
              <a:t>dane</a:t>
            </a:r>
            <a:r>
              <a:rPr lang="en-US" sz="2200" dirty="0">
                <a:solidFill>
                  <a:schemeClr val="dk1"/>
                </a:solidFill>
                <a:latin typeface="Helvetica Neue"/>
                <a:ea typeface="Helvetica Neue"/>
                <a:cs typeface="Helvetica Neue"/>
                <a:sym typeface="Helvetica Neue"/>
              </a:rPr>
              <a:t> </a:t>
            </a:r>
            <a:r>
              <a:rPr lang="en-US" sz="2200" dirty="0" err="1">
                <a:solidFill>
                  <a:schemeClr val="dk1"/>
                </a:solidFill>
                <a:latin typeface="Helvetica Neue"/>
                <a:ea typeface="Helvetica Neue"/>
                <a:cs typeface="Helvetica Neue"/>
                <a:sym typeface="Helvetica Neue"/>
              </a:rPr>
              <a:t>naloge</a:t>
            </a:r>
            <a:endParaRPr lang="en-US" sz="2200" dirty="0">
              <a:solidFill>
                <a:schemeClr val="dk1"/>
              </a:solidFill>
              <a:latin typeface="Helvetica Neue"/>
              <a:ea typeface="Helvetica Neue"/>
              <a:cs typeface="Helvetica Neue"/>
              <a:sym typeface="Helvetica Neue"/>
            </a:endParaRPr>
          </a:p>
        </p:txBody>
      </p:sp>
      <p:sp>
        <p:nvSpPr>
          <p:cNvPr id="9" name="Rettangolo 8"/>
          <p:cNvSpPr/>
          <p:nvPr/>
        </p:nvSpPr>
        <p:spPr>
          <a:xfrm>
            <a:off x="8338782" y="3446230"/>
            <a:ext cx="9691048" cy="3816429"/>
          </a:xfrm>
          <a:prstGeom prst="rect">
            <a:avLst/>
          </a:prstGeom>
        </p:spPr>
        <p:txBody>
          <a:bodyPr wrap="square">
            <a:spAutoFit/>
          </a:bodyPr>
          <a:lstStyle/>
          <a:p>
            <a:pPr lvl="0" algn="l" rtl="0"/>
            <a:r>
              <a:rPr lang="en-US" sz="2200" dirty="0">
                <a:solidFill>
                  <a:schemeClr val="dk1"/>
                </a:solidFill>
                <a:latin typeface="Helvetica Neue"/>
                <a:ea typeface="Helvetica Neue"/>
                <a:cs typeface="Helvetica Neue"/>
                <a:sym typeface="Helvetica Neue"/>
              </a:rPr>
              <a:t>Glede </a:t>
            </a:r>
            <a:r>
              <a:rPr lang="en-US" sz="2200" dirty="0" err="1">
                <a:solidFill>
                  <a:schemeClr val="dk1"/>
                </a:solidFill>
                <a:latin typeface="Helvetica Neue"/>
                <a:ea typeface="Helvetica Neue"/>
                <a:cs typeface="Helvetica Neue"/>
                <a:sym typeface="Helvetica Neue"/>
              </a:rPr>
              <a:t>na</a:t>
            </a:r>
            <a:r>
              <a:rPr lang="en-US" sz="2200" dirty="0">
                <a:solidFill>
                  <a:schemeClr val="dk1"/>
                </a:solidFill>
                <a:latin typeface="Helvetica Neue"/>
                <a:ea typeface="Helvetica Neue"/>
                <a:cs typeface="Helvetica Neue"/>
                <a:sym typeface="Helvetica Neue"/>
              </a:rPr>
              <a:t> to </a:t>
            </a:r>
            <a:r>
              <a:rPr lang="en-US" sz="2200" dirty="0" err="1">
                <a:solidFill>
                  <a:schemeClr val="dk1"/>
                </a:solidFill>
                <a:latin typeface="Helvetica Neue"/>
                <a:ea typeface="Helvetica Neue"/>
                <a:cs typeface="Helvetica Neue"/>
                <a:sym typeface="Helvetica Neue"/>
              </a:rPr>
              <a:t>vašo</a:t>
            </a:r>
            <a:r>
              <a:rPr lang="en-US" sz="2200" dirty="0">
                <a:solidFill>
                  <a:schemeClr val="dk1"/>
                </a:solidFill>
                <a:latin typeface="Helvetica Neue"/>
                <a:ea typeface="Helvetica Neue"/>
                <a:cs typeface="Helvetica Neue"/>
                <a:sym typeface="Helvetica Neue"/>
              </a:rPr>
              <a:t> </a:t>
            </a:r>
            <a:r>
              <a:rPr lang="en-US" sz="2200" dirty="0" err="1">
                <a:solidFill>
                  <a:schemeClr val="dk1"/>
                </a:solidFill>
                <a:latin typeface="Helvetica Neue"/>
                <a:ea typeface="Helvetica Neue"/>
                <a:cs typeface="Helvetica Neue"/>
                <a:sym typeface="Helvetica Neue"/>
              </a:rPr>
              <a:t>notranjo</a:t>
            </a:r>
            <a:r>
              <a:rPr lang="en-US" sz="2200" dirty="0">
                <a:solidFill>
                  <a:schemeClr val="dk1"/>
                </a:solidFill>
                <a:latin typeface="Helvetica Neue"/>
                <a:ea typeface="Helvetica Neue"/>
                <a:cs typeface="Helvetica Neue"/>
                <a:sym typeface="Helvetica Neue"/>
              </a:rPr>
              <a:t> </a:t>
            </a:r>
            <a:r>
              <a:rPr lang="en-US" sz="2200" dirty="0" err="1">
                <a:solidFill>
                  <a:schemeClr val="dk1"/>
                </a:solidFill>
                <a:latin typeface="Helvetica Neue"/>
                <a:ea typeface="Helvetica Neue"/>
                <a:cs typeface="Helvetica Neue"/>
                <a:sym typeface="Helvetica Neue"/>
              </a:rPr>
              <a:t>oceno</a:t>
            </a:r>
            <a:r>
              <a:rPr lang="en-US" sz="2200" dirty="0">
                <a:solidFill>
                  <a:schemeClr val="dk1"/>
                </a:solidFill>
                <a:latin typeface="Helvetica Neue"/>
                <a:ea typeface="Helvetica Neue"/>
                <a:cs typeface="Helvetica Neue"/>
                <a:sym typeface="Helvetica Neue"/>
              </a:rPr>
              <a:t> </a:t>
            </a:r>
            <a:r>
              <a:rPr lang="en-US" sz="2200" dirty="0" err="1">
                <a:solidFill>
                  <a:schemeClr val="dk1"/>
                </a:solidFill>
                <a:latin typeface="Helvetica Neue"/>
                <a:ea typeface="Helvetica Neue"/>
                <a:cs typeface="Helvetica Neue"/>
                <a:sym typeface="Helvetica Neue"/>
              </a:rPr>
              <a:t>lahko</a:t>
            </a:r>
            <a:r>
              <a:rPr lang="en-US" sz="2200" dirty="0">
                <a:solidFill>
                  <a:schemeClr val="dk1"/>
                </a:solidFill>
                <a:latin typeface="Helvetica Neue"/>
                <a:ea typeface="Helvetica Neue"/>
                <a:cs typeface="Helvetica Neue"/>
                <a:sym typeface="Helvetica Neue"/>
              </a:rPr>
              <a:t> </a:t>
            </a:r>
            <a:r>
              <a:rPr lang="en-US" sz="2200" dirty="0" err="1">
                <a:solidFill>
                  <a:schemeClr val="dk1"/>
                </a:solidFill>
                <a:latin typeface="Helvetica Neue"/>
                <a:ea typeface="Helvetica Neue"/>
                <a:cs typeface="Helvetica Neue"/>
                <a:sym typeface="Helvetica Neue"/>
              </a:rPr>
              <a:t>pridete</a:t>
            </a:r>
            <a:r>
              <a:rPr lang="en-US" sz="2200" dirty="0">
                <a:solidFill>
                  <a:schemeClr val="dk1"/>
                </a:solidFill>
                <a:latin typeface="Helvetica Neue"/>
                <a:ea typeface="Helvetica Neue"/>
                <a:cs typeface="Helvetica Neue"/>
                <a:sym typeface="Helvetica Neue"/>
              </a:rPr>
              <a:t> do </a:t>
            </a:r>
            <a:r>
              <a:rPr lang="en-US" sz="2200" dirty="0" err="1">
                <a:solidFill>
                  <a:schemeClr val="dk1"/>
                </a:solidFill>
                <a:latin typeface="Helvetica Neue"/>
                <a:ea typeface="Helvetica Neue"/>
                <a:cs typeface="Helvetica Neue"/>
                <a:sym typeface="Helvetica Neue"/>
              </a:rPr>
              <a:t>treh</a:t>
            </a:r>
            <a:r>
              <a:rPr lang="en-US" sz="2200" dirty="0">
                <a:solidFill>
                  <a:schemeClr val="dk1"/>
                </a:solidFill>
                <a:latin typeface="Helvetica Neue"/>
                <a:ea typeface="Helvetica Neue"/>
                <a:cs typeface="Helvetica Neue"/>
                <a:sym typeface="Helvetica Neue"/>
              </a:rPr>
              <a:t> </a:t>
            </a:r>
            <a:r>
              <a:rPr lang="en-US" sz="2200" dirty="0" err="1">
                <a:solidFill>
                  <a:schemeClr val="dk1"/>
                </a:solidFill>
                <a:latin typeface="Helvetica Neue"/>
                <a:ea typeface="Helvetica Neue"/>
                <a:cs typeface="Helvetica Neue"/>
                <a:sym typeface="Helvetica Neue"/>
              </a:rPr>
              <a:t>različnih</a:t>
            </a:r>
            <a:r>
              <a:rPr lang="en-US" sz="2200" dirty="0">
                <a:solidFill>
                  <a:schemeClr val="dk1"/>
                </a:solidFill>
                <a:latin typeface="Helvetica Neue"/>
                <a:ea typeface="Helvetica Neue"/>
                <a:cs typeface="Helvetica Neue"/>
                <a:sym typeface="Helvetica Neue"/>
              </a:rPr>
              <a:t> </a:t>
            </a:r>
            <a:r>
              <a:rPr lang="en-US" sz="2200" dirty="0" err="1">
                <a:solidFill>
                  <a:schemeClr val="dk1"/>
                </a:solidFill>
                <a:latin typeface="Helvetica Neue"/>
                <a:ea typeface="Helvetica Neue"/>
                <a:cs typeface="Helvetica Neue"/>
                <a:sym typeface="Helvetica Neue"/>
              </a:rPr>
              <a:t>stopenj</a:t>
            </a:r>
            <a:r>
              <a:rPr lang="en-US" sz="2200" dirty="0">
                <a:solidFill>
                  <a:schemeClr val="dk1"/>
                </a:solidFill>
                <a:latin typeface="Helvetica Neue"/>
                <a:ea typeface="Helvetica Neue"/>
                <a:cs typeface="Helvetica Neue"/>
                <a:sym typeface="Helvetica Neue"/>
              </a:rPr>
              <a:t> </a:t>
            </a:r>
            <a:r>
              <a:rPr lang="en-US" sz="2200" dirty="0" err="1">
                <a:solidFill>
                  <a:schemeClr val="dk1"/>
                </a:solidFill>
                <a:latin typeface="Helvetica Neue"/>
                <a:ea typeface="Helvetica Neue"/>
                <a:cs typeface="Helvetica Neue"/>
                <a:sym typeface="Helvetica Neue"/>
              </a:rPr>
              <a:t>nujnosti</a:t>
            </a:r>
            <a:r>
              <a:rPr lang="en-US" sz="2200" dirty="0">
                <a:solidFill>
                  <a:schemeClr val="dk1"/>
                </a:solidFill>
                <a:latin typeface="Helvetica Neue"/>
                <a:ea typeface="Helvetica Neue"/>
                <a:cs typeface="Helvetica Neue"/>
                <a:sym typeface="Helvetica Neue"/>
              </a:rPr>
              <a:t>:</a:t>
            </a:r>
          </a:p>
          <a:p>
            <a:pPr lvl="0"/>
            <a:endParaRPr lang="en-US" sz="2200" dirty="0">
              <a:solidFill>
                <a:schemeClr val="dk1"/>
              </a:solidFill>
              <a:latin typeface="Helvetica Neue"/>
              <a:ea typeface="Helvetica Neue"/>
              <a:cs typeface="Helvetica Neue"/>
              <a:sym typeface="Helvetica Neue"/>
            </a:endParaRPr>
          </a:p>
          <a:p>
            <a:pPr lvl="0"/>
            <a:endParaRPr lang="en-US" sz="2200" dirty="0">
              <a:solidFill>
                <a:schemeClr val="dk1"/>
              </a:solidFill>
              <a:latin typeface="Helvetica Neue"/>
              <a:ea typeface="Helvetica Neue"/>
              <a:cs typeface="Helvetica Neue"/>
              <a:sym typeface="Helvetica Neue"/>
            </a:endParaRPr>
          </a:p>
          <a:p>
            <a:pPr lvl="0" algn="l" rtl="0"/>
            <a:r>
              <a:rPr lang="en-US" sz="2200" dirty="0">
                <a:solidFill>
                  <a:schemeClr val="dk1"/>
                </a:solidFill>
                <a:latin typeface="Helvetica Neue"/>
                <a:ea typeface="Helvetica Neue"/>
                <a:cs typeface="Helvetica Neue"/>
                <a:sym typeface="Helvetica Neue"/>
              </a:rPr>
              <a:t>	</a:t>
            </a:r>
            <a:r>
              <a:rPr lang="en-US" sz="2200" dirty="0" err="1">
                <a:solidFill>
                  <a:schemeClr val="dk1"/>
                </a:solidFill>
                <a:latin typeface="Helvetica Neue"/>
                <a:ea typeface="Helvetica Neue"/>
                <a:cs typeface="Helvetica Neue"/>
                <a:sym typeface="Helvetica Neue"/>
              </a:rPr>
              <a:t>Naloga</a:t>
            </a:r>
            <a:r>
              <a:rPr lang="en-US" sz="2200" dirty="0">
                <a:solidFill>
                  <a:schemeClr val="dk1"/>
                </a:solidFill>
                <a:latin typeface="Helvetica Neue"/>
                <a:ea typeface="Helvetica Neue"/>
                <a:cs typeface="Helvetica Neue"/>
                <a:sym typeface="Helvetica Neue"/>
              </a:rPr>
              <a:t> </a:t>
            </a:r>
            <a:r>
              <a:rPr lang="en-US" sz="2200" dirty="0" err="1">
                <a:solidFill>
                  <a:schemeClr val="dk1"/>
                </a:solidFill>
                <a:latin typeface="Helvetica Neue"/>
                <a:ea typeface="Helvetica Neue"/>
                <a:cs typeface="Helvetica Neue"/>
                <a:sym typeface="Helvetica Neue"/>
              </a:rPr>
              <a:t>visoke</a:t>
            </a:r>
            <a:r>
              <a:rPr lang="en-US" sz="2200" dirty="0">
                <a:solidFill>
                  <a:schemeClr val="dk1"/>
                </a:solidFill>
                <a:latin typeface="Helvetica Neue"/>
                <a:ea typeface="Helvetica Neue"/>
                <a:cs typeface="Helvetica Neue"/>
                <a:sym typeface="Helvetica Neue"/>
              </a:rPr>
              <a:t> </a:t>
            </a:r>
            <a:r>
              <a:rPr lang="en-US" sz="2200" dirty="0" err="1">
                <a:solidFill>
                  <a:schemeClr val="dk1"/>
                </a:solidFill>
                <a:latin typeface="Helvetica Neue"/>
                <a:ea typeface="Helvetica Neue"/>
                <a:cs typeface="Helvetica Neue"/>
                <a:sym typeface="Helvetica Neue"/>
              </a:rPr>
              <a:t>prioritete</a:t>
            </a:r>
            <a:endParaRPr lang="en-US" sz="2200" dirty="0">
              <a:solidFill>
                <a:schemeClr val="dk1"/>
              </a:solidFill>
              <a:latin typeface="Helvetica Neue"/>
              <a:ea typeface="Helvetica Neue"/>
              <a:cs typeface="Helvetica Neue"/>
              <a:sym typeface="Helvetica Neue"/>
            </a:endParaRPr>
          </a:p>
          <a:p>
            <a:pPr lvl="0"/>
            <a:endParaRPr lang="en-US" sz="2200" dirty="0">
              <a:solidFill>
                <a:schemeClr val="dk1"/>
              </a:solidFill>
              <a:latin typeface="Helvetica Neue"/>
              <a:ea typeface="Helvetica Neue"/>
              <a:cs typeface="Helvetica Neue"/>
              <a:sym typeface="Helvetica Neue"/>
            </a:endParaRPr>
          </a:p>
          <a:p>
            <a:pPr lvl="0"/>
            <a:endParaRPr lang="en-US" sz="2200" dirty="0">
              <a:solidFill>
                <a:schemeClr val="dk1"/>
              </a:solidFill>
              <a:latin typeface="Helvetica Neue"/>
              <a:ea typeface="Helvetica Neue"/>
              <a:cs typeface="Helvetica Neue"/>
              <a:sym typeface="Helvetica Neue"/>
            </a:endParaRPr>
          </a:p>
          <a:p>
            <a:pPr lvl="0"/>
            <a:r>
              <a:rPr lang="en-US" sz="2200" dirty="0">
                <a:solidFill>
                  <a:schemeClr val="dk1"/>
                </a:solidFill>
                <a:latin typeface="Helvetica Neue"/>
                <a:ea typeface="Helvetica Neue"/>
                <a:cs typeface="Helvetica Neue"/>
                <a:sym typeface="Helvetica Neue"/>
              </a:rPr>
              <a:t>	</a:t>
            </a:r>
            <a:r>
              <a:rPr lang="en-US" sz="2200" dirty="0" err="1">
                <a:solidFill>
                  <a:schemeClr val="dk1"/>
                </a:solidFill>
                <a:latin typeface="Helvetica Neue"/>
                <a:ea typeface="Helvetica Neue"/>
                <a:cs typeface="Helvetica Neue"/>
                <a:sym typeface="Helvetica Neue"/>
              </a:rPr>
              <a:t>Naloga</a:t>
            </a:r>
            <a:r>
              <a:rPr lang="en-US" sz="2200" dirty="0">
                <a:solidFill>
                  <a:schemeClr val="dk1"/>
                </a:solidFill>
                <a:latin typeface="Helvetica Neue"/>
                <a:ea typeface="Helvetica Neue"/>
                <a:cs typeface="Helvetica Neue"/>
                <a:sym typeface="Helvetica Neue"/>
              </a:rPr>
              <a:t> </a:t>
            </a:r>
            <a:r>
              <a:rPr lang="en-US" sz="2200" dirty="0" err="1">
                <a:solidFill>
                  <a:schemeClr val="dk1"/>
                </a:solidFill>
                <a:latin typeface="Helvetica Neue"/>
                <a:ea typeface="Helvetica Neue"/>
                <a:cs typeface="Helvetica Neue"/>
                <a:sym typeface="Helvetica Neue"/>
              </a:rPr>
              <a:t>srednje</a:t>
            </a:r>
            <a:r>
              <a:rPr lang="en-US" sz="2200" dirty="0">
                <a:solidFill>
                  <a:schemeClr val="dk1"/>
                </a:solidFill>
                <a:latin typeface="Helvetica Neue"/>
                <a:ea typeface="Helvetica Neue"/>
                <a:cs typeface="Helvetica Neue"/>
                <a:sym typeface="Helvetica Neue"/>
              </a:rPr>
              <a:t> </a:t>
            </a:r>
            <a:r>
              <a:rPr lang="en-US" sz="2200" dirty="0" err="1">
                <a:solidFill>
                  <a:schemeClr val="dk1"/>
                </a:solidFill>
                <a:latin typeface="Helvetica Neue"/>
                <a:ea typeface="Helvetica Neue"/>
                <a:cs typeface="Helvetica Neue"/>
                <a:sym typeface="Helvetica Neue"/>
              </a:rPr>
              <a:t>prioritete</a:t>
            </a:r>
            <a:endParaRPr lang="en-US" sz="2200" dirty="0">
              <a:solidFill>
                <a:schemeClr val="dk1"/>
              </a:solidFill>
              <a:latin typeface="Helvetica Neue"/>
              <a:ea typeface="Helvetica Neue"/>
              <a:cs typeface="Helvetica Neue"/>
              <a:sym typeface="Helvetica Neue"/>
            </a:endParaRPr>
          </a:p>
          <a:p>
            <a:pPr lvl="0"/>
            <a:endParaRPr lang="en-US" sz="2200" dirty="0">
              <a:solidFill>
                <a:schemeClr val="dk1"/>
              </a:solidFill>
              <a:latin typeface="Helvetica Neue"/>
              <a:ea typeface="Helvetica Neue"/>
              <a:cs typeface="Helvetica Neue"/>
              <a:sym typeface="Helvetica Neue"/>
            </a:endParaRPr>
          </a:p>
          <a:p>
            <a:pPr lvl="0"/>
            <a:endParaRPr lang="en-US" sz="2200" dirty="0">
              <a:solidFill>
                <a:schemeClr val="dk1"/>
              </a:solidFill>
              <a:latin typeface="Helvetica Neue"/>
              <a:ea typeface="Helvetica Neue"/>
              <a:cs typeface="Helvetica Neue"/>
              <a:sym typeface="Helvetica Neue"/>
            </a:endParaRPr>
          </a:p>
          <a:p>
            <a:pPr lvl="0"/>
            <a:r>
              <a:rPr lang="en-US" sz="2200" dirty="0">
                <a:solidFill>
                  <a:schemeClr val="dk1"/>
                </a:solidFill>
                <a:latin typeface="Helvetica Neue"/>
                <a:ea typeface="Helvetica Neue"/>
                <a:cs typeface="Helvetica Neue"/>
                <a:sym typeface="Helvetica Neue"/>
              </a:rPr>
              <a:t>	</a:t>
            </a:r>
            <a:r>
              <a:rPr lang="en-US" sz="2200" dirty="0" err="1">
                <a:solidFill>
                  <a:schemeClr val="dk1"/>
                </a:solidFill>
                <a:latin typeface="Helvetica Neue"/>
                <a:ea typeface="Helvetica Neue"/>
                <a:cs typeface="Helvetica Neue"/>
                <a:sym typeface="Helvetica Neue"/>
              </a:rPr>
              <a:t>Naloga</a:t>
            </a:r>
            <a:r>
              <a:rPr lang="en-US" sz="2200" dirty="0">
                <a:solidFill>
                  <a:schemeClr val="dk1"/>
                </a:solidFill>
                <a:latin typeface="Helvetica Neue"/>
                <a:ea typeface="Helvetica Neue"/>
                <a:cs typeface="Helvetica Neue"/>
                <a:sym typeface="Helvetica Neue"/>
              </a:rPr>
              <a:t> </a:t>
            </a:r>
            <a:r>
              <a:rPr lang="en-US" sz="2200" dirty="0" err="1">
                <a:solidFill>
                  <a:schemeClr val="dk1"/>
                </a:solidFill>
                <a:latin typeface="Helvetica Neue"/>
                <a:ea typeface="Helvetica Neue"/>
                <a:cs typeface="Helvetica Neue"/>
                <a:sym typeface="Helvetica Neue"/>
              </a:rPr>
              <a:t>nizke</a:t>
            </a:r>
            <a:r>
              <a:rPr lang="en-US" sz="2200" dirty="0">
                <a:solidFill>
                  <a:schemeClr val="dk1"/>
                </a:solidFill>
                <a:latin typeface="Helvetica Neue"/>
                <a:ea typeface="Helvetica Neue"/>
                <a:cs typeface="Helvetica Neue"/>
                <a:sym typeface="Helvetica Neue"/>
              </a:rPr>
              <a:t> </a:t>
            </a:r>
            <a:r>
              <a:rPr lang="en-US" sz="2200" dirty="0" err="1">
                <a:solidFill>
                  <a:schemeClr val="dk1"/>
                </a:solidFill>
                <a:latin typeface="Helvetica Neue"/>
                <a:ea typeface="Helvetica Neue"/>
                <a:cs typeface="Helvetica Neue"/>
                <a:sym typeface="Helvetica Neue"/>
              </a:rPr>
              <a:t>prioritete</a:t>
            </a:r>
            <a:endParaRPr lang="en-US" sz="2200" dirty="0">
              <a:solidFill>
                <a:schemeClr val="dk1"/>
              </a:solidFill>
              <a:latin typeface="Helvetica Neue"/>
              <a:ea typeface="Helvetica Neue"/>
              <a:cs typeface="Helvetica Neue"/>
              <a:sym typeface="Helvetica Neue"/>
            </a:endParaRPr>
          </a:p>
        </p:txBody>
      </p:sp>
      <p:sp>
        <p:nvSpPr>
          <p:cNvPr id="10" name="Ovale 9"/>
          <p:cNvSpPr/>
          <p:nvPr/>
        </p:nvSpPr>
        <p:spPr>
          <a:xfrm>
            <a:off x="8512791" y="6634296"/>
            <a:ext cx="639170" cy="628363"/>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800" dirty="0">
              <a:solidFill>
                <a:srgbClr val="002060"/>
              </a:solidFill>
              <a:latin typeface="Times New Roman" panose="02020603050405020304" pitchFamily="18" charset="0"/>
              <a:cs typeface="Times New Roman" panose="02020603050405020304" pitchFamily="18" charset="0"/>
            </a:endParaRPr>
          </a:p>
        </p:txBody>
      </p:sp>
      <p:sp>
        <p:nvSpPr>
          <p:cNvPr id="11" name="Ovale 10"/>
          <p:cNvSpPr/>
          <p:nvPr/>
        </p:nvSpPr>
        <p:spPr>
          <a:xfrm>
            <a:off x="8512791" y="5663298"/>
            <a:ext cx="639170" cy="628363"/>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800" dirty="0">
              <a:solidFill>
                <a:srgbClr val="002060"/>
              </a:solidFill>
              <a:latin typeface="Times New Roman" panose="02020603050405020304" pitchFamily="18" charset="0"/>
              <a:cs typeface="Times New Roman" panose="02020603050405020304" pitchFamily="18" charset="0"/>
            </a:endParaRPr>
          </a:p>
        </p:txBody>
      </p:sp>
      <p:sp>
        <p:nvSpPr>
          <p:cNvPr id="12" name="Ovale 11"/>
          <p:cNvSpPr/>
          <p:nvPr/>
        </p:nvSpPr>
        <p:spPr>
          <a:xfrm>
            <a:off x="8512791" y="4727369"/>
            <a:ext cx="639170" cy="628363"/>
          </a:xfrm>
          <a:prstGeom prst="ellipse">
            <a:avLst/>
          </a:prstGeom>
          <a:solidFill>
            <a:srgbClr val="FF7C8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800" dirty="0">
              <a:solidFill>
                <a:srgbClr val="002060"/>
              </a:solidFill>
              <a:latin typeface="Times New Roman" panose="02020603050405020304" pitchFamily="18" charset="0"/>
              <a:cs typeface="Times New Roman" panose="02020603050405020304" pitchFamily="18" charset="0"/>
            </a:endParaRPr>
          </a:p>
        </p:txBody>
      </p:sp>
      <p:sp>
        <p:nvSpPr>
          <p:cNvPr id="4" name="Google Shape;158;p4">
            <a:extLst>
              <a:ext uri="{FF2B5EF4-FFF2-40B4-BE49-F238E27FC236}">
                <a16:creationId xmlns:a16="http://schemas.microsoft.com/office/drawing/2014/main" id="{E74DE5E8-E80D-22BD-7176-3C1AC8896C16}"/>
              </a:ext>
            </a:extLst>
          </p:cNvPr>
          <p:cNvSpPr txBox="1"/>
          <p:nvPr/>
        </p:nvSpPr>
        <p:spPr>
          <a:xfrm>
            <a:off x="274092" y="707020"/>
            <a:ext cx="17755738" cy="769401"/>
          </a:xfrm>
          <a:prstGeom prst="rect">
            <a:avLst/>
          </a:prstGeom>
          <a:noFill/>
          <a:ln>
            <a:noFill/>
          </a:ln>
        </p:spPr>
        <p:txBody>
          <a:bodyPr spcFirstLastPara="1" wrap="square" lIns="91425" tIns="45700" rIns="91425" bIns="45700" anchor="t" anchorCtr="0">
            <a:spAutoFit/>
          </a:bodyPr>
          <a:lstStyle/>
          <a:p>
            <a:pPr lvl="0"/>
            <a:r>
              <a:rPr lang="en-US" sz="4400" b="1" dirty="0">
                <a:solidFill>
                  <a:srgbClr val="D00B24"/>
                </a:solidFill>
                <a:latin typeface="Arial"/>
                <a:ea typeface="Arial"/>
                <a:cs typeface="Arial"/>
                <a:sym typeface="Arial"/>
              </a:rPr>
              <a:t>1. </a:t>
            </a:r>
            <a:r>
              <a:rPr lang="en-US" sz="4400" b="1" dirty="0" err="1">
                <a:solidFill>
                  <a:srgbClr val="D00B24"/>
                </a:solidFill>
                <a:highlight>
                  <a:schemeClr val="lt1"/>
                </a:highlight>
              </a:rPr>
              <a:t>Pristop</a:t>
            </a:r>
            <a:r>
              <a:rPr lang="en-US" sz="4400" b="1" dirty="0">
                <a:solidFill>
                  <a:srgbClr val="D00B24"/>
                </a:solidFill>
                <a:highlight>
                  <a:schemeClr val="lt1"/>
                </a:highlight>
              </a:rPr>
              <a:t> </a:t>
            </a:r>
            <a:r>
              <a:rPr lang="en-US" sz="4400" b="1" dirty="0" err="1">
                <a:solidFill>
                  <a:srgbClr val="D00B24"/>
                </a:solidFill>
                <a:highlight>
                  <a:schemeClr val="lt1"/>
                </a:highlight>
              </a:rPr>
              <a:t>razčlenitve</a:t>
            </a:r>
            <a:r>
              <a:rPr lang="en-US" sz="4400" b="1" dirty="0">
                <a:solidFill>
                  <a:srgbClr val="D00B24"/>
                </a:solidFill>
                <a:highlight>
                  <a:schemeClr val="lt1"/>
                </a:highlight>
              </a:rPr>
              <a:t> dela za </a:t>
            </a:r>
            <a:r>
              <a:rPr lang="en-US" sz="4400" b="1" dirty="0" err="1">
                <a:solidFill>
                  <a:srgbClr val="D00B24"/>
                </a:solidFill>
                <a:highlight>
                  <a:schemeClr val="lt1"/>
                </a:highlight>
              </a:rPr>
              <a:t>hibridne</a:t>
            </a:r>
            <a:r>
              <a:rPr lang="en-US" sz="4400" b="1" dirty="0">
                <a:solidFill>
                  <a:srgbClr val="D00B24"/>
                </a:solidFill>
                <a:highlight>
                  <a:schemeClr val="lt1"/>
                </a:highlight>
              </a:rPr>
              <a:t> </a:t>
            </a:r>
            <a:r>
              <a:rPr lang="en-US" sz="4400" b="1" dirty="0" err="1">
                <a:solidFill>
                  <a:srgbClr val="D00B24"/>
                </a:solidFill>
                <a:highlight>
                  <a:schemeClr val="lt1"/>
                </a:highlight>
              </a:rPr>
              <a:t>delavce</a:t>
            </a:r>
            <a:endParaRPr lang="en-GB" sz="4400" b="1" dirty="0">
              <a:solidFill>
                <a:srgbClr val="D00B24"/>
              </a:solidFill>
            </a:endParaRPr>
          </a:p>
        </p:txBody>
      </p:sp>
      <p:sp>
        <p:nvSpPr>
          <p:cNvPr id="5" name="TextBox 4">
            <a:extLst>
              <a:ext uri="{FF2B5EF4-FFF2-40B4-BE49-F238E27FC236}">
                <a16:creationId xmlns:a16="http://schemas.microsoft.com/office/drawing/2014/main" id="{AC3B0222-216F-48E8-AF5F-8331843B7C7F}"/>
              </a:ext>
            </a:extLst>
          </p:cNvPr>
          <p:cNvSpPr txBox="1"/>
          <p:nvPr/>
        </p:nvSpPr>
        <p:spPr>
          <a:xfrm>
            <a:off x="354843" y="1617616"/>
            <a:ext cx="9144000" cy="430887"/>
          </a:xfrm>
          <a:prstGeom prst="rect">
            <a:avLst/>
          </a:prstGeom>
          <a:noFill/>
        </p:spPr>
        <p:txBody>
          <a:bodyPr wrap="square">
            <a:spAutoFit/>
          </a:bodyPr>
          <a:lstStyle/>
          <a:p>
            <a:pPr>
              <a:buSzPct val="100000"/>
            </a:pPr>
            <a:r>
              <a:rPr lang="en-US" sz="2200" b="1" dirty="0">
                <a:solidFill>
                  <a:srgbClr val="C00000"/>
                </a:solidFill>
                <a:highlight>
                  <a:schemeClr val="lt1"/>
                </a:highlight>
                <a:latin typeface="Helvetica Neue" panose="020B0604020202020204" charset="0"/>
                <a:ea typeface="Microsoft Sans Serif" panose="020B0604020202020204" pitchFamily="34" charset="0"/>
                <a:cs typeface="Microsoft Sans Serif" panose="020B0604020202020204" pitchFamily="34" charset="0"/>
                <a:sym typeface="Helvetica Neue"/>
              </a:rPr>
              <a:t>Input → Output → </a:t>
            </a:r>
            <a:r>
              <a:rPr lang="en-US" sz="2200" b="1" dirty="0" err="1">
                <a:solidFill>
                  <a:srgbClr val="C00000"/>
                </a:solidFill>
                <a:highlight>
                  <a:schemeClr val="lt1"/>
                </a:highlight>
                <a:latin typeface="Helvetica Neue" panose="020B0604020202020204" charset="0"/>
                <a:ea typeface="Microsoft Sans Serif" panose="020B0604020202020204" pitchFamily="34" charset="0"/>
                <a:cs typeface="Microsoft Sans Serif" panose="020B0604020202020204" pitchFamily="34" charset="0"/>
                <a:sym typeface="Helvetica Neue"/>
              </a:rPr>
              <a:t>Cikel</a:t>
            </a:r>
            <a:r>
              <a:rPr lang="en-US" sz="2200" b="1" dirty="0">
                <a:solidFill>
                  <a:srgbClr val="C00000"/>
                </a:solidFill>
                <a:highlight>
                  <a:schemeClr val="lt1"/>
                </a:highlight>
                <a:latin typeface="Helvetica Neue" panose="020B0604020202020204" charset="0"/>
                <a:ea typeface="Microsoft Sans Serif" panose="020B0604020202020204" pitchFamily="34" charset="0"/>
                <a:cs typeface="Microsoft Sans Serif" panose="020B0604020202020204" pitchFamily="34" charset="0"/>
                <a:sym typeface="Helvetica Neue"/>
              </a:rPr>
              <a:t> </a:t>
            </a:r>
            <a:r>
              <a:rPr lang="en-US" sz="2200" b="1" dirty="0" err="1">
                <a:solidFill>
                  <a:srgbClr val="C00000"/>
                </a:solidFill>
                <a:highlight>
                  <a:schemeClr val="lt1"/>
                </a:highlight>
                <a:latin typeface="Helvetica Neue" panose="020B0604020202020204" charset="0"/>
                <a:ea typeface="Microsoft Sans Serif" panose="020B0604020202020204" pitchFamily="34" charset="0"/>
                <a:cs typeface="Microsoft Sans Serif" panose="020B0604020202020204" pitchFamily="34" charset="0"/>
                <a:sym typeface="Helvetica Neue"/>
              </a:rPr>
              <a:t>rezultatov</a:t>
            </a:r>
            <a:r>
              <a:rPr lang="en-US" sz="2200" b="1" dirty="0">
                <a:solidFill>
                  <a:srgbClr val="C00000"/>
                </a:solidFill>
                <a:highlight>
                  <a:schemeClr val="lt1"/>
                </a:highlight>
                <a:latin typeface="Helvetica Neue" panose="020B0604020202020204" charset="0"/>
                <a:ea typeface="Microsoft Sans Serif" panose="020B0604020202020204" pitchFamily="34" charset="0"/>
                <a:cs typeface="Microsoft Sans Serif" panose="020B0604020202020204" pitchFamily="34" charset="0"/>
                <a:sym typeface="Helvetica Neue"/>
              </a:rPr>
              <a:t> za </a:t>
            </a:r>
            <a:r>
              <a:rPr lang="en-US" sz="2200" b="1" dirty="0" err="1">
                <a:solidFill>
                  <a:srgbClr val="C00000"/>
                </a:solidFill>
                <a:highlight>
                  <a:schemeClr val="lt1"/>
                </a:highlight>
                <a:latin typeface="Helvetica Neue" panose="020B0604020202020204" charset="0"/>
                <a:ea typeface="Microsoft Sans Serif" panose="020B0604020202020204" pitchFamily="34" charset="0"/>
                <a:cs typeface="Microsoft Sans Serif" panose="020B0604020202020204" pitchFamily="34" charset="0"/>
                <a:sym typeface="Helvetica Neue"/>
              </a:rPr>
              <a:t>upravljanje</a:t>
            </a:r>
            <a:r>
              <a:rPr lang="en-US" sz="2200" b="1" dirty="0">
                <a:solidFill>
                  <a:srgbClr val="C00000"/>
                </a:solidFill>
                <a:highlight>
                  <a:schemeClr val="lt1"/>
                </a:highlight>
                <a:latin typeface="Helvetica Neue" panose="020B0604020202020204" charset="0"/>
                <a:ea typeface="Microsoft Sans Serif" panose="020B0604020202020204" pitchFamily="34" charset="0"/>
                <a:cs typeface="Microsoft Sans Serif" panose="020B0604020202020204" pitchFamily="34" charset="0"/>
                <a:sym typeface="Helvetica Neue"/>
              </a:rPr>
              <a:t> dela</a:t>
            </a:r>
            <a:endParaRPr lang="en-US" sz="2200" b="1" dirty="0">
              <a:solidFill>
                <a:srgbClr val="C00000"/>
              </a:solidFill>
              <a:latin typeface="Helvetica Neue" panose="020B0604020202020204" charset="0"/>
              <a:ea typeface="Microsoft Sans Serif" panose="020B0604020202020204" pitchFamily="34" charset="0"/>
              <a:cs typeface="Microsoft Sans Serif" panose="020B0604020202020204" pitchFamily="34" charset="0"/>
              <a:sym typeface="Helvetica Neue"/>
            </a:endParaRPr>
          </a:p>
        </p:txBody>
      </p:sp>
    </p:spTree>
    <p:extLst>
      <p:ext uri="{BB962C8B-B14F-4D97-AF65-F5344CB8AC3E}">
        <p14:creationId xmlns:p14="http://schemas.microsoft.com/office/powerpoint/2010/main" val="2692180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9" name="Google Shape;159;p4"/>
          <p:cNvSpPr txBox="1"/>
          <p:nvPr/>
        </p:nvSpPr>
        <p:spPr>
          <a:xfrm>
            <a:off x="274092" y="1476461"/>
            <a:ext cx="17755738" cy="523180"/>
          </a:xfrm>
          <a:prstGeom prst="rect">
            <a:avLst/>
          </a:prstGeom>
          <a:noFill/>
          <a:ln>
            <a:noFill/>
          </a:ln>
        </p:spPr>
        <p:txBody>
          <a:bodyPr spcFirstLastPara="1" wrap="square" lIns="91425" tIns="45700" rIns="91425" bIns="45700" anchor="t" anchorCtr="0">
            <a:spAutoFit/>
          </a:bodyPr>
          <a:lstStyle/>
          <a:p>
            <a:pPr lvl="0" algn="l" rtl="0"/>
            <a:r>
              <a:rPr lang="en-US" sz="2800" b="1" dirty="0" err="1">
                <a:solidFill>
                  <a:srgbClr val="C00000"/>
                </a:solidFill>
                <a:latin typeface="Helvetica Neue"/>
                <a:ea typeface="Helvetica Neue"/>
                <a:cs typeface="Helvetica Neue"/>
                <a:sym typeface="Helvetica Neue"/>
              </a:rPr>
              <a:t>Hierarhija</a:t>
            </a:r>
            <a:r>
              <a:rPr lang="en-US" sz="2800" b="1" dirty="0">
                <a:solidFill>
                  <a:srgbClr val="C00000"/>
                </a:solidFill>
                <a:latin typeface="Helvetica Neue"/>
                <a:ea typeface="Helvetica Neue"/>
                <a:cs typeface="Helvetica Neue"/>
                <a:sym typeface="Helvetica Neue"/>
              </a:rPr>
              <a:t> </a:t>
            </a:r>
            <a:r>
              <a:rPr lang="en-US" sz="2800" b="1" dirty="0" err="1">
                <a:solidFill>
                  <a:srgbClr val="C00000"/>
                </a:solidFill>
                <a:latin typeface="Helvetica Neue"/>
                <a:ea typeface="Helvetica Neue"/>
                <a:cs typeface="Helvetica Neue"/>
                <a:sym typeface="Helvetica Neue"/>
              </a:rPr>
              <a:t>prioritet</a:t>
            </a:r>
            <a:r>
              <a:rPr lang="en-US" sz="2800" b="1" dirty="0">
                <a:solidFill>
                  <a:srgbClr val="C00000"/>
                </a:solidFill>
                <a:latin typeface="Helvetica Neue"/>
                <a:ea typeface="Helvetica Neue"/>
                <a:cs typeface="Helvetica Neue"/>
                <a:sym typeface="Helvetica Neue"/>
              </a:rPr>
              <a:t> </a:t>
            </a:r>
            <a:r>
              <a:rPr lang="en-US" sz="2800" b="1" dirty="0" err="1">
                <a:solidFill>
                  <a:srgbClr val="C00000"/>
                </a:solidFill>
                <a:latin typeface="Helvetica Neue"/>
                <a:ea typeface="Helvetica Neue"/>
                <a:cs typeface="Helvetica Neue"/>
                <a:sym typeface="Helvetica Neue"/>
              </a:rPr>
              <a:t>znotraj</a:t>
            </a:r>
            <a:r>
              <a:rPr lang="en-US" sz="2800" b="1" dirty="0">
                <a:solidFill>
                  <a:srgbClr val="C00000"/>
                </a:solidFill>
                <a:latin typeface="Helvetica Neue"/>
                <a:ea typeface="Helvetica Neue"/>
                <a:cs typeface="Helvetica Neue"/>
                <a:sym typeface="Helvetica Neue"/>
              </a:rPr>
              <a:t> </a:t>
            </a:r>
            <a:r>
              <a:rPr lang="en-US" sz="2800" b="1" dirty="0" err="1">
                <a:solidFill>
                  <a:srgbClr val="C00000"/>
                </a:solidFill>
                <a:latin typeface="Helvetica Neue"/>
                <a:ea typeface="Helvetica Neue"/>
                <a:cs typeface="Helvetica Neue"/>
                <a:sym typeface="Helvetica Neue"/>
              </a:rPr>
              <a:t>hierarhije</a:t>
            </a:r>
            <a:r>
              <a:rPr lang="en-US" sz="2800" b="1" dirty="0">
                <a:solidFill>
                  <a:srgbClr val="C00000"/>
                </a:solidFill>
                <a:latin typeface="Helvetica Neue"/>
                <a:ea typeface="Helvetica Neue"/>
                <a:cs typeface="Helvetica Neue"/>
                <a:sym typeface="Helvetica Neue"/>
              </a:rPr>
              <a:t> </a:t>
            </a:r>
            <a:r>
              <a:rPr lang="en-US" sz="2800" b="1" dirty="0" err="1">
                <a:solidFill>
                  <a:srgbClr val="C00000"/>
                </a:solidFill>
                <a:latin typeface="Helvetica Neue"/>
                <a:ea typeface="Helvetica Neue"/>
                <a:cs typeface="Helvetica Neue"/>
                <a:sym typeface="Helvetica Neue"/>
              </a:rPr>
              <a:t>prioritet</a:t>
            </a:r>
            <a:endParaRPr lang="en-GB" sz="2800" b="1" dirty="0">
              <a:solidFill>
                <a:srgbClr val="C00000"/>
              </a:solidFill>
              <a:latin typeface="Helvetica Neue"/>
              <a:ea typeface="Helvetica Neue"/>
              <a:cs typeface="Helvetica Neue"/>
              <a:sym typeface="Helvetica Neue"/>
            </a:endParaRPr>
          </a:p>
        </p:txBody>
      </p:sp>
      <p:sp>
        <p:nvSpPr>
          <p:cNvPr id="2" name="CasellaDiTesto 1"/>
          <p:cNvSpPr txBox="1"/>
          <p:nvPr/>
        </p:nvSpPr>
        <p:spPr>
          <a:xfrm>
            <a:off x="860946" y="7823462"/>
            <a:ext cx="16582030" cy="2347415"/>
          </a:xfrm>
          <a:prstGeom prst="rect">
            <a:avLst/>
          </a:prstGeom>
          <a:solidFill>
            <a:schemeClr val="bg1"/>
          </a:solidFill>
        </p:spPr>
        <p:txBody>
          <a:bodyPr wrap="square" rtlCol="0">
            <a:spAutoFit/>
          </a:bodyPr>
          <a:lstStyle/>
          <a:p>
            <a:pPr algn="l" rtl="0"/>
            <a:endParaRPr lang="en-GB" dirty="0"/>
          </a:p>
        </p:txBody>
      </p:sp>
      <p:sp>
        <p:nvSpPr>
          <p:cNvPr id="6" name="CasellaDiTesto 5"/>
          <p:cNvSpPr txBox="1"/>
          <p:nvPr/>
        </p:nvSpPr>
        <p:spPr>
          <a:xfrm>
            <a:off x="13361158" y="0"/>
            <a:ext cx="4668672" cy="2347415"/>
          </a:xfrm>
          <a:prstGeom prst="rect">
            <a:avLst/>
          </a:prstGeom>
          <a:solidFill>
            <a:schemeClr val="bg1"/>
          </a:solidFill>
        </p:spPr>
        <p:txBody>
          <a:bodyPr wrap="square" rtlCol="0">
            <a:spAutoFit/>
          </a:bodyPr>
          <a:lstStyle/>
          <a:p>
            <a:pPr algn="l" rtl="0"/>
            <a:endParaRPr lang="en-GB" dirty="0"/>
          </a:p>
        </p:txBody>
      </p:sp>
      <p:sp>
        <p:nvSpPr>
          <p:cNvPr id="8" name="Google Shape;159;p4"/>
          <p:cNvSpPr txBox="1"/>
          <p:nvPr/>
        </p:nvSpPr>
        <p:spPr>
          <a:xfrm>
            <a:off x="274092" y="2245902"/>
            <a:ext cx="5512559" cy="60016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342900" marR="0" lvl="0" indent="-342900" algn="l" rtl="0">
              <a:spcBef>
                <a:spcPts val="0"/>
              </a:spcBef>
              <a:spcAft>
                <a:spcPts val="0"/>
              </a:spcAft>
              <a:buFont typeface="Arial" panose="020B0604020202020204" pitchFamily="34" charset="0"/>
              <a:buChar char="•"/>
            </a:pPr>
            <a:r>
              <a:rPr lang="en-US" sz="2400" dirty="0" err="1">
                <a:solidFill>
                  <a:schemeClr val="dk1"/>
                </a:solidFill>
                <a:latin typeface="Helvetica Neue"/>
                <a:ea typeface="Helvetica Neue"/>
                <a:cs typeface="Helvetica Neue"/>
                <a:sym typeface="Helvetica Neue"/>
              </a:rPr>
              <a:t>Vaši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inputi</a:t>
            </a:r>
            <a:r>
              <a:rPr lang="en-US" sz="2400" dirty="0">
                <a:solidFill>
                  <a:schemeClr val="dk1"/>
                </a:solidFill>
                <a:latin typeface="Helvetica Neue"/>
                <a:ea typeface="Helvetica Neue"/>
                <a:cs typeface="Helvetica Neue"/>
                <a:sym typeface="Helvetica Neue"/>
              </a:rPr>
              <a:t> so potrebni za napredek</a:t>
            </a:r>
          </a:p>
          <a:p>
            <a:pPr marL="342900" marR="0" lvl="0" indent="-342900" algn="l" rtl="0">
              <a:spcBef>
                <a:spcPts val="0"/>
              </a:spcBef>
              <a:spcAft>
                <a:spcPts val="0"/>
              </a:spcAft>
              <a:buFont typeface="Arial" panose="020B0604020202020204" pitchFamily="34" charset="0"/>
              <a:buChar char="•"/>
            </a:pPr>
            <a:endParaRPr lang="en-US" sz="2400" dirty="0">
              <a:solidFill>
                <a:schemeClr val="dk1"/>
              </a:solidFill>
              <a:latin typeface="Helvetica Neue"/>
              <a:ea typeface="Helvetica Neue"/>
              <a:cs typeface="Helvetica Neue"/>
              <a:sym typeface="Helvetica Neue"/>
            </a:endParaRPr>
          </a:p>
          <a:p>
            <a:pPr marL="342900" marR="0" lvl="0" indent="-342900" algn="l" rtl="0">
              <a:spcBef>
                <a:spcPts val="0"/>
              </a:spcBef>
              <a:spcAft>
                <a:spcPts val="0"/>
              </a:spcAft>
              <a:buFont typeface="Arial" panose="020B0604020202020204" pitchFamily="34" charset="0"/>
              <a:buChar char="•"/>
            </a:pPr>
            <a:r>
              <a:rPr lang="en-US" sz="2400" dirty="0">
                <a:solidFill>
                  <a:schemeClr val="dk1"/>
                </a:solidFill>
                <a:latin typeface="Helvetica Neue"/>
                <a:ea typeface="Helvetica Neue"/>
                <a:cs typeface="Helvetica Neue"/>
                <a:sym typeface="Helvetica Neue"/>
              </a:rPr>
              <a:t>Pričakuje se, da bo nalogo opravil vaš nadrejeni/</a:t>
            </a:r>
            <a:r>
              <a:rPr lang="en-US" sz="2400" dirty="0" err="1">
                <a:solidFill>
                  <a:schemeClr val="dk1"/>
                </a:solidFill>
                <a:latin typeface="Helvetica Neue"/>
                <a:ea typeface="Helvetica Neue"/>
                <a:cs typeface="Helvetica Neue"/>
                <a:sym typeface="Helvetica Neue"/>
              </a:rPr>
              <a:t>zunanji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deležniki</a:t>
            </a:r>
            <a:endParaRPr lang="en-US" sz="2400" dirty="0">
              <a:solidFill>
                <a:schemeClr val="dk1"/>
              </a:solidFill>
              <a:latin typeface="Helvetica Neue"/>
              <a:ea typeface="Helvetica Neue"/>
              <a:cs typeface="Helvetica Neue"/>
              <a:sym typeface="Helvetica Neue"/>
            </a:endParaRPr>
          </a:p>
          <a:p>
            <a:pPr marL="342900" marR="0" lvl="0" indent="-342900" algn="l" rtl="0">
              <a:spcBef>
                <a:spcPts val="0"/>
              </a:spcBef>
              <a:spcAft>
                <a:spcPts val="0"/>
              </a:spcAft>
              <a:buFont typeface="Arial" panose="020B0604020202020204" pitchFamily="34" charset="0"/>
              <a:buChar char="•"/>
            </a:pPr>
            <a:endParaRPr lang="en-US" sz="2400" dirty="0">
              <a:solidFill>
                <a:schemeClr val="dk1"/>
              </a:solidFill>
              <a:latin typeface="Helvetica Neue"/>
              <a:ea typeface="Helvetica Neue"/>
              <a:cs typeface="Helvetica Neue"/>
              <a:sym typeface="Helvetica Neue"/>
            </a:endParaRPr>
          </a:p>
          <a:p>
            <a:pPr marL="342900" marR="0" lvl="0" indent="-342900" algn="l" rtl="0">
              <a:spcBef>
                <a:spcPts val="0"/>
              </a:spcBef>
              <a:spcAft>
                <a:spcPts val="0"/>
              </a:spcAft>
              <a:buFont typeface="Arial" panose="020B0604020202020204" pitchFamily="34" charset="0"/>
              <a:buChar char="•"/>
            </a:pPr>
            <a:r>
              <a:rPr lang="en-US" sz="2400" dirty="0">
                <a:solidFill>
                  <a:schemeClr val="dk1"/>
                </a:solidFill>
                <a:latin typeface="Helvetica Neue"/>
                <a:ea typeface="Helvetica Neue"/>
                <a:cs typeface="Helvetica Neue"/>
                <a:sym typeface="Helvetica Neue"/>
              </a:rPr>
              <a:t>Rezultati, ki izhajajo iz naloge, informirajo </a:t>
            </a:r>
            <a:r>
              <a:rPr lang="en-US" sz="2400" dirty="0" err="1">
                <a:solidFill>
                  <a:schemeClr val="dk1"/>
                </a:solidFill>
                <a:latin typeface="Helvetica Neue"/>
                <a:ea typeface="Helvetica Neue"/>
                <a:cs typeface="Helvetica Neue"/>
                <a:sym typeface="Helvetica Neue"/>
              </a:rPr>
              <a:t>nadaljnje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procese</a:t>
            </a:r>
            <a:r>
              <a:rPr lang="en-US" sz="2400" dirty="0">
                <a:solidFill>
                  <a:schemeClr val="dk1"/>
                </a:solidFill>
                <a:latin typeface="Helvetica Neue"/>
                <a:ea typeface="Helvetica Neue"/>
                <a:cs typeface="Helvetica Neue"/>
                <a:sym typeface="Helvetica Neue"/>
              </a:rPr>
              <a:t>/so </a:t>
            </a:r>
            <a:r>
              <a:rPr lang="en-US" sz="2400" dirty="0" err="1">
                <a:solidFill>
                  <a:schemeClr val="dk1"/>
                </a:solidFill>
                <a:latin typeface="Helvetica Neue"/>
                <a:ea typeface="Helvetica Neue"/>
                <a:cs typeface="Helvetica Neue"/>
                <a:sym typeface="Helvetica Neue"/>
              </a:rPr>
              <a:t>podvrženi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strogim</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rokom</a:t>
            </a:r>
            <a:endParaRPr lang="en-US" sz="2400" dirty="0">
              <a:solidFill>
                <a:schemeClr val="dk1"/>
              </a:solidFill>
              <a:latin typeface="Helvetica Neue"/>
              <a:ea typeface="Helvetica Neue"/>
              <a:cs typeface="Helvetica Neue"/>
              <a:sym typeface="Helvetica Neue"/>
            </a:endParaRPr>
          </a:p>
          <a:p>
            <a:pPr marL="342900" marR="0" lvl="0" indent="-342900" algn="l" rtl="0">
              <a:spcBef>
                <a:spcPts val="0"/>
              </a:spcBef>
              <a:spcAft>
                <a:spcPts val="0"/>
              </a:spcAft>
              <a:buFont typeface="Arial" panose="020B0604020202020204" pitchFamily="34" charset="0"/>
              <a:buChar char="•"/>
            </a:pPr>
            <a:endParaRPr lang="en-US" sz="2400" dirty="0">
              <a:solidFill>
                <a:schemeClr val="dk1"/>
              </a:solidFill>
              <a:latin typeface="Helvetica Neue"/>
              <a:ea typeface="Helvetica Neue"/>
              <a:cs typeface="Helvetica Neue"/>
              <a:sym typeface="Helvetica Neue"/>
            </a:endParaRPr>
          </a:p>
          <a:p>
            <a:pPr marL="342900" marR="0" lvl="0" indent="-342900" algn="l" rtl="0">
              <a:spcBef>
                <a:spcPts val="0"/>
              </a:spcBef>
              <a:spcAft>
                <a:spcPts val="0"/>
              </a:spcAft>
              <a:buFont typeface="Arial" panose="020B0604020202020204" pitchFamily="34" charset="0"/>
              <a:buChar char="•"/>
            </a:pPr>
            <a:r>
              <a:rPr lang="en-US" sz="2400" dirty="0">
                <a:solidFill>
                  <a:schemeClr val="dk1"/>
                </a:solidFill>
                <a:latin typeface="Helvetica Neue"/>
                <a:ea typeface="Helvetica Neue"/>
                <a:cs typeface="Helvetica Neue"/>
                <a:sym typeface="Helvetica Neue"/>
              </a:rPr>
              <a:t>Rok za </a:t>
            </a:r>
            <a:r>
              <a:rPr lang="en-US" sz="2400" dirty="0" err="1">
                <a:solidFill>
                  <a:schemeClr val="dk1"/>
                </a:solidFill>
                <a:latin typeface="Helvetica Neue"/>
                <a:ea typeface="Helvetica Neue"/>
                <a:cs typeface="Helvetica Neue"/>
                <a:sym typeface="Helvetica Neue"/>
              </a:rPr>
              <a:t>dokončanje</a:t>
            </a:r>
            <a:r>
              <a:rPr lang="en-US" sz="2400" dirty="0">
                <a:solidFill>
                  <a:schemeClr val="dk1"/>
                </a:solidFill>
                <a:latin typeface="Helvetica Neue"/>
                <a:ea typeface="Helvetica Neue"/>
                <a:cs typeface="Helvetica Neue"/>
                <a:sym typeface="Helvetica Neue"/>
              </a:rPr>
              <a:t> je v naslednjih 48 urah</a:t>
            </a:r>
          </a:p>
          <a:p>
            <a:pPr marL="342900" marR="0" lvl="0" indent="-342900" algn="l" rtl="0">
              <a:spcBef>
                <a:spcPts val="0"/>
              </a:spcBef>
              <a:spcAft>
                <a:spcPts val="0"/>
              </a:spcAft>
              <a:buFont typeface="Arial" panose="020B0604020202020204" pitchFamily="34" charset="0"/>
              <a:buChar char="•"/>
            </a:pPr>
            <a:endParaRPr lang="en-US" sz="2400" dirty="0">
              <a:solidFill>
                <a:schemeClr val="dk1"/>
              </a:solidFill>
              <a:latin typeface="Helvetica Neue"/>
              <a:ea typeface="Helvetica Neue"/>
              <a:cs typeface="Helvetica Neue"/>
              <a:sym typeface="Helvetica Neue"/>
            </a:endParaRPr>
          </a:p>
          <a:p>
            <a:pPr marL="342900" marR="0" lvl="0" indent="-342900" algn="l" rtl="0">
              <a:spcBef>
                <a:spcPts val="0"/>
              </a:spcBef>
              <a:spcAft>
                <a:spcPts val="0"/>
              </a:spcAft>
              <a:buFont typeface="Arial" panose="020B0604020202020204" pitchFamily="34" charset="0"/>
              <a:buChar char="•"/>
            </a:pPr>
            <a:endParaRPr lang="en-US" sz="2400" dirty="0">
              <a:solidFill>
                <a:schemeClr val="dk1"/>
              </a:solidFill>
              <a:latin typeface="Helvetica Neue"/>
              <a:ea typeface="Helvetica Neue"/>
              <a:cs typeface="Helvetica Neue"/>
              <a:sym typeface="Helvetica Neue"/>
            </a:endParaRPr>
          </a:p>
        </p:txBody>
      </p:sp>
      <p:sp>
        <p:nvSpPr>
          <p:cNvPr id="10" name="Ovale 9"/>
          <p:cNvSpPr/>
          <p:nvPr/>
        </p:nvSpPr>
        <p:spPr>
          <a:xfrm>
            <a:off x="12517271" y="2347414"/>
            <a:ext cx="639170" cy="628363"/>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4800" dirty="0">
              <a:solidFill>
                <a:srgbClr val="002060"/>
              </a:solidFill>
              <a:latin typeface="Times New Roman" panose="02020603050405020304" pitchFamily="18" charset="0"/>
              <a:cs typeface="Times New Roman" panose="02020603050405020304" pitchFamily="18" charset="0"/>
            </a:endParaRPr>
          </a:p>
        </p:txBody>
      </p:sp>
      <p:sp>
        <p:nvSpPr>
          <p:cNvPr id="11" name="Ovale 10"/>
          <p:cNvSpPr/>
          <p:nvPr/>
        </p:nvSpPr>
        <p:spPr>
          <a:xfrm>
            <a:off x="6411603" y="2347415"/>
            <a:ext cx="639170" cy="628363"/>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4800" dirty="0">
              <a:solidFill>
                <a:srgbClr val="002060"/>
              </a:solidFill>
              <a:latin typeface="Times New Roman" panose="02020603050405020304" pitchFamily="18" charset="0"/>
              <a:cs typeface="Times New Roman" panose="02020603050405020304" pitchFamily="18" charset="0"/>
            </a:endParaRPr>
          </a:p>
        </p:txBody>
      </p:sp>
      <p:sp>
        <p:nvSpPr>
          <p:cNvPr id="12" name="Ovale 11"/>
          <p:cNvSpPr/>
          <p:nvPr/>
        </p:nvSpPr>
        <p:spPr>
          <a:xfrm>
            <a:off x="274092" y="2347413"/>
            <a:ext cx="639170" cy="628363"/>
          </a:xfrm>
          <a:prstGeom prst="ellipse">
            <a:avLst/>
          </a:prstGeom>
          <a:solidFill>
            <a:srgbClr val="FF7C8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4800" dirty="0">
              <a:solidFill>
                <a:srgbClr val="002060"/>
              </a:solidFill>
              <a:latin typeface="Times New Roman" panose="02020603050405020304" pitchFamily="18" charset="0"/>
              <a:cs typeface="Times New Roman" panose="02020603050405020304" pitchFamily="18" charset="0"/>
            </a:endParaRPr>
          </a:p>
        </p:txBody>
      </p:sp>
      <p:sp>
        <p:nvSpPr>
          <p:cNvPr id="15" name="Google Shape;159;p4"/>
          <p:cNvSpPr txBox="1"/>
          <p:nvPr/>
        </p:nvSpPr>
        <p:spPr>
          <a:xfrm>
            <a:off x="6395682" y="2245902"/>
            <a:ext cx="5512559" cy="74789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342900" indent="-342900" algn="l" rtl="0">
              <a:buFont typeface="Arial" panose="020B0604020202020204" pitchFamily="34" charset="0"/>
              <a:buChar char="•"/>
            </a:pPr>
            <a:r>
              <a:rPr lang="en-US" sz="2400" dirty="0">
                <a:solidFill>
                  <a:schemeClr val="dk1"/>
                </a:solidFill>
                <a:latin typeface="Helvetica Neue"/>
                <a:ea typeface="Helvetica Neue"/>
                <a:cs typeface="Helvetica Neue"/>
                <a:sym typeface="Helvetica Neue"/>
              </a:rPr>
              <a:t>Aktivnost je predvidena za zaključek kasneje v naslednjih tednih, vendar je </a:t>
            </a:r>
            <a:r>
              <a:rPr lang="en-US" sz="2400" dirty="0" err="1">
                <a:solidFill>
                  <a:schemeClr val="dk1"/>
                </a:solidFill>
                <a:latin typeface="Helvetica Neue"/>
                <a:ea typeface="Helvetica Neue"/>
                <a:cs typeface="Helvetica Neue"/>
                <a:sym typeface="Helvetica Neue"/>
              </a:rPr>
              <a:t>zbiranje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inputov</a:t>
            </a:r>
            <a:r>
              <a:rPr lang="en-US" sz="2400" dirty="0">
                <a:solidFill>
                  <a:schemeClr val="dk1"/>
                </a:solidFill>
                <a:latin typeface="Helvetica Neue"/>
                <a:ea typeface="Helvetica Neue"/>
                <a:cs typeface="Helvetica Neue"/>
                <a:sym typeface="Helvetica Neue"/>
              </a:rPr>
              <a:t>/obdelava </a:t>
            </a:r>
            <a:r>
              <a:rPr lang="en-US" sz="2400" dirty="0" err="1">
                <a:solidFill>
                  <a:schemeClr val="dk1"/>
                </a:solidFill>
                <a:latin typeface="Helvetica Neue"/>
                <a:ea typeface="Helvetica Neue"/>
                <a:cs typeface="Helvetica Neue"/>
                <a:sym typeface="Helvetica Neue"/>
              </a:rPr>
              <a:t>podatkov</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zelo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zamudno</a:t>
            </a:r>
            <a:endParaRPr lang="en-US" sz="2400" dirty="0">
              <a:solidFill>
                <a:schemeClr val="dk1"/>
              </a:solidFill>
              <a:latin typeface="Helvetica Neue"/>
              <a:ea typeface="Helvetica Neue"/>
              <a:cs typeface="Helvetica Neue"/>
              <a:sym typeface="Helvetica Neue"/>
            </a:endParaRPr>
          </a:p>
          <a:p>
            <a:pPr marL="342900" indent="-342900" algn="l" rtl="0">
              <a:buFont typeface="Arial" panose="020B0604020202020204" pitchFamily="34" charset="0"/>
              <a:buChar char="•"/>
            </a:pPr>
            <a:endParaRPr lang="en-US" sz="2400" dirty="0">
              <a:solidFill>
                <a:schemeClr val="dk1"/>
              </a:solidFill>
              <a:latin typeface="Helvetica Neue"/>
              <a:ea typeface="Helvetica Neue"/>
              <a:cs typeface="Helvetica Neue"/>
              <a:sym typeface="Helvetica Neue"/>
            </a:endParaRPr>
          </a:p>
          <a:p>
            <a:pPr marL="342900" indent="-342900" algn="l" rtl="0">
              <a:buFont typeface="Arial" panose="020B0604020202020204" pitchFamily="34" charset="0"/>
              <a:buChar char="•"/>
            </a:pPr>
            <a:r>
              <a:rPr lang="en-US" sz="2400" dirty="0">
                <a:solidFill>
                  <a:schemeClr val="dk1"/>
                </a:solidFill>
                <a:latin typeface="Helvetica Neue"/>
                <a:ea typeface="Helvetica Neue"/>
                <a:cs typeface="Helvetica Neue"/>
                <a:sym typeface="Helvetica Neue"/>
              </a:rPr>
              <a:t>Niste dobro seznanjeni/izkušeni z delovno obremenitvijo, pričakovano za </a:t>
            </a:r>
            <a:r>
              <a:rPr lang="en-US" sz="2400" dirty="0" err="1">
                <a:solidFill>
                  <a:schemeClr val="dk1"/>
                </a:solidFill>
                <a:latin typeface="Helvetica Neue"/>
                <a:ea typeface="Helvetica Neue"/>
                <a:cs typeface="Helvetica Neue"/>
                <a:sym typeface="Helvetica Neue"/>
              </a:rPr>
              <a:t>opravljanje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naloge</a:t>
            </a:r>
            <a:endParaRPr lang="en-US" sz="2400" dirty="0">
              <a:solidFill>
                <a:schemeClr val="dk1"/>
              </a:solidFill>
              <a:latin typeface="Helvetica Neue"/>
              <a:ea typeface="Helvetica Neue"/>
              <a:cs typeface="Helvetica Neue"/>
              <a:sym typeface="Helvetica Neue"/>
            </a:endParaRPr>
          </a:p>
          <a:p>
            <a:pPr marL="342900" indent="-342900" algn="l" rtl="0">
              <a:buFont typeface="Arial" panose="020B0604020202020204" pitchFamily="34" charset="0"/>
              <a:buChar char="•"/>
            </a:pPr>
            <a:endParaRPr lang="en-US" sz="2400" dirty="0">
              <a:solidFill>
                <a:schemeClr val="dk1"/>
              </a:solidFill>
              <a:latin typeface="Helvetica Neue"/>
              <a:ea typeface="Helvetica Neue"/>
              <a:cs typeface="Helvetica Neue"/>
              <a:sym typeface="Helvetica Neue"/>
            </a:endParaRPr>
          </a:p>
          <a:p>
            <a:pPr marL="342900" indent="-342900" algn="l" rtl="0">
              <a:buFont typeface="Arial" panose="020B0604020202020204" pitchFamily="34" charset="0"/>
              <a:buChar char="•"/>
            </a:pPr>
            <a:r>
              <a:rPr lang="en-US" sz="2400" dirty="0" err="1">
                <a:solidFill>
                  <a:schemeClr val="dk1"/>
                </a:solidFill>
                <a:latin typeface="Helvetica Neue"/>
                <a:ea typeface="Helvetica Neue"/>
                <a:cs typeface="Helvetica Neue"/>
                <a:sym typeface="Helvetica Neue"/>
              </a:rPr>
              <a:t>Outputi</a:t>
            </a:r>
            <a:r>
              <a:rPr lang="en-US" sz="2400" dirty="0">
                <a:solidFill>
                  <a:schemeClr val="dk1"/>
                </a:solidFill>
                <a:latin typeface="Helvetica Neue"/>
                <a:ea typeface="Helvetica Neue"/>
                <a:cs typeface="Helvetica Neue"/>
                <a:sym typeface="Helvetica Neue"/>
              </a:rPr>
              <a:t>, ki </a:t>
            </a:r>
            <a:r>
              <a:rPr lang="en-US" sz="2400" dirty="0" err="1">
                <a:solidFill>
                  <a:schemeClr val="dk1"/>
                </a:solidFill>
                <a:latin typeface="Helvetica Neue"/>
                <a:ea typeface="Helvetica Neue"/>
                <a:cs typeface="Helvetica Neue"/>
                <a:sym typeface="Helvetica Neue"/>
              </a:rPr>
              <a:t>jih</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zahtevajo</a:t>
            </a:r>
            <a:r>
              <a:rPr lang="en-US" sz="2400" dirty="0">
                <a:solidFill>
                  <a:schemeClr val="dk1"/>
                </a:solidFill>
                <a:latin typeface="Helvetica Neue"/>
                <a:ea typeface="Helvetica Neue"/>
                <a:cs typeface="Helvetica Neue"/>
                <a:sym typeface="Helvetica Neue"/>
              </a:rPr>
              <a:t> od vas, so </a:t>
            </a:r>
            <a:r>
              <a:rPr lang="en-US" sz="2400" dirty="0" err="1">
                <a:solidFill>
                  <a:schemeClr val="dk1"/>
                </a:solidFill>
                <a:latin typeface="Helvetica Neue"/>
                <a:ea typeface="Helvetica Neue"/>
                <a:cs typeface="Helvetica Neue"/>
                <a:sym typeface="Helvetica Neue"/>
              </a:rPr>
              <a:t>inputi</a:t>
            </a:r>
            <a:r>
              <a:rPr lang="en-US" sz="2400" dirty="0">
                <a:solidFill>
                  <a:schemeClr val="dk1"/>
                </a:solidFill>
                <a:latin typeface="Helvetica Neue"/>
                <a:ea typeface="Helvetica Neue"/>
                <a:cs typeface="Helvetica Neue"/>
                <a:sym typeface="Helvetica Neue"/>
              </a:rPr>
              <a:t>, ki jih pričakujejo drugi ljudje, vendar niso tako nujni, da bi bili označeni kot viri z visoko prioriteto.</a:t>
            </a:r>
          </a:p>
          <a:p>
            <a:pPr algn="l" rtl="0"/>
            <a:endParaRPr lang="en-US" sz="2400" dirty="0">
              <a:solidFill>
                <a:schemeClr val="dk1"/>
              </a:solidFill>
              <a:latin typeface="Helvetica Neue"/>
              <a:ea typeface="Helvetica Neue"/>
              <a:cs typeface="Helvetica Neue"/>
              <a:sym typeface="Helvetica Neue"/>
            </a:endParaRPr>
          </a:p>
          <a:p>
            <a:pPr marL="342900" indent="-342900" algn="l" rtl="0">
              <a:buFont typeface="Arial" panose="020B0604020202020204" pitchFamily="34" charset="0"/>
              <a:buChar char="•"/>
            </a:pPr>
            <a:r>
              <a:rPr lang="en-US" sz="2400" dirty="0">
                <a:solidFill>
                  <a:schemeClr val="dk1"/>
                </a:solidFill>
                <a:latin typeface="Helvetica Neue"/>
                <a:ea typeface="Helvetica Neue"/>
                <a:cs typeface="Helvetica Neue"/>
                <a:sym typeface="Helvetica Neue"/>
              </a:rPr>
              <a:t>Rok za </a:t>
            </a:r>
            <a:r>
              <a:rPr lang="en-US" sz="2400" dirty="0" err="1">
                <a:solidFill>
                  <a:schemeClr val="dk1"/>
                </a:solidFill>
                <a:latin typeface="Helvetica Neue"/>
                <a:ea typeface="Helvetica Neue"/>
                <a:cs typeface="Helvetica Neue"/>
                <a:sym typeface="Helvetica Neue"/>
              </a:rPr>
              <a:t>dokončanje</a:t>
            </a:r>
            <a:r>
              <a:rPr lang="en-US" sz="2400" dirty="0">
                <a:solidFill>
                  <a:schemeClr val="dk1"/>
                </a:solidFill>
                <a:latin typeface="Helvetica Neue"/>
                <a:ea typeface="Helvetica Neue"/>
                <a:cs typeface="Helvetica Neue"/>
                <a:sym typeface="Helvetica Neue"/>
              </a:rPr>
              <a:t> je v naslednjih 10 dneh</a:t>
            </a:r>
          </a:p>
          <a:p>
            <a:pPr marL="342900" marR="0" lvl="0" indent="-342900" algn="l" rtl="0">
              <a:spcBef>
                <a:spcPts val="0"/>
              </a:spcBef>
              <a:spcAft>
                <a:spcPts val="0"/>
              </a:spcAft>
              <a:buFont typeface="Arial" panose="020B0604020202020204" pitchFamily="34" charset="0"/>
              <a:buChar char="•"/>
            </a:pPr>
            <a:endParaRPr lang="en-US" sz="2400" dirty="0">
              <a:solidFill>
                <a:schemeClr val="dk1"/>
              </a:solidFill>
              <a:latin typeface="Helvetica Neue"/>
              <a:ea typeface="Helvetica Neue"/>
              <a:cs typeface="Helvetica Neue"/>
              <a:sym typeface="Helvetica Neue"/>
            </a:endParaRPr>
          </a:p>
        </p:txBody>
      </p:sp>
      <p:sp>
        <p:nvSpPr>
          <p:cNvPr id="16" name="Google Shape;159;p4"/>
          <p:cNvSpPr txBox="1"/>
          <p:nvPr/>
        </p:nvSpPr>
        <p:spPr>
          <a:xfrm>
            <a:off x="12517271" y="2239923"/>
            <a:ext cx="5512559" cy="48936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342900" marR="0" lvl="0" indent="-342900" algn="l" rtl="0">
              <a:spcBef>
                <a:spcPts val="0"/>
              </a:spcBef>
              <a:spcAft>
                <a:spcPts val="0"/>
              </a:spcAft>
              <a:buFont typeface="Arial" panose="020B0604020202020204" pitchFamily="34" charset="0"/>
              <a:buChar char="•"/>
            </a:pPr>
            <a:r>
              <a:rPr lang="en-US" sz="2400" dirty="0" err="1">
                <a:solidFill>
                  <a:schemeClr val="dk1"/>
                </a:solidFill>
                <a:latin typeface="Helvetica Neue"/>
                <a:ea typeface="Helvetica Neue"/>
                <a:cs typeface="Helvetica Neue"/>
                <a:sym typeface="Helvetica Neue"/>
              </a:rPr>
              <a:t>Izdelke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dokumente</a:t>
            </a:r>
            <a:r>
              <a:rPr lang="en-US" sz="2400" dirty="0">
                <a:solidFill>
                  <a:schemeClr val="dk1"/>
                </a:solidFill>
                <a:latin typeface="Helvetica Neue"/>
                <a:ea typeface="Helvetica Neue"/>
                <a:cs typeface="Helvetica Neue"/>
                <a:sym typeface="Helvetica Neue"/>
              </a:rPr>
              <a:t> in </a:t>
            </a:r>
            <a:r>
              <a:rPr lang="en-US" sz="2400" dirty="0" err="1">
                <a:solidFill>
                  <a:schemeClr val="dk1"/>
                </a:solidFill>
                <a:latin typeface="Helvetica Neue"/>
                <a:ea typeface="Helvetica Neue"/>
                <a:cs typeface="Helvetica Neue"/>
                <a:sym typeface="Helvetica Neue"/>
              </a:rPr>
              <a:t>vire</a:t>
            </a:r>
            <a:r>
              <a:rPr lang="en-US" sz="2400" dirty="0">
                <a:solidFill>
                  <a:schemeClr val="dk1"/>
                </a:solidFill>
                <a:latin typeface="Helvetica Neue"/>
                <a:ea typeface="Helvetica Neue"/>
                <a:cs typeface="Helvetica Neue"/>
                <a:sym typeface="Helvetica Neue"/>
              </a:rPr>
              <a:t>, ki nastanejo pri nalogi, </a:t>
            </a:r>
            <a:r>
              <a:rPr lang="en-US" sz="2400" dirty="0" err="1">
                <a:solidFill>
                  <a:schemeClr val="dk1"/>
                </a:solidFill>
                <a:latin typeface="Helvetica Neue"/>
                <a:ea typeface="Helvetica Neue"/>
                <a:cs typeface="Helvetica Neue"/>
                <a:sym typeface="Helvetica Neue"/>
              </a:rPr>
              <a:t>potrebujete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samo</a:t>
            </a:r>
            <a:r>
              <a:rPr lang="en-US" sz="2400" dirty="0">
                <a:solidFill>
                  <a:schemeClr val="dk1"/>
                </a:solidFill>
                <a:latin typeface="Helvetica Neue"/>
                <a:ea typeface="Helvetica Neue"/>
                <a:cs typeface="Helvetica Neue"/>
                <a:sym typeface="Helvetica Neue"/>
              </a:rPr>
              <a:t> vi</a:t>
            </a:r>
          </a:p>
          <a:p>
            <a:pPr marL="342900" marR="0" lvl="0" indent="-342900" algn="l" rtl="0">
              <a:spcBef>
                <a:spcPts val="0"/>
              </a:spcBef>
              <a:spcAft>
                <a:spcPts val="0"/>
              </a:spcAft>
              <a:buFont typeface="Arial" panose="020B0604020202020204" pitchFamily="34" charset="0"/>
              <a:buChar char="•"/>
            </a:pPr>
            <a:endParaRPr lang="en-US" sz="2400" dirty="0">
              <a:solidFill>
                <a:schemeClr val="dk1"/>
              </a:solidFill>
              <a:latin typeface="Helvetica Neue"/>
              <a:ea typeface="Helvetica Neue"/>
              <a:cs typeface="Helvetica Neue"/>
              <a:sym typeface="Helvetica Neue"/>
            </a:endParaRPr>
          </a:p>
          <a:p>
            <a:pPr marL="342900" indent="-342900" algn="l" rtl="0">
              <a:buFont typeface="Arial" panose="020B0604020202020204" pitchFamily="34" charset="0"/>
              <a:buChar char="•"/>
            </a:pPr>
            <a:r>
              <a:rPr lang="en-GB" sz="2400" dirty="0" err="1">
                <a:solidFill>
                  <a:schemeClr val="dk1"/>
                </a:solidFill>
                <a:latin typeface="Helvetica Neue"/>
                <a:ea typeface="Helvetica Neue"/>
                <a:cs typeface="Helvetica Neue"/>
                <a:sym typeface="Helvetica Neue"/>
              </a:rPr>
              <a:t>Inputi</a:t>
            </a:r>
            <a:r>
              <a:rPr lang="en-GB" sz="2400" dirty="0">
                <a:solidFill>
                  <a:schemeClr val="dk1"/>
                </a:solidFill>
                <a:latin typeface="Helvetica Neue"/>
                <a:ea typeface="Helvetica Neue"/>
                <a:cs typeface="Helvetica Neue"/>
                <a:sym typeface="Helvetica Neue"/>
              </a:rPr>
              <a:t>, ki jih potrebujete, so potrebni za napredek, </a:t>
            </a:r>
            <a:r>
              <a:rPr lang="en-GB" sz="2400" dirty="0" err="1">
                <a:solidFill>
                  <a:schemeClr val="dk1"/>
                </a:solidFill>
                <a:latin typeface="Helvetica Neue"/>
                <a:ea typeface="Helvetica Neue"/>
                <a:cs typeface="Helvetica Neue"/>
                <a:sym typeface="Helvetica Neue"/>
              </a:rPr>
              <a:t>vendar</a:t>
            </a:r>
            <a:r>
              <a:rPr lang="en-GB" sz="2400" dirty="0">
                <a:solidFill>
                  <a:schemeClr val="dk1"/>
                </a:solidFill>
                <a:latin typeface="Helvetica Neue"/>
                <a:ea typeface="Helvetica Neue"/>
                <a:cs typeface="Helvetica Neue"/>
                <a:sym typeface="Helvetica Neue"/>
              </a:rPr>
              <a:t> je </a:t>
            </a:r>
            <a:r>
              <a:rPr lang="en-GB" sz="2400" dirty="0" err="1">
                <a:solidFill>
                  <a:schemeClr val="dk1"/>
                </a:solidFill>
                <a:latin typeface="Helvetica Neue"/>
                <a:ea typeface="Helvetica Neue"/>
                <a:cs typeface="Helvetica Neue"/>
                <a:sym typeface="Helvetica Neue"/>
              </a:rPr>
              <a:t>rok</a:t>
            </a:r>
            <a:r>
              <a:rPr lang="en-GB" sz="2400" dirty="0">
                <a:solidFill>
                  <a:schemeClr val="dk1"/>
                </a:solidFill>
                <a:latin typeface="Helvetica Neue"/>
                <a:ea typeface="Helvetica Neue"/>
                <a:cs typeface="Helvetica Neue"/>
                <a:sym typeface="Helvetica Neue"/>
              </a:rPr>
              <a:t> </a:t>
            </a:r>
            <a:r>
              <a:rPr lang="en-GB" sz="2400" dirty="0" err="1">
                <a:solidFill>
                  <a:schemeClr val="dk1"/>
                </a:solidFill>
                <a:latin typeface="Helvetica Neue"/>
                <a:ea typeface="Helvetica Neue"/>
                <a:cs typeface="Helvetica Neue"/>
                <a:sym typeface="Helvetica Neue"/>
              </a:rPr>
              <a:t>še</a:t>
            </a:r>
            <a:r>
              <a:rPr lang="en-GB" sz="2400" dirty="0">
                <a:solidFill>
                  <a:schemeClr val="dk1"/>
                </a:solidFill>
                <a:latin typeface="Helvetica Neue"/>
                <a:ea typeface="Helvetica Neue"/>
                <a:cs typeface="Helvetica Neue"/>
                <a:sym typeface="Helvetica Neue"/>
              </a:rPr>
              <a:t> </a:t>
            </a:r>
            <a:r>
              <a:rPr lang="en-GB" sz="2400" dirty="0" err="1">
                <a:solidFill>
                  <a:schemeClr val="dk1"/>
                </a:solidFill>
                <a:latin typeface="Helvetica Neue"/>
                <a:ea typeface="Helvetica Neue"/>
                <a:cs typeface="Helvetica Neue"/>
                <a:sym typeface="Helvetica Neue"/>
              </a:rPr>
              <a:t>stvar</a:t>
            </a:r>
            <a:r>
              <a:rPr lang="en-GB" sz="2400" dirty="0">
                <a:solidFill>
                  <a:schemeClr val="dk1"/>
                </a:solidFill>
                <a:latin typeface="Helvetica Neue"/>
                <a:ea typeface="Helvetica Neue"/>
                <a:cs typeface="Helvetica Neue"/>
                <a:sym typeface="Helvetica Neue"/>
              </a:rPr>
              <a:t> </a:t>
            </a:r>
            <a:r>
              <a:rPr lang="en-GB" sz="2400" dirty="0" err="1">
                <a:solidFill>
                  <a:schemeClr val="dk1"/>
                </a:solidFill>
                <a:latin typeface="Helvetica Neue"/>
                <a:ea typeface="Helvetica Neue"/>
                <a:cs typeface="Helvetica Neue"/>
                <a:sym typeface="Helvetica Neue"/>
              </a:rPr>
              <a:t>dogovora</a:t>
            </a:r>
            <a:endParaRPr lang="en-US" sz="2400" dirty="0">
              <a:solidFill>
                <a:schemeClr val="dk1"/>
              </a:solidFill>
              <a:latin typeface="Helvetica Neue"/>
              <a:ea typeface="Helvetica Neue"/>
              <a:cs typeface="Helvetica Neue"/>
              <a:sym typeface="Helvetica Neue"/>
            </a:endParaRPr>
          </a:p>
          <a:p>
            <a:pPr marL="342900" marR="0" lvl="0" indent="-342900" algn="l" rtl="0">
              <a:spcBef>
                <a:spcPts val="0"/>
              </a:spcBef>
              <a:spcAft>
                <a:spcPts val="0"/>
              </a:spcAft>
              <a:buFont typeface="Arial" panose="020B0604020202020204" pitchFamily="34" charset="0"/>
              <a:buChar char="•"/>
            </a:pPr>
            <a:endParaRPr lang="en-US" sz="2400" dirty="0">
              <a:solidFill>
                <a:schemeClr val="dk1"/>
              </a:solidFill>
              <a:latin typeface="Helvetica Neue"/>
              <a:ea typeface="Helvetica Neue"/>
              <a:cs typeface="Helvetica Neue"/>
              <a:sym typeface="Helvetica Neue"/>
            </a:endParaRPr>
          </a:p>
          <a:p>
            <a:pPr marL="342900" marR="0" lvl="0" indent="-342900" algn="l" rtl="0">
              <a:spcBef>
                <a:spcPts val="0"/>
              </a:spcBef>
              <a:spcAft>
                <a:spcPts val="0"/>
              </a:spcAft>
              <a:buFont typeface="Arial" panose="020B0604020202020204" pitchFamily="34" charset="0"/>
              <a:buChar char="•"/>
            </a:pPr>
            <a:r>
              <a:rPr lang="en-US" sz="2400" dirty="0">
                <a:solidFill>
                  <a:schemeClr val="dk1"/>
                </a:solidFill>
                <a:latin typeface="Helvetica Neue"/>
                <a:ea typeface="Helvetica Neue"/>
                <a:cs typeface="Helvetica Neue"/>
                <a:sym typeface="Helvetica Neue"/>
              </a:rPr>
              <a:t>Rok za </a:t>
            </a:r>
            <a:r>
              <a:rPr lang="en-US" sz="2400" dirty="0" err="1">
                <a:solidFill>
                  <a:schemeClr val="dk1"/>
                </a:solidFill>
                <a:latin typeface="Helvetica Neue"/>
                <a:ea typeface="Helvetica Neue"/>
                <a:cs typeface="Helvetica Neue"/>
                <a:sym typeface="Helvetica Neue"/>
              </a:rPr>
              <a:t>dokončanje</a:t>
            </a:r>
            <a:r>
              <a:rPr lang="en-US" sz="2400" dirty="0">
                <a:solidFill>
                  <a:schemeClr val="dk1"/>
                </a:solidFill>
                <a:latin typeface="Helvetica Neue"/>
                <a:ea typeface="Helvetica Neue"/>
                <a:cs typeface="Helvetica Neue"/>
                <a:sym typeface="Helvetica Neue"/>
              </a:rPr>
              <a:t> je najkasneje v naslednjih 10 dneh</a:t>
            </a:r>
          </a:p>
        </p:txBody>
      </p:sp>
      <p:sp>
        <p:nvSpPr>
          <p:cNvPr id="3" name="Google Shape;158;p4">
            <a:extLst>
              <a:ext uri="{FF2B5EF4-FFF2-40B4-BE49-F238E27FC236}">
                <a16:creationId xmlns:a16="http://schemas.microsoft.com/office/drawing/2014/main" id="{078C2C81-343B-0180-2457-DD0B58255C79}"/>
              </a:ext>
            </a:extLst>
          </p:cNvPr>
          <p:cNvSpPr txBox="1"/>
          <p:nvPr/>
        </p:nvSpPr>
        <p:spPr>
          <a:xfrm>
            <a:off x="274092" y="707020"/>
            <a:ext cx="17755738" cy="769401"/>
          </a:xfrm>
          <a:prstGeom prst="rect">
            <a:avLst/>
          </a:prstGeom>
          <a:noFill/>
          <a:ln>
            <a:noFill/>
          </a:ln>
        </p:spPr>
        <p:txBody>
          <a:bodyPr spcFirstLastPara="1" wrap="square" lIns="91425" tIns="45700" rIns="91425" bIns="45700" anchor="t" anchorCtr="0">
            <a:spAutoFit/>
          </a:bodyPr>
          <a:lstStyle/>
          <a:p>
            <a:pPr lvl="0"/>
            <a:r>
              <a:rPr lang="en-US" sz="4400" b="1" dirty="0">
                <a:solidFill>
                  <a:srgbClr val="D00B24"/>
                </a:solidFill>
                <a:latin typeface="Arial"/>
                <a:ea typeface="Arial"/>
                <a:cs typeface="Arial"/>
                <a:sym typeface="Arial"/>
              </a:rPr>
              <a:t>1. </a:t>
            </a:r>
            <a:r>
              <a:rPr lang="en-US" sz="4400" b="1" dirty="0" err="1">
                <a:solidFill>
                  <a:srgbClr val="D00B24"/>
                </a:solidFill>
                <a:highlight>
                  <a:schemeClr val="lt1"/>
                </a:highlight>
              </a:rPr>
              <a:t>Pristop</a:t>
            </a:r>
            <a:r>
              <a:rPr lang="en-US" sz="4400" b="1" dirty="0">
                <a:solidFill>
                  <a:srgbClr val="D00B24"/>
                </a:solidFill>
                <a:highlight>
                  <a:schemeClr val="lt1"/>
                </a:highlight>
              </a:rPr>
              <a:t> </a:t>
            </a:r>
            <a:r>
              <a:rPr lang="en-US" sz="4400" b="1" dirty="0" err="1">
                <a:solidFill>
                  <a:srgbClr val="D00B24"/>
                </a:solidFill>
                <a:highlight>
                  <a:schemeClr val="lt1"/>
                </a:highlight>
              </a:rPr>
              <a:t>razčlenitve</a:t>
            </a:r>
            <a:r>
              <a:rPr lang="en-US" sz="4400" b="1" dirty="0">
                <a:solidFill>
                  <a:srgbClr val="D00B24"/>
                </a:solidFill>
                <a:highlight>
                  <a:schemeClr val="lt1"/>
                </a:highlight>
              </a:rPr>
              <a:t> dela za </a:t>
            </a:r>
            <a:r>
              <a:rPr lang="en-US" sz="4400" b="1" dirty="0" err="1">
                <a:solidFill>
                  <a:srgbClr val="D00B24"/>
                </a:solidFill>
                <a:highlight>
                  <a:schemeClr val="lt1"/>
                </a:highlight>
              </a:rPr>
              <a:t>hibridne</a:t>
            </a:r>
            <a:r>
              <a:rPr lang="en-US" sz="4400" b="1" dirty="0">
                <a:solidFill>
                  <a:srgbClr val="D00B24"/>
                </a:solidFill>
                <a:highlight>
                  <a:schemeClr val="lt1"/>
                </a:highlight>
              </a:rPr>
              <a:t> </a:t>
            </a:r>
            <a:r>
              <a:rPr lang="en-US" sz="4400" b="1" dirty="0" err="1">
                <a:solidFill>
                  <a:srgbClr val="D00B24"/>
                </a:solidFill>
                <a:highlight>
                  <a:schemeClr val="lt1"/>
                </a:highlight>
              </a:rPr>
              <a:t>delavce</a:t>
            </a:r>
            <a:endParaRPr lang="en-GB" sz="4400" b="1" dirty="0">
              <a:solidFill>
                <a:srgbClr val="D00B24"/>
              </a:solidFill>
            </a:endParaRPr>
          </a:p>
        </p:txBody>
      </p:sp>
    </p:spTree>
    <p:extLst>
      <p:ext uri="{BB962C8B-B14F-4D97-AF65-F5344CB8AC3E}">
        <p14:creationId xmlns:p14="http://schemas.microsoft.com/office/powerpoint/2010/main" val="17897249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9" name="Google Shape;159;p4"/>
          <p:cNvSpPr txBox="1"/>
          <p:nvPr/>
        </p:nvSpPr>
        <p:spPr>
          <a:xfrm>
            <a:off x="274092" y="1376338"/>
            <a:ext cx="17755738" cy="523180"/>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pPr>
            <a:r>
              <a:rPr lang="en-US" sz="2800" b="1" dirty="0" err="1">
                <a:solidFill>
                  <a:srgbClr val="C00000"/>
                </a:solidFill>
                <a:highlight>
                  <a:schemeClr val="lt1"/>
                </a:highlight>
                <a:latin typeface="Helvetica Neue" panose="020B0604020202020204" charset="0"/>
                <a:ea typeface="Microsoft Sans Serif" panose="020B0604020202020204" pitchFamily="34" charset="0"/>
                <a:cs typeface="Microsoft Sans Serif" panose="020B0604020202020204" pitchFamily="34" charset="0"/>
                <a:sym typeface="Helvetica Neue"/>
              </a:rPr>
              <a:t>Kako</a:t>
            </a:r>
            <a:r>
              <a:rPr lang="en-US" sz="2800" b="1" dirty="0">
                <a:solidFill>
                  <a:srgbClr val="C00000"/>
                </a:solidFill>
                <a:highlight>
                  <a:schemeClr val="lt1"/>
                </a:highlight>
                <a:latin typeface="Helvetica Neue" panose="020B0604020202020204" charset="0"/>
                <a:ea typeface="Microsoft Sans Serif" panose="020B0604020202020204" pitchFamily="34" charset="0"/>
                <a:cs typeface="Microsoft Sans Serif" panose="020B0604020202020204" pitchFamily="34" charset="0"/>
                <a:sym typeface="Helvetica Neue"/>
              </a:rPr>
              <a:t> </a:t>
            </a:r>
            <a:r>
              <a:rPr lang="en-US" sz="2800" b="1" dirty="0" err="1">
                <a:solidFill>
                  <a:srgbClr val="C00000"/>
                </a:solidFill>
                <a:highlight>
                  <a:schemeClr val="lt1"/>
                </a:highlight>
                <a:latin typeface="Helvetica Neue" panose="020B0604020202020204" charset="0"/>
                <a:ea typeface="Microsoft Sans Serif" panose="020B0604020202020204" pitchFamily="34" charset="0"/>
                <a:cs typeface="Microsoft Sans Serif" panose="020B0604020202020204" pitchFamily="34" charset="0"/>
                <a:sym typeface="Helvetica Neue"/>
              </a:rPr>
              <a:t>najti</a:t>
            </a:r>
            <a:r>
              <a:rPr lang="en-US" sz="2800" b="1" dirty="0">
                <a:solidFill>
                  <a:srgbClr val="C00000"/>
                </a:solidFill>
                <a:highlight>
                  <a:schemeClr val="lt1"/>
                </a:highlight>
                <a:latin typeface="Helvetica Neue" panose="020B0604020202020204" charset="0"/>
                <a:ea typeface="Microsoft Sans Serif" panose="020B0604020202020204" pitchFamily="34" charset="0"/>
                <a:cs typeface="Microsoft Sans Serif" panose="020B0604020202020204" pitchFamily="34" charset="0"/>
                <a:sym typeface="Helvetica Neue"/>
              </a:rPr>
              <a:t> </a:t>
            </a:r>
            <a:r>
              <a:rPr lang="en-US" sz="2800" b="1" dirty="0" err="1">
                <a:solidFill>
                  <a:srgbClr val="C00000"/>
                </a:solidFill>
                <a:highlight>
                  <a:schemeClr val="lt1"/>
                </a:highlight>
                <a:latin typeface="Helvetica Neue" panose="020B0604020202020204" charset="0"/>
                <a:ea typeface="Microsoft Sans Serif" panose="020B0604020202020204" pitchFamily="34" charset="0"/>
                <a:cs typeface="Microsoft Sans Serif" panose="020B0604020202020204" pitchFamily="34" charset="0"/>
                <a:sym typeface="Helvetica Neue"/>
              </a:rPr>
              <a:t>ravnotežje</a:t>
            </a:r>
            <a:r>
              <a:rPr lang="en-US" sz="2800" b="1" dirty="0">
                <a:solidFill>
                  <a:srgbClr val="C00000"/>
                </a:solidFill>
                <a:highlight>
                  <a:schemeClr val="lt1"/>
                </a:highlight>
                <a:latin typeface="Helvetica Neue" panose="020B0604020202020204" charset="0"/>
                <a:ea typeface="Microsoft Sans Serif" panose="020B0604020202020204" pitchFamily="34" charset="0"/>
                <a:cs typeface="Microsoft Sans Serif" panose="020B0604020202020204" pitchFamily="34" charset="0"/>
                <a:sym typeface="Helvetica Neue"/>
              </a:rPr>
              <a:t>, ko </a:t>
            </a:r>
            <a:r>
              <a:rPr lang="en-US" sz="2800" b="1" dirty="0" err="1">
                <a:solidFill>
                  <a:srgbClr val="C00000"/>
                </a:solidFill>
                <a:highlight>
                  <a:schemeClr val="lt1"/>
                </a:highlight>
                <a:latin typeface="Helvetica Neue" panose="020B0604020202020204" charset="0"/>
                <a:ea typeface="Microsoft Sans Serif" panose="020B0604020202020204" pitchFamily="34" charset="0"/>
                <a:cs typeface="Microsoft Sans Serif" panose="020B0604020202020204" pitchFamily="34" charset="0"/>
                <a:sym typeface="Helvetica Neue"/>
              </a:rPr>
              <a:t>stvari</a:t>
            </a:r>
            <a:r>
              <a:rPr lang="en-US" sz="2800" b="1" dirty="0">
                <a:solidFill>
                  <a:srgbClr val="C00000"/>
                </a:solidFill>
                <a:highlight>
                  <a:schemeClr val="lt1"/>
                </a:highlight>
                <a:latin typeface="Helvetica Neue" panose="020B0604020202020204" charset="0"/>
                <a:ea typeface="Microsoft Sans Serif" panose="020B0604020202020204" pitchFamily="34" charset="0"/>
                <a:cs typeface="Microsoft Sans Serif" panose="020B0604020202020204" pitchFamily="34" charset="0"/>
                <a:sym typeface="Helvetica Neue"/>
              </a:rPr>
              <a:t> </a:t>
            </a:r>
            <a:r>
              <a:rPr lang="en-US" sz="2800" b="1" dirty="0" err="1">
                <a:solidFill>
                  <a:srgbClr val="C00000"/>
                </a:solidFill>
                <a:highlight>
                  <a:schemeClr val="lt1"/>
                </a:highlight>
                <a:latin typeface="Helvetica Neue" panose="020B0604020202020204" charset="0"/>
                <a:ea typeface="Microsoft Sans Serif" panose="020B0604020202020204" pitchFamily="34" charset="0"/>
                <a:cs typeface="Microsoft Sans Serif" panose="020B0604020202020204" pitchFamily="34" charset="0"/>
                <a:sym typeface="Helvetica Neue"/>
              </a:rPr>
              <a:t>postanejo</a:t>
            </a:r>
            <a:r>
              <a:rPr lang="en-US" sz="2800" b="1" dirty="0">
                <a:solidFill>
                  <a:srgbClr val="C00000"/>
                </a:solidFill>
                <a:highlight>
                  <a:schemeClr val="lt1"/>
                </a:highlight>
                <a:latin typeface="Helvetica Neue" panose="020B0604020202020204" charset="0"/>
                <a:ea typeface="Microsoft Sans Serif" panose="020B0604020202020204" pitchFamily="34" charset="0"/>
                <a:cs typeface="Microsoft Sans Serif" panose="020B0604020202020204" pitchFamily="34" charset="0"/>
                <a:sym typeface="Helvetica Neue"/>
              </a:rPr>
              <a:t> </a:t>
            </a:r>
            <a:r>
              <a:rPr lang="en-US" sz="2800" b="1" dirty="0" err="1">
                <a:solidFill>
                  <a:srgbClr val="C00000"/>
                </a:solidFill>
                <a:highlight>
                  <a:schemeClr val="lt1"/>
                </a:highlight>
                <a:latin typeface="Helvetica Neue" panose="020B0604020202020204" charset="0"/>
                <a:ea typeface="Microsoft Sans Serif" panose="020B0604020202020204" pitchFamily="34" charset="0"/>
                <a:cs typeface="Microsoft Sans Serif" panose="020B0604020202020204" pitchFamily="34" charset="0"/>
                <a:sym typeface="Helvetica Neue"/>
              </a:rPr>
              <a:t>težje</a:t>
            </a:r>
            <a:r>
              <a:rPr lang="en-US" sz="2800" b="1" dirty="0">
                <a:solidFill>
                  <a:srgbClr val="C00000"/>
                </a:solidFill>
                <a:highlight>
                  <a:schemeClr val="lt1"/>
                </a:highlight>
                <a:latin typeface="Helvetica Neue" panose="020B0604020202020204" charset="0"/>
                <a:ea typeface="Microsoft Sans Serif" panose="020B0604020202020204" pitchFamily="34" charset="0"/>
                <a:cs typeface="Microsoft Sans Serif" panose="020B0604020202020204" pitchFamily="34" charset="0"/>
                <a:sym typeface="Helvetica Neue"/>
              </a:rPr>
              <a:t>?</a:t>
            </a:r>
          </a:p>
        </p:txBody>
      </p:sp>
      <p:sp>
        <p:nvSpPr>
          <p:cNvPr id="2" name="CasellaDiTesto 1"/>
          <p:cNvSpPr txBox="1"/>
          <p:nvPr/>
        </p:nvSpPr>
        <p:spPr>
          <a:xfrm>
            <a:off x="860946" y="7823462"/>
            <a:ext cx="16582030" cy="2347415"/>
          </a:xfrm>
          <a:prstGeom prst="rect">
            <a:avLst/>
          </a:prstGeom>
          <a:solidFill>
            <a:schemeClr val="bg1"/>
          </a:solidFill>
        </p:spPr>
        <p:txBody>
          <a:bodyPr wrap="square" rtlCol="0">
            <a:spAutoFit/>
          </a:bodyPr>
          <a:lstStyle/>
          <a:p>
            <a:pPr algn="l" rtl="0"/>
            <a:endParaRPr lang="en-GB" dirty="0"/>
          </a:p>
        </p:txBody>
      </p:sp>
      <p:sp>
        <p:nvSpPr>
          <p:cNvPr id="158" name="Google Shape;158;p4"/>
          <p:cNvSpPr txBox="1"/>
          <p:nvPr/>
        </p:nvSpPr>
        <p:spPr>
          <a:xfrm>
            <a:off x="274092" y="707020"/>
            <a:ext cx="17755738" cy="769401"/>
          </a:xfrm>
          <a:prstGeom prst="rect">
            <a:avLst/>
          </a:prstGeom>
          <a:noFill/>
          <a:ln>
            <a:noFill/>
          </a:ln>
        </p:spPr>
        <p:txBody>
          <a:bodyPr spcFirstLastPara="1" wrap="square" lIns="91425" tIns="45700" rIns="91425" bIns="45700" anchor="t" anchorCtr="0">
            <a:spAutoFit/>
          </a:bodyPr>
          <a:lstStyle/>
          <a:p>
            <a:pPr lvl="0" algn="l" rtl="0"/>
            <a:r>
              <a:rPr lang="en-US" sz="4400" b="1" dirty="0">
                <a:solidFill>
                  <a:srgbClr val="D00B24"/>
                </a:solidFill>
              </a:rPr>
              <a:t>2</a:t>
            </a:r>
            <a:r>
              <a:rPr lang="en-US" sz="4400" b="1" dirty="0">
                <a:solidFill>
                  <a:srgbClr val="D00B24"/>
                </a:solidFill>
                <a:latin typeface="Arial"/>
                <a:ea typeface="Arial"/>
                <a:cs typeface="Arial"/>
                <a:sym typeface="Arial"/>
              </a:rPr>
              <a:t>.</a:t>
            </a:r>
            <a:r>
              <a:rPr lang="en-GB" sz="4400" b="1" dirty="0">
                <a:solidFill>
                  <a:srgbClr val="D00B24"/>
                </a:solidFill>
              </a:rPr>
              <a:t> </a:t>
            </a:r>
            <a:r>
              <a:rPr lang="en-GB" sz="4400" b="1" dirty="0" err="1">
                <a:solidFill>
                  <a:srgbClr val="D00B24"/>
                </a:solidFill>
              </a:rPr>
              <a:t>Delo</a:t>
            </a:r>
            <a:r>
              <a:rPr lang="en-GB" sz="4400" b="1" dirty="0">
                <a:solidFill>
                  <a:srgbClr val="D00B24"/>
                </a:solidFill>
              </a:rPr>
              <a:t> pod pritiskom</a:t>
            </a:r>
          </a:p>
        </p:txBody>
      </p:sp>
      <p:sp>
        <p:nvSpPr>
          <p:cNvPr id="13" name="Google Shape;159;p4"/>
          <p:cNvSpPr txBox="1"/>
          <p:nvPr/>
        </p:nvSpPr>
        <p:spPr>
          <a:xfrm>
            <a:off x="274092" y="2245902"/>
            <a:ext cx="17755738" cy="69864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a:solidFill>
                  <a:schemeClr val="dk1"/>
                </a:solidFill>
                <a:latin typeface="Helvetica Neue"/>
                <a:ea typeface="Helvetica Neue"/>
                <a:cs typeface="Helvetica Neue"/>
                <a:sym typeface="Helvetica Neue"/>
              </a:rPr>
              <a:t>Ne glede na to, kako dobri ste pri načrtovanju svojega koledarja, bodo </a:t>
            </a:r>
            <a:r>
              <a:rPr lang="en-US" sz="2800" dirty="0" err="1">
                <a:solidFill>
                  <a:schemeClr val="dk1"/>
                </a:solidFill>
                <a:latin typeface="Helvetica Neue"/>
                <a:ea typeface="Helvetica Neue"/>
                <a:cs typeface="Helvetica Neue"/>
                <a:sym typeface="Helvetica Neue"/>
              </a:rPr>
              <a:t>dejansko</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prišla</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obdobja</a:t>
            </a:r>
            <a:r>
              <a:rPr lang="en-US" sz="2800" dirty="0">
                <a:solidFill>
                  <a:schemeClr val="dk1"/>
                </a:solidFill>
                <a:latin typeface="Helvetica Neue"/>
                <a:ea typeface="Helvetica Neue"/>
                <a:cs typeface="Helvetica Neue"/>
                <a:sym typeface="Helvetica Neue"/>
              </a:rPr>
              <a:t>, ki </a:t>
            </a:r>
            <a:r>
              <a:rPr lang="en-US" sz="2800" dirty="0" err="1">
                <a:solidFill>
                  <a:schemeClr val="dk1"/>
                </a:solidFill>
                <a:latin typeface="Helvetica Neue"/>
                <a:ea typeface="Helvetica Neue"/>
                <a:cs typeface="Helvetica Neue"/>
                <a:sym typeface="Helvetica Neue"/>
              </a:rPr>
              <a:t>bodo</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polnejša</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izzivov</a:t>
            </a:r>
            <a:r>
              <a:rPr lang="en-US" sz="2800" dirty="0">
                <a:solidFill>
                  <a:schemeClr val="dk1"/>
                </a:solidFill>
                <a:latin typeface="Helvetica Neue"/>
                <a:ea typeface="Helvetica Neue"/>
                <a:cs typeface="Helvetica Neue"/>
                <a:sym typeface="Helvetica Neue"/>
              </a:rPr>
              <a:t> in energijsko zahtevnejša od drugih.</a:t>
            </a:r>
          </a:p>
          <a:p>
            <a:pPr marL="0" marR="0" lvl="0" indent="0" algn="l" rtl="0">
              <a:spcBef>
                <a:spcPts val="0"/>
              </a:spcBef>
              <a:spcAft>
                <a:spcPts val="0"/>
              </a:spcAft>
              <a:buNone/>
            </a:pPr>
            <a:endParaRPr lang="en-US" sz="28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800" dirty="0">
                <a:solidFill>
                  <a:schemeClr val="dk1"/>
                </a:solidFill>
                <a:latin typeface="Helvetica Neue"/>
                <a:ea typeface="Helvetica Neue"/>
                <a:cs typeface="Helvetica Neue"/>
                <a:sym typeface="Helvetica Neue"/>
              </a:rPr>
              <a:t>Čarobna formula je, da nobena čarobna formula ne velja: v vsaki službi, v vsaki vlogi so sezonska obdobja »preobremenjenosti«. To je lahko </a:t>
            </a:r>
            <a:r>
              <a:rPr lang="en-US" sz="2800" dirty="0" err="1">
                <a:solidFill>
                  <a:schemeClr val="dk1"/>
                </a:solidFill>
                <a:latin typeface="Helvetica Neue"/>
                <a:ea typeface="Helvetica Neue"/>
                <a:cs typeface="Helvetica Neue"/>
                <a:sym typeface="Helvetica Neue"/>
              </a:rPr>
              <a:t>povezano</a:t>
            </a:r>
            <a:r>
              <a:rPr lang="en-US" sz="2800" dirty="0">
                <a:solidFill>
                  <a:schemeClr val="dk1"/>
                </a:solidFill>
                <a:latin typeface="Helvetica Neue"/>
                <a:ea typeface="Helvetica Neue"/>
                <a:cs typeface="Helvetica Neue"/>
                <a:sym typeface="Helvetica Neue"/>
              </a:rPr>
              <a:t> s </a:t>
            </a:r>
            <a:r>
              <a:rPr lang="en-US" sz="2800" dirty="0" err="1">
                <a:solidFill>
                  <a:schemeClr val="dk1"/>
                </a:solidFill>
                <a:latin typeface="Helvetica Neue"/>
                <a:ea typeface="Helvetica Neue"/>
                <a:cs typeface="Helvetica Neue"/>
                <a:sym typeface="Helvetica Neue"/>
              </a:rPr>
              <a:t>tipičnimi</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značilnostmi</a:t>
            </a:r>
            <a:r>
              <a:rPr lang="en-US" sz="2800" dirty="0">
                <a:solidFill>
                  <a:schemeClr val="dk1"/>
                </a:solidFill>
                <a:latin typeface="Helvetica Neue"/>
                <a:ea typeface="Helvetica Neue"/>
                <a:cs typeface="Helvetica Neue"/>
                <a:sym typeface="Helvetica Neue"/>
              </a:rPr>
              <a:t> trga/panoge, v kateri delujete, zaradi česar so nekateri meseci v letu precej živahna izkušnja (digitalno e-</a:t>
            </a:r>
            <a:r>
              <a:rPr lang="en-US" sz="2800" dirty="0" err="1">
                <a:solidFill>
                  <a:schemeClr val="dk1"/>
                </a:solidFill>
                <a:latin typeface="Helvetica Neue"/>
                <a:ea typeface="Helvetica Neue"/>
                <a:cs typeface="Helvetica Neue"/>
                <a:sym typeface="Helvetica Neue"/>
              </a:rPr>
              <a:t>trgovanje</a:t>
            </a:r>
            <a:r>
              <a:rPr lang="en-US" sz="2800" dirty="0">
                <a:solidFill>
                  <a:schemeClr val="dk1"/>
                </a:solidFill>
                <a:latin typeface="Helvetica Neue"/>
                <a:ea typeface="Helvetica Neue"/>
                <a:cs typeface="Helvetica Neue"/>
                <a:sym typeface="Helvetica Neue"/>
              </a:rPr>
              <a:t> med </a:t>
            </a:r>
            <a:r>
              <a:rPr lang="en-US" sz="2800" dirty="0" err="1">
                <a:solidFill>
                  <a:schemeClr val="dk1"/>
                </a:solidFill>
                <a:latin typeface="Helvetica Neue"/>
                <a:ea typeface="Helvetica Neue"/>
                <a:cs typeface="Helvetica Neue"/>
                <a:sym typeface="Helvetica Neue"/>
              </a:rPr>
              <a:t>božično</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sezono</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turizem</a:t>
            </a:r>
            <a:r>
              <a:rPr lang="en-US" sz="2800" dirty="0">
                <a:solidFill>
                  <a:schemeClr val="dk1"/>
                </a:solidFill>
                <a:latin typeface="Helvetica Neue"/>
                <a:ea typeface="Helvetica Neue"/>
                <a:cs typeface="Helvetica Neue"/>
                <a:sym typeface="Helvetica Neue"/>
              </a:rPr>
              <a:t> med </a:t>
            </a:r>
            <a:r>
              <a:rPr lang="en-US" sz="2800" dirty="0" err="1">
                <a:solidFill>
                  <a:schemeClr val="dk1"/>
                </a:solidFill>
                <a:latin typeface="Helvetica Neue"/>
                <a:ea typeface="Helvetica Neue"/>
                <a:cs typeface="Helvetica Neue"/>
                <a:sym typeface="Helvetica Neue"/>
              </a:rPr>
              <a:t>poletnim</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časom</a:t>
            </a:r>
            <a:r>
              <a:rPr lang="en-US" sz="2800" dirty="0">
                <a:solidFill>
                  <a:schemeClr val="dk1"/>
                </a:solidFill>
                <a:latin typeface="Helvetica Neue"/>
                <a:ea typeface="Helvetica Neue"/>
                <a:cs typeface="Helvetica Neue"/>
                <a:sym typeface="Helvetica Neue"/>
              </a:rPr>
              <a:t> itd.).</a:t>
            </a:r>
          </a:p>
          <a:p>
            <a:pPr marL="0" marR="0" lvl="0" indent="0" algn="l" rtl="0">
              <a:spcBef>
                <a:spcPts val="0"/>
              </a:spcBef>
              <a:spcAft>
                <a:spcPts val="0"/>
              </a:spcAft>
              <a:buNone/>
            </a:pPr>
            <a:endParaRPr lang="en-US" sz="28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800" dirty="0">
                <a:solidFill>
                  <a:schemeClr val="dk1"/>
                </a:solidFill>
                <a:latin typeface="Helvetica Neue"/>
                <a:ea typeface="Helvetica Neue"/>
                <a:cs typeface="Helvetica Neue"/>
                <a:sym typeface="Helvetica Neue"/>
              </a:rPr>
              <a:t>Ne morete spremeniti pravil igre: kar lahko naredite je, da trenirate svojo vrhunsko zmogljivost, ko pride </a:t>
            </a:r>
            <a:r>
              <a:rPr lang="en-US" sz="2800" dirty="0" err="1">
                <a:solidFill>
                  <a:schemeClr val="dk1"/>
                </a:solidFill>
                <a:latin typeface="Helvetica Neue"/>
                <a:ea typeface="Helvetica Neue"/>
                <a:cs typeface="Helvetica Neue"/>
                <a:sym typeface="Helvetica Neue"/>
              </a:rPr>
              <a:t>obdobje</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preobremenjenosti</a:t>
            </a:r>
            <a:r>
              <a:rPr lang="en-US" sz="2800" dirty="0">
                <a:solidFill>
                  <a:schemeClr val="dk1"/>
                </a:solidFill>
                <a:latin typeface="Helvetica Neue"/>
                <a:ea typeface="Helvetica Neue"/>
                <a:cs typeface="Helvetica Neue"/>
                <a:sym typeface="Helvetica Neue"/>
              </a:rPr>
              <a:t>”.</a:t>
            </a:r>
          </a:p>
          <a:p>
            <a:pPr marL="0" marR="0" lvl="0" indent="0" algn="l" rtl="0">
              <a:spcBef>
                <a:spcPts val="0"/>
              </a:spcBef>
              <a:spcAft>
                <a:spcPts val="0"/>
              </a:spcAft>
              <a:buNone/>
            </a:pPr>
            <a:endParaRPr lang="en-US" sz="2800" dirty="0">
              <a:solidFill>
                <a:schemeClr val="dk1"/>
              </a:solidFill>
              <a:latin typeface="Helvetica Neue"/>
              <a:ea typeface="Helvetica Neue"/>
              <a:cs typeface="Helvetica Neue"/>
              <a:sym typeface="Helvetica Neue"/>
            </a:endParaRPr>
          </a:p>
          <a:p>
            <a:pPr algn="l" rtl="0"/>
            <a:r>
              <a:rPr lang="en-US" sz="2800" dirty="0">
                <a:solidFill>
                  <a:schemeClr val="dk1"/>
                </a:solidFill>
                <a:latin typeface="Helvetica Neue"/>
                <a:ea typeface="Helvetica Neue"/>
                <a:cs typeface="Helvetica Neue"/>
                <a:sym typeface="Helvetica Neue"/>
              </a:rPr>
              <a:t>V naslednjih nekaj diapozitivih </a:t>
            </a:r>
            <a:r>
              <a:rPr lang="en-US" sz="2800" dirty="0" err="1">
                <a:solidFill>
                  <a:schemeClr val="dk1"/>
                </a:solidFill>
                <a:latin typeface="Helvetica Neue"/>
                <a:ea typeface="Helvetica Neue"/>
                <a:cs typeface="Helvetica Neue"/>
                <a:sym typeface="Helvetica Neue"/>
              </a:rPr>
              <a:t>boste</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našli</a:t>
            </a:r>
            <a:r>
              <a:rPr lang="en-US" sz="2800" dirty="0">
                <a:solidFill>
                  <a:schemeClr val="dk1"/>
                </a:solidFill>
                <a:latin typeface="Helvetica Neue"/>
                <a:ea typeface="Helvetica Neue"/>
                <a:cs typeface="Helvetica Neue"/>
                <a:sym typeface="Helvetica Neue"/>
              </a:rPr>
              <a:t> 10 </a:t>
            </a:r>
            <a:r>
              <a:rPr lang="en-US" sz="2800" dirty="0" err="1">
                <a:solidFill>
                  <a:schemeClr val="dk1"/>
                </a:solidFill>
                <a:latin typeface="Helvetica Neue"/>
                <a:ea typeface="Helvetica Neue"/>
                <a:cs typeface="Helvetica Neue"/>
                <a:sym typeface="Helvetica Neue"/>
              </a:rPr>
              <a:t>nasvetov</a:t>
            </a:r>
            <a:r>
              <a:rPr lang="en-US" sz="2800" dirty="0">
                <a:solidFill>
                  <a:schemeClr val="dk1"/>
                </a:solidFill>
                <a:latin typeface="Helvetica Neue"/>
                <a:ea typeface="Helvetica Neue"/>
                <a:cs typeface="Helvetica Neue"/>
                <a:sym typeface="Helvetica Neue"/>
              </a:rPr>
              <a:t>, ki bodo zelo koristni, ko </a:t>
            </a:r>
            <a:r>
              <a:rPr lang="en-US" sz="2800" dirty="0" err="1">
                <a:solidFill>
                  <a:schemeClr val="dk1"/>
                </a:solidFill>
                <a:latin typeface="Helvetica Neue"/>
                <a:ea typeface="Helvetica Neue"/>
                <a:cs typeface="Helvetica Neue"/>
                <a:sym typeface="Helvetica Neue"/>
              </a:rPr>
              <a:t>bodo</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stvari</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postale</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težje</a:t>
            </a:r>
            <a:r>
              <a:rPr lang="en-US" sz="2800" dirty="0">
                <a:solidFill>
                  <a:schemeClr val="dk1"/>
                </a:solidFill>
                <a:latin typeface="Helvetica Neue"/>
                <a:ea typeface="Helvetica Neue"/>
                <a:cs typeface="Helvetica Neue"/>
                <a:sym typeface="Helvetica Neue"/>
              </a:rPr>
              <a:t>: večina </a:t>
            </a:r>
            <a:r>
              <a:rPr lang="en-US" sz="2800" dirty="0" err="1">
                <a:solidFill>
                  <a:schemeClr val="dk1"/>
                </a:solidFill>
                <a:latin typeface="Helvetica Neue"/>
                <a:ea typeface="Helvetica Neue"/>
                <a:cs typeface="Helvetica Neue"/>
                <a:sym typeface="Helvetica Neue"/>
              </a:rPr>
              <a:t>teh</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nasvetov</a:t>
            </a:r>
            <a:r>
              <a:rPr lang="en-US" sz="2800" dirty="0">
                <a:solidFill>
                  <a:schemeClr val="dk1"/>
                </a:solidFill>
                <a:latin typeface="Helvetica Neue"/>
                <a:ea typeface="Helvetica Neue"/>
                <a:cs typeface="Helvetica Neue"/>
                <a:sym typeface="Helvetica Neue"/>
              </a:rPr>
              <a:t> ne pomeni nobene resnične razlike v odnosu do tega, </a:t>
            </a:r>
            <a:r>
              <a:rPr lang="en-US" sz="2800" dirty="0" err="1">
                <a:solidFill>
                  <a:schemeClr val="dk1"/>
                </a:solidFill>
                <a:latin typeface="Helvetica Neue"/>
                <a:ea typeface="Helvetica Neue"/>
                <a:cs typeface="Helvetica Neue"/>
                <a:sym typeface="Helvetica Neue"/>
              </a:rPr>
              <a:t>kar</a:t>
            </a:r>
            <a:r>
              <a:rPr lang="en-US" sz="2800" dirty="0">
                <a:solidFill>
                  <a:schemeClr val="dk1"/>
                </a:solidFill>
                <a:latin typeface="Helvetica Neue"/>
                <a:ea typeface="Helvetica Neue"/>
                <a:cs typeface="Helvetica Neue"/>
                <a:sym typeface="Helvetica Neue"/>
              </a:rPr>
              <a:t> je </a:t>
            </a:r>
            <a:r>
              <a:rPr lang="en-US" sz="2800" dirty="0" err="1">
                <a:solidFill>
                  <a:schemeClr val="dk1"/>
                </a:solidFill>
                <a:latin typeface="Helvetica Neue"/>
                <a:ea typeface="Helvetica Neue"/>
                <a:cs typeface="Helvetica Neue"/>
                <a:sym typeface="Helvetica Neue"/>
              </a:rPr>
              <a:t>že</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znano</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ampak</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jih</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gre</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smatrati</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kot</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prakso</a:t>
            </a:r>
            <a:r>
              <a:rPr lang="en-US" sz="2800" dirty="0">
                <a:solidFill>
                  <a:schemeClr val="dk1"/>
                </a:solidFill>
                <a:latin typeface="Helvetica Neue"/>
                <a:ea typeface="Helvetica Neue"/>
                <a:cs typeface="Helvetica Neue"/>
                <a:sym typeface="Helvetica Neue"/>
              </a:rPr>
              <a:t> in </a:t>
            </a:r>
            <a:r>
              <a:rPr lang="en-US" sz="2800" dirty="0" err="1">
                <a:solidFill>
                  <a:schemeClr val="dk1"/>
                </a:solidFill>
                <a:latin typeface="Helvetica Neue"/>
                <a:ea typeface="Helvetica Neue"/>
                <a:cs typeface="Helvetica Neue"/>
                <a:sym typeface="Helvetica Neue"/>
              </a:rPr>
              <a:t>operativne</a:t>
            </a:r>
            <a:r>
              <a:rPr lang="en-US" sz="2800" dirty="0">
                <a:solidFill>
                  <a:schemeClr val="dk1"/>
                </a:solidFill>
                <a:latin typeface="Helvetica Neue"/>
                <a:ea typeface="Helvetica Neue"/>
                <a:cs typeface="Helvetica Neue"/>
                <a:sym typeface="Helvetica Neue"/>
              </a:rPr>
              <a:t> trike glede </a:t>
            </a:r>
            <a:r>
              <a:rPr lang="en-US" sz="2800" dirty="0" err="1">
                <a:solidFill>
                  <a:schemeClr val="dk1"/>
                </a:solidFill>
                <a:latin typeface="Helvetica Neue"/>
                <a:ea typeface="Helvetica Neue"/>
                <a:cs typeface="Helvetica Neue"/>
                <a:sym typeface="Helvetica Neue"/>
              </a:rPr>
              <a:t>maksim</a:t>
            </a:r>
            <a:r>
              <a:rPr lang="en-US" sz="2800" dirty="0">
                <a:solidFill>
                  <a:schemeClr val="dk1"/>
                </a:solidFill>
                <a:latin typeface="Helvetica Neue"/>
                <a:ea typeface="Helvetica Neue"/>
                <a:cs typeface="Helvetica Neue"/>
                <a:sym typeface="Helvetica Neue"/>
              </a:rPr>
              <a:t>, ki še dodatno vplivajo na vaše sposobnosti upravljanja s časom.</a:t>
            </a:r>
          </a:p>
          <a:p>
            <a:pPr marL="0" marR="0" lvl="0" indent="0" algn="l" rtl="0">
              <a:spcBef>
                <a:spcPts val="0"/>
              </a:spcBef>
              <a:spcAft>
                <a:spcPts val="0"/>
              </a:spcAft>
              <a:buNone/>
            </a:pPr>
            <a:endParaRPr lang="en-US" sz="2800" dirty="0">
              <a:solidFill>
                <a:schemeClr val="dk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29992142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9" name="Google Shape;159;p4"/>
          <p:cNvSpPr txBox="1"/>
          <p:nvPr/>
        </p:nvSpPr>
        <p:spPr>
          <a:xfrm>
            <a:off x="274092" y="1476461"/>
            <a:ext cx="17755738" cy="523180"/>
          </a:xfrm>
          <a:prstGeom prst="rect">
            <a:avLst/>
          </a:prstGeom>
          <a:noFill/>
          <a:ln>
            <a:noFill/>
          </a:ln>
        </p:spPr>
        <p:txBody>
          <a:bodyPr spcFirstLastPara="1" wrap="square" lIns="91425" tIns="45700" rIns="91425" bIns="45700" anchor="t" anchorCtr="0">
            <a:spAutoFit/>
          </a:bodyPr>
          <a:lstStyle/>
          <a:p>
            <a:pPr lvl="0" algn="l" rtl="0"/>
            <a:r>
              <a:rPr lang="en-US" sz="2800" b="1" dirty="0">
                <a:solidFill>
                  <a:srgbClr val="C00000"/>
                </a:solidFill>
                <a:latin typeface="Helvetica Neue"/>
                <a:ea typeface="Helvetica Neue"/>
                <a:cs typeface="Helvetica Neue"/>
                <a:sym typeface="Helvetica Neue"/>
              </a:rPr>
              <a:t>10 </a:t>
            </a:r>
            <a:r>
              <a:rPr lang="en-US" sz="2800" b="1" dirty="0" err="1">
                <a:solidFill>
                  <a:srgbClr val="C00000"/>
                </a:solidFill>
                <a:latin typeface="Helvetica Neue"/>
                <a:ea typeface="Helvetica Neue"/>
                <a:cs typeface="Helvetica Neue"/>
                <a:sym typeface="Helvetica Neue"/>
              </a:rPr>
              <a:t>produktivnih</a:t>
            </a:r>
            <a:r>
              <a:rPr lang="en-US" sz="2800" b="1" dirty="0">
                <a:solidFill>
                  <a:srgbClr val="C00000"/>
                </a:solidFill>
                <a:latin typeface="Helvetica Neue"/>
                <a:ea typeface="Helvetica Neue"/>
                <a:cs typeface="Helvetica Neue"/>
                <a:sym typeface="Helvetica Neue"/>
              </a:rPr>
              <a:t> </a:t>
            </a:r>
            <a:r>
              <a:rPr lang="en-US" sz="2800" b="1" dirty="0" err="1">
                <a:solidFill>
                  <a:srgbClr val="C00000"/>
                </a:solidFill>
                <a:latin typeface="Helvetica Neue"/>
                <a:ea typeface="Helvetica Neue"/>
                <a:cs typeface="Helvetica Neue"/>
                <a:sym typeface="Helvetica Neue"/>
              </a:rPr>
              <a:t>trikov</a:t>
            </a:r>
            <a:r>
              <a:rPr lang="en-US" sz="2800" b="1" dirty="0">
                <a:solidFill>
                  <a:srgbClr val="C00000"/>
                </a:solidFill>
                <a:latin typeface="Helvetica Neue"/>
                <a:ea typeface="Helvetica Neue"/>
                <a:cs typeface="Helvetica Neue"/>
                <a:sym typeface="Helvetica Neue"/>
              </a:rPr>
              <a:t> za </a:t>
            </a:r>
            <a:r>
              <a:rPr lang="en-US" sz="2800" b="1" dirty="0" err="1">
                <a:solidFill>
                  <a:srgbClr val="C00000"/>
                </a:solidFill>
                <a:latin typeface="Helvetica Neue"/>
                <a:ea typeface="Helvetica Neue"/>
                <a:cs typeface="Helvetica Neue"/>
                <a:sym typeface="Helvetica Neue"/>
              </a:rPr>
              <a:t>obdobje</a:t>
            </a:r>
            <a:r>
              <a:rPr lang="en-US" sz="2800" b="1" dirty="0">
                <a:solidFill>
                  <a:srgbClr val="C00000"/>
                </a:solidFill>
                <a:latin typeface="Helvetica Neue"/>
                <a:ea typeface="Helvetica Neue"/>
                <a:cs typeface="Helvetica Neue"/>
                <a:sym typeface="Helvetica Neue"/>
              </a:rPr>
              <a:t> </a:t>
            </a:r>
            <a:r>
              <a:rPr lang="en-US" sz="2800" b="1" dirty="0" err="1">
                <a:solidFill>
                  <a:srgbClr val="C00000"/>
                </a:solidFill>
                <a:latin typeface="Helvetica Neue"/>
                <a:ea typeface="Helvetica Neue"/>
                <a:cs typeface="Helvetica Neue"/>
                <a:sym typeface="Helvetica Neue"/>
              </a:rPr>
              <a:t>težavnejšega</a:t>
            </a:r>
            <a:r>
              <a:rPr lang="en-US" sz="2800" b="1" dirty="0">
                <a:solidFill>
                  <a:srgbClr val="C00000"/>
                </a:solidFill>
                <a:latin typeface="Helvetica Neue"/>
                <a:ea typeface="Helvetica Neue"/>
                <a:cs typeface="Helvetica Neue"/>
                <a:sym typeface="Helvetica Neue"/>
              </a:rPr>
              <a:t> dela</a:t>
            </a:r>
            <a:endParaRPr lang="en-GB" sz="2800" b="1" dirty="0">
              <a:solidFill>
                <a:srgbClr val="C00000"/>
              </a:solidFill>
              <a:latin typeface="Helvetica Neue"/>
              <a:ea typeface="Helvetica Neue"/>
              <a:cs typeface="Helvetica Neue"/>
              <a:sym typeface="Helvetica Neue"/>
            </a:endParaRPr>
          </a:p>
        </p:txBody>
      </p:sp>
      <p:sp>
        <p:nvSpPr>
          <p:cNvPr id="2" name="CasellaDiTesto 1"/>
          <p:cNvSpPr txBox="1"/>
          <p:nvPr/>
        </p:nvSpPr>
        <p:spPr>
          <a:xfrm>
            <a:off x="860946" y="7823462"/>
            <a:ext cx="16582030" cy="2347415"/>
          </a:xfrm>
          <a:prstGeom prst="rect">
            <a:avLst/>
          </a:prstGeom>
          <a:solidFill>
            <a:schemeClr val="bg1"/>
          </a:solidFill>
        </p:spPr>
        <p:txBody>
          <a:bodyPr wrap="square" rtlCol="0">
            <a:spAutoFit/>
          </a:bodyPr>
          <a:lstStyle/>
          <a:p>
            <a:pPr algn="l" rtl="0"/>
            <a:endParaRPr lang="en-GB" dirty="0"/>
          </a:p>
        </p:txBody>
      </p:sp>
      <p:sp>
        <p:nvSpPr>
          <p:cNvPr id="6" name="CasellaDiTesto 5"/>
          <p:cNvSpPr txBox="1"/>
          <p:nvPr/>
        </p:nvSpPr>
        <p:spPr>
          <a:xfrm>
            <a:off x="13361158" y="0"/>
            <a:ext cx="4668672" cy="2347415"/>
          </a:xfrm>
          <a:prstGeom prst="rect">
            <a:avLst/>
          </a:prstGeom>
          <a:solidFill>
            <a:schemeClr val="bg1"/>
          </a:solidFill>
        </p:spPr>
        <p:txBody>
          <a:bodyPr wrap="square" rtlCol="0">
            <a:spAutoFit/>
          </a:bodyPr>
          <a:lstStyle/>
          <a:p>
            <a:pPr algn="l" rtl="0"/>
            <a:endParaRPr lang="en-GB" dirty="0"/>
          </a:p>
        </p:txBody>
      </p:sp>
      <p:sp>
        <p:nvSpPr>
          <p:cNvPr id="8" name="Google Shape;159;p4"/>
          <p:cNvSpPr txBox="1"/>
          <p:nvPr/>
        </p:nvSpPr>
        <p:spPr>
          <a:xfrm>
            <a:off x="431846" y="2333154"/>
            <a:ext cx="2607606" cy="30007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100" b="1" dirty="0">
                <a:solidFill>
                  <a:srgbClr val="FF7C80"/>
                </a:solidFill>
                <a:latin typeface="Helvetica Neue"/>
                <a:ea typeface="Helvetica Neue"/>
                <a:cs typeface="Helvetica Neue"/>
                <a:sym typeface="Helvetica Neue"/>
              </a:rPr>
              <a:t>1. Ustvarite časovna polja</a:t>
            </a:r>
          </a:p>
          <a:p>
            <a:pPr marL="0" marR="0" lvl="0" indent="0" algn="l" rtl="0">
              <a:spcBef>
                <a:spcPts val="0"/>
              </a:spcBef>
              <a:spcAft>
                <a:spcPts val="0"/>
              </a:spcAft>
              <a:buNone/>
            </a:pPr>
            <a:endParaRPr lang="en-US" sz="21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100" dirty="0">
                <a:solidFill>
                  <a:schemeClr val="dk1"/>
                </a:solidFill>
                <a:latin typeface="Helvetica Neue"/>
                <a:ea typeface="Helvetica Neue"/>
                <a:cs typeface="Helvetica Neue"/>
                <a:sym typeface="Helvetica Neue"/>
              </a:rPr>
              <a:t>Določite časovne intervale v svojem koledarju, ki jim želite dati prednost za določene aktivnosti in nič drugega.</a:t>
            </a:r>
          </a:p>
        </p:txBody>
      </p:sp>
      <p:sp>
        <p:nvSpPr>
          <p:cNvPr id="9" name="Google Shape;159;p4"/>
          <p:cNvSpPr txBox="1"/>
          <p:nvPr/>
        </p:nvSpPr>
        <p:spPr>
          <a:xfrm>
            <a:off x="7260230" y="2342787"/>
            <a:ext cx="2607606" cy="26776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100" b="1" dirty="0">
                <a:solidFill>
                  <a:srgbClr val="FF7C80"/>
                </a:solidFill>
                <a:latin typeface="Helvetica Neue"/>
                <a:ea typeface="Helvetica Neue"/>
                <a:cs typeface="Helvetica Neue"/>
                <a:sym typeface="Helvetica Neue"/>
              </a:rPr>
              <a:t>3. Naučite se reči "ne"</a:t>
            </a:r>
          </a:p>
          <a:p>
            <a:pPr marL="0" marR="0" lvl="0" indent="0" algn="l" rtl="0">
              <a:spcBef>
                <a:spcPts val="0"/>
              </a:spcBef>
              <a:spcAft>
                <a:spcPts val="0"/>
              </a:spcAft>
              <a:buNone/>
            </a:pPr>
            <a:endParaRPr lang="en-US" sz="21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100" dirty="0">
                <a:solidFill>
                  <a:schemeClr val="dk1"/>
                </a:solidFill>
                <a:latin typeface="Helvetica Neue"/>
                <a:ea typeface="Helvetica Neue"/>
                <a:cs typeface="Helvetica Neue"/>
                <a:sym typeface="Helvetica Neue"/>
              </a:rPr>
              <a:t>Vedno bodite zelo realistični: ne morete ugoditi vsem v </a:t>
            </a:r>
            <a:r>
              <a:rPr lang="en-US" sz="2100" dirty="0" err="1">
                <a:solidFill>
                  <a:schemeClr val="dk1"/>
                </a:solidFill>
                <a:latin typeface="Helvetica Neue"/>
                <a:ea typeface="Helvetica Neue"/>
                <a:cs typeface="Helvetica Neue"/>
                <a:sym typeface="Helvetica Neue"/>
              </a:rPr>
              <a:t>danem</a:t>
            </a:r>
            <a:r>
              <a:rPr lang="en-US" sz="2100" dirty="0">
                <a:solidFill>
                  <a:schemeClr val="dk1"/>
                </a:solidFill>
                <a:latin typeface="Helvetica Neue"/>
                <a:ea typeface="Helvetica Neue"/>
                <a:cs typeface="Helvetica Neue"/>
                <a:sym typeface="Helvetica Neue"/>
              </a:rPr>
              <a:t> </a:t>
            </a:r>
            <a:r>
              <a:rPr lang="en-US" sz="2100" dirty="0" err="1">
                <a:solidFill>
                  <a:schemeClr val="dk1"/>
                </a:solidFill>
                <a:latin typeface="Helvetica Neue"/>
                <a:ea typeface="Helvetica Neue"/>
                <a:cs typeface="Helvetica Neue"/>
                <a:sym typeface="Helvetica Neue"/>
              </a:rPr>
              <a:t>trenutku</a:t>
            </a:r>
            <a:r>
              <a:rPr lang="en-US" sz="2100" dirty="0">
                <a:solidFill>
                  <a:schemeClr val="dk1"/>
                </a:solidFill>
                <a:latin typeface="Helvetica Neue"/>
                <a:ea typeface="Helvetica Neue"/>
                <a:cs typeface="Helvetica Neue"/>
                <a:sym typeface="Helvetica Neue"/>
              </a:rPr>
              <a:t>.</a:t>
            </a:r>
          </a:p>
        </p:txBody>
      </p:sp>
      <p:sp>
        <p:nvSpPr>
          <p:cNvPr id="10" name="Google Shape;159;p4"/>
          <p:cNvSpPr txBox="1"/>
          <p:nvPr/>
        </p:nvSpPr>
        <p:spPr>
          <a:xfrm>
            <a:off x="10644228" y="2337664"/>
            <a:ext cx="2607606" cy="30007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100" b="1" dirty="0">
                <a:solidFill>
                  <a:srgbClr val="FF7C80"/>
                </a:solidFill>
                <a:latin typeface="Helvetica Neue"/>
                <a:ea typeface="Helvetica Neue"/>
                <a:cs typeface="Helvetica Neue"/>
                <a:sym typeface="Helvetica Neue"/>
              </a:rPr>
              <a:t>4. </a:t>
            </a:r>
            <a:r>
              <a:rPr lang="en-US" sz="2100" b="1" dirty="0" err="1">
                <a:solidFill>
                  <a:srgbClr val="FF7C80"/>
                </a:solidFill>
                <a:latin typeface="Helvetica Neue"/>
                <a:ea typeface="Helvetica Neue"/>
                <a:cs typeface="Helvetica Neue"/>
                <a:sym typeface="Helvetica Neue"/>
              </a:rPr>
              <a:t>Gibanje</a:t>
            </a:r>
            <a:r>
              <a:rPr lang="en-US" sz="2100" b="1" dirty="0">
                <a:solidFill>
                  <a:srgbClr val="FF7C80"/>
                </a:solidFill>
                <a:latin typeface="Helvetica Neue"/>
                <a:ea typeface="Helvetica Neue"/>
                <a:cs typeface="Helvetica Neue"/>
                <a:sym typeface="Helvetica Neue"/>
              </a:rPr>
              <a:t> se </a:t>
            </a:r>
            <a:r>
              <a:rPr lang="en-US" sz="2100" b="1" dirty="0" err="1">
                <a:solidFill>
                  <a:srgbClr val="FF7C80"/>
                </a:solidFill>
                <a:latin typeface="Helvetica Neue"/>
                <a:ea typeface="Helvetica Neue"/>
                <a:cs typeface="Helvetica Neue"/>
                <a:sym typeface="Helvetica Neue"/>
              </a:rPr>
              <a:t>enači</a:t>
            </a:r>
            <a:r>
              <a:rPr lang="en-US" sz="2100" b="1" dirty="0">
                <a:solidFill>
                  <a:srgbClr val="FF7C80"/>
                </a:solidFill>
                <a:latin typeface="Helvetica Neue"/>
                <a:ea typeface="Helvetica Neue"/>
                <a:cs typeface="Helvetica Neue"/>
                <a:sym typeface="Helvetica Neue"/>
              </a:rPr>
              <a:t> z </a:t>
            </a:r>
            <a:r>
              <a:rPr lang="en-US" sz="2100" b="1" dirty="0" err="1">
                <a:solidFill>
                  <a:srgbClr val="FF7C80"/>
                </a:solidFill>
                <a:latin typeface="Helvetica Neue"/>
                <a:ea typeface="Helvetica Neue"/>
                <a:cs typeface="Helvetica Neue"/>
                <a:sym typeface="Helvetica Neue"/>
              </a:rPr>
              <a:t>motivacijo</a:t>
            </a:r>
            <a:endParaRPr lang="en-US" sz="2100" b="1" dirty="0">
              <a:solidFill>
                <a:srgbClr val="FF7C80"/>
              </a:solidFill>
              <a:latin typeface="Helvetica Neue"/>
              <a:ea typeface="Helvetica Neue"/>
              <a:cs typeface="Helvetica Neue"/>
              <a:sym typeface="Helvetica Neue"/>
            </a:endParaRPr>
          </a:p>
          <a:p>
            <a:pPr marL="0" marR="0" lvl="0" indent="0" algn="l" rtl="0">
              <a:spcBef>
                <a:spcPts val="0"/>
              </a:spcBef>
              <a:spcAft>
                <a:spcPts val="0"/>
              </a:spcAft>
              <a:buNone/>
            </a:pPr>
            <a:endParaRPr lang="en-US" sz="21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100" dirty="0">
                <a:solidFill>
                  <a:schemeClr val="dk1"/>
                </a:solidFill>
                <a:latin typeface="Helvetica Neue"/>
                <a:ea typeface="Helvetica Neue"/>
                <a:cs typeface="Helvetica Neue"/>
                <a:sym typeface="Helvetica Neue"/>
              </a:rPr>
              <a:t>Nič ni bolj </a:t>
            </a:r>
            <a:r>
              <a:rPr lang="en-US" sz="2100" dirty="0" err="1">
                <a:solidFill>
                  <a:schemeClr val="dk1"/>
                </a:solidFill>
                <a:latin typeface="Helvetica Neue"/>
                <a:ea typeface="Helvetica Neue"/>
                <a:cs typeface="Helvetica Neue"/>
                <a:sym typeface="Helvetica Neue"/>
              </a:rPr>
              <a:t>energijsko</a:t>
            </a:r>
            <a:r>
              <a:rPr lang="en-US" sz="2100" dirty="0">
                <a:solidFill>
                  <a:schemeClr val="dk1"/>
                </a:solidFill>
                <a:latin typeface="Helvetica Neue"/>
                <a:ea typeface="Helvetica Neue"/>
                <a:cs typeface="Helvetica Neue"/>
                <a:sym typeface="Helvetica Neue"/>
              </a:rPr>
              <a:t> </a:t>
            </a:r>
            <a:r>
              <a:rPr lang="en-US" sz="2100" dirty="0" err="1">
                <a:solidFill>
                  <a:schemeClr val="dk1"/>
                </a:solidFill>
                <a:latin typeface="Helvetica Neue"/>
                <a:ea typeface="Helvetica Neue"/>
                <a:cs typeface="Helvetica Neue"/>
                <a:sym typeface="Helvetica Neue"/>
              </a:rPr>
              <a:t>izčrpajoče</a:t>
            </a:r>
            <a:r>
              <a:rPr lang="en-US" sz="2100" dirty="0">
                <a:solidFill>
                  <a:schemeClr val="dk1"/>
                </a:solidFill>
                <a:latin typeface="Helvetica Neue"/>
                <a:ea typeface="Helvetica Neue"/>
                <a:cs typeface="Helvetica Neue"/>
                <a:sym typeface="Helvetica Neue"/>
              </a:rPr>
              <a:t> kot preživeti 12 ur pred mizo. </a:t>
            </a:r>
            <a:r>
              <a:rPr lang="en-US" sz="2100" dirty="0" err="1">
                <a:solidFill>
                  <a:schemeClr val="dk1"/>
                </a:solidFill>
                <a:latin typeface="Helvetica Neue"/>
                <a:ea typeface="Helvetica Neue"/>
                <a:cs typeface="Helvetica Neue"/>
                <a:sym typeface="Helvetica Neue"/>
              </a:rPr>
              <a:t>Premigajte</a:t>
            </a:r>
            <a:r>
              <a:rPr lang="en-US" sz="2100" dirty="0">
                <a:solidFill>
                  <a:schemeClr val="dk1"/>
                </a:solidFill>
                <a:latin typeface="Helvetica Neue"/>
                <a:ea typeface="Helvetica Neue"/>
                <a:cs typeface="Helvetica Neue"/>
                <a:sym typeface="Helvetica Neue"/>
              </a:rPr>
              <a:t> </a:t>
            </a:r>
            <a:r>
              <a:rPr lang="en-US" sz="2100" dirty="0" err="1">
                <a:solidFill>
                  <a:schemeClr val="dk1"/>
                </a:solidFill>
                <a:latin typeface="Helvetica Neue"/>
                <a:ea typeface="Helvetica Neue"/>
                <a:cs typeface="Helvetica Neue"/>
                <a:sym typeface="Helvetica Neue"/>
              </a:rPr>
              <a:t>svoje</a:t>
            </a:r>
            <a:r>
              <a:rPr lang="en-US" sz="2100" dirty="0">
                <a:solidFill>
                  <a:schemeClr val="dk1"/>
                </a:solidFill>
                <a:latin typeface="Helvetica Neue"/>
                <a:ea typeface="Helvetica Neue"/>
                <a:cs typeface="Helvetica Neue"/>
                <a:sym typeface="Helvetica Neue"/>
              </a:rPr>
              <a:t> </a:t>
            </a:r>
            <a:r>
              <a:rPr lang="en-US" sz="2100" dirty="0" err="1">
                <a:solidFill>
                  <a:schemeClr val="dk1"/>
                </a:solidFill>
                <a:latin typeface="Helvetica Neue"/>
                <a:ea typeface="Helvetica Neue"/>
                <a:cs typeface="Helvetica Neue"/>
                <a:sym typeface="Helvetica Neue"/>
              </a:rPr>
              <a:t>telo</a:t>
            </a:r>
            <a:r>
              <a:rPr lang="en-US" sz="2100" dirty="0">
                <a:solidFill>
                  <a:schemeClr val="dk1"/>
                </a:solidFill>
                <a:latin typeface="Helvetica Neue"/>
                <a:ea typeface="Helvetica Neue"/>
                <a:cs typeface="Helvetica Neue"/>
                <a:sym typeface="Helvetica Neue"/>
              </a:rPr>
              <a:t>.</a:t>
            </a:r>
          </a:p>
        </p:txBody>
      </p:sp>
      <p:sp>
        <p:nvSpPr>
          <p:cNvPr id="11" name="Google Shape;159;p4"/>
          <p:cNvSpPr txBox="1"/>
          <p:nvPr/>
        </p:nvSpPr>
        <p:spPr>
          <a:xfrm>
            <a:off x="14028226" y="2345084"/>
            <a:ext cx="2607606" cy="39702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100" b="1" dirty="0">
                <a:solidFill>
                  <a:srgbClr val="FF7C80"/>
                </a:solidFill>
                <a:latin typeface="Helvetica Neue"/>
                <a:ea typeface="Helvetica Neue"/>
                <a:cs typeface="Helvetica Neue"/>
                <a:sym typeface="Helvetica Neue"/>
              </a:rPr>
              <a:t>5. </a:t>
            </a:r>
            <a:r>
              <a:rPr lang="en-US" sz="2100" b="1" dirty="0" err="1">
                <a:solidFill>
                  <a:srgbClr val="FF7C80"/>
                </a:solidFill>
                <a:latin typeface="Helvetica Neue"/>
                <a:ea typeface="Helvetica Neue"/>
                <a:cs typeface="Helvetica Neue"/>
                <a:sym typeface="Helvetica Neue"/>
              </a:rPr>
              <a:t>Odklopite</a:t>
            </a:r>
            <a:r>
              <a:rPr lang="en-US" sz="2100" b="1" dirty="0">
                <a:solidFill>
                  <a:srgbClr val="FF7C80"/>
                </a:solidFill>
                <a:latin typeface="Helvetica Neue"/>
                <a:ea typeface="Helvetica Neue"/>
                <a:cs typeface="Helvetica Neue"/>
                <a:sym typeface="Helvetica Neue"/>
              </a:rPr>
              <a:t> se</a:t>
            </a:r>
          </a:p>
          <a:p>
            <a:pPr marL="0" marR="0" lvl="0" indent="0" algn="l" rtl="0">
              <a:spcBef>
                <a:spcPts val="0"/>
              </a:spcBef>
              <a:spcAft>
                <a:spcPts val="0"/>
              </a:spcAft>
              <a:buNone/>
            </a:pPr>
            <a:endParaRPr lang="en-US" sz="2100" b="1" dirty="0">
              <a:solidFill>
                <a:srgbClr val="002060"/>
              </a:solidFill>
              <a:latin typeface="Helvetica Neue"/>
              <a:ea typeface="Helvetica Neue"/>
              <a:cs typeface="Helvetica Neue"/>
              <a:sym typeface="Helvetica Neue"/>
            </a:endParaRPr>
          </a:p>
          <a:p>
            <a:pPr marL="0" marR="0" lvl="0" indent="0" algn="l" rtl="0">
              <a:spcBef>
                <a:spcPts val="0"/>
              </a:spcBef>
              <a:spcAft>
                <a:spcPts val="0"/>
              </a:spcAft>
              <a:buNone/>
            </a:pPr>
            <a:r>
              <a:rPr lang="en-US" sz="2100" dirty="0">
                <a:solidFill>
                  <a:schemeClr val="tx1"/>
                </a:solidFill>
                <a:latin typeface="Helvetica Neue"/>
                <a:ea typeface="Helvetica Neue"/>
                <a:cs typeface="Helvetica Neue"/>
                <a:sym typeface="Helvetica Neue"/>
              </a:rPr>
              <a:t>E-pošta, klici, sporočila so velik vir motenj: obvestite svoje sodelavce in nadrejene, da potrebujete </a:t>
            </a:r>
            <a:r>
              <a:rPr lang="en-US" sz="2100" dirty="0" err="1">
                <a:solidFill>
                  <a:schemeClr val="tx1"/>
                </a:solidFill>
                <a:latin typeface="Helvetica Neue"/>
                <a:ea typeface="Helvetica Neue"/>
                <a:cs typeface="Helvetica Neue"/>
                <a:sym typeface="Helvetica Neue"/>
              </a:rPr>
              <a:t>nekaj</a:t>
            </a:r>
            <a:r>
              <a:rPr lang="en-US" sz="2100" dirty="0">
                <a:solidFill>
                  <a:schemeClr val="tx1"/>
                </a:solidFill>
                <a:latin typeface="Helvetica Neue"/>
                <a:ea typeface="Helvetica Neue"/>
                <a:cs typeface="Helvetica Neue"/>
                <a:sym typeface="Helvetica Neue"/>
              </a:rPr>
              <a:t> </a:t>
            </a:r>
            <a:r>
              <a:rPr lang="en-US" sz="2100" dirty="0" err="1">
                <a:solidFill>
                  <a:schemeClr val="tx1"/>
                </a:solidFill>
                <a:latin typeface="Helvetica Neue"/>
                <a:ea typeface="Helvetica Neue"/>
                <a:cs typeface="Helvetica Neue"/>
                <a:sym typeface="Helvetica Neue"/>
              </a:rPr>
              <a:t>časa</a:t>
            </a:r>
            <a:r>
              <a:rPr lang="en-US" sz="2100" dirty="0">
                <a:solidFill>
                  <a:schemeClr val="tx1"/>
                </a:solidFill>
                <a:latin typeface="Helvetica Neue"/>
                <a:ea typeface="Helvetica Neue"/>
                <a:cs typeface="Helvetica Neue"/>
                <a:sym typeface="Helvetica Neue"/>
              </a:rPr>
              <a:t> </a:t>
            </a:r>
            <a:r>
              <a:rPr lang="en-US" sz="2100" dirty="0" err="1">
                <a:solidFill>
                  <a:schemeClr val="tx1"/>
                </a:solidFill>
                <a:latin typeface="Helvetica Neue"/>
                <a:ea typeface="Helvetica Neue"/>
                <a:cs typeface="Helvetica Neue"/>
                <a:sym typeface="Helvetica Neue"/>
              </a:rPr>
              <a:t>osredotočenosti</a:t>
            </a:r>
            <a:r>
              <a:rPr lang="en-US" sz="2100" dirty="0">
                <a:solidFill>
                  <a:schemeClr val="tx1"/>
                </a:solidFill>
                <a:latin typeface="Helvetica Neue"/>
                <a:ea typeface="Helvetica Neue"/>
                <a:cs typeface="Helvetica Neue"/>
                <a:sym typeface="Helvetica Neue"/>
              </a:rPr>
              <a:t>, miru in </a:t>
            </a:r>
            <a:r>
              <a:rPr lang="en-US" sz="2100" dirty="0" err="1">
                <a:solidFill>
                  <a:schemeClr val="tx1"/>
                </a:solidFill>
                <a:latin typeface="Helvetica Neue"/>
                <a:ea typeface="Helvetica Neue"/>
                <a:cs typeface="Helvetica Neue"/>
                <a:sym typeface="Helvetica Neue"/>
              </a:rPr>
              <a:t>popolne</a:t>
            </a:r>
            <a:r>
              <a:rPr lang="en-US" sz="2100" dirty="0">
                <a:solidFill>
                  <a:schemeClr val="tx1"/>
                </a:solidFill>
                <a:latin typeface="Helvetica Neue"/>
                <a:ea typeface="Helvetica Neue"/>
                <a:cs typeface="Helvetica Neue"/>
                <a:sym typeface="Helvetica Neue"/>
              </a:rPr>
              <a:t> </a:t>
            </a:r>
            <a:r>
              <a:rPr lang="en-US" sz="2100" dirty="0" err="1">
                <a:solidFill>
                  <a:schemeClr val="tx1"/>
                </a:solidFill>
                <a:latin typeface="Helvetica Neue"/>
                <a:ea typeface="Helvetica Neue"/>
                <a:cs typeface="Helvetica Neue"/>
                <a:sym typeface="Helvetica Neue"/>
              </a:rPr>
              <a:t>tišine</a:t>
            </a:r>
            <a:r>
              <a:rPr lang="en-US" sz="2100" dirty="0">
                <a:solidFill>
                  <a:schemeClr val="tx1"/>
                </a:solidFill>
                <a:latin typeface="Helvetica Neue"/>
                <a:ea typeface="Helvetica Neue"/>
                <a:cs typeface="Helvetica Neue"/>
                <a:sym typeface="Helvetica Neue"/>
              </a:rPr>
              <a:t>.</a:t>
            </a:r>
          </a:p>
        </p:txBody>
      </p:sp>
      <p:sp>
        <p:nvSpPr>
          <p:cNvPr id="18" name="Google Shape;159;p4"/>
          <p:cNvSpPr txBox="1"/>
          <p:nvPr/>
        </p:nvSpPr>
        <p:spPr>
          <a:xfrm>
            <a:off x="3815844" y="2333154"/>
            <a:ext cx="2667994" cy="36471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100" b="1" dirty="0">
                <a:solidFill>
                  <a:srgbClr val="FF7C80"/>
                </a:solidFill>
                <a:latin typeface="Helvetica Neue"/>
                <a:ea typeface="Helvetica Neue"/>
                <a:cs typeface="Helvetica Neue"/>
                <a:sym typeface="Helvetica Neue"/>
              </a:rPr>
              <a:t>2. Osredotočite se </a:t>
            </a:r>
            <a:r>
              <a:rPr lang="en-US" sz="2100" b="1" dirty="0" err="1">
                <a:solidFill>
                  <a:srgbClr val="FF7C80"/>
                </a:solidFill>
                <a:latin typeface="Helvetica Neue"/>
                <a:ea typeface="Helvetica Neue"/>
                <a:cs typeface="Helvetica Neue"/>
                <a:sym typeface="Helvetica Neue"/>
              </a:rPr>
              <a:t>na</a:t>
            </a:r>
            <a:r>
              <a:rPr lang="en-US" sz="2100" b="1" dirty="0">
                <a:solidFill>
                  <a:srgbClr val="FF7C80"/>
                </a:solidFill>
                <a:latin typeface="Helvetica Neue"/>
                <a:ea typeface="Helvetica Neue"/>
                <a:cs typeface="Helvetica Neue"/>
                <a:sym typeface="Helvetica Neue"/>
              </a:rPr>
              <a:t> </a:t>
            </a:r>
            <a:r>
              <a:rPr lang="en-US" sz="2100" b="1" dirty="0" err="1">
                <a:solidFill>
                  <a:srgbClr val="FF7C80"/>
                </a:solidFill>
                <a:latin typeface="Helvetica Neue"/>
                <a:ea typeface="Helvetica Neue"/>
                <a:cs typeface="Helvetica Neue"/>
                <a:sym typeface="Helvetica Neue"/>
              </a:rPr>
              <a:t>pomembne</a:t>
            </a:r>
            <a:r>
              <a:rPr lang="en-US" sz="2100" b="1" dirty="0">
                <a:solidFill>
                  <a:srgbClr val="FF7C80"/>
                </a:solidFill>
                <a:latin typeface="Helvetica Neue"/>
                <a:ea typeface="Helvetica Neue"/>
                <a:cs typeface="Helvetica Neue"/>
                <a:sym typeface="Helvetica Neue"/>
              </a:rPr>
              <a:t> </a:t>
            </a:r>
            <a:r>
              <a:rPr lang="en-US" sz="2100" b="1" dirty="0" err="1">
                <a:solidFill>
                  <a:srgbClr val="FF7C80"/>
                </a:solidFill>
                <a:latin typeface="Helvetica Neue"/>
                <a:ea typeface="Helvetica Neue"/>
                <a:cs typeface="Helvetica Neue"/>
                <a:sym typeface="Helvetica Neue"/>
              </a:rPr>
              <a:t>zadeve</a:t>
            </a:r>
            <a:endParaRPr lang="en-US" sz="2100" b="1" dirty="0">
              <a:solidFill>
                <a:srgbClr val="FF7C80"/>
              </a:solidFill>
              <a:latin typeface="Helvetica Neue"/>
              <a:ea typeface="Helvetica Neue"/>
              <a:cs typeface="Helvetica Neue"/>
              <a:sym typeface="Helvetica Neue"/>
            </a:endParaRPr>
          </a:p>
          <a:p>
            <a:pPr marL="0" marR="0" lvl="0" indent="0" algn="l" rtl="0">
              <a:spcBef>
                <a:spcPts val="0"/>
              </a:spcBef>
              <a:spcAft>
                <a:spcPts val="0"/>
              </a:spcAft>
              <a:buNone/>
            </a:pPr>
            <a:endParaRPr lang="en-US" sz="21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100" dirty="0">
                <a:solidFill>
                  <a:schemeClr val="dk1"/>
                </a:solidFill>
                <a:latin typeface="Helvetica Neue"/>
                <a:ea typeface="Helvetica Neue"/>
                <a:cs typeface="Helvetica Neue"/>
                <a:sym typeface="Helvetica Neue"/>
              </a:rPr>
              <a:t>Od časa do časa boste morali preoblikovati svoj dnevni red tako, da se nekatere dejavnosti premaknejo naprej.</a:t>
            </a:r>
          </a:p>
        </p:txBody>
      </p:sp>
      <p:sp>
        <p:nvSpPr>
          <p:cNvPr id="19" name="Google Shape;159;p4"/>
          <p:cNvSpPr txBox="1"/>
          <p:nvPr/>
        </p:nvSpPr>
        <p:spPr>
          <a:xfrm>
            <a:off x="431846" y="6224173"/>
            <a:ext cx="2607606" cy="17081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100" b="1" dirty="0">
                <a:solidFill>
                  <a:srgbClr val="FF7C80"/>
                </a:solidFill>
                <a:latin typeface="Helvetica Neue"/>
                <a:ea typeface="Helvetica Neue"/>
                <a:cs typeface="Helvetica Neue"/>
                <a:sym typeface="Helvetica Neue"/>
              </a:rPr>
              <a:t>6. Poskrbite zase</a:t>
            </a:r>
          </a:p>
          <a:p>
            <a:pPr marL="0" marR="0" lvl="0" indent="0" algn="l" rtl="0">
              <a:spcBef>
                <a:spcPts val="0"/>
              </a:spcBef>
              <a:spcAft>
                <a:spcPts val="0"/>
              </a:spcAft>
              <a:buNone/>
            </a:pPr>
            <a:endParaRPr lang="en-US" sz="2100" b="1" dirty="0">
              <a:solidFill>
                <a:srgbClr val="002060"/>
              </a:solidFill>
              <a:latin typeface="Helvetica Neue"/>
              <a:ea typeface="Helvetica Neue"/>
              <a:cs typeface="Helvetica Neue"/>
              <a:sym typeface="Helvetica Neue"/>
            </a:endParaRPr>
          </a:p>
          <a:p>
            <a:pPr marL="0" marR="0" lvl="0" indent="0" algn="l" rtl="0">
              <a:spcBef>
                <a:spcPts val="0"/>
              </a:spcBef>
              <a:spcAft>
                <a:spcPts val="0"/>
              </a:spcAft>
              <a:buNone/>
            </a:pPr>
            <a:r>
              <a:rPr lang="en-US" sz="2100" dirty="0" err="1">
                <a:solidFill>
                  <a:schemeClr val="tx1"/>
                </a:solidFill>
                <a:latin typeface="Helvetica Neue"/>
                <a:ea typeface="Helvetica Neue"/>
                <a:cs typeface="Helvetica Neue"/>
                <a:sym typeface="Helvetica Neue"/>
              </a:rPr>
              <a:t>Pojdite</a:t>
            </a:r>
            <a:r>
              <a:rPr lang="en-US" sz="2100" dirty="0">
                <a:solidFill>
                  <a:schemeClr val="tx1"/>
                </a:solidFill>
                <a:latin typeface="Helvetica Neue"/>
                <a:ea typeface="Helvetica Neue"/>
                <a:cs typeface="Helvetica Neue"/>
                <a:sym typeface="Helvetica Neue"/>
              </a:rPr>
              <a:t> na sprehod, </a:t>
            </a:r>
            <a:r>
              <a:rPr lang="en-US" sz="2100" dirty="0" err="1">
                <a:solidFill>
                  <a:schemeClr val="tx1"/>
                </a:solidFill>
                <a:latin typeface="Helvetica Neue"/>
                <a:ea typeface="Helvetica Neue"/>
                <a:cs typeface="Helvetica Neue"/>
                <a:sym typeface="Helvetica Neue"/>
              </a:rPr>
              <a:t>pojejte</a:t>
            </a:r>
            <a:r>
              <a:rPr lang="en-US" sz="2100" dirty="0">
                <a:solidFill>
                  <a:schemeClr val="tx1"/>
                </a:solidFill>
                <a:latin typeface="Helvetica Neue"/>
                <a:ea typeface="Helvetica Neue"/>
                <a:cs typeface="Helvetica Neue"/>
                <a:sym typeface="Helvetica Neue"/>
              </a:rPr>
              <a:t> </a:t>
            </a:r>
            <a:r>
              <a:rPr lang="en-US" sz="2100" dirty="0" err="1">
                <a:solidFill>
                  <a:schemeClr val="tx1"/>
                </a:solidFill>
                <a:latin typeface="Helvetica Neue"/>
                <a:ea typeface="Helvetica Neue"/>
                <a:cs typeface="Helvetica Neue"/>
                <a:sym typeface="Helvetica Neue"/>
              </a:rPr>
              <a:t>nekaj</a:t>
            </a:r>
            <a:r>
              <a:rPr lang="en-US" sz="2100" dirty="0">
                <a:solidFill>
                  <a:schemeClr val="tx1"/>
                </a:solidFill>
                <a:latin typeface="Helvetica Neue"/>
                <a:ea typeface="Helvetica Neue"/>
                <a:cs typeface="Helvetica Neue"/>
                <a:sym typeface="Helvetica Neue"/>
              </a:rPr>
              <a:t>, </a:t>
            </a:r>
            <a:r>
              <a:rPr lang="en-US" sz="2100" dirty="0" err="1">
                <a:solidFill>
                  <a:schemeClr val="tx1"/>
                </a:solidFill>
                <a:latin typeface="Helvetica Neue"/>
                <a:ea typeface="Helvetica Neue"/>
                <a:cs typeface="Helvetica Neue"/>
                <a:sym typeface="Helvetica Neue"/>
              </a:rPr>
              <a:t>pokličite</a:t>
            </a:r>
            <a:r>
              <a:rPr lang="en-US" sz="2100" dirty="0">
                <a:solidFill>
                  <a:schemeClr val="tx1"/>
                </a:solidFill>
                <a:latin typeface="Helvetica Neue"/>
                <a:ea typeface="Helvetica Neue"/>
                <a:cs typeface="Helvetica Neue"/>
                <a:sym typeface="Helvetica Neue"/>
              </a:rPr>
              <a:t> prijatelja …</a:t>
            </a:r>
          </a:p>
        </p:txBody>
      </p:sp>
      <p:sp>
        <p:nvSpPr>
          <p:cNvPr id="20" name="Google Shape;159;p4"/>
          <p:cNvSpPr txBox="1"/>
          <p:nvPr/>
        </p:nvSpPr>
        <p:spPr>
          <a:xfrm>
            <a:off x="7230036" y="6224173"/>
            <a:ext cx="2607606" cy="30007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100" b="1" dirty="0">
                <a:solidFill>
                  <a:srgbClr val="FF7C80"/>
                </a:solidFill>
                <a:latin typeface="Helvetica Neue"/>
                <a:ea typeface="Helvetica Neue"/>
                <a:cs typeface="Helvetica Neue"/>
                <a:sym typeface="Helvetica Neue"/>
              </a:rPr>
              <a:t>8. Jejte zdravo</a:t>
            </a:r>
          </a:p>
          <a:p>
            <a:pPr marL="0" marR="0" lvl="0" indent="0" algn="l" rtl="0">
              <a:spcBef>
                <a:spcPts val="0"/>
              </a:spcBef>
              <a:spcAft>
                <a:spcPts val="0"/>
              </a:spcAft>
              <a:buNone/>
            </a:pPr>
            <a:endParaRPr lang="en-US" sz="21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100" dirty="0">
                <a:solidFill>
                  <a:schemeClr val="dk1"/>
                </a:solidFill>
                <a:latin typeface="Helvetica Neue"/>
                <a:ea typeface="Helvetica Neue"/>
                <a:cs typeface="Helvetica Neue"/>
                <a:sym typeface="Helvetica Neue"/>
              </a:rPr>
              <a:t>Brez </a:t>
            </a:r>
            <a:r>
              <a:rPr lang="en-US" sz="2100" dirty="0" err="1">
                <a:solidFill>
                  <a:schemeClr val="dk1"/>
                </a:solidFill>
                <a:latin typeface="Helvetica Neue"/>
                <a:ea typeface="Helvetica Neue"/>
                <a:cs typeface="Helvetica Neue"/>
                <a:sym typeface="Helvetica Neue"/>
              </a:rPr>
              <a:t>nezdrave</a:t>
            </a:r>
            <a:r>
              <a:rPr lang="en-US" sz="2100" dirty="0">
                <a:solidFill>
                  <a:schemeClr val="dk1"/>
                </a:solidFill>
                <a:latin typeface="Helvetica Neue"/>
                <a:ea typeface="Helvetica Neue"/>
                <a:cs typeface="Helvetica Neue"/>
                <a:sym typeface="Helvetica Neue"/>
              </a:rPr>
              <a:t> </a:t>
            </a:r>
            <a:r>
              <a:rPr lang="en-US" sz="2100" dirty="0" err="1">
                <a:solidFill>
                  <a:schemeClr val="dk1"/>
                </a:solidFill>
                <a:latin typeface="Helvetica Neue"/>
                <a:ea typeface="Helvetica Neue"/>
                <a:cs typeface="Helvetica Neue"/>
                <a:sym typeface="Helvetica Neue"/>
              </a:rPr>
              <a:t>hrane</a:t>
            </a:r>
            <a:r>
              <a:rPr lang="en-US" sz="2100" dirty="0">
                <a:solidFill>
                  <a:schemeClr val="dk1"/>
                </a:solidFill>
                <a:latin typeface="Helvetica Neue"/>
                <a:ea typeface="Helvetica Neue"/>
                <a:cs typeface="Helvetica Neue"/>
                <a:sym typeface="Helvetica Neue"/>
              </a:rPr>
              <a:t>; recite ne vsemu, kar vas bo v popoldanskih/večernih urah delalo utrujene in </a:t>
            </a:r>
            <a:r>
              <a:rPr lang="en-US" sz="2100" dirty="0" err="1">
                <a:solidFill>
                  <a:schemeClr val="dk1"/>
                </a:solidFill>
                <a:latin typeface="Helvetica Neue"/>
                <a:ea typeface="Helvetica Neue"/>
                <a:cs typeface="Helvetica Neue"/>
                <a:sym typeface="Helvetica Neue"/>
              </a:rPr>
              <a:t>neproduktivne</a:t>
            </a:r>
            <a:r>
              <a:rPr lang="en-US" sz="2100" dirty="0">
                <a:solidFill>
                  <a:schemeClr val="dk1"/>
                </a:solidFill>
                <a:latin typeface="Helvetica Neue"/>
                <a:ea typeface="Helvetica Neue"/>
                <a:cs typeface="Helvetica Neue"/>
                <a:sym typeface="Helvetica Neue"/>
              </a:rPr>
              <a:t>.</a:t>
            </a:r>
          </a:p>
        </p:txBody>
      </p:sp>
      <p:sp>
        <p:nvSpPr>
          <p:cNvPr id="21" name="Google Shape;159;p4"/>
          <p:cNvSpPr txBox="1"/>
          <p:nvPr/>
        </p:nvSpPr>
        <p:spPr>
          <a:xfrm>
            <a:off x="10504710" y="5922624"/>
            <a:ext cx="2607606" cy="42934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100" b="1" dirty="0">
                <a:solidFill>
                  <a:srgbClr val="FF7C80"/>
                </a:solidFill>
                <a:latin typeface="Helvetica Neue"/>
                <a:ea typeface="Helvetica Neue"/>
                <a:cs typeface="Helvetica Neue"/>
                <a:sym typeface="Helvetica Neue"/>
              </a:rPr>
              <a:t>9. Pravilo dveh minut</a:t>
            </a:r>
          </a:p>
          <a:p>
            <a:pPr marL="0" marR="0" lvl="0" indent="0" algn="l" rtl="0">
              <a:spcBef>
                <a:spcPts val="0"/>
              </a:spcBef>
              <a:spcAft>
                <a:spcPts val="0"/>
              </a:spcAft>
              <a:buNone/>
            </a:pPr>
            <a:endParaRPr lang="en-US" sz="21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100" dirty="0">
                <a:solidFill>
                  <a:schemeClr val="dk1"/>
                </a:solidFill>
                <a:latin typeface="Helvetica Neue"/>
                <a:ea typeface="Helvetica Neue"/>
                <a:cs typeface="Helvetica Neue"/>
                <a:sym typeface="Helvetica Neue"/>
              </a:rPr>
              <a:t>Vse, kar od vas zahteva manj kot 2 minuti – in ni v </a:t>
            </a:r>
            <a:r>
              <a:rPr lang="en-US" sz="2100" dirty="0" err="1">
                <a:solidFill>
                  <a:schemeClr val="dk1"/>
                </a:solidFill>
                <a:latin typeface="Helvetica Neue"/>
                <a:ea typeface="Helvetica Neue"/>
                <a:cs typeface="Helvetica Neue"/>
                <a:sym typeface="Helvetica Neue"/>
              </a:rPr>
              <a:t>vašem</a:t>
            </a:r>
            <a:r>
              <a:rPr lang="en-US" sz="2100" dirty="0">
                <a:solidFill>
                  <a:schemeClr val="dk1"/>
                </a:solidFill>
                <a:latin typeface="Helvetica Neue"/>
                <a:ea typeface="Helvetica Neue"/>
                <a:cs typeface="Helvetica Neue"/>
                <a:sym typeface="Helvetica Neue"/>
              </a:rPr>
              <a:t> </a:t>
            </a:r>
            <a:r>
              <a:rPr lang="en-US" sz="2100" dirty="0" err="1">
                <a:solidFill>
                  <a:schemeClr val="dk1"/>
                </a:solidFill>
                <a:latin typeface="Helvetica Neue"/>
                <a:ea typeface="Helvetica Neue"/>
                <a:cs typeface="Helvetica Neue"/>
                <a:sym typeface="Helvetica Neue"/>
              </a:rPr>
              <a:t>časovnem</a:t>
            </a:r>
            <a:r>
              <a:rPr lang="en-US" sz="2100" dirty="0">
                <a:solidFill>
                  <a:schemeClr val="dk1"/>
                </a:solidFill>
                <a:latin typeface="Helvetica Neue"/>
                <a:ea typeface="Helvetica Neue"/>
                <a:cs typeface="Helvetica Neue"/>
                <a:sym typeface="Helvetica Neue"/>
              </a:rPr>
              <a:t>/offline polju – storite zdaj. Ne odlašajte s tem, kar je mogoče storiti </a:t>
            </a:r>
            <a:r>
              <a:rPr lang="en-US" sz="2100" dirty="0" err="1">
                <a:solidFill>
                  <a:schemeClr val="dk1"/>
                </a:solidFill>
                <a:latin typeface="Helvetica Neue"/>
                <a:ea typeface="Helvetica Neue"/>
                <a:cs typeface="Helvetica Neue"/>
                <a:sym typeface="Helvetica Neue"/>
              </a:rPr>
              <a:t>brez</a:t>
            </a:r>
            <a:r>
              <a:rPr lang="en-US" sz="2100" dirty="0">
                <a:solidFill>
                  <a:schemeClr val="dk1"/>
                </a:solidFill>
                <a:latin typeface="Helvetica Neue"/>
                <a:ea typeface="Helvetica Neue"/>
                <a:cs typeface="Helvetica Neue"/>
                <a:sym typeface="Helvetica Neue"/>
              </a:rPr>
              <a:t> </a:t>
            </a:r>
            <a:r>
              <a:rPr lang="en-US" sz="2100" dirty="0" err="1">
                <a:solidFill>
                  <a:schemeClr val="dk1"/>
                </a:solidFill>
                <a:latin typeface="Helvetica Neue"/>
                <a:ea typeface="Helvetica Neue"/>
                <a:cs typeface="Helvetica Neue"/>
                <a:sym typeface="Helvetica Neue"/>
              </a:rPr>
              <a:t>večjga</a:t>
            </a:r>
            <a:r>
              <a:rPr lang="en-US" sz="2100" dirty="0">
                <a:solidFill>
                  <a:schemeClr val="dk1"/>
                </a:solidFill>
                <a:latin typeface="Helvetica Neue"/>
                <a:ea typeface="Helvetica Neue"/>
                <a:cs typeface="Helvetica Neue"/>
                <a:sym typeface="Helvetica Neue"/>
              </a:rPr>
              <a:t> </a:t>
            </a:r>
            <a:r>
              <a:rPr lang="en-US" sz="2100" dirty="0" err="1">
                <a:solidFill>
                  <a:schemeClr val="dk1"/>
                </a:solidFill>
                <a:latin typeface="Helvetica Neue"/>
                <a:ea typeface="Helvetica Neue"/>
                <a:cs typeface="Helvetica Neue"/>
                <a:sym typeface="Helvetica Neue"/>
              </a:rPr>
              <a:t>truda</a:t>
            </a:r>
            <a:r>
              <a:rPr lang="en-US" sz="2100" dirty="0">
                <a:solidFill>
                  <a:schemeClr val="dk1"/>
                </a:solidFill>
                <a:latin typeface="Helvetica Neue"/>
                <a:ea typeface="Helvetica Neue"/>
                <a:cs typeface="Helvetica Neue"/>
                <a:sym typeface="Helvetica Neue"/>
              </a:rPr>
              <a:t>.</a:t>
            </a:r>
          </a:p>
        </p:txBody>
      </p:sp>
      <p:sp>
        <p:nvSpPr>
          <p:cNvPr id="22" name="Google Shape;159;p4"/>
          <p:cNvSpPr txBox="1"/>
          <p:nvPr/>
        </p:nvSpPr>
        <p:spPr>
          <a:xfrm>
            <a:off x="14021824" y="6902364"/>
            <a:ext cx="2607606" cy="26776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100" b="1" dirty="0">
                <a:solidFill>
                  <a:srgbClr val="FF7C80"/>
                </a:solidFill>
                <a:latin typeface="Helvetica Neue"/>
                <a:ea typeface="Helvetica Neue"/>
                <a:cs typeface="Helvetica Neue"/>
                <a:sym typeface="Helvetica Neue"/>
              </a:rPr>
              <a:t>10. Spremljajte svojo uporabo družbenih medijev</a:t>
            </a:r>
          </a:p>
          <a:p>
            <a:pPr marL="0" marR="0" lvl="0" indent="0" algn="l" rtl="0">
              <a:spcBef>
                <a:spcPts val="0"/>
              </a:spcBef>
              <a:spcAft>
                <a:spcPts val="0"/>
              </a:spcAft>
              <a:buNone/>
            </a:pPr>
            <a:endParaRPr lang="en-US" sz="21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100" dirty="0">
                <a:solidFill>
                  <a:schemeClr val="dk1"/>
                </a:solidFill>
                <a:latin typeface="Helvetica Neue"/>
                <a:ea typeface="Helvetica Neue"/>
                <a:cs typeface="Helvetica Neue"/>
                <a:sym typeface="Helvetica Neue"/>
              </a:rPr>
              <a:t>Razen če gre za službeni namen, se v prostem času izogibajte uporabi družbenih medijev.</a:t>
            </a:r>
          </a:p>
        </p:txBody>
      </p:sp>
      <p:sp>
        <p:nvSpPr>
          <p:cNvPr id="23" name="Google Shape;159;p4"/>
          <p:cNvSpPr txBox="1"/>
          <p:nvPr/>
        </p:nvSpPr>
        <p:spPr>
          <a:xfrm>
            <a:off x="3830941" y="6224173"/>
            <a:ext cx="2607606" cy="36471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100" b="1" dirty="0">
                <a:solidFill>
                  <a:srgbClr val="FF7C80"/>
                </a:solidFill>
                <a:latin typeface="Helvetica Neue"/>
                <a:ea typeface="Helvetica Neue"/>
                <a:cs typeface="Helvetica Neue"/>
                <a:sym typeface="Helvetica Neue"/>
              </a:rPr>
              <a:t>7. Seznam opravil</a:t>
            </a:r>
          </a:p>
          <a:p>
            <a:pPr marL="0" marR="0" lvl="0" indent="0" algn="l" rtl="0">
              <a:spcBef>
                <a:spcPts val="0"/>
              </a:spcBef>
              <a:spcAft>
                <a:spcPts val="0"/>
              </a:spcAft>
              <a:buNone/>
            </a:pPr>
            <a:endParaRPr lang="en-US" sz="21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100" dirty="0" err="1">
                <a:solidFill>
                  <a:schemeClr val="dk1"/>
                </a:solidFill>
                <a:latin typeface="Helvetica Neue"/>
                <a:ea typeface="Helvetica Neue"/>
                <a:cs typeface="Helvetica Neue"/>
                <a:sym typeface="Helvetica Neue"/>
              </a:rPr>
              <a:t>Zapišite</a:t>
            </a:r>
            <a:r>
              <a:rPr lang="en-US" sz="2100" dirty="0">
                <a:solidFill>
                  <a:schemeClr val="dk1"/>
                </a:solidFill>
                <a:latin typeface="Helvetica Neue"/>
                <a:ea typeface="Helvetica Neue"/>
                <a:cs typeface="Helvetica Neue"/>
                <a:sym typeface="Helvetica Neue"/>
              </a:rPr>
              <a:t> </a:t>
            </a:r>
            <a:r>
              <a:rPr lang="en-US" sz="2100" dirty="0" err="1">
                <a:solidFill>
                  <a:schemeClr val="dk1"/>
                </a:solidFill>
                <a:latin typeface="Helvetica Neue"/>
                <a:ea typeface="Helvetica Neue"/>
                <a:cs typeface="Helvetica Neue"/>
                <a:sym typeface="Helvetica Neue"/>
              </a:rPr>
              <a:t>si</a:t>
            </a:r>
            <a:r>
              <a:rPr lang="en-US" sz="2100" dirty="0">
                <a:solidFill>
                  <a:schemeClr val="dk1"/>
                </a:solidFill>
                <a:latin typeface="Helvetica Neue"/>
                <a:ea typeface="Helvetica Neue"/>
                <a:cs typeface="Helvetica Neue"/>
                <a:sym typeface="Helvetica Neue"/>
              </a:rPr>
              <a:t> </a:t>
            </a:r>
            <a:r>
              <a:rPr lang="en-US" sz="2100" dirty="0" err="1">
                <a:solidFill>
                  <a:schemeClr val="dk1"/>
                </a:solidFill>
                <a:latin typeface="Helvetica Neue"/>
                <a:ea typeface="Helvetica Neue"/>
                <a:cs typeface="Helvetica Neue"/>
                <a:sym typeface="Helvetica Neue"/>
              </a:rPr>
              <a:t>stvari</a:t>
            </a:r>
            <a:r>
              <a:rPr lang="en-US" sz="2100" dirty="0">
                <a:solidFill>
                  <a:schemeClr val="dk1"/>
                </a:solidFill>
                <a:latin typeface="Helvetica Neue"/>
                <a:ea typeface="Helvetica Neue"/>
                <a:cs typeface="Helvetica Neue"/>
                <a:sym typeface="Helvetica Neue"/>
              </a:rPr>
              <a:t> in poskušajte </a:t>
            </a:r>
            <a:r>
              <a:rPr lang="en-US" sz="2100" dirty="0" err="1">
                <a:solidFill>
                  <a:schemeClr val="dk1"/>
                </a:solidFill>
                <a:latin typeface="Helvetica Neue"/>
                <a:ea typeface="Helvetica Neue"/>
                <a:cs typeface="Helvetica Neue"/>
                <a:sym typeface="Helvetica Neue"/>
              </a:rPr>
              <a:t>slediti</a:t>
            </a:r>
            <a:r>
              <a:rPr lang="en-US" sz="2100" dirty="0">
                <a:solidFill>
                  <a:schemeClr val="dk1"/>
                </a:solidFill>
                <a:latin typeface="Helvetica Neue"/>
                <a:ea typeface="Helvetica Neue"/>
                <a:cs typeface="Helvetica Neue"/>
                <a:sym typeface="Helvetica Neue"/>
              </a:rPr>
              <a:t> </a:t>
            </a:r>
            <a:r>
              <a:rPr lang="en-US" sz="2100" dirty="0" err="1">
                <a:solidFill>
                  <a:schemeClr val="dk1"/>
                </a:solidFill>
                <a:latin typeface="Helvetica Neue"/>
                <a:ea typeface="Helvetica Neue"/>
                <a:cs typeface="Helvetica Neue"/>
                <a:sym typeface="Helvetica Neue"/>
              </a:rPr>
              <a:t>vsemu</a:t>
            </a:r>
            <a:r>
              <a:rPr lang="en-US" sz="2100" dirty="0">
                <a:solidFill>
                  <a:schemeClr val="dk1"/>
                </a:solidFill>
                <a:latin typeface="Helvetica Neue"/>
                <a:ea typeface="Helvetica Neue"/>
                <a:cs typeface="Helvetica Neue"/>
                <a:sym typeface="Helvetica Neue"/>
              </a:rPr>
              <a:t>; ni vam treba takoj obdelati vseh vnosov, vendar se </a:t>
            </a:r>
            <a:r>
              <a:rPr lang="en-US" sz="2100" dirty="0" err="1">
                <a:solidFill>
                  <a:schemeClr val="dk1"/>
                </a:solidFill>
                <a:latin typeface="Helvetica Neue"/>
                <a:ea typeface="Helvetica Neue"/>
                <a:cs typeface="Helvetica Neue"/>
                <a:sym typeface="Helvetica Neue"/>
              </a:rPr>
              <a:t>boste</a:t>
            </a:r>
            <a:r>
              <a:rPr lang="en-US" sz="2100" dirty="0">
                <a:solidFill>
                  <a:schemeClr val="dk1"/>
                </a:solidFill>
                <a:latin typeface="Helvetica Neue"/>
                <a:ea typeface="Helvetica Neue"/>
                <a:cs typeface="Helvetica Neue"/>
                <a:sym typeface="Helvetica Neue"/>
              </a:rPr>
              <a:t> </a:t>
            </a:r>
            <a:r>
              <a:rPr lang="en-US" sz="2100" dirty="0" err="1">
                <a:solidFill>
                  <a:schemeClr val="dk1"/>
                </a:solidFill>
                <a:latin typeface="Helvetica Neue"/>
                <a:ea typeface="Helvetica Neue"/>
                <a:cs typeface="Helvetica Neue"/>
                <a:sym typeface="Helvetica Neue"/>
              </a:rPr>
              <a:t>tako</a:t>
            </a:r>
            <a:r>
              <a:rPr lang="en-US" sz="2100" dirty="0">
                <a:solidFill>
                  <a:schemeClr val="dk1"/>
                </a:solidFill>
                <a:latin typeface="Helvetica Neue"/>
                <a:ea typeface="Helvetica Neue"/>
                <a:cs typeface="Helvetica Neue"/>
                <a:sym typeface="Helvetica Neue"/>
              </a:rPr>
              <a:t> </a:t>
            </a:r>
            <a:r>
              <a:rPr lang="en-US" sz="2100" dirty="0" err="1">
                <a:solidFill>
                  <a:schemeClr val="dk1"/>
                </a:solidFill>
                <a:latin typeface="Helvetica Neue"/>
                <a:ea typeface="Helvetica Neue"/>
                <a:cs typeface="Helvetica Neue"/>
                <a:sym typeface="Helvetica Neue"/>
              </a:rPr>
              <a:t>vsaj</a:t>
            </a:r>
            <a:r>
              <a:rPr lang="en-US" sz="2100" dirty="0">
                <a:solidFill>
                  <a:schemeClr val="dk1"/>
                </a:solidFill>
                <a:latin typeface="Helvetica Neue"/>
                <a:ea typeface="Helvetica Neue"/>
                <a:cs typeface="Helvetica Neue"/>
                <a:sym typeface="Helvetica Neue"/>
              </a:rPr>
              <a:t> lažje vrnili na svoj seznam z </a:t>
            </a:r>
            <a:r>
              <a:rPr lang="en-US" sz="2100" dirty="0" err="1">
                <a:solidFill>
                  <a:schemeClr val="dk1"/>
                </a:solidFill>
                <a:latin typeface="Helvetica Neue"/>
                <a:ea typeface="Helvetica Neue"/>
                <a:cs typeface="Helvetica Neue"/>
                <a:sym typeface="Helvetica Neue"/>
              </a:rPr>
              <a:t>akcijskim</a:t>
            </a:r>
            <a:r>
              <a:rPr lang="en-US" sz="2100" dirty="0">
                <a:solidFill>
                  <a:schemeClr val="dk1"/>
                </a:solidFill>
                <a:latin typeface="Helvetica Neue"/>
                <a:ea typeface="Helvetica Neue"/>
                <a:cs typeface="Helvetica Neue"/>
                <a:sym typeface="Helvetica Neue"/>
              </a:rPr>
              <a:t> </a:t>
            </a:r>
            <a:r>
              <a:rPr lang="en-US" sz="2100" dirty="0" err="1">
                <a:solidFill>
                  <a:schemeClr val="dk1"/>
                </a:solidFill>
                <a:latin typeface="Helvetica Neue"/>
                <a:ea typeface="Helvetica Neue"/>
                <a:cs typeface="Helvetica Neue"/>
                <a:sym typeface="Helvetica Neue"/>
              </a:rPr>
              <a:t>načrtom</a:t>
            </a:r>
            <a:r>
              <a:rPr lang="en-US" sz="2100" dirty="0">
                <a:solidFill>
                  <a:schemeClr val="dk1"/>
                </a:solidFill>
                <a:latin typeface="Helvetica Neue"/>
                <a:ea typeface="Helvetica Neue"/>
                <a:cs typeface="Helvetica Neue"/>
                <a:sym typeface="Helvetica Neue"/>
              </a:rPr>
              <a:t>.</a:t>
            </a:r>
          </a:p>
        </p:txBody>
      </p:sp>
      <p:sp>
        <p:nvSpPr>
          <p:cNvPr id="3" name="Google Shape;158;p4">
            <a:extLst>
              <a:ext uri="{FF2B5EF4-FFF2-40B4-BE49-F238E27FC236}">
                <a16:creationId xmlns:a16="http://schemas.microsoft.com/office/drawing/2014/main" id="{B1AB4300-82F1-770C-372A-FE73E0A75DC0}"/>
              </a:ext>
            </a:extLst>
          </p:cNvPr>
          <p:cNvSpPr txBox="1"/>
          <p:nvPr/>
        </p:nvSpPr>
        <p:spPr>
          <a:xfrm>
            <a:off x="274092" y="707020"/>
            <a:ext cx="17755738" cy="769401"/>
          </a:xfrm>
          <a:prstGeom prst="rect">
            <a:avLst/>
          </a:prstGeom>
          <a:noFill/>
          <a:ln>
            <a:noFill/>
          </a:ln>
        </p:spPr>
        <p:txBody>
          <a:bodyPr spcFirstLastPara="1" wrap="square" lIns="91425" tIns="45700" rIns="91425" bIns="45700" anchor="t" anchorCtr="0">
            <a:spAutoFit/>
          </a:bodyPr>
          <a:lstStyle/>
          <a:p>
            <a:pPr lvl="0" algn="l" rtl="0"/>
            <a:r>
              <a:rPr lang="en-US" sz="4400" b="1" dirty="0">
                <a:solidFill>
                  <a:srgbClr val="D00B24"/>
                </a:solidFill>
              </a:rPr>
              <a:t>2</a:t>
            </a:r>
            <a:r>
              <a:rPr lang="en-US" sz="4400" b="1" dirty="0">
                <a:solidFill>
                  <a:srgbClr val="D00B24"/>
                </a:solidFill>
                <a:latin typeface="Arial"/>
                <a:ea typeface="Arial"/>
                <a:cs typeface="Arial"/>
                <a:sym typeface="Arial"/>
              </a:rPr>
              <a:t>.</a:t>
            </a:r>
            <a:r>
              <a:rPr lang="en-GB" sz="4400" b="1" dirty="0">
                <a:solidFill>
                  <a:srgbClr val="D00B24"/>
                </a:solidFill>
              </a:rPr>
              <a:t> </a:t>
            </a:r>
            <a:r>
              <a:rPr lang="en-GB" sz="4400" b="1" dirty="0" err="1">
                <a:solidFill>
                  <a:srgbClr val="D00B24"/>
                </a:solidFill>
              </a:rPr>
              <a:t>Delo</a:t>
            </a:r>
            <a:r>
              <a:rPr lang="en-GB" sz="4400" b="1" dirty="0">
                <a:solidFill>
                  <a:srgbClr val="D00B24"/>
                </a:solidFill>
              </a:rPr>
              <a:t> pod pritiskom</a:t>
            </a:r>
          </a:p>
        </p:txBody>
      </p:sp>
    </p:spTree>
    <p:extLst>
      <p:ext uri="{BB962C8B-B14F-4D97-AF65-F5344CB8AC3E}">
        <p14:creationId xmlns:p14="http://schemas.microsoft.com/office/powerpoint/2010/main" val="27430016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2" name="CasellaDiTesto 1"/>
          <p:cNvSpPr txBox="1"/>
          <p:nvPr/>
        </p:nvSpPr>
        <p:spPr>
          <a:xfrm>
            <a:off x="860946" y="7823462"/>
            <a:ext cx="16582030" cy="2347415"/>
          </a:xfrm>
          <a:prstGeom prst="rect">
            <a:avLst/>
          </a:prstGeom>
          <a:solidFill>
            <a:schemeClr val="bg1"/>
          </a:solidFill>
        </p:spPr>
        <p:txBody>
          <a:bodyPr wrap="square" rtlCol="0">
            <a:spAutoFit/>
          </a:bodyPr>
          <a:lstStyle/>
          <a:p>
            <a:endParaRPr lang="en-GB" dirty="0"/>
          </a:p>
        </p:txBody>
      </p:sp>
      <p:sp>
        <p:nvSpPr>
          <p:cNvPr id="6" name="CasellaDiTesto 5"/>
          <p:cNvSpPr txBox="1"/>
          <p:nvPr/>
        </p:nvSpPr>
        <p:spPr>
          <a:xfrm>
            <a:off x="13361158" y="0"/>
            <a:ext cx="4668672" cy="2347415"/>
          </a:xfrm>
          <a:prstGeom prst="rect">
            <a:avLst/>
          </a:prstGeom>
          <a:solidFill>
            <a:schemeClr val="bg1"/>
          </a:solidFill>
        </p:spPr>
        <p:txBody>
          <a:bodyPr wrap="square" rtlCol="0">
            <a:spAutoFit/>
          </a:bodyPr>
          <a:lstStyle/>
          <a:p>
            <a:endParaRPr lang="en-GB" dirty="0"/>
          </a:p>
        </p:txBody>
      </p:sp>
      <p:sp>
        <p:nvSpPr>
          <p:cNvPr id="3" name="Google Shape;158;p4">
            <a:extLst>
              <a:ext uri="{FF2B5EF4-FFF2-40B4-BE49-F238E27FC236}">
                <a16:creationId xmlns:a16="http://schemas.microsoft.com/office/drawing/2014/main" id="{0B47D5E3-EBA1-7A75-92CF-EA9D4842D968}"/>
              </a:ext>
            </a:extLst>
          </p:cNvPr>
          <p:cNvSpPr txBox="1"/>
          <p:nvPr/>
        </p:nvSpPr>
        <p:spPr>
          <a:xfrm>
            <a:off x="274092" y="707020"/>
            <a:ext cx="17755738" cy="769401"/>
          </a:xfrm>
          <a:prstGeom prst="rect">
            <a:avLst/>
          </a:prstGeom>
          <a:noFill/>
          <a:ln>
            <a:noFill/>
          </a:ln>
        </p:spPr>
        <p:txBody>
          <a:bodyPr spcFirstLastPara="1" wrap="square" lIns="91425" tIns="45700" rIns="91425" bIns="45700" anchor="t" anchorCtr="0">
            <a:spAutoFit/>
          </a:bodyPr>
          <a:lstStyle/>
          <a:p>
            <a:pPr lvl="0" algn="l" rtl="0"/>
            <a:r>
              <a:rPr lang="en-US" sz="4400" b="1" dirty="0">
                <a:solidFill>
                  <a:srgbClr val="D00B24"/>
                </a:solidFill>
              </a:rPr>
              <a:t>2</a:t>
            </a:r>
            <a:r>
              <a:rPr lang="en-US" sz="4400" b="1" dirty="0">
                <a:solidFill>
                  <a:srgbClr val="D00B24"/>
                </a:solidFill>
                <a:latin typeface="Arial"/>
                <a:ea typeface="Arial"/>
                <a:cs typeface="Arial"/>
                <a:sym typeface="Arial"/>
              </a:rPr>
              <a:t>.</a:t>
            </a:r>
            <a:r>
              <a:rPr lang="en-GB" sz="4400" b="1" dirty="0">
                <a:solidFill>
                  <a:srgbClr val="D00B24"/>
                </a:solidFill>
              </a:rPr>
              <a:t> </a:t>
            </a:r>
            <a:r>
              <a:rPr lang="en-GB" sz="4400" b="1" dirty="0" err="1">
                <a:solidFill>
                  <a:srgbClr val="D00B24"/>
                </a:solidFill>
              </a:rPr>
              <a:t>Delo</a:t>
            </a:r>
            <a:r>
              <a:rPr lang="en-GB" sz="4400" b="1" dirty="0">
                <a:solidFill>
                  <a:srgbClr val="D00B24"/>
                </a:solidFill>
              </a:rPr>
              <a:t> pod pritiskom</a:t>
            </a:r>
          </a:p>
        </p:txBody>
      </p:sp>
      <p:sp>
        <p:nvSpPr>
          <p:cNvPr id="10" name="TextBox 9">
            <a:extLst>
              <a:ext uri="{FF2B5EF4-FFF2-40B4-BE49-F238E27FC236}">
                <a16:creationId xmlns:a16="http://schemas.microsoft.com/office/drawing/2014/main" id="{634D8090-C402-6D22-836C-39CA58D4399B}"/>
              </a:ext>
            </a:extLst>
          </p:cNvPr>
          <p:cNvSpPr txBox="1"/>
          <p:nvPr/>
        </p:nvSpPr>
        <p:spPr>
          <a:xfrm>
            <a:off x="274092" y="1553383"/>
            <a:ext cx="9697222" cy="523220"/>
          </a:xfrm>
          <a:prstGeom prst="rect">
            <a:avLst/>
          </a:prstGeom>
          <a:noFill/>
        </p:spPr>
        <p:txBody>
          <a:bodyPr wrap="square">
            <a:spAutoFit/>
          </a:bodyPr>
          <a:lstStyle/>
          <a:p>
            <a:r>
              <a:rPr lang="en-GB" sz="2800" b="1" dirty="0" err="1">
                <a:solidFill>
                  <a:srgbClr val="C00000"/>
                </a:solidFill>
                <a:latin typeface="Helvetica Neue" panose="02000503000000020004" pitchFamily="2" charset="0"/>
                <a:ea typeface="Helvetica Neue" panose="02000503000000020004" pitchFamily="2" charset="0"/>
                <a:cs typeface="Helvetica Neue" panose="02000503000000020004" pitchFamily="2" charset="0"/>
              </a:rPr>
              <a:t>Določanje</a:t>
            </a:r>
            <a:r>
              <a:rPr lang="en-GB" sz="2800" b="1" dirty="0">
                <a:solidFill>
                  <a:srgbClr val="C00000"/>
                </a:solidFill>
                <a:latin typeface="Helvetica Neue" panose="02000503000000020004" pitchFamily="2" charset="0"/>
                <a:ea typeface="Helvetica Neue" panose="02000503000000020004" pitchFamily="2" charset="0"/>
                <a:cs typeface="Helvetica Neue" panose="02000503000000020004" pitchFamily="2" charset="0"/>
              </a:rPr>
              <a:t> </a:t>
            </a:r>
            <a:r>
              <a:rPr lang="en-GB" sz="2800" b="1" dirty="0" err="1">
                <a:solidFill>
                  <a:srgbClr val="C00000"/>
                </a:solidFill>
                <a:latin typeface="Helvetica Neue" panose="02000503000000020004" pitchFamily="2" charset="0"/>
                <a:ea typeface="Helvetica Neue" panose="02000503000000020004" pitchFamily="2" charset="0"/>
                <a:cs typeface="Helvetica Neue" panose="02000503000000020004" pitchFamily="2" charset="0"/>
              </a:rPr>
              <a:t>prioritet</a:t>
            </a:r>
            <a:r>
              <a:rPr lang="en-GB" sz="2800" b="1" dirty="0">
                <a:solidFill>
                  <a:srgbClr val="C00000"/>
                </a:solidFill>
                <a:latin typeface="Helvetica Neue" panose="02000503000000020004" pitchFamily="2" charset="0"/>
                <a:ea typeface="Helvetica Neue" panose="02000503000000020004" pitchFamily="2" charset="0"/>
                <a:cs typeface="Helvetica Neue" panose="02000503000000020004" pitchFamily="2" charset="0"/>
              </a:rPr>
              <a:t>: </a:t>
            </a:r>
            <a:r>
              <a:rPr lang="en-GB" sz="2800" b="1" dirty="0" err="1">
                <a:solidFill>
                  <a:srgbClr val="C00000"/>
                </a:solidFill>
                <a:latin typeface="Helvetica Neue" panose="02000503000000020004" pitchFamily="2" charset="0"/>
                <a:ea typeface="Helvetica Neue" panose="02000503000000020004" pitchFamily="2" charset="0"/>
                <a:cs typeface="Helvetica Neue" panose="02000503000000020004" pitchFamily="2" charset="0"/>
              </a:rPr>
              <a:t>kako</a:t>
            </a:r>
            <a:r>
              <a:rPr lang="en-GB" sz="2800" b="1" dirty="0">
                <a:solidFill>
                  <a:srgbClr val="C00000"/>
                </a:solidFill>
                <a:latin typeface="Helvetica Neue" panose="02000503000000020004" pitchFamily="2" charset="0"/>
                <a:ea typeface="Helvetica Neue" panose="02000503000000020004" pitchFamily="2" charset="0"/>
                <a:cs typeface="Helvetica Neue" panose="02000503000000020004" pitchFamily="2" charset="0"/>
              </a:rPr>
              <a:t> to </a:t>
            </a:r>
            <a:r>
              <a:rPr lang="en-GB" sz="2800" b="1" dirty="0" err="1">
                <a:solidFill>
                  <a:srgbClr val="C00000"/>
                </a:solidFill>
                <a:latin typeface="Helvetica Neue" panose="02000503000000020004" pitchFamily="2" charset="0"/>
                <a:ea typeface="Helvetica Neue" panose="02000503000000020004" pitchFamily="2" charset="0"/>
                <a:cs typeface="Helvetica Neue" panose="02000503000000020004" pitchFamily="2" charset="0"/>
              </a:rPr>
              <a:t>storiti</a:t>
            </a:r>
            <a:r>
              <a:rPr lang="en-GB" sz="2800" b="1" dirty="0">
                <a:solidFill>
                  <a:srgbClr val="C00000"/>
                </a:solidFill>
                <a:latin typeface="Helvetica Neue" panose="02000503000000020004" pitchFamily="2" charset="0"/>
                <a:ea typeface="Helvetica Neue" panose="02000503000000020004" pitchFamily="2" charset="0"/>
                <a:cs typeface="Helvetica Neue" panose="02000503000000020004" pitchFamily="2" charset="0"/>
              </a:rPr>
              <a:t>? </a:t>
            </a:r>
            <a:endParaRPr lang="en-SI" sz="2800" b="1" dirty="0">
              <a:solidFill>
                <a:srgbClr val="C00000"/>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1" name="Google Shape;159;p4">
            <a:extLst>
              <a:ext uri="{FF2B5EF4-FFF2-40B4-BE49-F238E27FC236}">
                <a16:creationId xmlns:a16="http://schemas.microsoft.com/office/drawing/2014/main" id="{2A79CF02-4F4B-AD19-48F2-E83A2212B03E}"/>
              </a:ext>
            </a:extLst>
          </p:cNvPr>
          <p:cNvSpPr txBox="1"/>
          <p:nvPr/>
        </p:nvSpPr>
        <p:spPr>
          <a:xfrm>
            <a:off x="274092" y="2245902"/>
            <a:ext cx="17755738" cy="18158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a:solidFill>
                  <a:schemeClr val="dk1"/>
                </a:solidFill>
                <a:latin typeface="Helvetica Neue"/>
                <a:ea typeface="Helvetica Neue"/>
                <a:cs typeface="Helvetica Neue"/>
                <a:sym typeface="Helvetica Neue"/>
              </a:rPr>
              <a:t>Spet se vračamo k razporeditvi prioritet na vašem dnevnem redu: vi želite upravljati dogodke na </a:t>
            </a:r>
            <a:r>
              <a:rPr lang="en-US" sz="2800" dirty="0" err="1">
                <a:solidFill>
                  <a:schemeClr val="dk1"/>
                </a:solidFill>
                <a:latin typeface="Helvetica Neue"/>
                <a:ea typeface="Helvetica Neue"/>
                <a:cs typeface="Helvetica Neue"/>
                <a:sym typeface="Helvetica Neue"/>
              </a:rPr>
              <a:t>svojem</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urniku</a:t>
            </a:r>
            <a:r>
              <a:rPr lang="en-US" sz="2800" dirty="0">
                <a:solidFill>
                  <a:schemeClr val="dk1"/>
                </a:solidFill>
                <a:latin typeface="Helvetica Neue"/>
                <a:ea typeface="Helvetica Neue"/>
                <a:cs typeface="Helvetica Neue"/>
                <a:sym typeface="Helvetica Neue"/>
              </a:rPr>
              <a:t> in ne obratno – ne </a:t>
            </a:r>
            <a:r>
              <a:rPr lang="en-US" sz="2800" dirty="0" err="1">
                <a:solidFill>
                  <a:schemeClr val="dk1"/>
                </a:solidFill>
                <a:latin typeface="Helvetica Neue"/>
                <a:ea typeface="Helvetica Neue"/>
                <a:cs typeface="Helvetica Neue"/>
                <a:sym typeface="Helvetica Neue"/>
              </a:rPr>
              <a:t>postanite</a:t>
            </a:r>
            <a:r>
              <a:rPr lang="en-US" sz="2800" dirty="0">
                <a:solidFill>
                  <a:schemeClr val="dk1"/>
                </a:solidFill>
                <a:latin typeface="Helvetica Neue"/>
                <a:ea typeface="Helvetica Neue"/>
                <a:cs typeface="Helvetica Neue"/>
                <a:sym typeface="Helvetica Neue"/>
              </a:rPr>
              <a:t> žrtev samih sebe in ne dovolite zunanjim dejavnikom, da vam narekujejo rutino.</a:t>
            </a:r>
          </a:p>
          <a:p>
            <a:pPr marL="0" marR="0" lvl="0" indent="0" algn="l" rtl="0">
              <a:spcBef>
                <a:spcPts val="0"/>
              </a:spcBef>
              <a:spcAft>
                <a:spcPts val="0"/>
              </a:spcAft>
              <a:buNone/>
            </a:pPr>
            <a:endParaRPr lang="en-US" sz="28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800" dirty="0">
                <a:solidFill>
                  <a:schemeClr val="dk1"/>
                </a:solidFill>
                <a:latin typeface="Helvetica Neue"/>
                <a:ea typeface="Helvetica Neue"/>
                <a:cs typeface="Helvetica Neue"/>
                <a:sym typeface="Helvetica Neue"/>
              </a:rPr>
              <a:t>Če želite to narediti, morate določiti in se držati treh osnovnih pravil:</a:t>
            </a:r>
          </a:p>
        </p:txBody>
      </p:sp>
      <p:sp>
        <p:nvSpPr>
          <p:cNvPr id="12" name="Google Shape;159;p4">
            <a:extLst>
              <a:ext uri="{FF2B5EF4-FFF2-40B4-BE49-F238E27FC236}">
                <a16:creationId xmlns:a16="http://schemas.microsoft.com/office/drawing/2014/main" id="{5631BA32-6E8D-3B1D-C5E2-85081A2643BC}"/>
              </a:ext>
            </a:extLst>
          </p:cNvPr>
          <p:cNvSpPr txBox="1"/>
          <p:nvPr/>
        </p:nvSpPr>
        <p:spPr>
          <a:xfrm>
            <a:off x="274092" y="4679875"/>
            <a:ext cx="5239604" cy="475510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rgbClr val="FF7C80"/>
                </a:solidFill>
                <a:latin typeface="Helvetica Neue"/>
                <a:ea typeface="Helvetica Neue"/>
                <a:cs typeface="Helvetica Neue"/>
                <a:sym typeface="Helvetica Neue"/>
              </a:rPr>
              <a:t>Najprej </a:t>
            </a:r>
            <a:r>
              <a:rPr lang="en-US" sz="2400" b="1" dirty="0" err="1">
                <a:solidFill>
                  <a:srgbClr val="FF7C80"/>
                </a:solidFill>
                <a:latin typeface="Helvetica Neue"/>
                <a:ea typeface="Helvetica Neue"/>
                <a:cs typeface="Helvetica Neue"/>
                <a:sym typeface="Helvetica Neue"/>
              </a:rPr>
              <a:t>očistite</a:t>
            </a:r>
            <a:r>
              <a:rPr lang="en-US" sz="2400" b="1" dirty="0">
                <a:solidFill>
                  <a:srgbClr val="FF7C80"/>
                </a:solidFill>
                <a:latin typeface="Helvetica Neue"/>
                <a:ea typeface="Helvetica Neue"/>
                <a:cs typeface="Helvetica Neue"/>
                <a:sym typeface="Helvetica Neue"/>
              </a:rPr>
              <a:t> </a:t>
            </a:r>
            <a:r>
              <a:rPr lang="en-US" sz="2400" b="1" dirty="0" err="1">
                <a:solidFill>
                  <a:srgbClr val="FF7C80"/>
                </a:solidFill>
                <a:latin typeface="Helvetica Neue"/>
                <a:ea typeface="Helvetica Neue"/>
                <a:cs typeface="Helvetica Neue"/>
                <a:sym typeface="Helvetica Neue"/>
              </a:rPr>
              <a:t>mize</a:t>
            </a:r>
            <a:r>
              <a:rPr lang="en-US" sz="2400" b="1" dirty="0">
                <a:solidFill>
                  <a:srgbClr val="FF7C80"/>
                </a:solidFill>
                <a:latin typeface="Helvetica Neue"/>
                <a:ea typeface="Helvetica Neue"/>
                <a:cs typeface="Helvetica Neue"/>
                <a:sym typeface="Helvetica Neue"/>
              </a:rPr>
              <a:t> drugih ljudi</a:t>
            </a:r>
          </a:p>
          <a:p>
            <a:pPr marL="0" marR="0" lvl="0" indent="0" algn="l" rtl="0">
              <a:spcBef>
                <a:spcPts val="0"/>
              </a:spcBef>
              <a:spcAft>
                <a:spcPts val="0"/>
              </a:spcAft>
              <a:buNone/>
            </a:pPr>
            <a:endParaRPr lang="en-US" sz="15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200" dirty="0">
                <a:solidFill>
                  <a:schemeClr val="dk1"/>
                </a:solidFill>
                <a:latin typeface="Helvetica Neue"/>
                <a:ea typeface="Helvetica Neue"/>
                <a:cs typeface="Helvetica Neue"/>
                <a:sym typeface="Helvetica Neue"/>
              </a:rPr>
              <a:t>Morda se zdi protislovno, toda ko ste pod pritiskom, ni nič bolj vznemirjajočega, če vas nekdo drug nenehno opominja, da zamujate s tisto stvarjo, ki so jo pred časom zahtevali od vas.</a:t>
            </a:r>
          </a:p>
          <a:p>
            <a:pPr marL="0" marR="0" lvl="0" indent="0" algn="l" rtl="0">
              <a:spcBef>
                <a:spcPts val="0"/>
              </a:spcBef>
              <a:spcAft>
                <a:spcPts val="0"/>
              </a:spcAft>
              <a:buNone/>
            </a:pPr>
            <a:endParaRPr lang="en-US" sz="22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200" dirty="0">
                <a:solidFill>
                  <a:schemeClr val="dk1"/>
                </a:solidFill>
                <a:latin typeface="Helvetica Neue"/>
                <a:ea typeface="Helvetica Neue"/>
                <a:cs typeface="Helvetica Neue"/>
                <a:sym typeface="Helvetica Neue"/>
              </a:rPr>
              <a:t>Poleg tega boste na žalost na lastni koži izkusili, </a:t>
            </a:r>
            <a:r>
              <a:rPr lang="en-US" sz="2200" dirty="0" err="1">
                <a:solidFill>
                  <a:schemeClr val="dk1"/>
                </a:solidFill>
                <a:latin typeface="Helvetica Neue"/>
                <a:ea typeface="Helvetica Neue"/>
                <a:cs typeface="Helvetica Neue"/>
                <a:sym typeface="Helvetica Neue"/>
              </a:rPr>
              <a:t>kako</a:t>
            </a:r>
            <a:r>
              <a:rPr lang="en-US" sz="2200" dirty="0">
                <a:solidFill>
                  <a:schemeClr val="dk1"/>
                </a:solidFill>
                <a:latin typeface="Helvetica Neue"/>
                <a:ea typeface="Helvetica Neue"/>
                <a:cs typeface="Helvetica Neue"/>
                <a:sym typeface="Helvetica Neue"/>
              </a:rPr>
              <a:t> </a:t>
            </a:r>
            <a:r>
              <a:rPr lang="en-US" sz="2200" dirty="0" err="1">
                <a:solidFill>
                  <a:schemeClr val="dk1"/>
                </a:solidFill>
                <a:latin typeface="Helvetica Neue"/>
                <a:ea typeface="Helvetica Neue"/>
                <a:cs typeface="Helvetica Neue"/>
                <a:sym typeface="Helvetica Neue"/>
              </a:rPr>
              <a:t>ni</a:t>
            </a:r>
            <a:r>
              <a:rPr lang="en-US" sz="2200" dirty="0">
                <a:solidFill>
                  <a:schemeClr val="dk1"/>
                </a:solidFill>
                <a:latin typeface="Helvetica Neue"/>
                <a:ea typeface="Helvetica Neue"/>
                <a:cs typeface="Helvetica Neue"/>
                <a:sym typeface="Helvetica Neue"/>
              </a:rPr>
              <a:t> </a:t>
            </a:r>
            <a:r>
              <a:rPr lang="en-US" sz="2200" dirty="0" err="1">
                <a:solidFill>
                  <a:schemeClr val="dk1"/>
                </a:solidFill>
                <a:latin typeface="Helvetica Neue"/>
                <a:ea typeface="Helvetica Neue"/>
                <a:cs typeface="Helvetica Neue"/>
                <a:sym typeface="Helvetica Neue"/>
              </a:rPr>
              <a:t>neprijetno</a:t>
            </a:r>
            <a:r>
              <a:rPr lang="en-US" sz="2200" dirty="0">
                <a:solidFill>
                  <a:schemeClr val="dk1"/>
                </a:solidFill>
                <a:latin typeface="Helvetica Neue"/>
                <a:ea typeface="Helvetica Neue"/>
                <a:cs typeface="Helvetica Neue"/>
                <a:sym typeface="Helvetica Neue"/>
              </a:rPr>
              <a:t>, ko ne </a:t>
            </a:r>
            <a:r>
              <a:rPr lang="en-US" sz="2200" dirty="0" err="1">
                <a:solidFill>
                  <a:schemeClr val="dk1"/>
                </a:solidFill>
                <a:latin typeface="Helvetica Neue"/>
                <a:ea typeface="Helvetica Neue"/>
                <a:cs typeface="Helvetica Neue"/>
                <a:sym typeface="Helvetica Neue"/>
              </a:rPr>
              <a:t>morete</a:t>
            </a:r>
            <a:r>
              <a:rPr lang="en-US" sz="2200" dirty="0">
                <a:solidFill>
                  <a:schemeClr val="dk1"/>
                </a:solidFill>
                <a:latin typeface="Helvetica Neue"/>
                <a:ea typeface="Helvetica Neue"/>
                <a:cs typeface="Helvetica Neue"/>
                <a:sym typeface="Helvetica Neue"/>
              </a:rPr>
              <a:t> </a:t>
            </a:r>
            <a:r>
              <a:rPr lang="en-US" sz="2200" dirty="0" err="1">
                <a:solidFill>
                  <a:schemeClr val="dk1"/>
                </a:solidFill>
                <a:latin typeface="Helvetica Neue"/>
                <a:ea typeface="Helvetica Neue"/>
                <a:cs typeface="Helvetica Neue"/>
                <a:sym typeface="Helvetica Neue"/>
              </a:rPr>
              <a:t>sprocesirati</a:t>
            </a:r>
            <a:r>
              <a:rPr lang="en-US" sz="2200" dirty="0">
                <a:solidFill>
                  <a:schemeClr val="dk1"/>
                </a:solidFill>
                <a:latin typeface="Helvetica Neue"/>
                <a:ea typeface="Helvetica Neue"/>
                <a:cs typeface="Helvetica Neue"/>
                <a:sym typeface="Helvetica Neue"/>
              </a:rPr>
              <a:t> </a:t>
            </a:r>
            <a:r>
              <a:rPr lang="en-US" sz="2200" dirty="0" err="1">
                <a:solidFill>
                  <a:schemeClr val="dk1"/>
                </a:solidFill>
                <a:latin typeface="Helvetica Neue"/>
                <a:ea typeface="Helvetica Neue"/>
                <a:cs typeface="Helvetica Neue"/>
                <a:sym typeface="Helvetica Neue"/>
              </a:rPr>
              <a:t>svoje</a:t>
            </a:r>
            <a:r>
              <a:rPr lang="en-US" sz="2200" dirty="0">
                <a:solidFill>
                  <a:schemeClr val="dk1"/>
                </a:solidFill>
                <a:latin typeface="Helvetica Neue"/>
                <a:ea typeface="Helvetica Neue"/>
                <a:cs typeface="Helvetica Neue"/>
                <a:sym typeface="Helvetica Neue"/>
              </a:rPr>
              <a:t> naloge, ker še vedno čakate </a:t>
            </a:r>
            <a:r>
              <a:rPr lang="en-US" sz="2200" dirty="0" err="1">
                <a:solidFill>
                  <a:schemeClr val="dk1"/>
                </a:solidFill>
                <a:latin typeface="Helvetica Neue"/>
                <a:ea typeface="Helvetica Neue"/>
                <a:cs typeface="Helvetica Neue"/>
                <a:sym typeface="Helvetica Neue"/>
              </a:rPr>
              <a:t>na</a:t>
            </a:r>
            <a:r>
              <a:rPr lang="en-US" sz="2200" dirty="0">
                <a:solidFill>
                  <a:schemeClr val="dk1"/>
                </a:solidFill>
                <a:latin typeface="Helvetica Neue"/>
                <a:ea typeface="Helvetica Neue"/>
                <a:cs typeface="Helvetica Neue"/>
                <a:sym typeface="Helvetica Neue"/>
              </a:rPr>
              <a:t> </a:t>
            </a:r>
            <a:r>
              <a:rPr lang="en-US" sz="2200" dirty="0" err="1">
                <a:solidFill>
                  <a:schemeClr val="dk1"/>
                </a:solidFill>
                <a:latin typeface="Helvetica Neue"/>
                <a:ea typeface="Helvetica Neue"/>
                <a:cs typeface="Helvetica Neue"/>
                <a:sym typeface="Helvetica Neue"/>
              </a:rPr>
              <a:t>določene</a:t>
            </a:r>
            <a:r>
              <a:rPr lang="en-US" sz="2200" dirty="0">
                <a:solidFill>
                  <a:schemeClr val="dk1"/>
                </a:solidFill>
                <a:latin typeface="Helvetica Neue"/>
                <a:ea typeface="Helvetica Neue"/>
                <a:cs typeface="Helvetica Neue"/>
                <a:sym typeface="Helvetica Neue"/>
              </a:rPr>
              <a:t> datoteko od </a:t>
            </a:r>
            <a:r>
              <a:rPr lang="en-US" sz="2200" dirty="0" err="1">
                <a:solidFill>
                  <a:schemeClr val="dk1"/>
                </a:solidFill>
                <a:latin typeface="Helvetica Neue"/>
                <a:ea typeface="Helvetica Neue"/>
                <a:cs typeface="Helvetica Neue"/>
                <a:sym typeface="Helvetica Neue"/>
              </a:rPr>
              <a:t>ene</a:t>
            </a:r>
            <a:r>
              <a:rPr lang="en-US" sz="2200" dirty="0">
                <a:solidFill>
                  <a:schemeClr val="dk1"/>
                </a:solidFill>
                <a:latin typeface="Helvetica Neue"/>
                <a:ea typeface="Helvetica Neue"/>
                <a:cs typeface="Helvetica Neue"/>
                <a:sym typeface="Helvetica Neue"/>
              </a:rPr>
              <a:t> </a:t>
            </a:r>
            <a:r>
              <a:rPr lang="en-US" sz="2200" dirty="0" err="1">
                <a:solidFill>
                  <a:schemeClr val="dk1"/>
                </a:solidFill>
                <a:latin typeface="Helvetica Neue"/>
                <a:ea typeface="Helvetica Neue"/>
                <a:cs typeface="Helvetica Neue"/>
                <a:sym typeface="Helvetica Neue"/>
              </a:rPr>
              <a:t>osebe</a:t>
            </a:r>
            <a:r>
              <a:rPr lang="en-US" sz="2200" dirty="0">
                <a:solidFill>
                  <a:schemeClr val="dk1"/>
                </a:solidFill>
                <a:latin typeface="Helvetica Neue"/>
                <a:ea typeface="Helvetica Neue"/>
                <a:cs typeface="Helvetica Neue"/>
                <a:sym typeface="Helvetica Neue"/>
              </a:rPr>
              <a:t>.</a:t>
            </a:r>
          </a:p>
        </p:txBody>
      </p:sp>
      <p:sp>
        <p:nvSpPr>
          <p:cNvPr id="14" name="Google Shape;159;p4">
            <a:extLst>
              <a:ext uri="{FF2B5EF4-FFF2-40B4-BE49-F238E27FC236}">
                <a16:creationId xmlns:a16="http://schemas.microsoft.com/office/drawing/2014/main" id="{7F450C9D-78A2-8CB0-F770-B8E153EA4D5E}"/>
              </a:ext>
            </a:extLst>
          </p:cNvPr>
          <p:cNvSpPr txBox="1"/>
          <p:nvPr/>
        </p:nvSpPr>
        <p:spPr>
          <a:xfrm>
            <a:off x="6532159" y="4679875"/>
            <a:ext cx="5239604" cy="34008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rgbClr val="FF7C80"/>
                </a:solidFill>
                <a:latin typeface="Helvetica Neue"/>
                <a:ea typeface="Helvetica Neue"/>
                <a:cs typeface="Helvetica Neue"/>
                <a:sym typeface="Helvetica Neue"/>
              </a:rPr>
              <a:t>Osredotočite se na hitre naloge</a:t>
            </a:r>
          </a:p>
          <a:p>
            <a:pPr marL="0" marR="0" lvl="0" indent="0" algn="l" rtl="0">
              <a:spcBef>
                <a:spcPts val="0"/>
              </a:spcBef>
              <a:spcAft>
                <a:spcPts val="0"/>
              </a:spcAft>
              <a:buNone/>
            </a:pPr>
            <a:endParaRPr lang="en-US" sz="15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200" dirty="0">
                <a:solidFill>
                  <a:schemeClr val="dk1"/>
                </a:solidFill>
                <a:latin typeface="Helvetica Neue"/>
                <a:ea typeface="Helvetica Neue"/>
                <a:cs typeface="Helvetica Neue"/>
                <a:sym typeface="Helvetica Neue"/>
              </a:rPr>
              <a:t>Razen če ne morete drugače, očistite svojo </a:t>
            </a:r>
            <a:r>
              <a:rPr lang="en-US" sz="2200" dirty="0" err="1">
                <a:solidFill>
                  <a:schemeClr val="dk1"/>
                </a:solidFill>
                <a:latin typeface="Helvetica Neue"/>
                <a:ea typeface="Helvetica Neue"/>
                <a:cs typeface="Helvetica Neue"/>
                <a:sym typeface="Helvetica Neue"/>
              </a:rPr>
              <a:t>mizo</a:t>
            </a:r>
            <a:r>
              <a:rPr lang="en-US" sz="2200" dirty="0">
                <a:solidFill>
                  <a:schemeClr val="dk1"/>
                </a:solidFill>
                <a:latin typeface="Helvetica Neue"/>
                <a:ea typeface="Helvetica Neue"/>
                <a:cs typeface="Helvetica Neue"/>
                <a:sym typeface="Helvetica Neue"/>
              </a:rPr>
              <a:t> </a:t>
            </a:r>
            <a:r>
              <a:rPr lang="en-US" sz="2200" dirty="0" err="1">
                <a:solidFill>
                  <a:schemeClr val="dk1"/>
                </a:solidFill>
                <a:latin typeface="Helvetica Neue"/>
                <a:ea typeface="Helvetica Neue"/>
                <a:cs typeface="Helvetica Neue"/>
                <a:sym typeface="Helvetica Neue"/>
              </a:rPr>
              <a:t>vseh</a:t>
            </a:r>
            <a:r>
              <a:rPr lang="en-US" sz="2200" dirty="0">
                <a:solidFill>
                  <a:schemeClr val="dk1"/>
                </a:solidFill>
                <a:latin typeface="Helvetica Neue"/>
                <a:ea typeface="Helvetica Neue"/>
                <a:cs typeface="Helvetica Neue"/>
                <a:sym typeface="Helvetica Neue"/>
              </a:rPr>
              <a:t> </a:t>
            </a:r>
            <a:r>
              <a:rPr lang="en-US" sz="2200" dirty="0" err="1">
                <a:solidFill>
                  <a:schemeClr val="dk1"/>
                </a:solidFill>
                <a:latin typeface="Helvetica Neue"/>
                <a:ea typeface="Helvetica Neue"/>
                <a:cs typeface="Helvetica Neue"/>
                <a:sym typeface="Helvetica Neue"/>
              </a:rPr>
              <a:t>stvari</a:t>
            </a:r>
            <a:r>
              <a:rPr lang="en-US" sz="2200" dirty="0">
                <a:solidFill>
                  <a:schemeClr val="dk1"/>
                </a:solidFill>
                <a:latin typeface="Helvetica Neue"/>
                <a:ea typeface="Helvetica Neue"/>
                <a:cs typeface="Helvetica Neue"/>
                <a:sym typeface="Helvetica Neue"/>
              </a:rPr>
              <a:t>, ki </a:t>
            </a:r>
            <a:r>
              <a:rPr lang="en-US" sz="2200" dirty="0" err="1">
                <a:solidFill>
                  <a:schemeClr val="dk1"/>
                </a:solidFill>
                <a:latin typeface="Helvetica Neue"/>
                <a:ea typeface="Helvetica Neue"/>
                <a:cs typeface="Helvetica Neue"/>
                <a:sym typeface="Helvetica Neue"/>
              </a:rPr>
              <a:t>okupirajo</a:t>
            </a:r>
            <a:r>
              <a:rPr lang="en-US" sz="2200" dirty="0">
                <a:solidFill>
                  <a:schemeClr val="dk1"/>
                </a:solidFill>
                <a:latin typeface="Helvetica Neue"/>
                <a:ea typeface="Helvetica Neue"/>
                <a:cs typeface="Helvetica Neue"/>
                <a:sym typeface="Helvetica Neue"/>
              </a:rPr>
              <a:t> </a:t>
            </a:r>
            <a:r>
              <a:rPr lang="en-US" sz="2200" dirty="0" err="1">
                <a:solidFill>
                  <a:schemeClr val="dk1"/>
                </a:solidFill>
                <a:latin typeface="Helvetica Neue"/>
                <a:ea typeface="Helvetica Neue"/>
                <a:cs typeface="Helvetica Neue"/>
                <a:sym typeface="Helvetica Neue"/>
              </a:rPr>
              <a:t>vaše</a:t>
            </a:r>
            <a:r>
              <a:rPr lang="en-US" sz="2200" dirty="0">
                <a:solidFill>
                  <a:schemeClr val="dk1"/>
                </a:solidFill>
                <a:latin typeface="Helvetica Neue"/>
                <a:ea typeface="Helvetica Neue"/>
                <a:cs typeface="Helvetica Neue"/>
                <a:sym typeface="Helvetica Neue"/>
              </a:rPr>
              <a:t> misli.</a:t>
            </a:r>
          </a:p>
          <a:p>
            <a:pPr marL="0" marR="0" lvl="0" indent="0" algn="l" rtl="0">
              <a:spcBef>
                <a:spcPts val="0"/>
              </a:spcBef>
              <a:spcAft>
                <a:spcPts val="0"/>
              </a:spcAft>
              <a:buNone/>
            </a:pPr>
            <a:endParaRPr lang="en-US" sz="22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200" dirty="0">
                <a:solidFill>
                  <a:schemeClr val="dk1"/>
                </a:solidFill>
                <a:latin typeface="Helvetica Neue"/>
                <a:ea typeface="Helvetica Neue"/>
                <a:cs typeface="Helvetica Neue"/>
                <a:sym typeface="Helvetica Neue"/>
              </a:rPr>
              <a:t>Poleg tega vam dejstvo, da vam uspe prebrati svoj </a:t>
            </a:r>
            <a:r>
              <a:rPr lang="en-US" sz="2200" dirty="0" err="1">
                <a:solidFill>
                  <a:schemeClr val="dk1"/>
                </a:solidFill>
                <a:latin typeface="Helvetica Neue"/>
                <a:ea typeface="Helvetica Neue"/>
                <a:cs typeface="Helvetica Neue"/>
                <a:sym typeface="Helvetica Neue"/>
              </a:rPr>
              <a:t>seznam</a:t>
            </a:r>
            <a:r>
              <a:rPr lang="en-US" sz="2200" dirty="0">
                <a:solidFill>
                  <a:schemeClr val="dk1"/>
                </a:solidFill>
                <a:latin typeface="Helvetica Neue"/>
                <a:ea typeface="Helvetica Neue"/>
                <a:cs typeface="Helvetica Neue"/>
                <a:sym typeface="Helvetica Neue"/>
              </a:rPr>
              <a:t> </a:t>
            </a:r>
            <a:r>
              <a:rPr lang="en-US" sz="2200" dirty="0" err="1">
                <a:solidFill>
                  <a:schemeClr val="dk1"/>
                </a:solidFill>
                <a:latin typeface="Helvetica Neue"/>
                <a:ea typeface="Helvetica Neue"/>
                <a:cs typeface="Helvetica Neue"/>
                <a:sym typeface="Helvetica Neue"/>
              </a:rPr>
              <a:t>dejanj</a:t>
            </a:r>
            <a:r>
              <a:rPr lang="en-US" sz="2200" dirty="0">
                <a:solidFill>
                  <a:schemeClr val="dk1"/>
                </a:solidFill>
                <a:latin typeface="Helvetica Neue"/>
                <a:ea typeface="Helvetica Neue"/>
                <a:cs typeface="Helvetica Neue"/>
                <a:sym typeface="Helvetica Neue"/>
              </a:rPr>
              <a:t> </a:t>
            </a:r>
            <a:r>
              <a:rPr lang="en-US" sz="2200" dirty="0" err="1">
                <a:solidFill>
                  <a:schemeClr val="dk1"/>
                </a:solidFill>
                <a:latin typeface="Helvetica Neue"/>
                <a:ea typeface="Helvetica Neue"/>
                <a:cs typeface="Helvetica Neue"/>
                <a:sym typeface="Helvetica Neue"/>
              </a:rPr>
              <a:t>na</a:t>
            </a:r>
            <a:r>
              <a:rPr lang="en-US" sz="2200" dirty="0">
                <a:solidFill>
                  <a:schemeClr val="dk1"/>
                </a:solidFill>
                <a:latin typeface="Helvetica Neue"/>
                <a:ea typeface="Helvetica Neue"/>
                <a:cs typeface="Helvetica Neue"/>
                <a:sym typeface="Helvetica Neue"/>
              </a:rPr>
              <a:t> </a:t>
            </a:r>
            <a:r>
              <a:rPr lang="en-US" sz="2200" dirty="0" err="1">
                <a:solidFill>
                  <a:schemeClr val="dk1"/>
                </a:solidFill>
                <a:latin typeface="Helvetica Neue"/>
                <a:ea typeface="Helvetica Neue"/>
                <a:cs typeface="Helvetica Neue"/>
                <a:sym typeface="Helvetica Neue"/>
              </a:rPr>
              <a:t>vsake</a:t>
            </a:r>
            <a:r>
              <a:rPr lang="en-US" sz="2200" dirty="0">
                <a:solidFill>
                  <a:schemeClr val="dk1"/>
                </a:solidFill>
                <a:latin typeface="Helvetica Neue"/>
                <a:ea typeface="Helvetica Neue"/>
                <a:cs typeface="Helvetica Neue"/>
                <a:sym typeface="Helvetica Neue"/>
              </a:rPr>
              <a:t> </a:t>
            </a:r>
            <a:r>
              <a:rPr lang="en-US" sz="2200" dirty="0" err="1">
                <a:solidFill>
                  <a:schemeClr val="dk1"/>
                </a:solidFill>
                <a:latin typeface="Helvetica Neue"/>
                <a:ea typeface="Helvetica Neue"/>
                <a:cs typeface="Helvetica Neue"/>
                <a:sym typeface="Helvetica Neue"/>
              </a:rPr>
              <a:t>toliko</a:t>
            </a:r>
            <a:r>
              <a:rPr lang="en-US" sz="2200" dirty="0">
                <a:solidFill>
                  <a:schemeClr val="dk1"/>
                </a:solidFill>
                <a:latin typeface="Helvetica Neue"/>
                <a:ea typeface="Helvetica Neue"/>
                <a:cs typeface="Helvetica Neue"/>
                <a:sym typeface="Helvetica Neue"/>
              </a:rPr>
              <a:t> </a:t>
            </a:r>
            <a:r>
              <a:rPr lang="en-US" sz="2200" dirty="0" err="1">
                <a:solidFill>
                  <a:schemeClr val="dk1"/>
                </a:solidFill>
                <a:latin typeface="Helvetica Neue"/>
                <a:ea typeface="Helvetica Neue"/>
                <a:cs typeface="Helvetica Neue"/>
                <a:sym typeface="Helvetica Neue"/>
              </a:rPr>
              <a:t>časa</a:t>
            </a:r>
            <a:r>
              <a:rPr lang="en-US" sz="2200" dirty="0">
                <a:solidFill>
                  <a:schemeClr val="dk1"/>
                </a:solidFill>
                <a:latin typeface="Helvetica Neue"/>
                <a:ea typeface="Helvetica Neue"/>
                <a:cs typeface="Helvetica Neue"/>
                <a:sym typeface="Helvetica Neue"/>
              </a:rPr>
              <a:t>, </a:t>
            </a:r>
            <a:r>
              <a:rPr lang="en-US" sz="2200" dirty="0" err="1">
                <a:solidFill>
                  <a:schemeClr val="dk1"/>
                </a:solidFill>
                <a:latin typeface="Helvetica Neue"/>
                <a:ea typeface="Helvetica Neue"/>
                <a:cs typeface="Helvetica Neue"/>
                <a:sym typeface="Helvetica Neue"/>
              </a:rPr>
              <a:t>pomaga</a:t>
            </a:r>
            <a:r>
              <a:rPr lang="en-US" sz="2200" dirty="0">
                <a:solidFill>
                  <a:schemeClr val="dk1"/>
                </a:solidFill>
                <a:latin typeface="Helvetica Neue"/>
                <a:ea typeface="Helvetica Neue"/>
                <a:cs typeface="Helvetica Neue"/>
                <a:sym typeface="Helvetica Neue"/>
              </a:rPr>
              <a:t> pri ustvarjanju občutka dosežka in lastništva.</a:t>
            </a:r>
          </a:p>
        </p:txBody>
      </p:sp>
      <p:sp>
        <p:nvSpPr>
          <p:cNvPr id="15" name="Google Shape;159;p4">
            <a:extLst>
              <a:ext uri="{FF2B5EF4-FFF2-40B4-BE49-F238E27FC236}">
                <a16:creationId xmlns:a16="http://schemas.microsoft.com/office/drawing/2014/main" id="{EAC72223-D019-2556-BFDC-E0B3587E0A90}"/>
              </a:ext>
            </a:extLst>
          </p:cNvPr>
          <p:cNvSpPr txBox="1"/>
          <p:nvPr/>
        </p:nvSpPr>
        <p:spPr>
          <a:xfrm>
            <a:off x="12790226" y="4679875"/>
            <a:ext cx="5239604" cy="475510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err="1">
                <a:solidFill>
                  <a:srgbClr val="FF7C80"/>
                </a:solidFill>
                <a:latin typeface="Helvetica Neue"/>
                <a:ea typeface="Helvetica Neue"/>
                <a:cs typeface="Helvetica Neue"/>
                <a:sym typeface="Helvetica Neue"/>
              </a:rPr>
              <a:t>Varujte</a:t>
            </a:r>
            <a:r>
              <a:rPr lang="en-US" sz="2400" b="1" dirty="0">
                <a:solidFill>
                  <a:srgbClr val="FF7C80"/>
                </a:solidFill>
                <a:latin typeface="Helvetica Neue"/>
                <a:ea typeface="Helvetica Neue"/>
                <a:cs typeface="Helvetica Neue"/>
                <a:sym typeface="Helvetica Neue"/>
              </a:rPr>
              <a:t> svoj večer</a:t>
            </a:r>
          </a:p>
          <a:p>
            <a:pPr marL="0" marR="0" lvl="0" indent="0" algn="l" rtl="0">
              <a:spcBef>
                <a:spcPts val="0"/>
              </a:spcBef>
              <a:spcAft>
                <a:spcPts val="0"/>
              </a:spcAft>
              <a:buNone/>
            </a:pPr>
            <a:endParaRPr lang="en-US" sz="15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200" dirty="0">
                <a:solidFill>
                  <a:schemeClr val="dk1"/>
                </a:solidFill>
                <a:latin typeface="Helvetica Neue"/>
                <a:ea typeface="Helvetica Neue"/>
                <a:cs typeface="Helvetica Neue"/>
                <a:sym typeface="Helvetica Neue"/>
              </a:rPr>
              <a:t>Začenja se že pozno zvečer in še vedno imate na seznamu nekaj stvari, ki jih morate narediti … </a:t>
            </a:r>
            <a:r>
              <a:rPr lang="en-US" sz="2200" dirty="0" err="1">
                <a:solidFill>
                  <a:schemeClr val="dk1"/>
                </a:solidFill>
                <a:latin typeface="Helvetica Neue"/>
                <a:ea typeface="Helvetica Neue"/>
                <a:cs typeface="Helvetica Neue"/>
                <a:sym typeface="Helvetica Neue"/>
              </a:rPr>
              <a:t>kajne</a:t>
            </a:r>
            <a:r>
              <a:rPr lang="en-US" sz="2200" dirty="0">
                <a:solidFill>
                  <a:schemeClr val="dk1"/>
                </a:solidFill>
                <a:latin typeface="Helvetica Neue"/>
                <a:ea typeface="Helvetica Neue"/>
                <a:cs typeface="Helvetica Neue"/>
                <a:sym typeface="Helvetica Neue"/>
              </a:rPr>
              <a:t>? Ali je to res </a:t>
            </a:r>
            <a:r>
              <a:rPr lang="en-US" sz="2200" dirty="0" err="1">
                <a:solidFill>
                  <a:schemeClr val="dk1"/>
                </a:solidFill>
                <a:latin typeface="Helvetica Neue"/>
                <a:ea typeface="Helvetica Neue"/>
                <a:cs typeface="Helvetica Neue"/>
                <a:sym typeface="Helvetica Neue"/>
              </a:rPr>
              <a:t>potrebno</a:t>
            </a:r>
            <a:r>
              <a:rPr lang="en-US" sz="2200" dirty="0">
                <a:solidFill>
                  <a:schemeClr val="dk1"/>
                </a:solidFill>
                <a:latin typeface="Helvetica Neue"/>
                <a:ea typeface="Helvetica Neue"/>
                <a:cs typeface="Helvetica Neue"/>
                <a:sym typeface="Helvetica Neue"/>
              </a:rPr>
              <a:t> </a:t>
            </a:r>
            <a:r>
              <a:rPr lang="en-US" sz="2200" dirty="0" err="1">
                <a:solidFill>
                  <a:schemeClr val="dk1"/>
                </a:solidFill>
                <a:latin typeface="Helvetica Neue"/>
                <a:ea typeface="Helvetica Neue"/>
                <a:cs typeface="Helvetica Neue"/>
                <a:sym typeface="Helvetica Neue"/>
              </a:rPr>
              <a:t>opraviti</a:t>
            </a:r>
            <a:r>
              <a:rPr lang="en-US" sz="2200" dirty="0">
                <a:solidFill>
                  <a:schemeClr val="dk1"/>
                </a:solidFill>
                <a:latin typeface="Helvetica Neue"/>
                <a:ea typeface="Helvetica Neue"/>
                <a:cs typeface="Helvetica Neue"/>
                <a:sym typeface="Helvetica Neue"/>
              </a:rPr>
              <a:t> do </a:t>
            </a:r>
            <a:r>
              <a:rPr lang="en-US" sz="2200" dirty="0" err="1">
                <a:solidFill>
                  <a:schemeClr val="dk1"/>
                </a:solidFill>
                <a:latin typeface="Helvetica Neue"/>
                <a:ea typeface="Helvetica Neue"/>
                <a:cs typeface="Helvetica Neue"/>
                <a:sym typeface="Helvetica Neue"/>
              </a:rPr>
              <a:t>jutri</a:t>
            </a:r>
            <a:r>
              <a:rPr lang="en-US" sz="2200" dirty="0">
                <a:solidFill>
                  <a:schemeClr val="dk1"/>
                </a:solidFill>
                <a:latin typeface="Helvetica Neue"/>
                <a:ea typeface="Helvetica Neue"/>
                <a:cs typeface="Helvetica Neue"/>
                <a:sym typeface="Helvetica Neue"/>
              </a:rPr>
              <a:t>?</a:t>
            </a:r>
          </a:p>
          <a:p>
            <a:pPr marL="0" marR="0" lvl="0" indent="0" algn="l" rtl="0">
              <a:spcBef>
                <a:spcPts val="0"/>
              </a:spcBef>
              <a:spcAft>
                <a:spcPts val="0"/>
              </a:spcAft>
              <a:buNone/>
            </a:pPr>
            <a:endParaRPr lang="en-US" sz="22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200" dirty="0" err="1">
                <a:solidFill>
                  <a:schemeClr val="dk1"/>
                </a:solidFill>
                <a:latin typeface="Helvetica Neue"/>
                <a:ea typeface="Helvetica Neue"/>
                <a:cs typeface="Helvetica Neue"/>
                <a:sym typeface="Helvetica Neue"/>
              </a:rPr>
              <a:t>Večerni</a:t>
            </a:r>
            <a:r>
              <a:rPr lang="en-US" sz="2200" dirty="0">
                <a:solidFill>
                  <a:schemeClr val="dk1"/>
                </a:solidFill>
                <a:latin typeface="Helvetica Neue"/>
                <a:ea typeface="Helvetica Neue"/>
                <a:cs typeface="Helvetica Neue"/>
                <a:sym typeface="Helvetica Neue"/>
              </a:rPr>
              <a:t> delovni čas mora biti rezerviran za naloge in aktivnosti, za katere veste, da so manj energijsko zahtevne (tj. </a:t>
            </a:r>
            <a:r>
              <a:rPr lang="en-US" sz="2200" dirty="0" err="1">
                <a:solidFill>
                  <a:schemeClr val="dk1"/>
                </a:solidFill>
                <a:latin typeface="Helvetica Neue"/>
                <a:ea typeface="Helvetica Neue"/>
                <a:cs typeface="Helvetica Neue"/>
                <a:sym typeface="Helvetica Neue"/>
              </a:rPr>
              <a:t>administrativno</a:t>
            </a:r>
            <a:r>
              <a:rPr lang="en-US" sz="2200" dirty="0">
                <a:solidFill>
                  <a:schemeClr val="dk1"/>
                </a:solidFill>
                <a:latin typeface="Helvetica Neue"/>
                <a:ea typeface="Helvetica Neue"/>
                <a:cs typeface="Helvetica Neue"/>
                <a:sym typeface="Helvetica Neue"/>
              </a:rPr>
              <a:t> delo, kot je odgovarjanje na e-poštna sporočila, ki so čez dan ostala v teku, </a:t>
            </a:r>
            <a:r>
              <a:rPr lang="en-US" sz="2200" dirty="0" err="1">
                <a:solidFill>
                  <a:schemeClr val="dk1"/>
                </a:solidFill>
                <a:latin typeface="Helvetica Neue"/>
                <a:ea typeface="Helvetica Neue"/>
                <a:cs typeface="Helvetica Neue"/>
                <a:sym typeface="Helvetica Neue"/>
              </a:rPr>
              <a:t>namesto</a:t>
            </a:r>
            <a:r>
              <a:rPr lang="en-US" sz="2200" dirty="0">
                <a:solidFill>
                  <a:schemeClr val="dk1"/>
                </a:solidFill>
                <a:latin typeface="Helvetica Neue"/>
                <a:ea typeface="Helvetica Neue"/>
                <a:cs typeface="Helvetica Neue"/>
                <a:sym typeface="Helvetica Neue"/>
              </a:rPr>
              <a:t> </a:t>
            </a:r>
            <a:r>
              <a:rPr lang="en-US" sz="2200" dirty="0" err="1">
                <a:solidFill>
                  <a:schemeClr val="dk1"/>
                </a:solidFill>
                <a:latin typeface="Helvetica Neue"/>
                <a:ea typeface="Helvetica Neue"/>
                <a:cs typeface="Helvetica Neue"/>
                <a:sym typeface="Helvetica Neue"/>
              </a:rPr>
              <a:t>izdelovanja</a:t>
            </a:r>
            <a:r>
              <a:rPr lang="en-US" sz="2200" dirty="0">
                <a:solidFill>
                  <a:schemeClr val="dk1"/>
                </a:solidFill>
                <a:latin typeface="Helvetica Neue"/>
                <a:ea typeface="Helvetica Neue"/>
                <a:cs typeface="Helvetica Neue"/>
                <a:sym typeface="Helvetica Neue"/>
              </a:rPr>
              <a:t> in </a:t>
            </a:r>
            <a:r>
              <a:rPr lang="en-US" sz="2200" dirty="0" err="1">
                <a:solidFill>
                  <a:schemeClr val="dk1"/>
                </a:solidFill>
                <a:latin typeface="Helvetica Neue"/>
                <a:ea typeface="Helvetica Neue"/>
                <a:cs typeface="Helvetica Neue"/>
                <a:sym typeface="Helvetica Neue"/>
              </a:rPr>
              <a:t>razvoja</a:t>
            </a:r>
            <a:r>
              <a:rPr lang="en-US" sz="2200" dirty="0">
                <a:solidFill>
                  <a:schemeClr val="dk1"/>
                </a:solidFill>
                <a:latin typeface="Helvetica Neue"/>
                <a:ea typeface="Helvetica Neue"/>
                <a:cs typeface="Helvetica Neue"/>
                <a:sym typeface="Helvetica Neue"/>
              </a:rPr>
              <a:t>).</a:t>
            </a:r>
          </a:p>
        </p:txBody>
      </p:sp>
    </p:spTree>
    <p:extLst>
      <p:ext uri="{BB962C8B-B14F-4D97-AF65-F5344CB8AC3E}">
        <p14:creationId xmlns:p14="http://schemas.microsoft.com/office/powerpoint/2010/main" val="9209511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9" name="Google Shape;219;p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578707" y="2427762"/>
            <a:ext cx="467367" cy="450740"/>
          </a:xfrm>
          <a:prstGeom prst="rect">
            <a:avLst/>
          </a:prstGeom>
          <a:noFill/>
          <a:ln>
            <a:noFill/>
          </a:ln>
        </p:spPr>
      </p:pic>
      <p:pic>
        <p:nvPicPr>
          <p:cNvPr id="220" name="Google Shape;220;p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749446" y="5637323"/>
            <a:ext cx="467367" cy="450740"/>
          </a:xfrm>
          <a:prstGeom prst="rect">
            <a:avLst/>
          </a:prstGeom>
          <a:noFill/>
          <a:ln>
            <a:noFill/>
          </a:ln>
        </p:spPr>
      </p:pic>
      <p:pic>
        <p:nvPicPr>
          <p:cNvPr id="221" name="Google Shape;221;p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2196608" y="3028495"/>
            <a:ext cx="467367" cy="450740"/>
          </a:xfrm>
          <a:prstGeom prst="rect">
            <a:avLst/>
          </a:prstGeom>
          <a:noFill/>
          <a:ln>
            <a:noFill/>
          </a:ln>
        </p:spPr>
      </p:pic>
      <p:pic>
        <p:nvPicPr>
          <p:cNvPr id="222" name="Google Shape;222;p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2093199" y="5646874"/>
            <a:ext cx="467367" cy="450740"/>
          </a:xfrm>
          <a:prstGeom prst="rect">
            <a:avLst/>
          </a:prstGeom>
          <a:noFill/>
          <a:ln>
            <a:noFill/>
          </a:ln>
        </p:spPr>
      </p:pic>
      <p:sp>
        <p:nvSpPr>
          <p:cNvPr id="15" name="Google Shape;211;p8"/>
          <p:cNvSpPr txBox="1"/>
          <p:nvPr/>
        </p:nvSpPr>
        <p:spPr>
          <a:xfrm>
            <a:off x="2258001" y="2176098"/>
            <a:ext cx="5467200" cy="9540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ED9DAB"/>
                </a:solidFill>
                <a:latin typeface="Helvetica Neue"/>
                <a:ea typeface="Helvetica Neue"/>
                <a:cs typeface="Helvetica Neue"/>
                <a:sym typeface="Helvetica Neue"/>
              </a:rPr>
              <a:t>Pristop razčlenitve dela za obvladovanje delovne obremenitve</a:t>
            </a:r>
            <a:endParaRPr sz="2800" b="1" dirty="0">
              <a:solidFill>
                <a:srgbClr val="ED9DAB"/>
              </a:solidFill>
              <a:latin typeface="Helvetica Neue"/>
              <a:ea typeface="Helvetica Neue"/>
              <a:cs typeface="Helvetica Neue"/>
              <a:sym typeface="Helvetica Neue"/>
            </a:endParaRPr>
          </a:p>
        </p:txBody>
      </p:sp>
      <p:sp>
        <p:nvSpPr>
          <p:cNvPr id="16" name="Google Shape;212;p8"/>
          <p:cNvSpPr txBox="1"/>
          <p:nvPr/>
        </p:nvSpPr>
        <p:spPr>
          <a:xfrm>
            <a:off x="2362200" y="3605933"/>
            <a:ext cx="5239604" cy="1200288"/>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2400" dirty="0">
                <a:solidFill>
                  <a:schemeClr val="dk1"/>
                </a:solidFill>
                <a:latin typeface="Helvetica Neue"/>
                <a:ea typeface="Helvetica Neue"/>
                <a:cs typeface="Helvetica Neue"/>
                <a:sym typeface="Helvetica Neue"/>
              </a:rPr>
              <a:t>Razdelite svoj delovni paket na bolj obvladljive in manj nujne </a:t>
            </a:r>
            <a:r>
              <a:rPr lang="en-US" sz="2400" dirty="0" err="1">
                <a:solidFill>
                  <a:schemeClr val="dk1"/>
                </a:solidFill>
                <a:latin typeface="Helvetica Neue"/>
                <a:ea typeface="Helvetica Neue"/>
                <a:cs typeface="Helvetica Neue"/>
                <a:sym typeface="Helvetica Neue"/>
              </a:rPr>
              <a:t>skupine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dejavnosti</a:t>
            </a:r>
            <a:r>
              <a:rPr lang="en-US" sz="2400" dirty="0">
                <a:solidFill>
                  <a:schemeClr val="dk1"/>
                </a:solidFill>
                <a:latin typeface="Helvetica Neue"/>
                <a:ea typeface="Helvetica Neue"/>
                <a:cs typeface="Helvetica Neue"/>
                <a:sym typeface="Helvetica Neue"/>
              </a:rPr>
              <a:t>.</a:t>
            </a:r>
            <a:endParaRPr dirty="0"/>
          </a:p>
        </p:txBody>
      </p:sp>
      <p:sp>
        <p:nvSpPr>
          <p:cNvPr id="17" name="Google Shape;213;p8"/>
          <p:cNvSpPr txBox="1"/>
          <p:nvPr/>
        </p:nvSpPr>
        <p:spPr>
          <a:xfrm>
            <a:off x="2362200" y="5617102"/>
            <a:ext cx="5116773"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err="1">
                <a:solidFill>
                  <a:srgbClr val="ED9DAB"/>
                </a:solidFill>
                <a:latin typeface="Helvetica Neue"/>
                <a:ea typeface="Helvetica Neue"/>
                <a:cs typeface="Helvetica Neue"/>
                <a:sym typeface="Helvetica Neue"/>
              </a:rPr>
              <a:t>Delo</a:t>
            </a:r>
            <a:r>
              <a:rPr lang="en-US" sz="2800" b="1" dirty="0">
                <a:solidFill>
                  <a:srgbClr val="ED9DAB"/>
                </a:solidFill>
                <a:latin typeface="Helvetica Neue"/>
                <a:ea typeface="Helvetica Neue"/>
                <a:cs typeface="Helvetica Neue"/>
                <a:sym typeface="Helvetica Neue"/>
              </a:rPr>
              <a:t> pod pritiskom</a:t>
            </a:r>
            <a:endParaRPr sz="2800" b="1" dirty="0">
              <a:solidFill>
                <a:srgbClr val="ED9DAB"/>
              </a:solidFill>
              <a:latin typeface="Helvetica Neue"/>
              <a:ea typeface="Helvetica Neue"/>
              <a:cs typeface="Helvetica Neue"/>
              <a:sym typeface="Helvetica Neue"/>
            </a:endParaRPr>
          </a:p>
        </p:txBody>
      </p:sp>
      <p:sp>
        <p:nvSpPr>
          <p:cNvPr id="18" name="Google Shape;215;p8"/>
          <p:cNvSpPr txBox="1"/>
          <p:nvPr/>
        </p:nvSpPr>
        <p:spPr>
          <a:xfrm>
            <a:off x="12611676" y="3076316"/>
            <a:ext cx="4750061"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err="1">
                <a:solidFill>
                  <a:srgbClr val="ED9DAB"/>
                </a:solidFill>
                <a:latin typeface="Helvetica Neue"/>
                <a:ea typeface="Helvetica Neue"/>
                <a:cs typeface="Helvetica Neue"/>
                <a:sym typeface="Helvetica Neue"/>
              </a:rPr>
              <a:t>Prioretiziranje</a:t>
            </a:r>
            <a:endParaRPr sz="2800" b="1" dirty="0">
              <a:solidFill>
                <a:srgbClr val="ED9DAB"/>
              </a:solidFill>
              <a:latin typeface="Helvetica Neue"/>
              <a:ea typeface="Helvetica Neue"/>
              <a:cs typeface="Helvetica Neue"/>
              <a:sym typeface="Helvetica Neue"/>
            </a:endParaRPr>
          </a:p>
        </p:txBody>
      </p:sp>
      <p:sp>
        <p:nvSpPr>
          <p:cNvPr id="19" name="Google Shape;217;p8"/>
          <p:cNvSpPr txBox="1"/>
          <p:nvPr/>
        </p:nvSpPr>
        <p:spPr>
          <a:xfrm>
            <a:off x="12588009" y="5641671"/>
            <a:ext cx="4586783" cy="9540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ED9DAB"/>
                </a:solidFill>
                <a:latin typeface="Helvetica Neue"/>
                <a:ea typeface="Helvetica Neue"/>
                <a:cs typeface="Helvetica Neue"/>
                <a:sym typeface="Helvetica Neue"/>
              </a:rPr>
              <a:t>Naredite red in vse prepustite interpretaciji</a:t>
            </a:r>
          </a:p>
        </p:txBody>
      </p:sp>
      <p:sp>
        <p:nvSpPr>
          <p:cNvPr id="20" name="Google Shape;212;p8"/>
          <p:cNvSpPr txBox="1"/>
          <p:nvPr/>
        </p:nvSpPr>
        <p:spPr>
          <a:xfrm>
            <a:off x="12655661" y="3562009"/>
            <a:ext cx="5239604" cy="1569620"/>
          </a:xfrm>
          <a:prstGeom prst="rect">
            <a:avLst/>
          </a:prstGeom>
          <a:noFill/>
          <a:ln>
            <a:noFill/>
          </a:ln>
        </p:spPr>
        <p:txBody>
          <a:bodyPr spcFirstLastPara="1" wrap="square" lIns="91425" tIns="45700" rIns="91425" bIns="45700" anchor="ctr" anchorCtr="0">
            <a:spAutoFit/>
          </a:bodyPr>
          <a:lstStyle/>
          <a:p>
            <a:pPr lvl="0" algn="l" rtl="0"/>
            <a:r>
              <a:rPr lang="en-US" sz="2400" dirty="0">
                <a:solidFill>
                  <a:schemeClr val="dk1"/>
                </a:solidFill>
                <a:latin typeface="Helvetica Neue"/>
                <a:ea typeface="Helvetica Neue"/>
                <a:cs typeface="Helvetica Neue"/>
                <a:sym typeface="Helvetica Neue"/>
              </a:rPr>
              <a:t>Osredotočite se na tisto, kar je najpomembnejše, in se od tam ustrezno premaknite: </a:t>
            </a:r>
            <a:r>
              <a:rPr lang="en-US" sz="2400" dirty="0" err="1">
                <a:solidFill>
                  <a:schemeClr val="dk1"/>
                </a:solidFill>
                <a:latin typeface="Helvetica Neue"/>
                <a:ea typeface="Helvetica Neue"/>
                <a:cs typeface="Helvetica Neue"/>
                <a:sym typeface="Helvetica Neue"/>
              </a:rPr>
              <a:t>preglejte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roke</a:t>
            </a:r>
            <a:r>
              <a:rPr lang="en-US" sz="2400" dirty="0">
                <a:solidFill>
                  <a:schemeClr val="dk1"/>
                </a:solidFill>
                <a:latin typeface="Helvetica Neue"/>
                <a:ea typeface="Helvetica Neue"/>
                <a:cs typeface="Helvetica Neue"/>
                <a:sym typeface="Helvetica Neue"/>
              </a:rPr>
              <a:t> in </a:t>
            </a:r>
            <a:r>
              <a:rPr lang="en-US" sz="2400" dirty="0" err="1">
                <a:solidFill>
                  <a:schemeClr val="dk1"/>
                </a:solidFill>
                <a:latin typeface="Helvetica Neue"/>
                <a:ea typeface="Helvetica Neue"/>
                <a:cs typeface="Helvetica Neue"/>
                <a:sym typeface="Helvetica Neue"/>
              </a:rPr>
              <a:t>ocenite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učinek</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vaše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naloge</a:t>
            </a:r>
            <a:r>
              <a:rPr lang="en-US" sz="2400" dirty="0">
                <a:solidFill>
                  <a:schemeClr val="dk1"/>
                </a:solidFill>
                <a:latin typeface="Helvetica Neue"/>
                <a:ea typeface="Helvetica Neue"/>
                <a:cs typeface="Helvetica Neue"/>
                <a:sym typeface="Helvetica Neue"/>
              </a:rPr>
              <a:t>.</a:t>
            </a:r>
          </a:p>
        </p:txBody>
      </p:sp>
      <p:sp>
        <p:nvSpPr>
          <p:cNvPr id="21" name="Google Shape;212;p8"/>
          <p:cNvSpPr txBox="1"/>
          <p:nvPr/>
        </p:nvSpPr>
        <p:spPr>
          <a:xfrm>
            <a:off x="12552253" y="6595738"/>
            <a:ext cx="5239604" cy="156962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2400" dirty="0">
                <a:solidFill>
                  <a:schemeClr val="dk1"/>
                </a:solidFill>
                <a:latin typeface="Helvetica Neue"/>
                <a:sym typeface="Helvetica Neue"/>
              </a:rPr>
              <a:t>Komunikacijo osredotočite na vsebino in rezultate, nato pa se pomaknite v proces, ki vodi do </a:t>
            </a:r>
            <a:r>
              <a:rPr lang="en-US" sz="2400" dirty="0" err="1">
                <a:solidFill>
                  <a:schemeClr val="dk1"/>
                </a:solidFill>
                <a:latin typeface="Helvetica Neue"/>
                <a:sym typeface="Helvetica Neue"/>
              </a:rPr>
              <a:t>vaših</a:t>
            </a:r>
            <a:r>
              <a:rPr lang="en-US" sz="2400" dirty="0">
                <a:solidFill>
                  <a:schemeClr val="dk1"/>
                </a:solidFill>
                <a:latin typeface="Helvetica Neue"/>
                <a:sym typeface="Helvetica Neue"/>
              </a:rPr>
              <a:t> </a:t>
            </a:r>
            <a:r>
              <a:rPr lang="en-US" sz="2400" dirty="0" err="1">
                <a:solidFill>
                  <a:schemeClr val="dk1"/>
                </a:solidFill>
                <a:latin typeface="Helvetica Neue"/>
                <a:sym typeface="Helvetica Neue"/>
              </a:rPr>
              <a:t>zaključkov</a:t>
            </a:r>
            <a:r>
              <a:rPr lang="en-US" sz="2400" dirty="0">
                <a:solidFill>
                  <a:schemeClr val="dk1"/>
                </a:solidFill>
                <a:latin typeface="Helvetica Neue"/>
                <a:sym typeface="Helvetica Neue"/>
              </a:rPr>
              <a:t>.</a:t>
            </a:r>
            <a:endParaRPr dirty="0"/>
          </a:p>
        </p:txBody>
      </p:sp>
      <p:sp>
        <p:nvSpPr>
          <p:cNvPr id="22" name="Google Shape;212;p8"/>
          <p:cNvSpPr txBox="1"/>
          <p:nvPr/>
        </p:nvSpPr>
        <p:spPr>
          <a:xfrm>
            <a:off x="2485597" y="6149421"/>
            <a:ext cx="5239604" cy="1569620"/>
          </a:xfrm>
          <a:prstGeom prst="rect">
            <a:avLst/>
          </a:prstGeom>
          <a:noFill/>
          <a:ln>
            <a:noFill/>
          </a:ln>
        </p:spPr>
        <p:txBody>
          <a:bodyPr spcFirstLastPara="1" wrap="square" lIns="91425" tIns="45700" rIns="91425" bIns="45700" anchor="ctr" anchorCtr="0">
            <a:spAutoFit/>
          </a:bodyPr>
          <a:lstStyle/>
          <a:p>
            <a:pPr lvl="0" algn="l" rtl="0"/>
            <a:r>
              <a:rPr lang="en-US" sz="2400" dirty="0">
                <a:solidFill>
                  <a:schemeClr val="dk1"/>
                </a:solidFill>
                <a:latin typeface="Helvetica Neue"/>
                <a:sym typeface="Helvetica Neue"/>
              </a:rPr>
              <a:t>Načrtujte, oblikujte strategijo, spremljajte in </a:t>
            </a:r>
            <a:r>
              <a:rPr lang="en-US" sz="2400" dirty="0" err="1">
                <a:solidFill>
                  <a:schemeClr val="dk1"/>
                </a:solidFill>
                <a:latin typeface="Helvetica Neue"/>
                <a:sym typeface="Helvetica Neue"/>
              </a:rPr>
              <a:t>ocenjujte</a:t>
            </a:r>
            <a:r>
              <a:rPr lang="en-US" sz="2400" dirty="0">
                <a:solidFill>
                  <a:schemeClr val="dk1"/>
                </a:solidFill>
                <a:latin typeface="Helvetica Neue"/>
                <a:sym typeface="Helvetica Neue"/>
              </a:rPr>
              <a:t> izvajanje stvari: najprej pospravite mizo drugih in nadaljujte s tem, kar vam je </a:t>
            </a:r>
            <a:r>
              <a:rPr lang="en-US" sz="2400" dirty="0" err="1">
                <a:solidFill>
                  <a:schemeClr val="dk1"/>
                </a:solidFill>
                <a:latin typeface="Helvetica Neue"/>
                <a:sym typeface="Helvetica Neue"/>
              </a:rPr>
              <a:t>lažje</a:t>
            </a:r>
            <a:r>
              <a:rPr lang="en-US" sz="2400" dirty="0">
                <a:solidFill>
                  <a:schemeClr val="dk1"/>
                </a:solidFill>
                <a:latin typeface="Helvetica Neue"/>
                <a:sym typeface="Helvetica Neue"/>
              </a:rPr>
              <a:t>.</a:t>
            </a:r>
          </a:p>
        </p:txBody>
      </p:sp>
      <p:sp>
        <p:nvSpPr>
          <p:cNvPr id="2" name="Google Shape;205;p8">
            <a:extLst>
              <a:ext uri="{FF2B5EF4-FFF2-40B4-BE49-F238E27FC236}">
                <a16:creationId xmlns:a16="http://schemas.microsoft.com/office/drawing/2014/main" id="{2B4D5725-969F-B2AA-74D3-3D8F3297C10B}"/>
              </a:ext>
            </a:extLst>
          </p:cNvPr>
          <p:cNvSpPr txBox="1"/>
          <p:nvPr/>
        </p:nvSpPr>
        <p:spPr>
          <a:xfrm>
            <a:off x="919282" y="930929"/>
            <a:ext cx="3581400"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err="1">
                <a:solidFill>
                  <a:srgbClr val="D00B24"/>
                </a:solidFill>
                <a:latin typeface="Arial"/>
                <a:ea typeface="Arial"/>
                <a:cs typeface="Arial"/>
                <a:sym typeface="Arial"/>
              </a:rPr>
              <a:t>Povzetek</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0"/>
          <p:cNvSpPr txBox="1"/>
          <p:nvPr/>
        </p:nvSpPr>
        <p:spPr>
          <a:xfrm>
            <a:off x="3870797" y="6280015"/>
            <a:ext cx="11557271" cy="13233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D00B24"/>
              </a:buClr>
              <a:buSzPts val="8000"/>
              <a:buFont typeface="Arial"/>
              <a:buNone/>
            </a:pPr>
            <a:r>
              <a:rPr lang="en-US" sz="8000" b="1" dirty="0" err="1">
                <a:solidFill>
                  <a:srgbClr val="D00B24"/>
                </a:solidFill>
                <a:latin typeface="Arial"/>
                <a:ea typeface="Arial"/>
                <a:cs typeface="Arial"/>
                <a:sym typeface="Arial"/>
              </a:rPr>
              <a:t>Hvala</a:t>
            </a:r>
            <a:r>
              <a:rPr lang="en-US" sz="8000" b="1" dirty="0">
                <a:solidFill>
                  <a:srgbClr val="D00B24"/>
                </a:solidFill>
                <a:latin typeface="Arial"/>
                <a:ea typeface="Arial"/>
                <a:cs typeface="Arial"/>
                <a:sym typeface="Arial"/>
              </a:rPr>
              <a:t> za </a:t>
            </a:r>
            <a:r>
              <a:rPr lang="en-US" sz="8000" b="1" dirty="0" err="1">
                <a:solidFill>
                  <a:srgbClr val="D00B24"/>
                </a:solidFill>
                <a:latin typeface="Arial"/>
                <a:ea typeface="Arial"/>
                <a:cs typeface="Arial"/>
                <a:sym typeface="Arial"/>
              </a:rPr>
              <a:t>pozornost</a:t>
            </a:r>
            <a:r>
              <a:rPr lang="en-US" sz="8000" b="1" dirty="0">
                <a:solidFill>
                  <a:srgbClr val="D00B24"/>
                </a:solidFill>
                <a:latin typeface="Arial"/>
                <a:ea typeface="Arial"/>
                <a:cs typeface="Arial"/>
                <a:sym typeface="Arial"/>
              </a:rPr>
              <a:t>!</a:t>
            </a:r>
            <a:endParaRPr sz="8000" b="1" i="0" u="none" strike="noStrike" cap="none" dirty="0">
              <a:solidFill>
                <a:srgbClr val="D00B24"/>
              </a:solidFill>
              <a:latin typeface="Arial"/>
              <a:ea typeface="Arial"/>
              <a:cs typeface="Arial"/>
              <a:sym typeface="Arial"/>
            </a:endParaRPr>
          </a:p>
        </p:txBody>
      </p:sp>
      <p:sp>
        <p:nvSpPr>
          <p:cNvPr id="2" name="Google Shape;241;p10">
            <a:extLst>
              <a:ext uri="{FF2B5EF4-FFF2-40B4-BE49-F238E27FC236}">
                <a16:creationId xmlns:a16="http://schemas.microsoft.com/office/drawing/2014/main" id="{AEA417AE-5884-F769-6B5A-D831A0E2D4ED}"/>
              </a:ext>
            </a:extLst>
          </p:cNvPr>
          <p:cNvSpPr txBox="1"/>
          <p:nvPr/>
        </p:nvSpPr>
        <p:spPr>
          <a:xfrm>
            <a:off x="8195705" y="5143500"/>
            <a:ext cx="2353790" cy="386003"/>
          </a:xfrm>
          <a:prstGeom prst="rect">
            <a:avLst/>
          </a:prstGeom>
          <a:noFill/>
          <a:ln>
            <a:noFill/>
          </a:ln>
        </p:spPr>
        <p:txBody>
          <a:bodyPr spcFirstLastPara="1" wrap="square" lIns="0" tIns="16500" rIns="0" bIns="0" anchor="t" anchorCtr="0">
            <a:spAutoFit/>
          </a:bodyPr>
          <a:lstStyle/>
          <a:p>
            <a:pPr marL="12700" marR="0" lvl="0" indent="0" algn="l" rtl="0">
              <a:lnSpc>
                <a:spcPct val="100000"/>
              </a:lnSpc>
              <a:spcBef>
                <a:spcPts val="0"/>
              </a:spcBef>
              <a:spcAft>
                <a:spcPts val="0"/>
              </a:spcAft>
              <a:buNone/>
            </a:pPr>
            <a:r>
              <a:rPr lang="en-US" sz="2400" u="sng" dirty="0">
                <a:solidFill>
                  <a:srgbClr val="7F7F7F"/>
                </a:solidFill>
                <a:latin typeface="Tahoma"/>
                <a:ea typeface="Tahoma"/>
                <a:cs typeface="Tahoma"/>
                <a:sym typeface="Tahoma"/>
                <a:hlinkClick r:id="rId3">
                  <a:extLst>
                    <a:ext uri="{A12FA001-AC4F-418D-AE19-62706E023703}">
                      <ahyp:hlinkClr xmlns:ahyp="http://schemas.microsoft.com/office/drawing/2018/hyperlinkcolor" val="tx"/>
                    </a:ext>
                  </a:extLst>
                </a:hlinkClick>
              </a:rPr>
              <a:t>just-training</a:t>
            </a:r>
            <a:r>
              <a:rPr lang="en-US" sz="2400" u="sng" dirty="0">
                <a:solidFill>
                  <a:srgbClr val="0000FF"/>
                </a:solidFill>
                <a:latin typeface="Tahoma"/>
                <a:ea typeface="Tahoma"/>
                <a:cs typeface="Tahoma"/>
                <a:sym typeface="Tahoma"/>
                <a:hlinkClick r:id="rId3">
                  <a:extLst>
                    <a:ext uri="{A12FA001-AC4F-418D-AE19-62706E023703}">
                      <ahyp:hlinkClr xmlns:ahyp="http://schemas.microsoft.com/office/drawing/2018/hyperlinkcolor" val="tx"/>
                    </a:ext>
                  </a:extLst>
                </a:hlinkClick>
              </a:rPr>
              <a:t>.</a:t>
            </a:r>
            <a:r>
              <a:rPr lang="en-US" sz="2400" u="sng" dirty="0">
                <a:solidFill>
                  <a:srgbClr val="7F7F7F"/>
                </a:solidFill>
                <a:latin typeface="Tahoma"/>
                <a:ea typeface="Tahoma"/>
                <a:cs typeface="Tahoma"/>
                <a:sym typeface="Tahoma"/>
                <a:hlinkClick r:id="rId3">
                  <a:extLst>
                    <a:ext uri="{A12FA001-AC4F-418D-AE19-62706E023703}">
                      <ahyp:hlinkClr xmlns:ahyp="http://schemas.microsoft.com/office/drawing/2018/hyperlinkcolor" val="tx"/>
                    </a:ext>
                  </a:extLst>
                </a:hlinkClick>
              </a:rPr>
              <a:t>eu</a:t>
            </a:r>
            <a:endParaRPr sz="2400" dirty="0">
              <a:solidFill>
                <a:srgbClr val="7F7F7F"/>
              </a:solidFill>
              <a:latin typeface="Tahoma"/>
              <a:ea typeface="Tahoma"/>
              <a:cs typeface="Tahoma"/>
              <a:sym typeface="Tahom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
          <p:cNvSpPr txBox="1"/>
          <p:nvPr/>
        </p:nvSpPr>
        <p:spPr>
          <a:xfrm>
            <a:off x="1524000" y="1427012"/>
            <a:ext cx="545951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latin typeface="Arial"/>
                <a:ea typeface="Arial"/>
                <a:cs typeface="Arial"/>
                <a:sym typeface="Arial"/>
              </a:rPr>
              <a:t>Učni izidi</a:t>
            </a:r>
            <a:endParaRPr dirty="0"/>
          </a:p>
        </p:txBody>
      </p:sp>
      <p:sp>
        <p:nvSpPr>
          <p:cNvPr id="122" name="Google Shape;122;p2"/>
          <p:cNvSpPr txBox="1"/>
          <p:nvPr/>
        </p:nvSpPr>
        <p:spPr>
          <a:xfrm>
            <a:off x="1524000" y="2640526"/>
            <a:ext cx="100401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a:solidFill>
                  <a:schemeClr val="dk1"/>
                </a:solidFill>
                <a:latin typeface="Helvetica Neue"/>
                <a:ea typeface="Helvetica Neue"/>
                <a:cs typeface="Helvetica Neue"/>
                <a:sym typeface="Helvetica Neue"/>
              </a:rPr>
              <a:t>Po </a:t>
            </a:r>
            <a:r>
              <a:rPr lang="en-US" sz="2800" dirty="0" err="1">
                <a:solidFill>
                  <a:schemeClr val="dk1"/>
                </a:solidFill>
                <a:latin typeface="Helvetica Neue"/>
                <a:ea typeface="Helvetica Neue"/>
                <a:cs typeface="Helvetica Neue"/>
                <a:sym typeface="Helvetica Neue"/>
              </a:rPr>
              <a:t>zaključku</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modula</a:t>
            </a:r>
            <a:r>
              <a:rPr lang="en-US" sz="2800" dirty="0">
                <a:solidFill>
                  <a:schemeClr val="dk1"/>
                </a:solidFill>
                <a:latin typeface="Helvetica Neue"/>
                <a:ea typeface="Helvetica Neue"/>
                <a:cs typeface="Helvetica Neue"/>
                <a:sym typeface="Helvetica Neue"/>
              </a:rPr>
              <a:t> boste:</a:t>
            </a:r>
            <a:endParaRPr dirty="0"/>
          </a:p>
        </p:txBody>
      </p:sp>
      <p:pic>
        <p:nvPicPr>
          <p:cNvPr id="123" name="Google Shape;123;p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515689" y="3622810"/>
            <a:ext cx="467367" cy="450740"/>
          </a:xfrm>
          <a:prstGeom prst="rect">
            <a:avLst/>
          </a:prstGeom>
          <a:noFill/>
          <a:ln>
            <a:noFill/>
          </a:ln>
        </p:spPr>
      </p:pic>
      <p:sp>
        <p:nvSpPr>
          <p:cNvPr id="125" name="Google Shape;125;p2"/>
          <p:cNvSpPr txBox="1"/>
          <p:nvPr/>
        </p:nvSpPr>
        <p:spPr>
          <a:xfrm>
            <a:off x="2375863" y="3505650"/>
            <a:ext cx="7586700" cy="954067"/>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2800" b="1" dirty="0" err="1">
                <a:solidFill>
                  <a:srgbClr val="ED9DAB"/>
                </a:solidFill>
                <a:latin typeface="Helvetica Neue"/>
                <a:ea typeface="Helvetica Neue"/>
                <a:cs typeface="Helvetica Neue"/>
                <a:sym typeface="Helvetica Neue"/>
              </a:rPr>
              <a:t>učinkovitejši</a:t>
            </a:r>
            <a:r>
              <a:rPr lang="en-US" sz="2800" b="1" dirty="0">
                <a:solidFill>
                  <a:srgbClr val="ED9DAB"/>
                </a:solidFill>
                <a:latin typeface="Helvetica Neue"/>
                <a:ea typeface="Helvetica Neue"/>
                <a:cs typeface="Helvetica Neue"/>
                <a:sym typeface="Helvetica Neue"/>
              </a:rPr>
              <a:t> in </a:t>
            </a:r>
            <a:r>
              <a:rPr lang="en-US" sz="2800" b="1" dirty="0" err="1">
                <a:solidFill>
                  <a:srgbClr val="ED9DAB"/>
                </a:solidFill>
                <a:latin typeface="Helvetica Neue"/>
                <a:ea typeface="Helvetica Neue"/>
                <a:cs typeface="Helvetica Neue"/>
                <a:sym typeface="Helvetica Neue"/>
              </a:rPr>
              <a:t>uspešnejši</a:t>
            </a:r>
            <a:r>
              <a:rPr lang="en-US" sz="2800" b="1" dirty="0">
                <a:solidFill>
                  <a:srgbClr val="ED9DAB"/>
                </a:solidFill>
                <a:latin typeface="Helvetica Neue"/>
                <a:ea typeface="Helvetica Neue"/>
                <a:cs typeface="Helvetica Neue"/>
                <a:sym typeface="Helvetica Neue"/>
              </a:rPr>
              <a:t> </a:t>
            </a:r>
            <a:r>
              <a:rPr lang="en-US" sz="2800" b="1" dirty="0" err="1">
                <a:solidFill>
                  <a:srgbClr val="ED9DAB"/>
                </a:solidFill>
                <a:latin typeface="Helvetica Neue"/>
                <a:ea typeface="Helvetica Neue"/>
                <a:cs typeface="Helvetica Neue"/>
                <a:sym typeface="Helvetica Neue"/>
              </a:rPr>
              <a:t>pri</a:t>
            </a:r>
            <a:r>
              <a:rPr lang="en-US" sz="2800" b="1" dirty="0">
                <a:solidFill>
                  <a:srgbClr val="ED9DAB"/>
                </a:solidFill>
                <a:latin typeface="Helvetica Neue"/>
                <a:ea typeface="Helvetica Neue"/>
                <a:cs typeface="Helvetica Neue"/>
                <a:sym typeface="Helvetica Neue"/>
              </a:rPr>
              <a:t> </a:t>
            </a:r>
            <a:r>
              <a:rPr lang="en-US" sz="2800" b="1" dirty="0" err="1">
                <a:solidFill>
                  <a:srgbClr val="ED9DAB"/>
                </a:solidFill>
                <a:latin typeface="Helvetica Neue"/>
                <a:ea typeface="Helvetica Neue"/>
                <a:cs typeface="Helvetica Neue"/>
                <a:sym typeface="Helvetica Neue"/>
              </a:rPr>
              <a:t>obvladovanju</a:t>
            </a:r>
            <a:r>
              <a:rPr lang="en-US" sz="2800" b="1" dirty="0">
                <a:solidFill>
                  <a:srgbClr val="ED9DAB"/>
                </a:solidFill>
                <a:latin typeface="Helvetica Neue"/>
                <a:ea typeface="Helvetica Neue"/>
                <a:cs typeface="Helvetica Neue"/>
                <a:sym typeface="Helvetica Neue"/>
              </a:rPr>
              <a:t> </a:t>
            </a:r>
            <a:r>
              <a:rPr lang="en-US" sz="2800" b="1" dirty="0" err="1">
                <a:solidFill>
                  <a:srgbClr val="ED9DAB"/>
                </a:solidFill>
                <a:latin typeface="Helvetica Neue"/>
                <a:ea typeface="Helvetica Neue"/>
                <a:cs typeface="Helvetica Neue"/>
                <a:sym typeface="Helvetica Neue"/>
              </a:rPr>
              <a:t>vaše</a:t>
            </a:r>
            <a:r>
              <a:rPr lang="en-US" sz="2800" b="1" dirty="0">
                <a:solidFill>
                  <a:srgbClr val="ED9DAB"/>
                </a:solidFill>
                <a:latin typeface="Helvetica Neue"/>
                <a:ea typeface="Helvetica Neue"/>
                <a:cs typeface="Helvetica Neue"/>
                <a:sym typeface="Helvetica Neue"/>
              </a:rPr>
              <a:t> </a:t>
            </a:r>
            <a:r>
              <a:rPr lang="en-US" sz="2800" b="1" dirty="0" err="1">
                <a:solidFill>
                  <a:srgbClr val="ED9DAB"/>
                </a:solidFill>
                <a:latin typeface="Helvetica Neue"/>
                <a:ea typeface="Helvetica Neue"/>
                <a:cs typeface="Helvetica Neue"/>
                <a:sym typeface="Helvetica Neue"/>
              </a:rPr>
              <a:t>delovne</a:t>
            </a:r>
            <a:r>
              <a:rPr lang="en-US" sz="2800" b="1" dirty="0">
                <a:solidFill>
                  <a:srgbClr val="ED9DAB"/>
                </a:solidFill>
                <a:latin typeface="Helvetica Neue"/>
                <a:ea typeface="Helvetica Neue"/>
                <a:cs typeface="Helvetica Neue"/>
                <a:sym typeface="Helvetica Neue"/>
              </a:rPr>
              <a:t> </a:t>
            </a:r>
            <a:r>
              <a:rPr lang="en-US" sz="2800" b="1" dirty="0" err="1">
                <a:solidFill>
                  <a:srgbClr val="ED9DAB"/>
                </a:solidFill>
                <a:latin typeface="Helvetica Neue"/>
                <a:ea typeface="Helvetica Neue"/>
                <a:cs typeface="Helvetica Neue"/>
                <a:sym typeface="Helvetica Neue"/>
              </a:rPr>
              <a:t>obremenitve</a:t>
            </a:r>
            <a:r>
              <a:rPr lang="en-US" sz="2800" b="1" dirty="0">
                <a:solidFill>
                  <a:srgbClr val="ED9DAB"/>
                </a:solidFill>
                <a:latin typeface="Helvetica Neue"/>
                <a:ea typeface="Helvetica Neue"/>
                <a:cs typeface="Helvetica Neue"/>
                <a:sym typeface="Helvetica Neue"/>
              </a:rPr>
              <a:t>,</a:t>
            </a:r>
            <a:endParaRPr lang="en-US" sz="2800" dirty="0">
              <a:solidFill>
                <a:schemeClr val="tx1"/>
              </a:solidFill>
              <a:latin typeface="Helvetica Neue"/>
              <a:ea typeface="Helvetica Neue"/>
              <a:cs typeface="Helvetica Neue"/>
              <a:sym typeface="Helvetica Neue"/>
            </a:endParaRPr>
          </a:p>
        </p:txBody>
      </p:sp>
      <p:pic>
        <p:nvPicPr>
          <p:cNvPr id="127" name="Google Shape;127;p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427449" y="3845240"/>
            <a:ext cx="6597239" cy="3503307"/>
          </a:xfrm>
          <a:prstGeom prst="rect">
            <a:avLst/>
          </a:prstGeom>
          <a:noFill/>
          <a:ln>
            <a:noFill/>
          </a:ln>
        </p:spPr>
      </p:pic>
      <p:pic>
        <p:nvPicPr>
          <p:cNvPr id="128" name="Google Shape;128;p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496307" y="5137839"/>
            <a:ext cx="467367" cy="450740"/>
          </a:xfrm>
          <a:prstGeom prst="rect">
            <a:avLst/>
          </a:prstGeom>
          <a:noFill/>
          <a:ln>
            <a:noFill/>
          </a:ln>
        </p:spPr>
      </p:pic>
      <p:sp>
        <p:nvSpPr>
          <p:cNvPr id="133" name="Google Shape;133;p2"/>
          <p:cNvSpPr txBox="1"/>
          <p:nvPr/>
        </p:nvSpPr>
        <p:spPr>
          <a:xfrm>
            <a:off x="2340137" y="4666466"/>
            <a:ext cx="7613400" cy="954067"/>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endParaRPr lang="en-US" sz="2800" b="1" dirty="0">
              <a:solidFill>
                <a:srgbClr val="ED9DAB"/>
              </a:solidFill>
              <a:latin typeface="Helvetica Neue"/>
              <a:ea typeface="Helvetica Neue"/>
              <a:cs typeface="Helvetica Neue"/>
              <a:sym typeface="Helvetica Neue"/>
            </a:endParaRPr>
          </a:p>
          <a:p>
            <a:pPr marL="0" marR="0" lvl="0" indent="0" algn="l" rtl="0">
              <a:spcBef>
                <a:spcPts val="0"/>
              </a:spcBef>
              <a:spcAft>
                <a:spcPts val="0"/>
              </a:spcAft>
              <a:buNone/>
            </a:pPr>
            <a:r>
              <a:rPr lang="en-US" sz="2800" b="1" dirty="0" err="1">
                <a:solidFill>
                  <a:srgbClr val="ED9DAB"/>
                </a:solidFill>
                <a:latin typeface="Helvetica Neue"/>
                <a:ea typeface="Helvetica Neue"/>
                <a:cs typeface="Helvetica Neue"/>
                <a:sym typeface="Helvetica Neue"/>
              </a:rPr>
              <a:t>bolje</a:t>
            </a:r>
            <a:r>
              <a:rPr lang="en-US" sz="2800" b="1" dirty="0">
                <a:solidFill>
                  <a:srgbClr val="ED9DAB"/>
                </a:solidFill>
                <a:latin typeface="Helvetica Neue"/>
                <a:ea typeface="Helvetica Neue"/>
                <a:cs typeface="Helvetica Neue"/>
                <a:sym typeface="Helvetica Neue"/>
              </a:rPr>
              <a:t> </a:t>
            </a:r>
            <a:r>
              <a:rPr lang="en-US" sz="2800" b="1" dirty="0" err="1">
                <a:solidFill>
                  <a:srgbClr val="ED9DAB"/>
                </a:solidFill>
                <a:latin typeface="Helvetica Neue"/>
                <a:ea typeface="Helvetica Neue"/>
                <a:cs typeface="Helvetica Neue"/>
                <a:sym typeface="Helvetica Neue"/>
              </a:rPr>
              <a:t>razumeli</a:t>
            </a:r>
            <a:r>
              <a:rPr lang="en-US" sz="2800" b="1" dirty="0">
                <a:solidFill>
                  <a:srgbClr val="ED9DAB"/>
                </a:solidFill>
                <a:latin typeface="Helvetica Neue"/>
                <a:ea typeface="Helvetica Neue"/>
                <a:cs typeface="Helvetica Neue"/>
                <a:sym typeface="Helvetica Neue"/>
              </a:rPr>
              <a:t> </a:t>
            </a:r>
            <a:r>
              <a:rPr lang="en-US" sz="2800" b="1" dirty="0" err="1">
                <a:solidFill>
                  <a:srgbClr val="ED9DAB"/>
                </a:solidFill>
                <a:latin typeface="Helvetica Neue"/>
                <a:ea typeface="Helvetica Neue"/>
                <a:cs typeface="Helvetica Neue"/>
                <a:sym typeface="Helvetica Neue"/>
              </a:rPr>
              <a:t>prioretiziranje</a:t>
            </a:r>
            <a:r>
              <a:rPr lang="en-US" sz="2800" b="1" dirty="0">
                <a:solidFill>
                  <a:srgbClr val="ED9DAB"/>
                </a:solidFill>
                <a:latin typeface="Helvetica Neue"/>
                <a:ea typeface="Helvetica Neue"/>
                <a:cs typeface="Helvetica Neue"/>
                <a:sym typeface="Helvetica Neue"/>
              </a:rPr>
              <a:t> </a:t>
            </a:r>
            <a:r>
              <a:rPr lang="en-US" sz="2800" b="1" dirty="0" err="1">
                <a:solidFill>
                  <a:srgbClr val="ED9DAB"/>
                </a:solidFill>
                <a:latin typeface="Helvetica Neue"/>
                <a:ea typeface="Helvetica Neue"/>
                <a:cs typeface="Helvetica Neue"/>
                <a:sym typeface="Helvetica Neue"/>
              </a:rPr>
              <a:t>nalog</a:t>
            </a:r>
            <a:r>
              <a:rPr lang="en-US" sz="2800" b="1" dirty="0">
                <a:solidFill>
                  <a:srgbClr val="ED9DAB"/>
                </a:solidFill>
                <a:latin typeface="Helvetica Neue"/>
                <a:ea typeface="Helvetica Neue"/>
                <a:cs typeface="Helvetica Neue"/>
                <a:sym typeface="Helvetica Neue"/>
              </a:rPr>
              <a:t>,</a:t>
            </a:r>
            <a:endParaRPr sz="2800" dirty="0">
              <a:solidFill>
                <a:schemeClr val="tx1"/>
              </a:solidFill>
              <a:latin typeface="Helvetica Neue"/>
              <a:ea typeface="Helvetica Neue"/>
              <a:cs typeface="Helvetica Neue"/>
              <a:sym typeface="Helvetica Neue"/>
            </a:endParaRPr>
          </a:p>
        </p:txBody>
      </p:sp>
      <p:sp>
        <p:nvSpPr>
          <p:cNvPr id="136" name="Google Shape;136;p2"/>
          <p:cNvSpPr txBox="1"/>
          <p:nvPr/>
        </p:nvSpPr>
        <p:spPr>
          <a:xfrm>
            <a:off x="2381276" y="9061188"/>
            <a:ext cx="6267600" cy="523200"/>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endParaRPr sz="2800" b="1">
              <a:solidFill>
                <a:srgbClr val="ED9DAB"/>
              </a:solidFill>
              <a:latin typeface="Helvetica Neue"/>
              <a:ea typeface="Helvetica Neue"/>
              <a:cs typeface="Helvetica Neue"/>
              <a:sym typeface="Helvetica Neue"/>
            </a:endParaRPr>
          </a:p>
        </p:txBody>
      </p:sp>
      <p:pic>
        <p:nvPicPr>
          <p:cNvPr id="2" name="Google Shape;128;p2">
            <a:extLst>
              <a:ext uri="{FF2B5EF4-FFF2-40B4-BE49-F238E27FC236}">
                <a16:creationId xmlns:a16="http://schemas.microsoft.com/office/drawing/2014/main" id="{C70C9D2D-5BC6-87C2-E2F8-309B2F04083A}"/>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517814" y="6520192"/>
            <a:ext cx="467367" cy="450740"/>
          </a:xfrm>
          <a:prstGeom prst="rect">
            <a:avLst/>
          </a:prstGeom>
          <a:noFill/>
          <a:ln>
            <a:noFill/>
          </a:ln>
        </p:spPr>
      </p:pic>
      <p:sp>
        <p:nvSpPr>
          <p:cNvPr id="3" name="Google Shape;133;p2">
            <a:extLst>
              <a:ext uri="{FF2B5EF4-FFF2-40B4-BE49-F238E27FC236}">
                <a16:creationId xmlns:a16="http://schemas.microsoft.com/office/drawing/2014/main" id="{69C9AAE7-A9AD-9365-454C-0FC34FEC03F7}"/>
              </a:ext>
            </a:extLst>
          </p:cNvPr>
          <p:cNvSpPr txBox="1"/>
          <p:nvPr/>
        </p:nvSpPr>
        <p:spPr>
          <a:xfrm>
            <a:off x="2340137" y="6433057"/>
            <a:ext cx="7613400" cy="954067"/>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2800" b="1" dirty="0" err="1">
                <a:solidFill>
                  <a:srgbClr val="ED9DAB"/>
                </a:solidFill>
                <a:latin typeface="Helvetica Neue"/>
                <a:ea typeface="Helvetica Neue"/>
                <a:cs typeface="Helvetica Neue"/>
                <a:sym typeface="Helvetica Neue"/>
              </a:rPr>
              <a:t>obvladali</a:t>
            </a:r>
            <a:r>
              <a:rPr lang="en-US" sz="2800" b="1" dirty="0">
                <a:solidFill>
                  <a:srgbClr val="ED9DAB"/>
                </a:solidFill>
                <a:latin typeface="Helvetica Neue"/>
                <a:ea typeface="Helvetica Neue"/>
                <a:cs typeface="Helvetica Neue"/>
                <a:sym typeface="Helvetica Neue"/>
              </a:rPr>
              <a:t> </a:t>
            </a:r>
            <a:r>
              <a:rPr lang="en-US" sz="2800" b="1" dirty="0" err="1">
                <a:solidFill>
                  <a:srgbClr val="ED9DAB"/>
                </a:solidFill>
                <a:latin typeface="Helvetica Neue"/>
                <a:ea typeface="Helvetica Neue"/>
                <a:cs typeface="Helvetica Neue"/>
                <a:sym typeface="Helvetica Neue"/>
              </a:rPr>
              <a:t>nekatere</a:t>
            </a:r>
            <a:r>
              <a:rPr lang="en-US" sz="2800" b="1" dirty="0">
                <a:solidFill>
                  <a:srgbClr val="ED9DAB"/>
                </a:solidFill>
                <a:latin typeface="Helvetica Neue"/>
                <a:ea typeface="Helvetica Neue"/>
                <a:cs typeface="Helvetica Neue"/>
                <a:sym typeface="Helvetica Neue"/>
              </a:rPr>
              <a:t> trike za </a:t>
            </a:r>
            <a:r>
              <a:rPr lang="en-US" sz="2800" b="1" dirty="0" err="1">
                <a:solidFill>
                  <a:srgbClr val="ED9DAB"/>
                </a:solidFill>
                <a:latin typeface="Helvetica Neue"/>
                <a:ea typeface="Helvetica Neue"/>
                <a:cs typeface="Helvetica Neue"/>
                <a:sym typeface="Helvetica Neue"/>
              </a:rPr>
              <a:t>delo</a:t>
            </a:r>
            <a:r>
              <a:rPr lang="en-US" sz="2800" b="1" dirty="0">
                <a:solidFill>
                  <a:srgbClr val="ED9DAB"/>
                </a:solidFill>
                <a:latin typeface="Helvetica Neue"/>
                <a:ea typeface="Helvetica Neue"/>
                <a:cs typeface="Helvetica Neue"/>
                <a:sym typeface="Helvetica Neue"/>
              </a:rPr>
              <a:t> pod </a:t>
            </a:r>
            <a:r>
              <a:rPr lang="en-US" sz="2800" b="1" dirty="0" err="1">
                <a:solidFill>
                  <a:srgbClr val="ED9DAB"/>
                </a:solidFill>
                <a:latin typeface="Helvetica Neue"/>
                <a:ea typeface="Helvetica Neue"/>
                <a:cs typeface="Helvetica Neue"/>
                <a:sym typeface="Helvetica Neue"/>
              </a:rPr>
              <a:t>pritiskom</a:t>
            </a:r>
            <a:r>
              <a:rPr lang="en-US" sz="2800" b="1" dirty="0">
                <a:solidFill>
                  <a:srgbClr val="ED9DAB"/>
                </a:solidFill>
                <a:latin typeface="Helvetica Neue"/>
                <a:ea typeface="Helvetica Neue"/>
                <a:cs typeface="Helvetica Neue"/>
                <a:sym typeface="Helvetica Neue"/>
              </a:rPr>
              <a:t>.</a:t>
            </a:r>
            <a:endParaRPr sz="2800" dirty="0">
              <a:solidFill>
                <a:schemeClr val="tx1"/>
              </a:solidFill>
              <a:latin typeface="Helvetica Neue"/>
              <a:ea typeface="Helvetica Neue"/>
              <a:cs typeface="Helvetica Neue"/>
              <a:sym typeface="Helvetica Neu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2" name="Google Shape;142;p3"/>
          <p:cNvSpPr txBox="1"/>
          <p:nvPr/>
        </p:nvSpPr>
        <p:spPr>
          <a:xfrm>
            <a:off x="2307333" y="2812700"/>
            <a:ext cx="9017400" cy="2123618"/>
          </a:xfrm>
          <a:prstGeom prst="rect">
            <a:avLst/>
          </a:prstGeom>
          <a:noFill/>
          <a:ln>
            <a:noFill/>
          </a:ln>
        </p:spPr>
        <p:txBody>
          <a:bodyPr spcFirstLastPara="1" wrap="square" lIns="108000" tIns="45700" rIns="108000" bIns="45700" anchor="t" anchorCtr="0">
            <a:spAutoFit/>
          </a:bodyPr>
          <a:lstStyle/>
          <a:p>
            <a:pPr marL="0" lvl="0" indent="0" algn="l" rtl="0">
              <a:spcBef>
                <a:spcPts val="0"/>
              </a:spcBef>
              <a:spcAft>
                <a:spcPts val="0"/>
              </a:spcAft>
              <a:buSzPts val="1100"/>
              <a:buNone/>
            </a:pPr>
            <a:r>
              <a:rPr lang="sl-SI" sz="2800" b="1" dirty="0">
                <a:solidFill>
                  <a:schemeClr val="dk1"/>
                </a:solidFill>
                <a:latin typeface="Helvetica Neue" panose="020B0604020202020204" charset="0"/>
                <a:ea typeface="Microsoft Sans Serif" panose="020B0604020202020204" pitchFamily="34" charset="0"/>
                <a:cs typeface="Microsoft Sans Serif" panose="020B0604020202020204" pitchFamily="34" charset="0"/>
                <a:sym typeface="Helvetica Neue"/>
              </a:rPr>
              <a:t>Pristop razčlenitve dela za hibridne delavce</a:t>
            </a:r>
            <a:endParaRPr sz="2800" b="1" dirty="0">
              <a:solidFill>
                <a:schemeClr val="dk1"/>
              </a:solidFill>
              <a:latin typeface="Helvetica Neue" panose="020B0604020202020204" charset="0"/>
              <a:ea typeface="Microsoft Sans Serif" panose="020B0604020202020204" pitchFamily="34" charset="0"/>
              <a:cs typeface="Microsoft Sans Serif" panose="020B0604020202020204" pitchFamily="34" charset="0"/>
              <a:sym typeface="Helvetica Neue"/>
            </a:endParaRPr>
          </a:p>
          <a:p>
            <a:pPr marL="342900" lvl="0" indent="-342900" algn="l" rtl="0">
              <a:spcBef>
                <a:spcPts val="0"/>
              </a:spcBef>
              <a:spcAft>
                <a:spcPts val="0"/>
              </a:spcAft>
              <a:buSzPct val="100000"/>
              <a:buFont typeface="Microsoft Sans Serif" panose="020B0604020202020204" pitchFamily="34" charset="0"/>
              <a:buChar char="•"/>
            </a:pPr>
            <a:r>
              <a:rPr lang="en-US" sz="2400" kern="1200" dirty="0" err="1">
                <a:solidFill>
                  <a:schemeClr val="tx1"/>
                </a:solidFill>
                <a:latin typeface="Helvetica Neue" panose="020B0604020202020204" charset="0"/>
                <a:ea typeface="Microsoft Sans Serif" panose="020B0604020202020204" pitchFamily="34" charset="0"/>
                <a:cs typeface="Microsoft Sans Serif" panose="020B0604020202020204" pitchFamily="34" charset="0"/>
                <a:sym typeface="Helvetica Neue"/>
              </a:rPr>
              <a:t>Delati</a:t>
            </a:r>
            <a:r>
              <a:rPr lang="en-US" sz="2400" kern="1200" dirty="0">
                <a:solidFill>
                  <a:schemeClr val="tx1"/>
                </a:solidFill>
                <a:latin typeface="Helvetica Neue" panose="020B0604020202020204" charset="0"/>
                <a:ea typeface="Microsoft Sans Serif" panose="020B0604020202020204" pitchFamily="34" charset="0"/>
                <a:cs typeface="Microsoft Sans Serif" panose="020B0604020202020204" pitchFamily="34" charset="0"/>
                <a:sym typeface="Helvetica Neue"/>
              </a:rPr>
              <a:t> </a:t>
            </a:r>
            <a:r>
              <a:rPr lang="en-US" sz="2400" kern="1200" dirty="0" err="1">
                <a:solidFill>
                  <a:schemeClr val="tx1"/>
                </a:solidFill>
                <a:latin typeface="Helvetica Neue" panose="020B0604020202020204" charset="0"/>
                <a:ea typeface="Microsoft Sans Serif" panose="020B0604020202020204" pitchFamily="34" charset="0"/>
                <a:cs typeface="Microsoft Sans Serif" panose="020B0604020202020204" pitchFamily="34" charset="0"/>
                <a:sym typeface="Helvetica Neue"/>
              </a:rPr>
              <a:t>korak</a:t>
            </a:r>
            <a:r>
              <a:rPr lang="en-US" sz="2400" kern="1200" dirty="0">
                <a:solidFill>
                  <a:schemeClr val="tx1"/>
                </a:solidFill>
                <a:latin typeface="Helvetica Neue" panose="020B0604020202020204" charset="0"/>
                <a:ea typeface="Microsoft Sans Serif" panose="020B0604020202020204" pitchFamily="34" charset="0"/>
                <a:cs typeface="Microsoft Sans Serif" panose="020B0604020202020204" pitchFamily="34" charset="0"/>
                <a:sym typeface="Helvetica Neue"/>
              </a:rPr>
              <a:t> za </a:t>
            </a:r>
            <a:r>
              <a:rPr lang="en-US" sz="2400" kern="1200" dirty="0" err="1">
                <a:solidFill>
                  <a:schemeClr val="tx1"/>
                </a:solidFill>
                <a:latin typeface="Helvetica Neue" panose="020B0604020202020204" charset="0"/>
                <a:ea typeface="Microsoft Sans Serif" panose="020B0604020202020204" pitchFamily="34" charset="0"/>
                <a:cs typeface="Microsoft Sans Serif" panose="020B0604020202020204" pitchFamily="34" charset="0"/>
                <a:sym typeface="Helvetica Neue"/>
              </a:rPr>
              <a:t>korakom</a:t>
            </a:r>
            <a:endParaRPr lang="en-US" sz="2400" kern="1200" dirty="0">
              <a:solidFill>
                <a:schemeClr val="tx1"/>
              </a:solidFill>
              <a:latin typeface="Helvetica Neue" panose="020B0604020202020204" charset="0"/>
              <a:ea typeface="Microsoft Sans Serif" panose="020B0604020202020204" pitchFamily="34" charset="0"/>
              <a:cs typeface="Microsoft Sans Serif" panose="020B0604020202020204" pitchFamily="34" charset="0"/>
              <a:sym typeface="Helvetica Neue"/>
            </a:endParaRPr>
          </a:p>
          <a:p>
            <a:pPr marL="342900" indent="-342900">
              <a:buSzPct val="100000"/>
              <a:buFont typeface="Microsoft Sans Serif" panose="020B0604020202020204" pitchFamily="34" charset="0"/>
              <a:buChar char="•"/>
            </a:pPr>
            <a:r>
              <a:rPr lang="en-US" sz="2400" dirty="0">
                <a:solidFill>
                  <a:schemeClr val="dk1"/>
                </a:solidFill>
                <a:highlight>
                  <a:schemeClr val="lt1"/>
                </a:highlight>
                <a:latin typeface="Helvetica Neue" panose="020B0604020202020204" charset="0"/>
                <a:ea typeface="Microsoft Sans Serif" panose="020B0604020202020204" pitchFamily="34" charset="0"/>
                <a:cs typeface="Microsoft Sans Serif" panose="020B0604020202020204" pitchFamily="34" charset="0"/>
                <a:sym typeface="Helvetica Neue"/>
              </a:rPr>
              <a:t>Input → Output → </a:t>
            </a:r>
            <a:r>
              <a:rPr lang="sl-SI" sz="2400" dirty="0">
                <a:solidFill>
                  <a:schemeClr val="dk1"/>
                </a:solidFill>
                <a:highlight>
                  <a:schemeClr val="lt1"/>
                </a:highlight>
                <a:latin typeface="Helvetica Neue" panose="020B0604020202020204" charset="0"/>
                <a:ea typeface="Microsoft Sans Serif" panose="020B0604020202020204" pitchFamily="34" charset="0"/>
                <a:cs typeface="Microsoft Sans Serif" panose="020B0604020202020204" pitchFamily="34" charset="0"/>
                <a:sym typeface="Helvetica Neue"/>
              </a:rPr>
              <a:t>Cikel rezultatov za upravljanje dela</a:t>
            </a:r>
            <a:endParaRPr sz="2800" b="1" dirty="0">
              <a:solidFill>
                <a:schemeClr val="dk1"/>
              </a:solidFill>
              <a:latin typeface="Helvetica Neue" panose="020B0604020202020204" charset="0"/>
              <a:ea typeface="Microsoft Sans Serif" panose="020B0604020202020204" pitchFamily="34" charset="0"/>
              <a:cs typeface="Microsoft Sans Serif" panose="020B0604020202020204" pitchFamily="34" charset="0"/>
              <a:sym typeface="Helvetica Neue"/>
            </a:endParaRPr>
          </a:p>
          <a:p>
            <a:pPr marL="0" lvl="0" indent="0" algn="l" rtl="0">
              <a:spcBef>
                <a:spcPts val="0"/>
              </a:spcBef>
              <a:spcAft>
                <a:spcPts val="0"/>
              </a:spcAft>
              <a:buClr>
                <a:schemeClr val="dk1"/>
              </a:buClr>
              <a:buSzPts val="1100"/>
              <a:buFont typeface="Arial"/>
              <a:buNone/>
            </a:pPr>
            <a:endParaRPr sz="2800" b="1" dirty="0">
              <a:solidFill>
                <a:schemeClr val="dk1"/>
              </a:solidFill>
              <a:latin typeface="Helvetica Neue" panose="020B0604020202020204" charset="0"/>
              <a:ea typeface="Microsoft Sans Serif" panose="020B0604020202020204" pitchFamily="34" charset="0"/>
              <a:cs typeface="Microsoft Sans Serif" panose="020B0604020202020204" pitchFamily="34" charset="0"/>
              <a:sym typeface="Helvetica Neue"/>
            </a:endParaRPr>
          </a:p>
          <a:p>
            <a:pPr marL="0" marR="0" lvl="0" indent="0" algn="l" rtl="0">
              <a:spcBef>
                <a:spcPts val="0"/>
              </a:spcBef>
              <a:spcAft>
                <a:spcPts val="0"/>
              </a:spcAft>
              <a:buNone/>
            </a:pPr>
            <a:endParaRPr sz="2800" b="1" dirty="0">
              <a:solidFill>
                <a:schemeClr val="dk1"/>
              </a:solidFill>
              <a:latin typeface="Helvetica Neue" panose="020B0604020202020204" charset="0"/>
              <a:ea typeface="Microsoft Sans Serif" panose="020B0604020202020204" pitchFamily="34" charset="0"/>
              <a:cs typeface="Microsoft Sans Serif" panose="020B0604020202020204" pitchFamily="34" charset="0"/>
              <a:sym typeface="Helvetica Neue"/>
            </a:endParaRPr>
          </a:p>
        </p:txBody>
      </p:sp>
      <p:grpSp>
        <p:nvGrpSpPr>
          <p:cNvPr id="143" name="Google Shape;143;p3"/>
          <p:cNvGrpSpPr/>
          <p:nvPr/>
        </p:nvGrpSpPr>
        <p:grpSpPr>
          <a:xfrm>
            <a:off x="1965650" y="4391199"/>
            <a:ext cx="9017400" cy="2204464"/>
            <a:chOff x="6088893" y="1336384"/>
            <a:chExt cx="9017400" cy="2204464"/>
          </a:xfrm>
        </p:grpSpPr>
        <p:sp>
          <p:nvSpPr>
            <p:cNvPr id="144" name="Google Shape;144;p3"/>
            <p:cNvSpPr txBox="1"/>
            <p:nvPr/>
          </p:nvSpPr>
          <p:spPr>
            <a:xfrm>
              <a:off x="6088893" y="1971228"/>
              <a:ext cx="9017400" cy="156962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Font typeface="Arial" panose="020B0604020202020204" pitchFamily="34" charset="0"/>
                <a:buChar char="•"/>
              </a:pPr>
              <a:r>
                <a:rPr lang="en-US" sz="2400" dirty="0" err="1">
                  <a:solidFill>
                    <a:schemeClr val="dk1"/>
                  </a:solidFill>
                  <a:highlight>
                    <a:schemeClr val="lt1"/>
                  </a:highlight>
                  <a:latin typeface="Helvetica Neue" panose="020B0604020202020204" charset="0"/>
                  <a:ea typeface="Microsoft Sans Serif" panose="020B0604020202020204" pitchFamily="34" charset="0"/>
                  <a:cs typeface="Microsoft Sans Serif" panose="020B0604020202020204" pitchFamily="34" charset="0"/>
                  <a:sym typeface="Helvetica Neue"/>
                </a:rPr>
                <a:t>Kako</a:t>
              </a:r>
              <a:r>
                <a:rPr lang="en-US" sz="2400" dirty="0">
                  <a:solidFill>
                    <a:schemeClr val="dk1"/>
                  </a:solidFill>
                  <a:highlight>
                    <a:schemeClr val="lt1"/>
                  </a:highlight>
                  <a:latin typeface="Helvetica Neue" panose="020B0604020202020204" charset="0"/>
                  <a:ea typeface="Microsoft Sans Serif" panose="020B0604020202020204" pitchFamily="34" charset="0"/>
                  <a:cs typeface="Microsoft Sans Serif" panose="020B0604020202020204" pitchFamily="34" charset="0"/>
                  <a:sym typeface="Helvetica Neue"/>
                </a:rPr>
                <a:t> </a:t>
              </a:r>
              <a:r>
                <a:rPr lang="en-US" sz="2400" dirty="0" err="1">
                  <a:solidFill>
                    <a:schemeClr val="dk1"/>
                  </a:solidFill>
                  <a:highlight>
                    <a:schemeClr val="lt1"/>
                  </a:highlight>
                  <a:latin typeface="Helvetica Neue" panose="020B0604020202020204" charset="0"/>
                  <a:ea typeface="Microsoft Sans Serif" panose="020B0604020202020204" pitchFamily="34" charset="0"/>
                  <a:cs typeface="Microsoft Sans Serif" panose="020B0604020202020204" pitchFamily="34" charset="0"/>
                  <a:sym typeface="Helvetica Neue"/>
                </a:rPr>
                <a:t>najti</a:t>
              </a:r>
              <a:r>
                <a:rPr lang="en-US" sz="2400" dirty="0">
                  <a:solidFill>
                    <a:schemeClr val="dk1"/>
                  </a:solidFill>
                  <a:highlight>
                    <a:schemeClr val="lt1"/>
                  </a:highlight>
                  <a:latin typeface="Helvetica Neue" panose="020B0604020202020204" charset="0"/>
                  <a:ea typeface="Microsoft Sans Serif" panose="020B0604020202020204" pitchFamily="34" charset="0"/>
                  <a:cs typeface="Microsoft Sans Serif" panose="020B0604020202020204" pitchFamily="34" charset="0"/>
                  <a:sym typeface="Helvetica Neue"/>
                </a:rPr>
                <a:t> </a:t>
              </a:r>
              <a:r>
                <a:rPr lang="en-US" sz="2400" dirty="0" err="1">
                  <a:solidFill>
                    <a:schemeClr val="dk1"/>
                  </a:solidFill>
                  <a:highlight>
                    <a:schemeClr val="lt1"/>
                  </a:highlight>
                  <a:latin typeface="Helvetica Neue" panose="020B0604020202020204" charset="0"/>
                  <a:ea typeface="Microsoft Sans Serif" panose="020B0604020202020204" pitchFamily="34" charset="0"/>
                  <a:cs typeface="Microsoft Sans Serif" panose="020B0604020202020204" pitchFamily="34" charset="0"/>
                  <a:sym typeface="Helvetica Neue"/>
                </a:rPr>
                <a:t>ravnotežje</a:t>
              </a:r>
              <a:r>
                <a:rPr lang="en-US" sz="2400" dirty="0">
                  <a:solidFill>
                    <a:schemeClr val="dk1"/>
                  </a:solidFill>
                  <a:highlight>
                    <a:schemeClr val="lt1"/>
                  </a:highlight>
                  <a:latin typeface="Helvetica Neue" panose="020B0604020202020204" charset="0"/>
                  <a:ea typeface="Microsoft Sans Serif" panose="020B0604020202020204" pitchFamily="34" charset="0"/>
                  <a:cs typeface="Microsoft Sans Serif" panose="020B0604020202020204" pitchFamily="34" charset="0"/>
                  <a:sym typeface="Helvetica Neue"/>
                </a:rPr>
                <a:t>, ko </a:t>
              </a:r>
              <a:r>
                <a:rPr lang="en-US" sz="2400" dirty="0" err="1">
                  <a:solidFill>
                    <a:schemeClr val="dk1"/>
                  </a:solidFill>
                  <a:highlight>
                    <a:schemeClr val="lt1"/>
                  </a:highlight>
                  <a:latin typeface="Helvetica Neue" panose="020B0604020202020204" charset="0"/>
                  <a:ea typeface="Microsoft Sans Serif" panose="020B0604020202020204" pitchFamily="34" charset="0"/>
                  <a:cs typeface="Microsoft Sans Serif" panose="020B0604020202020204" pitchFamily="34" charset="0"/>
                  <a:sym typeface="Helvetica Neue"/>
                </a:rPr>
                <a:t>stvari</a:t>
              </a:r>
              <a:r>
                <a:rPr lang="en-US" sz="2400" dirty="0">
                  <a:solidFill>
                    <a:schemeClr val="dk1"/>
                  </a:solidFill>
                  <a:highlight>
                    <a:schemeClr val="lt1"/>
                  </a:highlight>
                  <a:latin typeface="Helvetica Neue" panose="020B0604020202020204" charset="0"/>
                  <a:ea typeface="Microsoft Sans Serif" panose="020B0604020202020204" pitchFamily="34" charset="0"/>
                  <a:cs typeface="Microsoft Sans Serif" panose="020B0604020202020204" pitchFamily="34" charset="0"/>
                  <a:sym typeface="Helvetica Neue"/>
                </a:rPr>
                <a:t> </a:t>
              </a:r>
              <a:r>
                <a:rPr lang="en-US" sz="2400" dirty="0" err="1">
                  <a:solidFill>
                    <a:schemeClr val="dk1"/>
                  </a:solidFill>
                  <a:highlight>
                    <a:schemeClr val="lt1"/>
                  </a:highlight>
                  <a:latin typeface="Helvetica Neue" panose="020B0604020202020204" charset="0"/>
                  <a:ea typeface="Microsoft Sans Serif" panose="020B0604020202020204" pitchFamily="34" charset="0"/>
                  <a:cs typeface="Microsoft Sans Serif" panose="020B0604020202020204" pitchFamily="34" charset="0"/>
                  <a:sym typeface="Helvetica Neue"/>
                </a:rPr>
                <a:t>postanejo</a:t>
              </a:r>
              <a:r>
                <a:rPr lang="en-US" sz="2400" dirty="0">
                  <a:solidFill>
                    <a:schemeClr val="dk1"/>
                  </a:solidFill>
                  <a:highlight>
                    <a:schemeClr val="lt1"/>
                  </a:highlight>
                  <a:latin typeface="Helvetica Neue" panose="020B0604020202020204" charset="0"/>
                  <a:ea typeface="Microsoft Sans Serif" panose="020B0604020202020204" pitchFamily="34" charset="0"/>
                  <a:cs typeface="Microsoft Sans Serif" panose="020B0604020202020204" pitchFamily="34" charset="0"/>
                  <a:sym typeface="Helvetica Neue"/>
                </a:rPr>
                <a:t> </a:t>
              </a:r>
              <a:r>
                <a:rPr lang="en-US" sz="2400" dirty="0" err="1">
                  <a:solidFill>
                    <a:schemeClr val="dk1"/>
                  </a:solidFill>
                  <a:highlight>
                    <a:schemeClr val="lt1"/>
                  </a:highlight>
                  <a:latin typeface="Helvetica Neue" panose="020B0604020202020204" charset="0"/>
                  <a:ea typeface="Microsoft Sans Serif" panose="020B0604020202020204" pitchFamily="34" charset="0"/>
                  <a:cs typeface="Microsoft Sans Serif" panose="020B0604020202020204" pitchFamily="34" charset="0"/>
                  <a:sym typeface="Helvetica Neue"/>
                </a:rPr>
                <a:t>težje</a:t>
              </a:r>
              <a:r>
                <a:rPr lang="en-US" sz="2400" dirty="0">
                  <a:solidFill>
                    <a:schemeClr val="dk1"/>
                  </a:solidFill>
                  <a:highlight>
                    <a:schemeClr val="lt1"/>
                  </a:highlight>
                  <a:latin typeface="Helvetica Neue" panose="020B0604020202020204" charset="0"/>
                  <a:ea typeface="Microsoft Sans Serif" panose="020B0604020202020204" pitchFamily="34" charset="0"/>
                  <a:cs typeface="Microsoft Sans Serif" panose="020B0604020202020204" pitchFamily="34" charset="0"/>
                  <a:sym typeface="Helvetica Neue"/>
                </a:rPr>
                <a:t>?</a:t>
              </a:r>
            </a:p>
            <a:p>
              <a:pPr marL="342900" marR="0" lvl="0" indent="-342900" algn="l" rtl="0">
                <a:spcBef>
                  <a:spcPts val="0"/>
                </a:spcBef>
                <a:spcAft>
                  <a:spcPts val="0"/>
                </a:spcAft>
                <a:buFont typeface="Arial" panose="020B0604020202020204" pitchFamily="34" charset="0"/>
                <a:buChar char="•"/>
              </a:pPr>
              <a:r>
                <a:rPr lang="sl-SI" sz="2400" dirty="0">
                  <a:solidFill>
                    <a:schemeClr val="dk1"/>
                  </a:solidFill>
                  <a:highlight>
                    <a:schemeClr val="lt1"/>
                  </a:highlight>
                  <a:latin typeface="Helvetica Neue" panose="020B0604020202020204" charset="0"/>
                  <a:ea typeface="Microsoft Sans Serif" panose="020B0604020202020204" pitchFamily="34" charset="0"/>
                  <a:cs typeface="Microsoft Sans Serif" panose="020B0604020202020204" pitchFamily="34" charset="0"/>
                  <a:sym typeface="Helvetica Neue"/>
                </a:rPr>
                <a:t>Določanje prioritet: kako to storiti? </a:t>
              </a:r>
              <a:endParaRPr sz="2400" dirty="0">
                <a:solidFill>
                  <a:schemeClr val="dk1"/>
                </a:solidFill>
                <a:highlight>
                  <a:schemeClr val="lt1"/>
                </a:highlight>
                <a:latin typeface="Helvetica Neue" panose="020B0604020202020204" charset="0"/>
                <a:ea typeface="Microsoft Sans Serif" panose="020B0604020202020204" pitchFamily="34" charset="0"/>
                <a:cs typeface="Microsoft Sans Serif" panose="020B0604020202020204" pitchFamily="34" charset="0"/>
                <a:sym typeface="Helvetica Neue"/>
              </a:endParaRPr>
            </a:p>
            <a:p>
              <a:pPr marL="0" marR="0" lvl="0" indent="0" algn="l" rtl="0">
                <a:spcBef>
                  <a:spcPts val="0"/>
                </a:spcBef>
                <a:spcAft>
                  <a:spcPts val="0"/>
                </a:spcAft>
                <a:buNone/>
              </a:pPr>
              <a:endParaRPr sz="2400" dirty="0">
                <a:solidFill>
                  <a:schemeClr val="dk1"/>
                </a:solidFill>
                <a:highlight>
                  <a:schemeClr val="lt1"/>
                </a:highlight>
                <a:latin typeface="Helvetica Neue" panose="020B0604020202020204" charset="0"/>
                <a:ea typeface="Microsoft Sans Serif" panose="020B0604020202020204" pitchFamily="34" charset="0"/>
                <a:cs typeface="Microsoft Sans Serif" panose="020B0604020202020204" pitchFamily="34" charset="0"/>
                <a:sym typeface="Helvetica Neue"/>
              </a:endParaRPr>
            </a:p>
            <a:p>
              <a:pPr marL="0" marR="0" lvl="0" indent="0" algn="l" rtl="0">
                <a:spcBef>
                  <a:spcPts val="0"/>
                </a:spcBef>
                <a:spcAft>
                  <a:spcPts val="0"/>
                </a:spcAft>
                <a:buNone/>
              </a:pPr>
              <a:endParaRPr sz="2400" dirty="0">
                <a:solidFill>
                  <a:schemeClr val="dk1"/>
                </a:solidFill>
                <a:latin typeface="Helvetica Neue" panose="020B0604020202020204" charset="0"/>
                <a:ea typeface="Microsoft Sans Serif" panose="020B0604020202020204" pitchFamily="34" charset="0"/>
                <a:cs typeface="Microsoft Sans Serif" panose="020B0604020202020204" pitchFamily="34" charset="0"/>
                <a:sym typeface="Helvetica Neue"/>
              </a:endParaRPr>
            </a:p>
          </p:txBody>
        </p:sp>
        <p:sp>
          <p:nvSpPr>
            <p:cNvPr id="145" name="Google Shape;145;p3"/>
            <p:cNvSpPr txBox="1"/>
            <p:nvPr/>
          </p:nvSpPr>
          <p:spPr>
            <a:xfrm>
              <a:off x="6420993" y="1336384"/>
              <a:ext cx="8685300" cy="523180"/>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2800" b="1" dirty="0" err="1">
                  <a:solidFill>
                    <a:schemeClr val="dk1"/>
                  </a:solidFill>
                  <a:highlight>
                    <a:schemeClr val="lt1"/>
                  </a:highlight>
                  <a:latin typeface="Helvetica Neue" panose="020B0604020202020204" charset="0"/>
                  <a:ea typeface="Microsoft Sans Serif" panose="020B0604020202020204" pitchFamily="34" charset="0"/>
                  <a:cs typeface="Microsoft Sans Serif" panose="020B0604020202020204" pitchFamily="34" charset="0"/>
                  <a:sym typeface="Helvetica Neue"/>
                </a:rPr>
                <a:t>Delo</a:t>
              </a:r>
              <a:r>
                <a:rPr lang="en-US" sz="2800" b="1" dirty="0">
                  <a:solidFill>
                    <a:schemeClr val="dk1"/>
                  </a:solidFill>
                  <a:highlight>
                    <a:schemeClr val="lt1"/>
                  </a:highlight>
                  <a:latin typeface="Helvetica Neue" panose="020B0604020202020204" charset="0"/>
                  <a:ea typeface="Microsoft Sans Serif" panose="020B0604020202020204" pitchFamily="34" charset="0"/>
                  <a:cs typeface="Microsoft Sans Serif" panose="020B0604020202020204" pitchFamily="34" charset="0"/>
                  <a:sym typeface="Helvetica Neue"/>
                </a:rPr>
                <a:t> pod </a:t>
              </a:r>
              <a:r>
                <a:rPr lang="en-US" sz="2800" b="1" dirty="0" err="1">
                  <a:solidFill>
                    <a:schemeClr val="dk1"/>
                  </a:solidFill>
                  <a:highlight>
                    <a:schemeClr val="lt1"/>
                  </a:highlight>
                  <a:latin typeface="Helvetica Neue" panose="020B0604020202020204" charset="0"/>
                  <a:ea typeface="Microsoft Sans Serif" panose="020B0604020202020204" pitchFamily="34" charset="0"/>
                  <a:cs typeface="Microsoft Sans Serif" panose="020B0604020202020204" pitchFamily="34" charset="0"/>
                  <a:sym typeface="Helvetica Neue"/>
                </a:rPr>
                <a:t>pritiskom</a:t>
              </a:r>
              <a:endParaRPr lang="en-US" sz="2800" b="1" dirty="0">
                <a:solidFill>
                  <a:schemeClr val="dk1"/>
                </a:solidFill>
                <a:highlight>
                  <a:schemeClr val="lt1"/>
                </a:highlight>
                <a:latin typeface="Helvetica Neue" panose="020B0604020202020204" charset="0"/>
                <a:ea typeface="Microsoft Sans Serif" panose="020B0604020202020204" pitchFamily="34" charset="0"/>
                <a:cs typeface="Microsoft Sans Serif" panose="020B0604020202020204" pitchFamily="34" charset="0"/>
                <a:sym typeface="Helvetica Neue"/>
              </a:endParaRPr>
            </a:p>
          </p:txBody>
        </p:sp>
      </p:grpSp>
      <p:pic>
        <p:nvPicPr>
          <p:cNvPr id="149" name="Google Shape;149;p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735471" y="2939254"/>
            <a:ext cx="467367" cy="450740"/>
          </a:xfrm>
          <a:prstGeom prst="rect">
            <a:avLst/>
          </a:prstGeom>
          <a:noFill/>
          <a:ln>
            <a:noFill/>
          </a:ln>
        </p:spPr>
      </p:pic>
      <p:pic>
        <p:nvPicPr>
          <p:cNvPr id="150" name="Google Shape;150;p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742986" y="4426837"/>
            <a:ext cx="467367" cy="450740"/>
          </a:xfrm>
          <a:prstGeom prst="rect">
            <a:avLst/>
          </a:prstGeom>
          <a:noFill/>
          <a:ln>
            <a:noFill/>
          </a:ln>
        </p:spPr>
      </p:pic>
      <p:pic>
        <p:nvPicPr>
          <p:cNvPr id="152" name="Google Shape;152;p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430000" y="3157867"/>
            <a:ext cx="5791200" cy="4583142"/>
          </a:xfrm>
          <a:prstGeom prst="rect">
            <a:avLst/>
          </a:prstGeom>
          <a:noFill/>
          <a:ln>
            <a:noFill/>
          </a:ln>
        </p:spPr>
      </p:pic>
      <p:sp>
        <p:nvSpPr>
          <p:cNvPr id="2" name="Google Shape;140;p3">
            <a:extLst>
              <a:ext uri="{FF2B5EF4-FFF2-40B4-BE49-F238E27FC236}">
                <a16:creationId xmlns:a16="http://schemas.microsoft.com/office/drawing/2014/main" id="{6A686BB6-A82D-C18F-8686-0F78CF31DB31}"/>
              </a:ext>
            </a:extLst>
          </p:cNvPr>
          <p:cNvSpPr txBox="1"/>
          <p:nvPr/>
        </p:nvSpPr>
        <p:spPr>
          <a:xfrm>
            <a:off x="1524000" y="1564839"/>
            <a:ext cx="274320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latin typeface="Arial"/>
                <a:ea typeface="Arial"/>
                <a:cs typeface="Arial"/>
                <a:sym typeface="Arial"/>
              </a:rPr>
              <a:t>Kazalo</a:t>
            </a:r>
            <a:endParaRPr sz="4400" b="1" dirty="0">
              <a:solidFill>
                <a:srgbClr val="D00B24"/>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1b288c97b5c_0_40"/>
          <p:cNvSpPr txBox="1"/>
          <p:nvPr/>
        </p:nvSpPr>
        <p:spPr>
          <a:xfrm>
            <a:off x="1225791" y="774794"/>
            <a:ext cx="13078038" cy="1200288"/>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pPr>
            <a:r>
              <a:rPr lang="en-US" sz="4400" b="1" dirty="0">
                <a:solidFill>
                  <a:srgbClr val="D00B24"/>
                </a:solidFill>
                <a:highlight>
                  <a:schemeClr val="lt1"/>
                </a:highlight>
              </a:rPr>
              <a:t>1. </a:t>
            </a:r>
            <a:r>
              <a:rPr lang="en-US" sz="4400" b="1" dirty="0" err="1">
                <a:solidFill>
                  <a:srgbClr val="D00B24"/>
                </a:solidFill>
                <a:highlight>
                  <a:schemeClr val="lt1"/>
                </a:highlight>
              </a:rPr>
              <a:t>Pristop</a:t>
            </a:r>
            <a:r>
              <a:rPr lang="en-US" sz="4400" b="1" dirty="0">
                <a:solidFill>
                  <a:srgbClr val="D00B24"/>
                </a:solidFill>
                <a:highlight>
                  <a:schemeClr val="lt1"/>
                </a:highlight>
              </a:rPr>
              <a:t> </a:t>
            </a:r>
            <a:r>
              <a:rPr lang="en-US" sz="4400" b="1" dirty="0" err="1">
                <a:solidFill>
                  <a:srgbClr val="D00B24"/>
                </a:solidFill>
                <a:highlight>
                  <a:schemeClr val="lt1"/>
                </a:highlight>
              </a:rPr>
              <a:t>razčlenitve</a:t>
            </a:r>
            <a:r>
              <a:rPr lang="en-US" sz="4400" b="1" dirty="0">
                <a:solidFill>
                  <a:srgbClr val="D00B24"/>
                </a:solidFill>
                <a:highlight>
                  <a:schemeClr val="lt1"/>
                </a:highlight>
              </a:rPr>
              <a:t> dela za </a:t>
            </a:r>
            <a:r>
              <a:rPr lang="en-US" sz="4400" b="1" dirty="0" err="1">
                <a:solidFill>
                  <a:srgbClr val="D00B24"/>
                </a:solidFill>
                <a:highlight>
                  <a:schemeClr val="lt1"/>
                </a:highlight>
              </a:rPr>
              <a:t>hibridne</a:t>
            </a:r>
            <a:r>
              <a:rPr lang="en-US" sz="4400" b="1" dirty="0">
                <a:solidFill>
                  <a:srgbClr val="D00B24"/>
                </a:solidFill>
                <a:highlight>
                  <a:schemeClr val="lt1"/>
                </a:highlight>
              </a:rPr>
              <a:t> </a:t>
            </a:r>
            <a:r>
              <a:rPr lang="en-US" sz="4400" b="1" dirty="0" err="1">
                <a:solidFill>
                  <a:srgbClr val="D00B24"/>
                </a:solidFill>
                <a:highlight>
                  <a:schemeClr val="lt1"/>
                </a:highlight>
              </a:rPr>
              <a:t>delavce</a:t>
            </a:r>
            <a:endParaRPr lang="en-US" sz="4400" b="1" dirty="0">
              <a:solidFill>
                <a:srgbClr val="D00B24"/>
              </a:solidFill>
              <a:highlight>
                <a:schemeClr val="lt1"/>
              </a:highlight>
            </a:endParaRPr>
          </a:p>
          <a:p>
            <a:pPr marR="0" lvl="0" algn="l" rtl="0">
              <a:spcBef>
                <a:spcPts val="0"/>
              </a:spcBef>
              <a:spcAft>
                <a:spcPts val="0"/>
              </a:spcAft>
            </a:pPr>
            <a:endParaRPr lang="sl-SI" sz="800" b="1" dirty="0">
              <a:solidFill>
                <a:srgbClr val="D00B24"/>
              </a:solidFill>
            </a:endParaRPr>
          </a:p>
          <a:p>
            <a:pPr marR="0" lvl="0" algn="l" rtl="0">
              <a:spcBef>
                <a:spcPts val="0"/>
              </a:spcBef>
              <a:spcAft>
                <a:spcPts val="0"/>
              </a:spcAft>
            </a:pPr>
            <a:r>
              <a:rPr lang="sl-SI" sz="2000" b="1" dirty="0">
                <a:solidFill>
                  <a:srgbClr val="D00B24"/>
                </a:solidFill>
              </a:rPr>
              <a:t>Delati korak za korakom („</a:t>
            </a:r>
            <a:r>
              <a:rPr lang="en-GB" sz="2000" b="1" dirty="0">
                <a:solidFill>
                  <a:srgbClr val="C00000"/>
                </a:solidFill>
                <a:latin typeface="Helvetica Neue"/>
                <a:ea typeface="Helvetica Neue"/>
                <a:cs typeface="Helvetica Neue"/>
                <a:sym typeface="Helvetica Neue"/>
              </a:rPr>
              <a:t>Eating An Elephant One Bite At A Time”)</a:t>
            </a:r>
            <a:endParaRPr sz="2000" b="1" dirty="0">
              <a:solidFill>
                <a:srgbClr val="D00B24"/>
              </a:solidFill>
            </a:endParaRPr>
          </a:p>
        </p:txBody>
      </p:sp>
      <p:sp>
        <p:nvSpPr>
          <p:cNvPr id="158" name="Google Shape;158;g1b288c97b5c_0_40"/>
          <p:cNvSpPr txBox="1"/>
          <p:nvPr/>
        </p:nvSpPr>
        <p:spPr>
          <a:xfrm>
            <a:off x="1225791" y="2083469"/>
            <a:ext cx="16677198" cy="6120062"/>
          </a:xfrm>
          <a:prstGeom prst="rect">
            <a:avLst/>
          </a:prstGeom>
          <a:noFill/>
          <a:ln>
            <a:noFill/>
          </a:ln>
        </p:spPr>
        <p:txBody>
          <a:bodyPr spcFirstLastPara="1" wrap="square" lIns="91425" tIns="45700" rIns="91425" bIns="45700" anchor="t" anchorCtr="0">
            <a:noAutofit/>
          </a:bodyPr>
          <a:lstStyle/>
          <a:p>
            <a:r>
              <a:rPr lang="en-US" sz="2800" i="1" dirty="0">
                <a:solidFill>
                  <a:schemeClr val="dk1"/>
                </a:solidFill>
                <a:latin typeface="Helvetica Neue"/>
                <a:ea typeface="Helvetica Neue"/>
                <a:cs typeface="Helvetica Neue"/>
                <a:sym typeface="Helvetica Neue"/>
              </a:rPr>
              <a:t>Eating An Elephant One Bite At A Time </a:t>
            </a:r>
            <a:r>
              <a:rPr lang="en-US" sz="2800" dirty="0">
                <a:solidFill>
                  <a:schemeClr val="dk1"/>
                </a:solidFill>
                <a:latin typeface="Helvetica Neue"/>
                <a:ea typeface="Helvetica Neue"/>
                <a:cs typeface="Helvetica Neue"/>
                <a:sym typeface="Helvetica Neue"/>
              </a:rPr>
              <a:t>je </a:t>
            </a:r>
            <a:r>
              <a:rPr lang="en-US" sz="2800" dirty="0" err="1">
                <a:solidFill>
                  <a:schemeClr val="dk1"/>
                </a:solidFill>
                <a:latin typeface="Helvetica Neue"/>
                <a:ea typeface="Helvetica Neue"/>
                <a:cs typeface="Helvetica Neue"/>
                <a:sym typeface="Helvetica Neue"/>
              </a:rPr>
              <a:t>zloglasni</a:t>
            </a:r>
            <a:r>
              <a:rPr lang="en-US" sz="2800" dirty="0">
                <a:solidFill>
                  <a:schemeClr val="dk1"/>
                </a:solidFill>
                <a:latin typeface="Helvetica Neue"/>
                <a:ea typeface="Helvetica Neue"/>
                <a:cs typeface="Helvetica Neue"/>
                <a:sym typeface="Helvetica Neue"/>
              </a:rPr>
              <a:t> idiom </a:t>
            </a:r>
            <a:r>
              <a:rPr lang="en-US" sz="2800" dirty="0" err="1">
                <a:solidFill>
                  <a:schemeClr val="dk1"/>
                </a:solidFill>
                <a:latin typeface="Helvetica Neue"/>
                <a:ea typeface="Helvetica Neue"/>
                <a:cs typeface="Helvetica Neue"/>
                <a:sym typeface="Helvetica Neue"/>
              </a:rPr>
              <a:t>južnoafriškega</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teologa</a:t>
            </a:r>
            <a:r>
              <a:rPr lang="en-US" sz="2800" dirty="0">
                <a:solidFill>
                  <a:schemeClr val="dk1"/>
                </a:solidFill>
                <a:latin typeface="Helvetica Neue"/>
                <a:ea typeface="Helvetica Neue"/>
                <a:cs typeface="Helvetica Neue"/>
                <a:sym typeface="Helvetica Neue"/>
              </a:rPr>
              <a:t> in </a:t>
            </a:r>
            <a:r>
              <a:rPr lang="en-US" sz="2800" dirty="0" err="1">
                <a:solidFill>
                  <a:schemeClr val="dk1"/>
                </a:solidFill>
                <a:latin typeface="Helvetica Neue"/>
                <a:ea typeface="Helvetica Neue"/>
                <a:cs typeface="Helvetica Neue"/>
                <a:sym typeface="Helvetica Neue"/>
              </a:rPr>
              <a:t>škofa</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Desmonda</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Tutuja</a:t>
            </a:r>
            <a:r>
              <a:rPr lang="en-US" sz="2800" dirty="0">
                <a:solidFill>
                  <a:schemeClr val="dk1"/>
                </a:solidFill>
                <a:latin typeface="Helvetica Neue"/>
                <a:ea typeface="Helvetica Neue"/>
                <a:cs typeface="Helvetica Neue"/>
                <a:sym typeface="Helvetica Neue"/>
              </a:rPr>
              <a:t>.</a:t>
            </a:r>
          </a:p>
          <a:p>
            <a:pPr marL="0" marR="0" lvl="0" indent="0" algn="l" rtl="0">
              <a:spcBef>
                <a:spcPts val="0"/>
              </a:spcBef>
              <a:spcAft>
                <a:spcPts val="0"/>
              </a:spcAft>
              <a:buNone/>
            </a:pPr>
            <a:endParaRPr lang="en-US" sz="28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800" dirty="0" err="1">
                <a:solidFill>
                  <a:schemeClr val="dk1"/>
                </a:solidFill>
                <a:latin typeface="Helvetica Neue"/>
                <a:ea typeface="Helvetica Neue"/>
                <a:cs typeface="Helvetica Neue"/>
                <a:sym typeface="Helvetica Neue"/>
              </a:rPr>
              <a:t>Izraz</a:t>
            </a:r>
            <a:r>
              <a:rPr lang="en-US" sz="2800" dirty="0">
                <a:solidFill>
                  <a:schemeClr val="dk1"/>
                </a:solidFill>
                <a:latin typeface="Helvetica Neue"/>
                <a:ea typeface="Helvetica Neue"/>
                <a:cs typeface="Helvetica Neue"/>
                <a:sym typeface="Helvetica Neue"/>
              </a:rPr>
              <a:t> se </a:t>
            </a:r>
            <a:r>
              <a:rPr lang="en-US" sz="2800" dirty="0" err="1">
                <a:solidFill>
                  <a:schemeClr val="dk1"/>
                </a:solidFill>
                <a:latin typeface="Helvetica Neue"/>
                <a:ea typeface="Helvetica Neue"/>
                <a:cs typeface="Helvetica Neue"/>
                <a:sym typeface="Helvetica Neue"/>
              </a:rPr>
              <a:t>pogosto</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uporablja</a:t>
            </a:r>
            <a:r>
              <a:rPr lang="en-US" sz="2800" dirty="0">
                <a:solidFill>
                  <a:schemeClr val="dk1"/>
                </a:solidFill>
                <a:latin typeface="Helvetica Neue"/>
                <a:ea typeface="Helvetica Neue"/>
                <a:cs typeface="Helvetica Neue"/>
                <a:sym typeface="Helvetica Neue"/>
              </a:rPr>
              <a:t> v </a:t>
            </a:r>
            <a:r>
              <a:rPr lang="en-US" sz="2800" dirty="0" err="1">
                <a:solidFill>
                  <a:schemeClr val="dk1"/>
                </a:solidFill>
                <a:latin typeface="Helvetica Neue"/>
                <a:ea typeface="Helvetica Neue"/>
                <a:cs typeface="Helvetica Neue"/>
                <a:sym typeface="Helvetica Neue"/>
              </a:rPr>
              <a:t>poslovnem</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okolju</a:t>
            </a:r>
            <a:r>
              <a:rPr lang="en-US" sz="2800" dirty="0">
                <a:solidFill>
                  <a:schemeClr val="dk1"/>
                </a:solidFill>
                <a:latin typeface="Helvetica Neue"/>
                <a:ea typeface="Helvetica Neue"/>
                <a:cs typeface="Helvetica Neue"/>
                <a:sym typeface="Helvetica Neue"/>
              </a:rPr>
              <a:t> in se </a:t>
            </a:r>
            <a:r>
              <a:rPr lang="en-US" sz="2800" dirty="0" err="1">
                <a:solidFill>
                  <a:schemeClr val="dk1"/>
                </a:solidFill>
                <a:latin typeface="Helvetica Neue"/>
                <a:ea typeface="Helvetica Neue"/>
                <a:cs typeface="Helvetica Neue"/>
                <a:sym typeface="Helvetica Neue"/>
              </a:rPr>
              <a:t>nanaša</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na</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priložnost</a:t>
            </a:r>
            <a:r>
              <a:rPr lang="en-US" sz="2800" dirty="0">
                <a:solidFill>
                  <a:schemeClr val="dk1"/>
                </a:solidFill>
                <a:latin typeface="Helvetica Neue"/>
                <a:ea typeface="Helvetica Neue"/>
                <a:cs typeface="Helvetica Neue"/>
                <a:sym typeface="Helvetica Neue"/>
              </a:rPr>
              <a:t>, da </a:t>
            </a:r>
            <a:r>
              <a:rPr lang="en-US" sz="2800" dirty="0" err="1">
                <a:solidFill>
                  <a:schemeClr val="dk1"/>
                </a:solidFill>
                <a:latin typeface="Helvetica Neue"/>
                <a:ea typeface="Helvetica Neue"/>
                <a:cs typeface="Helvetica Neue"/>
                <a:sym typeface="Helvetica Neue"/>
              </a:rPr>
              <a:t>dosežemo</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nekaj</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kar</a:t>
            </a:r>
            <a:r>
              <a:rPr lang="en-US" sz="2800" dirty="0">
                <a:solidFill>
                  <a:schemeClr val="dk1"/>
                </a:solidFill>
                <a:latin typeface="Helvetica Neue"/>
                <a:ea typeface="Helvetica Neue"/>
                <a:cs typeface="Helvetica Neue"/>
                <a:sym typeface="Helvetica Neue"/>
              </a:rPr>
              <a:t> se </a:t>
            </a:r>
            <a:r>
              <a:rPr lang="en-US" sz="2800" dirty="0" err="1">
                <a:solidFill>
                  <a:schemeClr val="dk1"/>
                </a:solidFill>
                <a:latin typeface="Helvetica Neue"/>
                <a:ea typeface="Helvetica Neue"/>
                <a:cs typeface="Helvetica Neue"/>
                <a:sym typeface="Helvetica Neue"/>
              </a:rPr>
              <a:t>zdi</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preveliko</a:t>
            </a:r>
            <a:r>
              <a:rPr lang="en-US" sz="2800" dirty="0">
                <a:solidFill>
                  <a:schemeClr val="dk1"/>
                </a:solidFill>
                <a:latin typeface="Helvetica Neue"/>
                <a:ea typeface="Helvetica Neue"/>
                <a:cs typeface="Helvetica Neue"/>
                <a:sym typeface="Helvetica Neue"/>
              </a:rPr>
              <a:t>, da bi se s </a:t>
            </a:r>
            <a:r>
              <a:rPr lang="en-US" sz="2800" dirty="0" err="1">
                <a:solidFill>
                  <a:schemeClr val="dk1"/>
                </a:solidFill>
                <a:latin typeface="Helvetica Neue"/>
                <a:ea typeface="Helvetica Neue"/>
                <a:cs typeface="Helvetica Neue"/>
                <a:sym typeface="Helvetica Neue"/>
              </a:rPr>
              <a:t>tem</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ukvarjali</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dokler</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ni</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opravljeno</a:t>
            </a:r>
            <a:r>
              <a:rPr lang="en-US" sz="2800" dirty="0">
                <a:solidFill>
                  <a:schemeClr val="dk1"/>
                </a:solidFill>
                <a:latin typeface="Helvetica Neue"/>
                <a:ea typeface="Helvetica Neue"/>
                <a:cs typeface="Helvetica Neue"/>
                <a:sym typeface="Helvetica Neue"/>
              </a:rPr>
              <a:t> kos za </a:t>
            </a:r>
            <a:r>
              <a:rPr lang="en-US" sz="2800" dirty="0" err="1">
                <a:solidFill>
                  <a:schemeClr val="dk1"/>
                </a:solidFill>
                <a:latin typeface="Helvetica Neue"/>
                <a:ea typeface="Helvetica Neue"/>
                <a:cs typeface="Helvetica Neue"/>
                <a:sym typeface="Helvetica Neue"/>
              </a:rPr>
              <a:t>kosom</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en</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korak</a:t>
            </a:r>
            <a:r>
              <a:rPr lang="en-US" sz="2800" dirty="0">
                <a:solidFill>
                  <a:schemeClr val="dk1"/>
                </a:solidFill>
                <a:latin typeface="Helvetica Neue"/>
                <a:ea typeface="Helvetica Neue"/>
                <a:cs typeface="Helvetica Neue"/>
                <a:sym typeface="Helvetica Neue"/>
              </a:rPr>
              <a:t> za </a:t>
            </a:r>
            <a:r>
              <a:rPr lang="en-US" sz="2800" dirty="0" err="1">
                <a:solidFill>
                  <a:schemeClr val="dk1"/>
                </a:solidFill>
                <a:latin typeface="Helvetica Neue"/>
                <a:ea typeface="Helvetica Neue"/>
                <a:cs typeface="Helvetica Neue"/>
                <a:sym typeface="Helvetica Neue"/>
              </a:rPr>
              <a:t>drugim</a:t>
            </a:r>
            <a:r>
              <a:rPr lang="en-US" sz="2800" dirty="0">
                <a:solidFill>
                  <a:schemeClr val="dk1"/>
                </a:solidFill>
                <a:latin typeface="Helvetica Neue"/>
                <a:ea typeface="Helvetica Neue"/>
                <a:cs typeface="Helvetica Neue"/>
                <a:sym typeface="Helvetica Neue"/>
              </a:rPr>
              <a:t>.</a:t>
            </a:r>
          </a:p>
          <a:p>
            <a:pPr marL="0" marR="0" lvl="0" indent="0" algn="l" rtl="0">
              <a:spcBef>
                <a:spcPts val="0"/>
              </a:spcBef>
              <a:spcAft>
                <a:spcPts val="0"/>
              </a:spcAft>
              <a:buNone/>
            </a:pPr>
            <a:endParaRPr lang="en-US" sz="28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800" dirty="0">
                <a:solidFill>
                  <a:schemeClr val="dk1"/>
                </a:solidFill>
                <a:latin typeface="Helvetica Neue"/>
                <a:ea typeface="Helvetica Neue"/>
                <a:cs typeface="Helvetica Neue"/>
                <a:sym typeface="Helvetica Neue"/>
              </a:rPr>
              <a:t>Med </a:t>
            </a:r>
            <a:r>
              <a:rPr lang="en-US" sz="2800" dirty="0" err="1">
                <a:solidFill>
                  <a:schemeClr val="dk1"/>
                </a:solidFill>
                <a:latin typeface="Helvetica Neue"/>
                <a:ea typeface="Helvetica Neue"/>
                <a:cs typeface="Helvetica Neue"/>
                <a:sym typeface="Helvetica Neue"/>
              </a:rPr>
              <a:t>obdobjem</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priprave</a:t>
            </a:r>
            <a:r>
              <a:rPr lang="en-US" sz="2800" dirty="0">
                <a:solidFill>
                  <a:schemeClr val="dk1"/>
                </a:solidFill>
                <a:latin typeface="Helvetica Neue"/>
                <a:ea typeface="Helvetica Neue"/>
                <a:cs typeface="Helvetica Neue"/>
                <a:sym typeface="Helvetica Neue"/>
              </a:rPr>
              <a:t> in v </a:t>
            </a:r>
            <a:r>
              <a:rPr lang="en-US" sz="2800" dirty="0" err="1">
                <a:solidFill>
                  <a:schemeClr val="dk1"/>
                </a:solidFill>
                <a:latin typeface="Helvetica Neue"/>
                <a:ea typeface="Helvetica Neue"/>
                <a:cs typeface="Helvetica Neue"/>
                <a:sym typeface="Helvetica Neue"/>
              </a:rPr>
              <a:t>zelo</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zgodnji</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fazi</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svojega</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poklicnega</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razvoja</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boste</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večinoma</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utrujeni</a:t>
            </a:r>
            <a:r>
              <a:rPr lang="en-US" sz="2800" dirty="0">
                <a:solidFill>
                  <a:schemeClr val="dk1"/>
                </a:solidFill>
                <a:latin typeface="Helvetica Neue"/>
                <a:ea typeface="Helvetica Neue"/>
                <a:cs typeface="Helvetica Neue"/>
                <a:sym typeface="Helvetica Neue"/>
              </a:rPr>
              <a:t>, pod </a:t>
            </a:r>
            <a:r>
              <a:rPr lang="en-US" sz="2800" dirty="0" err="1">
                <a:solidFill>
                  <a:schemeClr val="dk1"/>
                </a:solidFill>
                <a:latin typeface="Helvetica Neue"/>
                <a:ea typeface="Helvetica Neue"/>
                <a:cs typeface="Helvetica Neue"/>
                <a:sym typeface="Helvetica Neue"/>
              </a:rPr>
              <a:t>pritiskom</a:t>
            </a:r>
            <a:r>
              <a:rPr lang="en-US" sz="2800" dirty="0">
                <a:solidFill>
                  <a:schemeClr val="dk1"/>
                </a:solidFill>
                <a:latin typeface="Helvetica Neue"/>
                <a:ea typeface="Helvetica Neue"/>
                <a:cs typeface="Helvetica Neue"/>
                <a:sym typeface="Helvetica Neue"/>
              </a:rPr>
              <a:t> in </a:t>
            </a:r>
            <a:r>
              <a:rPr lang="en-US" sz="2800" dirty="0" err="1">
                <a:solidFill>
                  <a:schemeClr val="dk1"/>
                </a:solidFill>
                <a:latin typeface="Helvetica Neue"/>
                <a:ea typeface="Helvetica Neue"/>
                <a:cs typeface="Helvetica Neue"/>
                <a:sym typeface="Helvetica Neue"/>
              </a:rPr>
              <a:t>preobremenjeni</a:t>
            </a:r>
            <a:r>
              <a:rPr lang="en-US" sz="2800" dirty="0">
                <a:solidFill>
                  <a:schemeClr val="dk1"/>
                </a:solidFill>
                <a:latin typeface="Helvetica Neue"/>
                <a:ea typeface="Helvetica Neue"/>
                <a:cs typeface="Helvetica Neue"/>
                <a:sym typeface="Helvetica Neue"/>
              </a:rPr>
              <a:t> z </a:t>
            </a:r>
            <a:r>
              <a:rPr lang="en-US" sz="2800" dirty="0" err="1">
                <a:solidFill>
                  <a:schemeClr val="dk1"/>
                </a:solidFill>
                <a:latin typeface="Helvetica Neue"/>
                <a:ea typeface="Helvetica Neue"/>
                <a:cs typeface="Helvetica Neue"/>
                <a:sym typeface="Helvetica Neue"/>
              </a:rPr>
              <a:t>novimi</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nalogami</a:t>
            </a:r>
            <a:r>
              <a:rPr lang="en-US" sz="2800" dirty="0">
                <a:solidFill>
                  <a:schemeClr val="dk1"/>
                </a:solidFill>
                <a:latin typeface="Helvetica Neue"/>
                <a:ea typeface="Helvetica Neue"/>
                <a:cs typeface="Helvetica Neue"/>
                <a:sym typeface="Helvetica Neue"/>
              </a:rPr>
              <a:t>, ki se </a:t>
            </a:r>
            <a:r>
              <a:rPr lang="en-US" sz="2800" dirty="0" err="1">
                <a:solidFill>
                  <a:schemeClr val="dk1"/>
                </a:solidFill>
                <a:latin typeface="Helvetica Neue"/>
                <a:ea typeface="Helvetica Neue"/>
                <a:cs typeface="Helvetica Neue"/>
                <a:sym typeface="Helvetica Neue"/>
              </a:rPr>
              <a:t>kopičijo</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hitreje</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kot</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jih</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lahko</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opravite</a:t>
            </a:r>
            <a:r>
              <a:rPr lang="en-US" sz="2800" dirty="0">
                <a:solidFill>
                  <a:schemeClr val="dk1"/>
                </a:solidFill>
                <a:latin typeface="Helvetica Neue"/>
                <a:ea typeface="Helvetica Neue"/>
                <a:cs typeface="Helvetica Neue"/>
                <a:sym typeface="Helvetica Neue"/>
              </a:rPr>
              <a:t>.</a:t>
            </a:r>
          </a:p>
          <a:p>
            <a:pPr marL="0" marR="0" lvl="0" indent="0" algn="l" rtl="0">
              <a:spcBef>
                <a:spcPts val="0"/>
              </a:spcBef>
              <a:spcAft>
                <a:spcPts val="0"/>
              </a:spcAft>
              <a:buNone/>
            </a:pPr>
            <a:endParaRPr lang="en-US" sz="28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800" dirty="0" err="1">
                <a:solidFill>
                  <a:schemeClr val="dk1"/>
                </a:solidFill>
                <a:latin typeface="Helvetica Neue"/>
                <a:ea typeface="Helvetica Neue"/>
                <a:cs typeface="Helvetica Neue"/>
                <a:sym typeface="Helvetica Neue"/>
              </a:rPr>
              <a:t>Bodite</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prepričani</a:t>
            </a:r>
            <a:r>
              <a:rPr lang="en-US" sz="2800" dirty="0">
                <a:solidFill>
                  <a:schemeClr val="dk1"/>
                </a:solidFill>
                <a:latin typeface="Helvetica Neue"/>
                <a:ea typeface="Helvetica Neue"/>
                <a:cs typeface="Helvetica Neue"/>
                <a:sym typeface="Helvetica Neue"/>
              </a:rPr>
              <a:t>, da je ta </a:t>
            </a:r>
            <a:r>
              <a:rPr lang="en-US" sz="2800" dirty="0" err="1">
                <a:solidFill>
                  <a:schemeClr val="dk1"/>
                </a:solidFill>
                <a:latin typeface="Helvetica Neue"/>
                <a:ea typeface="Helvetica Neue"/>
                <a:cs typeface="Helvetica Neue"/>
                <a:sym typeface="Helvetica Neue"/>
              </a:rPr>
              <a:t>vtis</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večinoma</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posledica</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pomanjkanja</a:t>
            </a:r>
            <a:r>
              <a:rPr lang="en-US" sz="2800" dirty="0">
                <a:solidFill>
                  <a:schemeClr val="dk1"/>
                </a:solidFill>
                <a:latin typeface="Helvetica Neue"/>
                <a:ea typeface="Helvetica Neue"/>
                <a:cs typeface="Helvetica Neue"/>
                <a:sym typeface="Helvetica Neue"/>
              </a:rPr>
              <a:t> (za </a:t>
            </a:r>
            <a:r>
              <a:rPr lang="en-US" sz="2800" dirty="0" err="1">
                <a:solidFill>
                  <a:schemeClr val="dk1"/>
                </a:solidFill>
                <a:latin typeface="Helvetica Neue"/>
                <a:ea typeface="Helvetica Neue"/>
                <a:cs typeface="Helvetica Neue"/>
                <a:sym typeface="Helvetica Neue"/>
              </a:rPr>
              <a:t>zdaj</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robustnih</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zdravih</a:t>
            </a:r>
            <a:r>
              <a:rPr lang="en-US" sz="2800" dirty="0">
                <a:solidFill>
                  <a:schemeClr val="dk1"/>
                </a:solidFill>
                <a:latin typeface="Helvetica Neue"/>
                <a:ea typeface="Helvetica Neue"/>
                <a:cs typeface="Helvetica Neue"/>
                <a:sym typeface="Helvetica Neue"/>
              </a:rPr>
              <a:t> in </a:t>
            </a:r>
            <a:r>
              <a:rPr lang="en-US" sz="2800" dirty="0" err="1">
                <a:solidFill>
                  <a:schemeClr val="dk1"/>
                </a:solidFill>
                <a:latin typeface="Helvetica Neue"/>
                <a:ea typeface="Helvetica Neue"/>
                <a:cs typeface="Helvetica Neue"/>
                <a:sym typeface="Helvetica Neue"/>
              </a:rPr>
              <a:t>zanesljivih</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tehnik</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samoorganizacije</a:t>
            </a:r>
            <a:r>
              <a:rPr lang="en-US" sz="2800" dirty="0">
                <a:solidFill>
                  <a:schemeClr val="dk1"/>
                </a:solidFill>
                <a:latin typeface="Helvetica Neue"/>
                <a:ea typeface="Helvetica Neue"/>
                <a:cs typeface="Helvetica Neue"/>
                <a:sym typeface="Helvetica Neue"/>
              </a:rPr>
              <a:t>.</a:t>
            </a:r>
          </a:p>
          <a:p>
            <a:pPr marL="0" marR="0" lvl="0" indent="0" algn="l" rtl="0">
              <a:spcBef>
                <a:spcPts val="0"/>
              </a:spcBef>
              <a:spcAft>
                <a:spcPts val="0"/>
              </a:spcAft>
              <a:buNone/>
            </a:pPr>
            <a:endParaRPr lang="en-US" sz="2800" dirty="0">
              <a:solidFill>
                <a:schemeClr val="dk1"/>
              </a:solidFill>
              <a:latin typeface="Helvetica Neue"/>
              <a:ea typeface="Helvetica Neue"/>
              <a:cs typeface="Helvetica Neue"/>
              <a:sym typeface="Helvetica Neue"/>
            </a:endParaRPr>
          </a:p>
          <a:p>
            <a:pPr lvl="0" algn="l" rtl="0"/>
            <a:r>
              <a:rPr lang="en-US" sz="2800" dirty="0">
                <a:solidFill>
                  <a:schemeClr val="dk1"/>
                </a:solidFill>
                <a:latin typeface="Helvetica Neue"/>
                <a:ea typeface="Helvetica Neue"/>
                <a:cs typeface="Helvetica Neue"/>
                <a:sym typeface="Helvetica Neue"/>
              </a:rPr>
              <a:t>V </a:t>
            </a:r>
            <a:r>
              <a:rPr lang="en-US" sz="2800" dirty="0" err="1">
                <a:solidFill>
                  <a:schemeClr val="dk1"/>
                </a:solidFill>
                <a:latin typeface="Helvetica Neue"/>
                <a:ea typeface="Helvetica Neue"/>
                <a:cs typeface="Helvetica Neue"/>
                <a:sym typeface="Helvetica Neue"/>
              </a:rPr>
              <a:t>naslednjih</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nekaj</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diapozitivih</a:t>
            </a:r>
            <a:r>
              <a:rPr lang="en-US" sz="2800" dirty="0">
                <a:solidFill>
                  <a:schemeClr val="dk1"/>
                </a:solidFill>
                <a:latin typeface="Helvetica Neue"/>
                <a:ea typeface="Helvetica Neue"/>
                <a:cs typeface="Helvetica Neue"/>
                <a:sym typeface="Helvetica Neue"/>
              </a:rPr>
              <a:t> se </a:t>
            </a:r>
            <a:r>
              <a:rPr lang="en-US" sz="2800" dirty="0" err="1">
                <a:solidFill>
                  <a:schemeClr val="dk1"/>
                </a:solidFill>
                <a:latin typeface="Helvetica Neue"/>
                <a:ea typeface="Helvetica Neue"/>
                <a:cs typeface="Helvetica Neue"/>
                <a:sym typeface="Helvetica Neue"/>
              </a:rPr>
              <a:t>boste</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seznanili</a:t>
            </a:r>
            <a:r>
              <a:rPr lang="en-US" sz="2800" dirty="0">
                <a:solidFill>
                  <a:schemeClr val="dk1"/>
                </a:solidFill>
                <a:latin typeface="Helvetica Neue"/>
                <a:ea typeface="Helvetica Neue"/>
                <a:cs typeface="Helvetica Neue"/>
                <a:sym typeface="Helvetica Neue"/>
              </a:rPr>
              <a:t> z </a:t>
            </a:r>
            <a:r>
              <a:rPr lang="en-US" sz="2800" dirty="0" err="1">
                <a:solidFill>
                  <a:schemeClr val="dk1"/>
                </a:solidFill>
                <a:latin typeface="Helvetica Neue"/>
                <a:ea typeface="Helvetica Neue"/>
                <a:cs typeface="Helvetica Neue"/>
                <a:sym typeface="Helvetica Neue"/>
              </a:rPr>
              <a:t>nekaterimi</a:t>
            </a:r>
            <a:r>
              <a:rPr lang="en-US" sz="2800" dirty="0">
                <a:solidFill>
                  <a:schemeClr val="dk1"/>
                </a:solidFill>
                <a:latin typeface="Helvetica Neue"/>
                <a:ea typeface="Helvetica Neue"/>
                <a:cs typeface="Helvetica Neue"/>
                <a:sym typeface="Helvetica Neue"/>
              </a:rPr>
              <a:t> od </a:t>
            </a:r>
            <a:r>
              <a:rPr lang="en-US" sz="2800" dirty="0" err="1">
                <a:solidFill>
                  <a:schemeClr val="dk1"/>
                </a:solidFill>
                <a:latin typeface="Helvetica Neue"/>
                <a:ea typeface="Helvetica Neue"/>
                <a:cs typeface="Helvetica Neue"/>
                <a:sym typeface="Helvetica Neue"/>
              </a:rPr>
              <a:t>teh</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tehnik</a:t>
            </a:r>
            <a:r>
              <a:rPr lang="en-US" sz="2800" dirty="0">
                <a:solidFill>
                  <a:schemeClr val="dk1"/>
                </a:solidFill>
                <a:latin typeface="Helvetica Neue"/>
                <a:ea typeface="Helvetica Neue"/>
                <a:cs typeface="Helvetica Neue"/>
                <a:sym typeface="Helvetica Neue"/>
              </a:rPr>
              <a:t>, </a:t>
            </a:r>
            <a:r>
              <a:rPr lang="en-GB" sz="2800" dirty="0">
                <a:solidFill>
                  <a:schemeClr val="dk1"/>
                </a:solidFill>
                <a:latin typeface="Helvetica Neue"/>
                <a:ea typeface="Helvetica Neue"/>
                <a:cs typeface="Helvetica Neue"/>
                <a:sym typeface="Helvetica Neue"/>
              </a:rPr>
              <a:t>ki </a:t>
            </a:r>
            <a:r>
              <a:rPr lang="en-GB" sz="2800" dirty="0" err="1">
                <a:solidFill>
                  <a:schemeClr val="dk1"/>
                </a:solidFill>
                <a:latin typeface="Helvetica Neue"/>
                <a:ea typeface="Helvetica Neue"/>
                <a:cs typeface="Helvetica Neue"/>
                <a:sym typeface="Helvetica Neue"/>
              </a:rPr>
              <a:t>pomagajo</a:t>
            </a:r>
            <a:r>
              <a:rPr lang="en-GB" sz="2800" dirty="0">
                <a:solidFill>
                  <a:schemeClr val="dk1"/>
                </a:solidFill>
                <a:latin typeface="Helvetica Neue"/>
                <a:ea typeface="Helvetica Neue"/>
                <a:cs typeface="Helvetica Neue"/>
                <a:sym typeface="Helvetica Neue"/>
              </a:rPr>
              <a:t> </a:t>
            </a:r>
            <a:r>
              <a:rPr lang="en-GB" sz="2800" dirty="0" err="1">
                <a:solidFill>
                  <a:schemeClr val="dk1"/>
                </a:solidFill>
                <a:latin typeface="Helvetica Neue"/>
                <a:ea typeface="Helvetica Neue"/>
                <a:cs typeface="Helvetica Neue"/>
                <a:sym typeface="Helvetica Neue"/>
              </a:rPr>
              <a:t>napredovati</a:t>
            </a:r>
            <a:r>
              <a:rPr lang="en-GB" sz="2800" dirty="0">
                <a:solidFill>
                  <a:schemeClr val="dk1"/>
                </a:solidFill>
                <a:latin typeface="Helvetica Neue"/>
                <a:ea typeface="Helvetica Neue"/>
                <a:cs typeface="Helvetica Neue"/>
                <a:sym typeface="Helvetica Neue"/>
              </a:rPr>
              <a:t> </a:t>
            </a:r>
            <a:r>
              <a:rPr lang="en-GB" sz="2800" dirty="0" err="1">
                <a:solidFill>
                  <a:schemeClr val="dk1"/>
                </a:solidFill>
                <a:latin typeface="Helvetica Neue"/>
                <a:ea typeface="Helvetica Neue"/>
                <a:cs typeface="Helvetica Neue"/>
                <a:sym typeface="Helvetica Neue"/>
              </a:rPr>
              <a:t>pri</a:t>
            </a:r>
            <a:r>
              <a:rPr lang="en-GB" sz="2800" dirty="0">
                <a:solidFill>
                  <a:schemeClr val="dk1"/>
                </a:solidFill>
                <a:latin typeface="Helvetica Neue"/>
                <a:ea typeface="Helvetica Neue"/>
                <a:cs typeface="Helvetica Neue"/>
                <a:sym typeface="Helvetica Neue"/>
              </a:rPr>
              <a:t> </a:t>
            </a:r>
            <a:r>
              <a:rPr lang="en-GB" sz="2800" dirty="0" err="1">
                <a:solidFill>
                  <a:schemeClr val="dk1"/>
                </a:solidFill>
                <a:latin typeface="Helvetica Neue"/>
                <a:ea typeface="Helvetica Neue"/>
                <a:cs typeface="Helvetica Neue"/>
                <a:sym typeface="Helvetica Neue"/>
              </a:rPr>
              <a:t>agilnosti</a:t>
            </a:r>
            <a:r>
              <a:rPr lang="en-GB" sz="2800" dirty="0">
                <a:solidFill>
                  <a:schemeClr val="dk1"/>
                </a:solidFill>
                <a:latin typeface="Helvetica Neue"/>
                <a:ea typeface="Helvetica Neue"/>
                <a:cs typeface="Helvetica Neue"/>
                <a:sym typeface="Helvetica Neue"/>
              </a:rPr>
              <a:t> in </a:t>
            </a:r>
            <a:r>
              <a:rPr lang="en-GB" sz="2800" dirty="0" err="1">
                <a:solidFill>
                  <a:schemeClr val="dk1"/>
                </a:solidFill>
                <a:latin typeface="Helvetica Neue"/>
                <a:ea typeface="Helvetica Neue"/>
                <a:cs typeface="Helvetica Neue"/>
                <a:sym typeface="Helvetica Neue"/>
              </a:rPr>
              <a:t>učinkovitosti</a:t>
            </a:r>
            <a:r>
              <a:rPr lang="en-GB" sz="2800" dirty="0">
                <a:solidFill>
                  <a:schemeClr val="dk1"/>
                </a:solidFill>
                <a:latin typeface="Helvetica Neue"/>
                <a:ea typeface="Helvetica Neue"/>
                <a:cs typeface="Helvetica Neue"/>
                <a:sym typeface="Helvetica Neue"/>
              </a:rPr>
              <a:t>.</a:t>
            </a:r>
            <a:endParaRPr lang="en-US" sz="2800" dirty="0">
              <a:solidFill>
                <a:schemeClr val="dk1"/>
              </a:solidFill>
              <a:latin typeface="Helvetica Neue"/>
              <a:ea typeface="Helvetica Neue"/>
              <a:cs typeface="Helvetica Neue"/>
              <a:sym typeface="Helvetica Neu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2" name="CasellaDiTesto 1"/>
          <p:cNvSpPr txBox="1"/>
          <p:nvPr/>
        </p:nvSpPr>
        <p:spPr>
          <a:xfrm>
            <a:off x="860946" y="7823462"/>
            <a:ext cx="16582030" cy="2347415"/>
          </a:xfrm>
          <a:prstGeom prst="rect">
            <a:avLst/>
          </a:prstGeom>
          <a:solidFill>
            <a:schemeClr val="bg1"/>
          </a:solidFill>
        </p:spPr>
        <p:txBody>
          <a:bodyPr wrap="square" rtlCol="0">
            <a:spAutoFit/>
          </a:bodyPr>
          <a:lstStyle/>
          <a:p>
            <a:endParaRPr lang="en-GB" dirty="0"/>
          </a:p>
        </p:txBody>
      </p:sp>
      <p:sp>
        <p:nvSpPr>
          <p:cNvPr id="6" name="CasellaDiTesto 5"/>
          <p:cNvSpPr txBox="1"/>
          <p:nvPr/>
        </p:nvSpPr>
        <p:spPr>
          <a:xfrm>
            <a:off x="13361158" y="0"/>
            <a:ext cx="4668672" cy="2347415"/>
          </a:xfrm>
          <a:prstGeom prst="rect">
            <a:avLst/>
          </a:prstGeom>
          <a:solidFill>
            <a:schemeClr val="bg1"/>
          </a:solidFill>
        </p:spPr>
        <p:txBody>
          <a:bodyPr wrap="square" rtlCol="0">
            <a:spAutoFit/>
          </a:bodyPr>
          <a:lstStyle/>
          <a:p>
            <a:endParaRPr lang="en-GB" dirty="0"/>
          </a:p>
        </p:txBody>
      </p:sp>
      <p:sp>
        <p:nvSpPr>
          <p:cNvPr id="8" name="Google Shape;159;p4"/>
          <p:cNvSpPr txBox="1"/>
          <p:nvPr/>
        </p:nvSpPr>
        <p:spPr>
          <a:xfrm>
            <a:off x="274092" y="2245902"/>
            <a:ext cx="17755738" cy="6555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err="1">
                <a:solidFill>
                  <a:schemeClr val="dk1"/>
                </a:solidFill>
                <a:latin typeface="Helvetica Neue"/>
                <a:ea typeface="Helvetica Neue"/>
                <a:cs typeface="Helvetica Neue"/>
                <a:sym typeface="Helvetica Neue"/>
              </a:rPr>
              <a:t>Prvi</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trik</a:t>
            </a:r>
            <a:r>
              <a:rPr lang="en-US" sz="2800" dirty="0">
                <a:solidFill>
                  <a:schemeClr val="dk1"/>
                </a:solidFill>
                <a:latin typeface="Helvetica Neue"/>
                <a:ea typeface="Helvetica Neue"/>
                <a:cs typeface="Helvetica Neue"/>
                <a:sym typeface="Helvetica Neue"/>
              </a:rPr>
              <a:t> za </a:t>
            </a:r>
            <a:r>
              <a:rPr lang="en-US" sz="2800" dirty="0" err="1">
                <a:solidFill>
                  <a:schemeClr val="dk1"/>
                </a:solidFill>
                <a:latin typeface="Helvetica Neue"/>
                <a:ea typeface="Helvetica Neue"/>
                <a:cs typeface="Helvetica Neue"/>
                <a:sym typeface="Helvetica Neue"/>
              </a:rPr>
              <a:t>zmanjšanje</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tega</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občutka</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pritiska</a:t>
            </a:r>
            <a:r>
              <a:rPr lang="en-US" sz="2800" dirty="0">
                <a:solidFill>
                  <a:schemeClr val="dk1"/>
                </a:solidFill>
                <a:latin typeface="Helvetica Neue"/>
                <a:ea typeface="Helvetica Neue"/>
                <a:cs typeface="Helvetica Neue"/>
                <a:sym typeface="Helvetica Neue"/>
              </a:rPr>
              <a:t> se </a:t>
            </a:r>
            <a:r>
              <a:rPr lang="en-US" sz="2800" dirty="0" err="1">
                <a:solidFill>
                  <a:schemeClr val="dk1"/>
                </a:solidFill>
                <a:latin typeface="Helvetica Neue"/>
                <a:ea typeface="Helvetica Neue"/>
                <a:cs typeface="Helvetica Neue"/>
                <a:sym typeface="Helvetica Neue"/>
              </a:rPr>
              <a:t>nanaša</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na</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priložnost</a:t>
            </a:r>
            <a:r>
              <a:rPr lang="en-US" sz="2800" dirty="0">
                <a:solidFill>
                  <a:schemeClr val="dk1"/>
                </a:solidFill>
                <a:latin typeface="Helvetica Neue"/>
                <a:ea typeface="Helvetica Neue"/>
                <a:cs typeface="Helvetica Neue"/>
                <a:sym typeface="Helvetica Neue"/>
              </a:rPr>
              <a:t> za </a:t>
            </a:r>
            <a:r>
              <a:rPr lang="en-US" sz="2800" dirty="0" err="1">
                <a:solidFill>
                  <a:schemeClr val="dk1"/>
                </a:solidFill>
                <a:latin typeface="Helvetica Neue"/>
                <a:ea typeface="Helvetica Neue"/>
                <a:cs typeface="Helvetica Neue"/>
                <a:sym typeface="Helvetica Neue"/>
              </a:rPr>
              <a:t>razporejanje</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načrtovanje</a:t>
            </a:r>
            <a:r>
              <a:rPr lang="en-US" sz="2800" dirty="0">
                <a:solidFill>
                  <a:schemeClr val="dk1"/>
                </a:solidFill>
                <a:latin typeface="Helvetica Neue"/>
                <a:ea typeface="Helvetica Neue"/>
                <a:cs typeface="Helvetica Neue"/>
                <a:sym typeface="Helvetica Neue"/>
              </a:rPr>
              <a:t> in </a:t>
            </a:r>
            <a:r>
              <a:rPr lang="en-US" sz="2800" dirty="0" err="1">
                <a:solidFill>
                  <a:schemeClr val="dk1"/>
                </a:solidFill>
                <a:latin typeface="Helvetica Neue"/>
                <a:ea typeface="Helvetica Neue"/>
                <a:cs typeface="Helvetica Neue"/>
                <a:sym typeface="Helvetica Neue"/>
              </a:rPr>
              <a:t>strategijo</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vaše</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delovne</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obremenitve</a:t>
            </a:r>
            <a:r>
              <a:rPr lang="en-US" sz="2800" dirty="0">
                <a:solidFill>
                  <a:schemeClr val="dk1"/>
                </a:solidFill>
                <a:latin typeface="Helvetica Neue"/>
                <a:ea typeface="Helvetica Neue"/>
                <a:cs typeface="Helvetica Neue"/>
                <a:sym typeface="Helvetica Neue"/>
              </a:rPr>
              <a:t>. Z </a:t>
            </a:r>
            <a:r>
              <a:rPr lang="en-US" sz="2800" dirty="0" err="1">
                <a:solidFill>
                  <a:schemeClr val="dk1"/>
                </a:solidFill>
                <a:latin typeface="Helvetica Neue"/>
                <a:ea typeface="Helvetica Neue"/>
                <a:cs typeface="Helvetica Neue"/>
                <a:sym typeface="Helvetica Neue"/>
              </a:rPr>
              <a:t>drugimi</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besedami</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delajte</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korak</a:t>
            </a:r>
            <a:r>
              <a:rPr lang="en-US" sz="2800" dirty="0">
                <a:solidFill>
                  <a:schemeClr val="dk1"/>
                </a:solidFill>
                <a:latin typeface="Helvetica Neue"/>
                <a:ea typeface="Helvetica Neue"/>
                <a:cs typeface="Helvetica Neue"/>
                <a:sym typeface="Helvetica Neue"/>
              </a:rPr>
              <a:t> za </a:t>
            </a:r>
            <a:r>
              <a:rPr lang="en-US" sz="2800" dirty="0" err="1">
                <a:solidFill>
                  <a:schemeClr val="dk1"/>
                </a:solidFill>
                <a:latin typeface="Helvetica Neue"/>
                <a:ea typeface="Helvetica Neue"/>
                <a:cs typeface="Helvetica Neue"/>
                <a:sym typeface="Helvetica Neue"/>
              </a:rPr>
              <a:t>korakom</a:t>
            </a:r>
            <a:r>
              <a:rPr lang="en-US" sz="2800" dirty="0">
                <a:solidFill>
                  <a:schemeClr val="dk1"/>
                </a:solidFill>
                <a:latin typeface="Helvetica Neue"/>
                <a:ea typeface="Helvetica Neue"/>
                <a:cs typeface="Helvetica Neue"/>
                <a:sym typeface="Helvetica Neue"/>
              </a:rPr>
              <a:t>.</a:t>
            </a:r>
          </a:p>
          <a:p>
            <a:pPr marL="0" marR="0" lvl="0" indent="0" algn="l" rtl="0">
              <a:spcBef>
                <a:spcPts val="0"/>
              </a:spcBef>
              <a:spcAft>
                <a:spcPts val="0"/>
              </a:spcAft>
              <a:buNone/>
            </a:pPr>
            <a:endParaRPr lang="en-US" sz="28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800" dirty="0">
                <a:solidFill>
                  <a:schemeClr val="dk1"/>
                </a:solidFill>
                <a:latin typeface="Helvetica Neue"/>
                <a:ea typeface="Helvetica Neue"/>
                <a:cs typeface="Helvetica Neue"/>
                <a:sym typeface="Helvetica Neue"/>
              </a:rPr>
              <a:t>Ko </a:t>
            </a:r>
            <a:r>
              <a:rPr lang="en-US" sz="2800" dirty="0" err="1">
                <a:solidFill>
                  <a:schemeClr val="dk1"/>
                </a:solidFill>
                <a:latin typeface="Helvetica Neue"/>
                <a:ea typeface="Helvetica Neue"/>
                <a:cs typeface="Helvetica Neue"/>
                <a:sym typeface="Helvetica Neue"/>
              </a:rPr>
              <a:t>začnete</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dojemati</a:t>
            </a:r>
            <a:r>
              <a:rPr lang="en-US" sz="2800" dirty="0">
                <a:solidFill>
                  <a:schemeClr val="dk1"/>
                </a:solidFill>
                <a:latin typeface="Helvetica Neue"/>
                <a:ea typeface="Helvetica Neue"/>
                <a:cs typeface="Helvetica Neue"/>
                <a:sym typeface="Helvetica Neue"/>
              </a:rPr>
              <a:t>, da se </a:t>
            </a:r>
            <a:r>
              <a:rPr lang="en-US" sz="2800" dirty="0" err="1">
                <a:solidFill>
                  <a:schemeClr val="dk1"/>
                </a:solidFill>
                <a:latin typeface="Helvetica Neue"/>
                <a:ea typeface="Helvetica Neue"/>
                <a:cs typeface="Helvetica Neue"/>
                <a:sym typeface="Helvetica Neue"/>
              </a:rPr>
              <a:t>na</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vaš</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dnevni</a:t>
            </a:r>
            <a:r>
              <a:rPr lang="en-US" sz="2800" dirty="0">
                <a:solidFill>
                  <a:schemeClr val="dk1"/>
                </a:solidFill>
                <a:latin typeface="Helvetica Neue"/>
                <a:ea typeface="Helvetica Neue"/>
                <a:cs typeface="Helvetica Neue"/>
                <a:sym typeface="Helvetica Neue"/>
              </a:rPr>
              <a:t> red </a:t>
            </a:r>
            <a:r>
              <a:rPr lang="en-US" sz="2800" dirty="0" err="1">
                <a:solidFill>
                  <a:schemeClr val="dk1"/>
                </a:solidFill>
                <a:latin typeface="Helvetica Neue"/>
                <a:ea typeface="Helvetica Neue"/>
                <a:cs typeface="Helvetica Neue"/>
                <a:sym typeface="Helvetica Neue"/>
              </a:rPr>
              <a:t>dodaja</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preveč</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stvari</a:t>
            </a:r>
            <a:r>
              <a:rPr lang="en-US" sz="2800" dirty="0">
                <a:solidFill>
                  <a:schemeClr val="dk1"/>
                </a:solidFill>
                <a:latin typeface="Helvetica Neue"/>
                <a:ea typeface="Helvetica Neue"/>
                <a:cs typeface="Helvetica Neue"/>
                <a:sym typeface="Helvetica Neue"/>
              </a:rPr>
              <a:t>, je to </a:t>
            </a:r>
            <a:r>
              <a:rPr lang="en-US" sz="2800" dirty="0" err="1">
                <a:solidFill>
                  <a:schemeClr val="dk1"/>
                </a:solidFill>
                <a:latin typeface="Helvetica Neue"/>
                <a:ea typeface="Helvetica Neue"/>
                <a:cs typeface="Helvetica Neue"/>
                <a:sym typeface="Helvetica Neue"/>
              </a:rPr>
              <a:t>trenutek</a:t>
            </a:r>
            <a:r>
              <a:rPr lang="en-US" sz="2800" dirty="0">
                <a:solidFill>
                  <a:schemeClr val="dk1"/>
                </a:solidFill>
                <a:latin typeface="Helvetica Neue"/>
                <a:ea typeface="Helvetica Neue"/>
                <a:cs typeface="Helvetica Neue"/>
                <a:sym typeface="Helvetica Neue"/>
              </a:rPr>
              <a:t>, ko </a:t>
            </a:r>
            <a:r>
              <a:rPr lang="en-US" sz="2800" dirty="0" err="1">
                <a:solidFill>
                  <a:schemeClr val="dk1"/>
                </a:solidFill>
                <a:latin typeface="Helvetica Neue"/>
                <a:ea typeface="Helvetica Neue"/>
                <a:cs typeface="Helvetica Neue"/>
                <a:sym typeface="Helvetica Neue"/>
              </a:rPr>
              <a:t>morate</a:t>
            </a:r>
            <a:r>
              <a:rPr lang="en-US" sz="2800" dirty="0">
                <a:solidFill>
                  <a:schemeClr val="dk1"/>
                </a:solidFill>
                <a:latin typeface="Helvetica Neue"/>
                <a:ea typeface="Helvetica Neue"/>
                <a:cs typeface="Helvetica Neue"/>
                <a:sym typeface="Helvetica Neue"/>
              </a:rPr>
              <a:t>:</a:t>
            </a:r>
          </a:p>
          <a:p>
            <a:pPr marL="0" marR="0" lvl="0" indent="0" algn="l" rtl="0">
              <a:spcBef>
                <a:spcPts val="0"/>
              </a:spcBef>
              <a:spcAft>
                <a:spcPts val="0"/>
              </a:spcAft>
              <a:buNone/>
            </a:pPr>
            <a:endParaRPr lang="en-US" sz="28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lang="en-US" sz="2800" dirty="0">
              <a:solidFill>
                <a:schemeClr val="dk1"/>
              </a:solidFill>
              <a:latin typeface="Helvetica Neue"/>
              <a:ea typeface="Helvetica Neue"/>
              <a:cs typeface="Helvetica Neue"/>
              <a:sym typeface="Helvetica Neue"/>
            </a:endParaRPr>
          </a:p>
          <a:p>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globoko</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vdihniti</a:t>
            </a:r>
            <a:r>
              <a:rPr lang="en-US" sz="2800" dirty="0">
                <a:solidFill>
                  <a:schemeClr val="dk1"/>
                </a:solidFill>
                <a:latin typeface="Helvetica Neue"/>
                <a:ea typeface="Helvetica Neue"/>
                <a:cs typeface="Helvetica Neue"/>
                <a:sym typeface="Helvetica Neue"/>
              </a:rPr>
              <a:t> in </a:t>
            </a:r>
            <a:r>
              <a:rPr lang="en-US" sz="2800" dirty="0" err="1">
                <a:solidFill>
                  <a:schemeClr val="dk1"/>
                </a:solidFill>
                <a:latin typeface="Helvetica Neue"/>
                <a:ea typeface="Helvetica Neue"/>
                <a:cs typeface="Helvetica Neue"/>
                <a:sym typeface="Helvetica Neue"/>
              </a:rPr>
              <a:t>si</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privoščiti</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trenutek</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zase</a:t>
            </a:r>
            <a:r>
              <a:rPr lang="en-US" sz="2800" dirty="0">
                <a:solidFill>
                  <a:schemeClr val="dk1"/>
                </a:solidFill>
                <a:latin typeface="Helvetica Neue"/>
                <a:ea typeface="Helvetica Neue"/>
                <a:cs typeface="Helvetica Neue"/>
                <a:sym typeface="Helvetica Neue"/>
              </a:rPr>
              <a:t>;</a:t>
            </a:r>
          </a:p>
          <a:p>
            <a:pPr marL="0" marR="0" lvl="0" indent="0" algn="l" rtl="0">
              <a:spcBef>
                <a:spcPts val="0"/>
              </a:spcBef>
              <a:spcAft>
                <a:spcPts val="0"/>
              </a:spcAft>
              <a:buNone/>
            </a:pPr>
            <a:endParaRPr lang="en-US" sz="2800" dirty="0">
              <a:solidFill>
                <a:schemeClr val="dk1"/>
              </a:solidFill>
              <a:latin typeface="Helvetica Neue"/>
              <a:ea typeface="Helvetica Neue"/>
              <a:cs typeface="Helvetica Neue"/>
              <a:sym typeface="Helvetica Neue"/>
            </a:endParaRPr>
          </a:p>
          <a:p>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si</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zapisati</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vse</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stvari</a:t>
            </a:r>
            <a:r>
              <a:rPr lang="en-US" sz="2800" dirty="0">
                <a:solidFill>
                  <a:schemeClr val="dk1"/>
                </a:solidFill>
                <a:latin typeface="Helvetica Neue"/>
                <a:ea typeface="Helvetica Neue"/>
                <a:cs typeface="Helvetica Neue"/>
                <a:sym typeface="Helvetica Neue"/>
              </a:rPr>
              <a:t>, ki vas </a:t>
            </a:r>
            <a:r>
              <a:rPr lang="en-US" sz="2800" dirty="0" err="1">
                <a:solidFill>
                  <a:schemeClr val="dk1"/>
                </a:solidFill>
                <a:latin typeface="Helvetica Neue"/>
                <a:ea typeface="Helvetica Neue"/>
                <a:cs typeface="Helvetica Neue"/>
                <a:sym typeface="Helvetica Neue"/>
              </a:rPr>
              <a:t>čakajo</a:t>
            </a:r>
            <a:r>
              <a:rPr lang="en-US" sz="2800" dirty="0">
                <a:solidFill>
                  <a:schemeClr val="dk1"/>
                </a:solidFill>
                <a:latin typeface="Helvetica Neue"/>
                <a:ea typeface="Helvetica Neue"/>
                <a:cs typeface="Helvetica Neue"/>
                <a:sym typeface="Helvetica Neue"/>
              </a:rPr>
              <a:t>, v </a:t>
            </a:r>
            <a:r>
              <a:rPr lang="en-US" sz="2800" dirty="0" err="1">
                <a:solidFill>
                  <a:schemeClr val="dk1"/>
                </a:solidFill>
                <a:latin typeface="Helvetica Neue"/>
                <a:ea typeface="Helvetica Neue"/>
                <a:cs typeface="Helvetica Neue"/>
                <a:sym typeface="Helvetica Neue"/>
              </a:rPr>
              <a:t>obliki</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seznama</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opravil</a:t>
            </a:r>
            <a:r>
              <a:rPr lang="en-US" sz="2800" dirty="0">
                <a:solidFill>
                  <a:schemeClr val="dk1"/>
                </a:solidFill>
                <a:latin typeface="Helvetica Neue"/>
                <a:ea typeface="Helvetica Neue"/>
                <a:cs typeface="Helvetica Neue"/>
                <a:sym typeface="Helvetica Neue"/>
              </a:rPr>
              <a:t>;</a:t>
            </a:r>
          </a:p>
          <a:p>
            <a:pPr marL="0" marR="0" lvl="0" indent="0" algn="l" rtl="0">
              <a:spcBef>
                <a:spcPts val="0"/>
              </a:spcBef>
              <a:spcAft>
                <a:spcPts val="0"/>
              </a:spcAft>
              <a:buNone/>
            </a:pPr>
            <a:endParaRPr lang="en-US" sz="2800" dirty="0">
              <a:solidFill>
                <a:schemeClr val="dk1"/>
              </a:solidFill>
              <a:latin typeface="Helvetica Neue"/>
              <a:ea typeface="Helvetica Neue"/>
              <a:cs typeface="Helvetica Neue"/>
              <a:sym typeface="Helvetica Neue"/>
            </a:endParaRPr>
          </a:p>
          <a:p>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pregledati</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vsako</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točko</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svojega</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seznama</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opravil</a:t>
            </a:r>
            <a:r>
              <a:rPr lang="en-US" sz="2800" dirty="0">
                <a:solidFill>
                  <a:schemeClr val="dk1"/>
                </a:solidFill>
                <a:latin typeface="Helvetica Neue"/>
                <a:ea typeface="Helvetica Neue"/>
                <a:cs typeface="Helvetica Neue"/>
                <a:sym typeface="Helvetica Neue"/>
              </a:rPr>
              <a:t> in </a:t>
            </a:r>
            <a:r>
              <a:rPr lang="en-US" sz="2800" dirty="0" err="1">
                <a:solidFill>
                  <a:schemeClr val="dk1"/>
                </a:solidFill>
                <a:latin typeface="Helvetica Neue"/>
                <a:ea typeface="Helvetica Neue"/>
                <a:cs typeface="Helvetica Neue"/>
                <a:sym typeface="Helvetica Neue"/>
              </a:rPr>
              <a:t>razčleniti</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načrt</a:t>
            </a:r>
            <a:r>
              <a:rPr lang="en-US" sz="2800" dirty="0">
                <a:solidFill>
                  <a:schemeClr val="dk1"/>
                </a:solidFill>
                <a:latin typeface="Helvetica Neue"/>
                <a:ea typeface="Helvetica Neue"/>
                <a:cs typeface="Helvetica Neue"/>
                <a:sym typeface="Helvetica Neue"/>
              </a:rPr>
              <a:t>.</a:t>
            </a:r>
          </a:p>
          <a:p>
            <a:pPr marL="0" marR="0" lvl="0" indent="0" algn="l" rtl="0">
              <a:spcBef>
                <a:spcPts val="0"/>
              </a:spcBef>
              <a:spcAft>
                <a:spcPts val="0"/>
              </a:spcAft>
              <a:buNone/>
            </a:pPr>
            <a:endParaRPr lang="en-US" sz="28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lang="en-US" sz="28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800" dirty="0">
                <a:solidFill>
                  <a:schemeClr val="dk1"/>
                </a:solidFill>
                <a:latin typeface="Helvetica Neue"/>
                <a:ea typeface="Helvetica Neue"/>
                <a:cs typeface="Helvetica Neue"/>
                <a:sym typeface="Helvetica Neue"/>
              </a:rPr>
              <a:t>Ko </a:t>
            </a:r>
            <a:r>
              <a:rPr lang="en-US" sz="2800" dirty="0" err="1">
                <a:solidFill>
                  <a:schemeClr val="dk1"/>
                </a:solidFill>
                <a:latin typeface="Helvetica Neue"/>
                <a:ea typeface="Helvetica Neue"/>
                <a:cs typeface="Helvetica Neue"/>
                <a:sym typeface="Helvetica Neue"/>
              </a:rPr>
              <a:t>bodo</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stvari</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urejene</a:t>
            </a:r>
            <a:r>
              <a:rPr lang="en-US" sz="2800" dirty="0">
                <a:solidFill>
                  <a:schemeClr val="dk1"/>
                </a:solidFill>
                <a:latin typeface="Helvetica Neue"/>
                <a:ea typeface="Helvetica Neue"/>
                <a:cs typeface="Helvetica Neue"/>
                <a:sym typeface="Helvetica Neue"/>
              </a:rPr>
              <a:t>, se </a:t>
            </a:r>
            <a:r>
              <a:rPr lang="en-US" sz="2800" dirty="0" err="1">
                <a:solidFill>
                  <a:schemeClr val="dk1"/>
                </a:solidFill>
                <a:latin typeface="Helvetica Neue"/>
                <a:ea typeface="Helvetica Neue"/>
                <a:cs typeface="Helvetica Neue"/>
                <a:sym typeface="Helvetica Neue"/>
              </a:rPr>
              <a:t>boste</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kmalu</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začeli</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zavedati</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kako</a:t>
            </a:r>
            <a:r>
              <a:rPr lang="en-US" sz="2800" dirty="0">
                <a:solidFill>
                  <a:schemeClr val="dk1"/>
                </a:solidFill>
                <a:latin typeface="Helvetica Neue"/>
                <a:ea typeface="Helvetica Neue"/>
                <a:cs typeface="Helvetica Neue"/>
                <a:sym typeface="Helvetica Neue"/>
              </a:rPr>
              <a:t> so </a:t>
            </a:r>
            <a:r>
              <a:rPr lang="en-US" sz="2800" dirty="0" err="1">
                <a:solidFill>
                  <a:schemeClr val="dk1"/>
                </a:solidFill>
                <a:latin typeface="Helvetica Neue"/>
                <a:ea typeface="Helvetica Neue"/>
                <a:cs typeface="Helvetica Neue"/>
                <a:sym typeface="Helvetica Neue"/>
              </a:rPr>
              <a:t>stvari</a:t>
            </a:r>
            <a:r>
              <a:rPr lang="en-US" sz="2800" dirty="0">
                <a:solidFill>
                  <a:schemeClr val="dk1"/>
                </a:solidFill>
                <a:latin typeface="Helvetica Neue"/>
                <a:ea typeface="Helvetica Neue"/>
                <a:cs typeface="Helvetica Neue"/>
                <a:sym typeface="Helvetica Neue"/>
              </a:rPr>
              <a:t> res </a:t>
            </a:r>
            <a:r>
              <a:rPr lang="en-US" sz="2800" dirty="0" err="1">
                <a:solidFill>
                  <a:schemeClr val="dk1"/>
                </a:solidFill>
                <a:latin typeface="Helvetica Neue"/>
                <a:ea typeface="Helvetica Neue"/>
                <a:cs typeface="Helvetica Neue"/>
                <a:sym typeface="Helvetica Neue"/>
              </a:rPr>
              <a:t>razumno</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obvladljive</a:t>
            </a:r>
            <a:r>
              <a:rPr lang="en-US" sz="2800" dirty="0">
                <a:solidFill>
                  <a:schemeClr val="dk1"/>
                </a:solidFill>
                <a:latin typeface="Helvetica Neue"/>
                <a:ea typeface="Helvetica Neue"/>
                <a:cs typeface="Helvetica Neue"/>
                <a:sym typeface="Helvetica Neue"/>
              </a:rPr>
              <a:t>.</a:t>
            </a:r>
          </a:p>
          <a:p>
            <a:pPr marL="0" marR="0" lvl="0" indent="0" algn="l" rtl="0">
              <a:spcBef>
                <a:spcPts val="0"/>
              </a:spcBef>
              <a:spcAft>
                <a:spcPts val="0"/>
              </a:spcAft>
              <a:buNone/>
            </a:pPr>
            <a:r>
              <a:rPr lang="en-US" sz="2800" dirty="0">
                <a:solidFill>
                  <a:schemeClr val="dk1"/>
                </a:solidFill>
                <a:latin typeface="Helvetica Neue"/>
                <a:ea typeface="Helvetica Neue"/>
                <a:cs typeface="Helvetica Neue"/>
                <a:sym typeface="Helvetica Neue"/>
              </a:rPr>
              <a:t>	</a:t>
            </a:r>
          </a:p>
        </p:txBody>
      </p:sp>
      <p:sp>
        <p:nvSpPr>
          <p:cNvPr id="7" name="Ovale 6"/>
          <p:cNvSpPr/>
          <p:nvPr/>
        </p:nvSpPr>
        <p:spPr>
          <a:xfrm>
            <a:off x="441846" y="4713431"/>
            <a:ext cx="639170" cy="628363"/>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800" dirty="0">
                <a:solidFill>
                  <a:srgbClr val="002060"/>
                </a:solidFill>
                <a:latin typeface="Times New Roman" panose="02020603050405020304" pitchFamily="18" charset="0"/>
                <a:cs typeface="Times New Roman" panose="02020603050405020304" pitchFamily="18" charset="0"/>
              </a:rPr>
              <a:t>1</a:t>
            </a:r>
            <a:endParaRPr lang="en-GB" sz="4800" dirty="0">
              <a:solidFill>
                <a:srgbClr val="002060"/>
              </a:solidFill>
              <a:latin typeface="Times New Roman" panose="02020603050405020304" pitchFamily="18" charset="0"/>
              <a:cs typeface="Times New Roman" panose="02020603050405020304" pitchFamily="18" charset="0"/>
            </a:endParaRPr>
          </a:p>
        </p:txBody>
      </p:sp>
      <p:sp>
        <p:nvSpPr>
          <p:cNvPr id="9" name="Ovale 8"/>
          <p:cNvSpPr/>
          <p:nvPr/>
        </p:nvSpPr>
        <p:spPr>
          <a:xfrm>
            <a:off x="441846" y="5560606"/>
            <a:ext cx="639170" cy="628363"/>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800" dirty="0">
                <a:solidFill>
                  <a:srgbClr val="002060"/>
                </a:solidFill>
                <a:latin typeface="Times New Roman" panose="02020603050405020304" pitchFamily="18" charset="0"/>
                <a:cs typeface="Times New Roman" panose="02020603050405020304" pitchFamily="18" charset="0"/>
              </a:rPr>
              <a:t>2</a:t>
            </a:r>
            <a:endParaRPr lang="en-GB" sz="4800" dirty="0">
              <a:solidFill>
                <a:srgbClr val="002060"/>
              </a:solidFill>
              <a:latin typeface="Times New Roman" panose="02020603050405020304" pitchFamily="18" charset="0"/>
              <a:cs typeface="Times New Roman" panose="02020603050405020304" pitchFamily="18" charset="0"/>
            </a:endParaRPr>
          </a:p>
        </p:txBody>
      </p:sp>
      <p:sp>
        <p:nvSpPr>
          <p:cNvPr id="10" name="Ovale 9"/>
          <p:cNvSpPr/>
          <p:nvPr/>
        </p:nvSpPr>
        <p:spPr>
          <a:xfrm>
            <a:off x="441846" y="6407780"/>
            <a:ext cx="639170" cy="628363"/>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800" dirty="0">
                <a:solidFill>
                  <a:srgbClr val="002060"/>
                </a:solidFill>
                <a:latin typeface="Times New Roman" panose="02020603050405020304" pitchFamily="18" charset="0"/>
                <a:cs typeface="Times New Roman" panose="02020603050405020304" pitchFamily="18" charset="0"/>
              </a:rPr>
              <a:t>3</a:t>
            </a:r>
            <a:endParaRPr lang="en-GB" sz="4800" dirty="0">
              <a:solidFill>
                <a:srgbClr val="002060"/>
              </a:solidFill>
              <a:latin typeface="Times New Roman" panose="02020603050405020304" pitchFamily="18" charset="0"/>
              <a:cs typeface="Times New Roman" panose="02020603050405020304" pitchFamily="18" charset="0"/>
            </a:endParaRPr>
          </a:p>
        </p:txBody>
      </p:sp>
      <p:sp>
        <p:nvSpPr>
          <p:cNvPr id="3" name="Google Shape;157;g1b288c97b5c_0_40">
            <a:extLst>
              <a:ext uri="{FF2B5EF4-FFF2-40B4-BE49-F238E27FC236}">
                <a16:creationId xmlns:a16="http://schemas.microsoft.com/office/drawing/2014/main" id="{415B9F5B-CD8D-7861-F091-B203AEA5B544}"/>
              </a:ext>
            </a:extLst>
          </p:cNvPr>
          <p:cNvSpPr txBox="1"/>
          <p:nvPr/>
        </p:nvSpPr>
        <p:spPr>
          <a:xfrm>
            <a:off x="441846" y="774794"/>
            <a:ext cx="13081649" cy="1323399"/>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pPr>
            <a:r>
              <a:rPr lang="en-US" sz="4400" b="1" dirty="0">
                <a:solidFill>
                  <a:srgbClr val="D00B24"/>
                </a:solidFill>
                <a:highlight>
                  <a:schemeClr val="lt1"/>
                </a:highlight>
              </a:rPr>
              <a:t>1. </a:t>
            </a:r>
            <a:r>
              <a:rPr lang="en-US" sz="4400" b="1" dirty="0" err="1">
                <a:solidFill>
                  <a:srgbClr val="D00B24"/>
                </a:solidFill>
                <a:highlight>
                  <a:schemeClr val="lt1"/>
                </a:highlight>
              </a:rPr>
              <a:t>Pristop</a:t>
            </a:r>
            <a:r>
              <a:rPr lang="en-US" sz="4400" b="1" dirty="0">
                <a:solidFill>
                  <a:srgbClr val="D00B24"/>
                </a:solidFill>
                <a:highlight>
                  <a:schemeClr val="lt1"/>
                </a:highlight>
              </a:rPr>
              <a:t> </a:t>
            </a:r>
            <a:r>
              <a:rPr lang="en-US" sz="4400" b="1" dirty="0" err="1">
                <a:solidFill>
                  <a:srgbClr val="D00B24"/>
                </a:solidFill>
                <a:highlight>
                  <a:schemeClr val="lt1"/>
                </a:highlight>
              </a:rPr>
              <a:t>razčlenitve</a:t>
            </a:r>
            <a:r>
              <a:rPr lang="en-US" sz="4400" b="1" dirty="0">
                <a:solidFill>
                  <a:srgbClr val="D00B24"/>
                </a:solidFill>
                <a:highlight>
                  <a:schemeClr val="lt1"/>
                </a:highlight>
              </a:rPr>
              <a:t> dela za </a:t>
            </a:r>
            <a:r>
              <a:rPr lang="en-US" sz="4400" b="1" dirty="0" err="1">
                <a:solidFill>
                  <a:srgbClr val="D00B24"/>
                </a:solidFill>
                <a:highlight>
                  <a:schemeClr val="lt1"/>
                </a:highlight>
              </a:rPr>
              <a:t>hibridne</a:t>
            </a:r>
            <a:r>
              <a:rPr lang="en-US" sz="4400" b="1" dirty="0">
                <a:solidFill>
                  <a:srgbClr val="D00B24"/>
                </a:solidFill>
                <a:highlight>
                  <a:schemeClr val="lt1"/>
                </a:highlight>
              </a:rPr>
              <a:t> </a:t>
            </a:r>
            <a:r>
              <a:rPr lang="en-US" sz="4400" b="1" dirty="0" err="1">
                <a:solidFill>
                  <a:srgbClr val="D00B24"/>
                </a:solidFill>
                <a:highlight>
                  <a:schemeClr val="lt1"/>
                </a:highlight>
              </a:rPr>
              <a:t>delavce</a:t>
            </a:r>
            <a:endParaRPr lang="en-US" sz="4400" b="1" dirty="0">
              <a:solidFill>
                <a:srgbClr val="D00B24"/>
              </a:solidFill>
              <a:highlight>
                <a:schemeClr val="lt1"/>
              </a:highlight>
            </a:endParaRPr>
          </a:p>
          <a:p>
            <a:pPr marR="0" lvl="0" algn="l" rtl="0">
              <a:spcBef>
                <a:spcPts val="0"/>
              </a:spcBef>
              <a:spcAft>
                <a:spcPts val="0"/>
              </a:spcAft>
            </a:pPr>
            <a:endParaRPr lang="sl-SI" sz="1800" b="1" dirty="0">
              <a:solidFill>
                <a:srgbClr val="D00B24"/>
              </a:solidFill>
            </a:endParaRPr>
          </a:p>
          <a:p>
            <a:pPr marR="0" lvl="0" algn="l" rtl="0">
              <a:spcBef>
                <a:spcPts val="0"/>
              </a:spcBef>
              <a:spcAft>
                <a:spcPts val="0"/>
              </a:spcAft>
            </a:pPr>
            <a:r>
              <a:rPr lang="sl-SI" sz="1800" b="1" dirty="0">
                <a:solidFill>
                  <a:srgbClr val="D00B24"/>
                </a:solidFill>
              </a:rPr>
              <a:t>Načrtujte imeti plan</a:t>
            </a:r>
            <a:endParaRPr sz="1800" b="1" dirty="0">
              <a:solidFill>
                <a:srgbClr val="D00B24"/>
              </a:solidFill>
            </a:endParaRPr>
          </a:p>
        </p:txBody>
      </p:sp>
    </p:spTree>
    <p:extLst>
      <p:ext uri="{BB962C8B-B14F-4D97-AF65-F5344CB8AC3E}">
        <p14:creationId xmlns:p14="http://schemas.microsoft.com/office/powerpoint/2010/main" val="3708700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9" name="Google Shape;159;p4"/>
          <p:cNvSpPr txBox="1"/>
          <p:nvPr/>
        </p:nvSpPr>
        <p:spPr>
          <a:xfrm>
            <a:off x="-77909" y="1401184"/>
            <a:ext cx="17755738" cy="523180"/>
          </a:xfrm>
          <a:prstGeom prst="rect">
            <a:avLst/>
          </a:prstGeom>
          <a:noFill/>
          <a:ln>
            <a:noFill/>
          </a:ln>
        </p:spPr>
        <p:txBody>
          <a:bodyPr spcFirstLastPara="1" wrap="square" lIns="91425" tIns="45700" rIns="91425" bIns="45700" anchor="t" anchorCtr="0">
            <a:spAutoFit/>
          </a:bodyPr>
          <a:lstStyle/>
          <a:p>
            <a:pPr lvl="0"/>
            <a:r>
              <a:rPr lang="en-US" sz="2800" b="1" dirty="0" err="1">
                <a:solidFill>
                  <a:srgbClr val="C00000"/>
                </a:solidFill>
                <a:latin typeface="Helvetica Neue"/>
                <a:ea typeface="Helvetica Neue"/>
                <a:cs typeface="Helvetica Neue"/>
                <a:sym typeface="Helvetica Neue"/>
              </a:rPr>
              <a:t>Določite</a:t>
            </a:r>
            <a:r>
              <a:rPr lang="en-US" sz="2800" b="1" dirty="0">
                <a:solidFill>
                  <a:srgbClr val="C00000"/>
                </a:solidFill>
                <a:latin typeface="Helvetica Neue"/>
                <a:ea typeface="Helvetica Neue"/>
                <a:cs typeface="Helvetica Neue"/>
                <a:sym typeface="Helvetica Neue"/>
              </a:rPr>
              <a:t> </a:t>
            </a:r>
            <a:r>
              <a:rPr lang="en-US" sz="2800" b="1" dirty="0" err="1">
                <a:solidFill>
                  <a:srgbClr val="C00000"/>
                </a:solidFill>
                <a:latin typeface="Helvetica Neue"/>
                <a:ea typeface="Helvetica Neue"/>
                <a:cs typeface="Helvetica Neue"/>
                <a:sym typeface="Helvetica Neue"/>
              </a:rPr>
              <a:t>delovne</a:t>
            </a:r>
            <a:r>
              <a:rPr lang="en-US" sz="2800" b="1" dirty="0">
                <a:solidFill>
                  <a:srgbClr val="C00000"/>
                </a:solidFill>
                <a:latin typeface="Helvetica Neue"/>
                <a:ea typeface="Helvetica Neue"/>
                <a:cs typeface="Helvetica Neue"/>
                <a:sym typeface="Helvetica Neue"/>
              </a:rPr>
              <a:t> </a:t>
            </a:r>
            <a:r>
              <a:rPr lang="en-US" sz="2800" b="1" dirty="0" err="1">
                <a:solidFill>
                  <a:srgbClr val="C00000"/>
                </a:solidFill>
                <a:latin typeface="Helvetica Neue"/>
                <a:ea typeface="Helvetica Neue"/>
                <a:cs typeface="Helvetica Neue"/>
                <a:sym typeface="Helvetica Neue"/>
              </a:rPr>
              <a:t>sklope</a:t>
            </a:r>
            <a:r>
              <a:rPr lang="en-US" sz="2800" b="1" dirty="0">
                <a:solidFill>
                  <a:srgbClr val="C00000"/>
                </a:solidFill>
                <a:latin typeface="Helvetica Neue"/>
                <a:ea typeface="Helvetica Neue"/>
                <a:cs typeface="Helvetica Neue"/>
                <a:sym typeface="Helvetica Neue"/>
              </a:rPr>
              <a:t>, ki vas </a:t>
            </a:r>
            <a:r>
              <a:rPr lang="en-US" sz="2800" b="1" dirty="0" err="1">
                <a:solidFill>
                  <a:srgbClr val="C00000"/>
                </a:solidFill>
                <a:latin typeface="Helvetica Neue"/>
                <a:ea typeface="Helvetica Neue"/>
                <a:cs typeface="Helvetica Neue"/>
                <a:sym typeface="Helvetica Neue"/>
              </a:rPr>
              <a:t>vodijo</a:t>
            </a:r>
            <a:r>
              <a:rPr lang="en-US" sz="2800" b="1" dirty="0">
                <a:solidFill>
                  <a:srgbClr val="C00000"/>
                </a:solidFill>
                <a:latin typeface="Helvetica Neue"/>
                <a:ea typeface="Helvetica Neue"/>
                <a:cs typeface="Helvetica Neue"/>
                <a:sym typeface="Helvetica Neue"/>
              </a:rPr>
              <a:t> do </a:t>
            </a:r>
            <a:r>
              <a:rPr lang="en-US" sz="2800" b="1" dirty="0" err="1">
                <a:solidFill>
                  <a:srgbClr val="C00000"/>
                </a:solidFill>
                <a:latin typeface="Helvetica Neue"/>
                <a:ea typeface="Helvetica Neue"/>
                <a:cs typeface="Helvetica Neue"/>
                <a:sym typeface="Helvetica Neue"/>
              </a:rPr>
              <a:t>bolj</a:t>
            </a:r>
            <a:r>
              <a:rPr lang="en-US" sz="2800" b="1" dirty="0">
                <a:solidFill>
                  <a:srgbClr val="C00000"/>
                </a:solidFill>
                <a:latin typeface="Helvetica Neue"/>
                <a:ea typeface="Helvetica Neue"/>
                <a:cs typeface="Helvetica Neue"/>
                <a:sym typeface="Helvetica Neue"/>
              </a:rPr>
              <a:t> </a:t>
            </a:r>
            <a:r>
              <a:rPr lang="en-US" sz="2800" b="1" dirty="0" err="1">
                <a:solidFill>
                  <a:srgbClr val="C00000"/>
                </a:solidFill>
                <a:latin typeface="Helvetica Neue"/>
                <a:ea typeface="Helvetica Neue"/>
                <a:cs typeface="Helvetica Neue"/>
                <a:sym typeface="Helvetica Neue"/>
              </a:rPr>
              <a:t>obvladljive</a:t>
            </a:r>
            <a:r>
              <a:rPr lang="en-US" sz="2800" b="1" dirty="0">
                <a:solidFill>
                  <a:srgbClr val="C00000"/>
                </a:solidFill>
                <a:latin typeface="Helvetica Neue"/>
                <a:ea typeface="Helvetica Neue"/>
                <a:cs typeface="Helvetica Neue"/>
                <a:sym typeface="Helvetica Neue"/>
              </a:rPr>
              <a:t> </a:t>
            </a:r>
            <a:r>
              <a:rPr lang="en-US" sz="2800" b="1" dirty="0" err="1">
                <a:solidFill>
                  <a:srgbClr val="C00000"/>
                </a:solidFill>
                <a:latin typeface="Helvetica Neue"/>
                <a:ea typeface="Helvetica Neue"/>
                <a:cs typeface="Helvetica Neue"/>
                <a:sym typeface="Helvetica Neue"/>
              </a:rPr>
              <a:t>delovne</a:t>
            </a:r>
            <a:r>
              <a:rPr lang="en-US" sz="2800" b="1" dirty="0">
                <a:solidFill>
                  <a:srgbClr val="C00000"/>
                </a:solidFill>
                <a:latin typeface="Helvetica Neue"/>
                <a:ea typeface="Helvetica Neue"/>
                <a:cs typeface="Helvetica Neue"/>
                <a:sym typeface="Helvetica Neue"/>
              </a:rPr>
              <a:t> </a:t>
            </a:r>
            <a:r>
              <a:rPr lang="en-US" sz="2800" b="1" dirty="0" err="1">
                <a:solidFill>
                  <a:srgbClr val="C00000"/>
                </a:solidFill>
                <a:latin typeface="Helvetica Neue"/>
                <a:ea typeface="Helvetica Neue"/>
                <a:cs typeface="Helvetica Neue"/>
                <a:sym typeface="Helvetica Neue"/>
              </a:rPr>
              <a:t>obremenitve</a:t>
            </a:r>
            <a:endParaRPr lang="en-GB" sz="2800" b="1" dirty="0">
              <a:solidFill>
                <a:srgbClr val="C00000"/>
              </a:solidFill>
              <a:latin typeface="Helvetica Neue"/>
              <a:ea typeface="Helvetica Neue"/>
              <a:cs typeface="Helvetica Neue"/>
              <a:sym typeface="Helvetica Neue"/>
            </a:endParaRPr>
          </a:p>
        </p:txBody>
      </p:sp>
      <p:sp>
        <p:nvSpPr>
          <p:cNvPr id="2" name="CasellaDiTesto 1"/>
          <p:cNvSpPr txBox="1"/>
          <p:nvPr/>
        </p:nvSpPr>
        <p:spPr>
          <a:xfrm>
            <a:off x="860946" y="7823462"/>
            <a:ext cx="16582030" cy="2347415"/>
          </a:xfrm>
          <a:prstGeom prst="rect">
            <a:avLst/>
          </a:prstGeom>
          <a:solidFill>
            <a:schemeClr val="bg1"/>
          </a:solidFill>
        </p:spPr>
        <p:txBody>
          <a:bodyPr wrap="square" rtlCol="0">
            <a:spAutoFit/>
          </a:bodyPr>
          <a:lstStyle/>
          <a:p>
            <a:endParaRPr lang="en-GB" dirty="0"/>
          </a:p>
        </p:txBody>
      </p:sp>
      <p:sp>
        <p:nvSpPr>
          <p:cNvPr id="6" name="CasellaDiTesto 5"/>
          <p:cNvSpPr txBox="1"/>
          <p:nvPr/>
        </p:nvSpPr>
        <p:spPr>
          <a:xfrm>
            <a:off x="13361158" y="0"/>
            <a:ext cx="4668672" cy="2347415"/>
          </a:xfrm>
          <a:prstGeom prst="rect">
            <a:avLst/>
          </a:prstGeom>
          <a:solidFill>
            <a:schemeClr val="bg1"/>
          </a:solidFill>
        </p:spPr>
        <p:txBody>
          <a:bodyPr wrap="square" rtlCol="0">
            <a:spAutoFit/>
          </a:bodyPr>
          <a:lstStyle/>
          <a:p>
            <a:endParaRPr lang="en-GB" dirty="0"/>
          </a:p>
        </p:txBody>
      </p:sp>
      <p:sp>
        <p:nvSpPr>
          <p:cNvPr id="158" name="Google Shape;158;p4"/>
          <p:cNvSpPr txBox="1"/>
          <p:nvPr/>
        </p:nvSpPr>
        <p:spPr>
          <a:xfrm>
            <a:off x="274092" y="707020"/>
            <a:ext cx="17755738" cy="769401"/>
          </a:xfrm>
          <a:prstGeom prst="rect">
            <a:avLst/>
          </a:prstGeom>
          <a:noFill/>
          <a:ln>
            <a:noFill/>
          </a:ln>
        </p:spPr>
        <p:txBody>
          <a:bodyPr spcFirstLastPara="1" wrap="square" lIns="91425" tIns="45700" rIns="91425" bIns="45700" anchor="t" anchorCtr="0">
            <a:spAutoFit/>
          </a:bodyPr>
          <a:lstStyle/>
          <a:p>
            <a:pPr lvl="0"/>
            <a:r>
              <a:rPr lang="en-US" sz="4400" b="1" dirty="0">
                <a:solidFill>
                  <a:srgbClr val="D00B24"/>
                </a:solidFill>
                <a:latin typeface="Arial"/>
                <a:ea typeface="Arial"/>
                <a:cs typeface="Arial"/>
                <a:sym typeface="Arial"/>
              </a:rPr>
              <a:t>1. </a:t>
            </a:r>
            <a:r>
              <a:rPr lang="en-US" sz="4400" b="1" dirty="0" err="1">
                <a:solidFill>
                  <a:srgbClr val="D00B24"/>
                </a:solidFill>
                <a:highlight>
                  <a:schemeClr val="lt1"/>
                </a:highlight>
              </a:rPr>
              <a:t>Pristop</a:t>
            </a:r>
            <a:r>
              <a:rPr lang="en-US" sz="4400" b="1" dirty="0">
                <a:solidFill>
                  <a:srgbClr val="D00B24"/>
                </a:solidFill>
                <a:highlight>
                  <a:schemeClr val="lt1"/>
                </a:highlight>
              </a:rPr>
              <a:t> </a:t>
            </a:r>
            <a:r>
              <a:rPr lang="en-US" sz="4400" b="1" dirty="0" err="1">
                <a:solidFill>
                  <a:srgbClr val="D00B24"/>
                </a:solidFill>
                <a:highlight>
                  <a:schemeClr val="lt1"/>
                </a:highlight>
              </a:rPr>
              <a:t>razčlenitve</a:t>
            </a:r>
            <a:r>
              <a:rPr lang="en-US" sz="4400" b="1" dirty="0">
                <a:solidFill>
                  <a:srgbClr val="D00B24"/>
                </a:solidFill>
                <a:highlight>
                  <a:schemeClr val="lt1"/>
                </a:highlight>
              </a:rPr>
              <a:t> dela za </a:t>
            </a:r>
            <a:r>
              <a:rPr lang="en-US" sz="4400" b="1" dirty="0" err="1">
                <a:solidFill>
                  <a:srgbClr val="D00B24"/>
                </a:solidFill>
                <a:highlight>
                  <a:schemeClr val="lt1"/>
                </a:highlight>
              </a:rPr>
              <a:t>hibridne</a:t>
            </a:r>
            <a:r>
              <a:rPr lang="en-US" sz="4400" b="1" dirty="0">
                <a:solidFill>
                  <a:srgbClr val="D00B24"/>
                </a:solidFill>
                <a:highlight>
                  <a:schemeClr val="lt1"/>
                </a:highlight>
              </a:rPr>
              <a:t> </a:t>
            </a:r>
            <a:r>
              <a:rPr lang="en-US" sz="4400" b="1" dirty="0" err="1">
                <a:solidFill>
                  <a:srgbClr val="D00B24"/>
                </a:solidFill>
                <a:highlight>
                  <a:schemeClr val="lt1"/>
                </a:highlight>
              </a:rPr>
              <a:t>delavce</a:t>
            </a:r>
            <a:endParaRPr lang="en-GB" sz="4400" b="1" dirty="0">
              <a:solidFill>
                <a:srgbClr val="D00B24"/>
              </a:solidFill>
            </a:endParaRPr>
          </a:p>
        </p:txBody>
      </p:sp>
      <p:sp>
        <p:nvSpPr>
          <p:cNvPr id="12" name="CasellaDiTesto 11"/>
          <p:cNvSpPr txBox="1"/>
          <p:nvPr/>
        </p:nvSpPr>
        <p:spPr>
          <a:xfrm>
            <a:off x="15620995" y="1541310"/>
            <a:ext cx="1704833" cy="307777"/>
          </a:xfrm>
          <a:prstGeom prst="rect">
            <a:avLst/>
          </a:prstGeom>
          <a:noFill/>
          <a:ln w="57150">
            <a:solidFill>
              <a:schemeClr val="bg1">
                <a:lumMod val="50000"/>
              </a:schemeClr>
            </a:solidFill>
          </a:ln>
        </p:spPr>
        <p:txBody>
          <a:bodyPr wrap="square" rtlCol="0">
            <a:spAutoFit/>
          </a:bodyPr>
          <a:lstStyle/>
          <a:p>
            <a:pPr algn="ctr"/>
            <a:r>
              <a:rPr lang="en-US" dirty="0" err="1">
                <a:solidFill>
                  <a:schemeClr val="bg1">
                    <a:lumMod val="50000"/>
                  </a:schemeClr>
                </a:solidFill>
              </a:rPr>
              <a:t>Merjeno</a:t>
            </a:r>
            <a:r>
              <a:rPr lang="en-US" dirty="0">
                <a:solidFill>
                  <a:schemeClr val="bg1">
                    <a:lumMod val="50000"/>
                  </a:schemeClr>
                </a:solidFill>
              </a:rPr>
              <a:t> v </a:t>
            </a:r>
            <a:r>
              <a:rPr lang="en-US" dirty="0" err="1">
                <a:solidFill>
                  <a:schemeClr val="bg1">
                    <a:lumMod val="50000"/>
                  </a:schemeClr>
                </a:solidFill>
              </a:rPr>
              <a:t>dnevih</a:t>
            </a:r>
            <a:endParaRPr lang="en-US" dirty="0">
              <a:solidFill>
                <a:schemeClr val="bg1">
                  <a:lumMod val="50000"/>
                </a:schemeClr>
              </a:solidFill>
            </a:endParaRPr>
          </a:p>
        </p:txBody>
      </p:sp>
      <p:graphicFrame>
        <p:nvGraphicFramePr>
          <p:cNvPr id="3" name="Table 7">
            <a:extLst>
              <a:ext uri="{FF2B5EF4-FFF2-40B4-BE49-F238E27FC236}">
                <a16:creationId xmlns:a16="http://schemas.microsoft.com/office/drawing/2014/main" id="{8E95498B-CD34-134E-EE45-418A62DA46FC}"/>
              </a:ext>
            </a:extLst>
          </p:cNvPr>
          <p:cNvGraphicFramePr>
            <a:graphicFrameLocks noGrp="1"/>
          </p:cNvGraphicFramePr>
          <p:nvPr>
            <p:custDataLst>
              <p:tags r:id="rId1"/>
            </p:custDataLst>
            <p:extLst>
              <p:ext uri="{D42A27DB-BD31-4B8C-83A1-F6EECF244321}">
                <p14:modId xmlns:p14="http://schemas.microsoft.com/office/powerpoint/2010/main" val="204562383"/>
              </p:ext>
            </p:extLst>
          </p:nvPr>
        </p:nvGraphicFramePr>
        <p:xfrm>
          <a:off x="274092" y="1999641"/>
          <a:ext cx="17051736" cy="7981764"/>
        </p:xfrm>
        <a:graphic>
          <a:graphicData uri="http://schemas.openxmlformats.org/drawingml/2006/table">
            <a:tbl>
              <a:tblPr firstRow="1" bandRow="1">
                <a:tableStyleId>{5C22544A-7EE6-4342-B048-85BDC9FD1C3A}</a:tableStyleId>
              </a:tblPr>
              <a:tblGrid>
                <a:gridCol w="1977789">
                  <a:extLst>
                    <a:ext uri="{9D8B030D-6E8A-4147-A177-3AD203B41FA5}">
                      <a16:colId xmlns:a16="http://schemas.microsoft.com/office/drawing/2014/main" val="1396215087"/>
                    </a:ext>
                  </a:extLst>
                </a:gridCol>
                <a:gridCol w="208949">
                  <a:extLst>
                    <a:ext uri="{9D8B030D-6E8A-4147-A177-3AD203B41FA5}">
                      <a16:colId xmlns:a16="http://schemas.microsoft.com/office/drawing/2014/main" val="1993827763"/>
                    </a:ext>
                  </a:extLst>
                </a:gridCol>
                <a:gridCol w="4111684">
                  <a:extLst>
                    <a:ext uri="{9D8B030D-6E8A-4147-A177-3AD203B41FA5}">
                      <a16:colId xmlns:a16="http://schemas.microsoft.com/office/drawing/2014/main" val="1653059613"/>
                    </a:ext>
                  </a:extLst>
                </a:gridCol>
                <a:gridCol w="337054">
                  <a:extLst>
                    <a:ext uri="{9D8B030D-6E8A-4147-A177-3AD203B41FA5}">
                      <a16:colId xmlns:a16="http://schemas.microsoft.com/office/drawing/2014/main" val="3696777129"/>
                    </a:ext>
                  </a:extLst>
                </a:gridCol>
                <a:gridCol w="520813">
                  <a:extLst>
                    <a:ext uri="{9D8B030D-6E8A-4147-A177-3AD203B41FA5}">
                      <a16:colId xmlns:a16="http://schemas.microsoft.com/office/drawing/2014/main" val="1838184646"/>
                    </a:ext>
                  </a:extLst>
                </a:gridCol>
                <a:gridCol w="520813">
                  <a:extLst>
                    <a:ext uri="{9D8B030D-6E8A-4147-A177-3AD203B41FA5}">
                      <a16:colId xmlns:a16="http://schemas.microsoft.com/office/drawing/2014/main" val="2157283282"/>
                    </a:ext>
                  </a:extLst>
                </a:gridCol>
                <a:gridCol w="520813">
                  <a:extLst>
                    <a:ext uri="{9D8B030D-6E8A-4147-A177-3AD203B41FA5}">
                      <a16:colId xmlns:a16="http://schemas.microsoft.com/office/drawing/2014/main" val="2694004816"/>
                    </a:ext>
                  </a:extLst>
                </a:gridCol>
                <a:gridCol w="520813">
                  <a:extLst>
                    <a:ext uri="{9D8B030D-6E8A-4147-A177-3AD203B41FA5}">
                      <a16:colId xmlns:a16="http://schemas.microsoft.com/office/drawing/2014/main" val="1418714685"/>
                    </a:ext>
                  </a:extLst>
                </a:gridCol>
                <a:gridCol w="520813">
                  <a:extLst>
                    <a:ext uri="{9D8B030D-6E8A-4147-A177-3AD203B41FA5}">
                      <a16:colId xmlns:a16="http://schemas.microsoft.com/office/drawing/2014/main" val="556191350"/>
                    </a:ext>
                  </a:extLst>
                </a:gridCol>
                <a:gridCol w="520813">
                  <a:extLst>
                    <a:ext uri="{9D8B030D-6E8A-4147-A177-3AD203B41FA5}">
                      <a16:colId xmlns:a16="http://schemas.microsoft.com/office/drawing/2014/main" val="3628773686"/>
                    </a:ext>
                  </a:extLst>
                </a:gridCol>
                <a:gridCol w="520813">
                  <a:extLst>
                    <a:ext uri="{9D8B030D-6E8A-4147-A177-3AD203B41FA5}">
                      <a16:colId xmlns:a16="http://schemas.microsoft.com/office/drawing/2014/main" val="1909738211"/>
                    </a:ext>
                  </a:extLst>
                </a:gridCol>
                <a:gridCol w="520813">
                  <a:extLst>
                    <a:ext uri="{9D8B030D-6E8A-4147-A177-3AD203B41FA5}">
                      <a16:colId xmlns:a16="http://schemas.microsoft.com/office/drawing/2014/main" val="1729355458"/>
                    </a:ext>
                  </a:extLst>
                </a:gridCol>
                <a:gridCol w="520813">
                  <a:extLst>
                    <a:ext uri="{9D8B030D-6E8A-4147-A177-3AD203B41FA5}">
                      <a16:colId xmlns:a16="http://schemas.microsoft.com/office/drawing/2014/main" val="523719208"/>
                    </a:ext>
                  </a:extLst>
                </a:gridCol>
                <a:gridCol w="520813">
                  <a:extLst>
                    <a:ext uri="{9D8B030D-6E8A-4147-A177-3AD203B41FA5}">
                      <a16:colId xmlns:a16="http://schemas.microsoft.com/office/drawing/2014/main" val="455537293"/>
                    </a:ext>
                  </a:extLst>
                </a:gridCol>
                <a:gridCol w="520813">
                  <a:extLst>
                    <a:ext uri="{9D8B030D-6E8A-4147-A177-3AD203B41FA5}">
                      <a16:colId xmlns:a16="http://schemas.microsoft.com/office/drawing/2014/main" val="2045693917"/>
                    </a:ext>
                  </a:extLst>
                </a:gridCol>
                <a:gridCol w="520813">
                  <a:extLst>
                    <a:ext uri="{9D8B030D-6E8A-4147-A177-3AD203B41FA5}">
                      <a16:colId xmlns:a16="http://schemas.microsoft.com/office/drawing/2014/main" val="1103874713"/>
                    </a:ext>
                  </a:extLst>
                </a:gridCol>
                <a:gridCol w="520813">
                  <a:extLst>
                    <a:ext uri="{9D8B030D-6E8A-4147-A177-3AD203B41FA5}">
                      <a16:colId xmlns:a16="http://schemas.microsoft.com/office/drawing/2014/main" val="3638104872"/>
                    </a:ext>
                  </a:extLst>
                </a:gridCol>
                <a:gridCol w="520813">
                  <a:extLst>
                    <a:ext uri="{9D8B030D-6E8A-4147-A177-3AD203B41FA5}">
                      <a16:colId xmlns:a16="http://schemas.microsoft.com/office/drawing/2014/main" val="3559822480"/>
                    </a:ext>
                  </a:extLst>
                </a:gridCol>
                <a:gridCol w="520813">
                  <a:extLst>
                    <a:ext uri="{9D8B030D-6E8A-4147-A177-3AD203B41FA5}">
                      <a16:colId xmlns:a16="http://schemas.microsoft.com/office/drawing/2014/main" val="229341658"/>
                    </a:ext>
                  </a:extLst>
                </a:gridCol>
                <a:gridCol w="520813">
                  <a:extLst>
                    <a:ext uri="{9D8B030D-6E8A-4147-A177-3AD203B41FA5}">
                      <a16:colId xmlns:a16="http://schemas.microsoft.com/office/drawing/2014/main" val="3271338120"/>
                    </a:ext>
                  </a:extLst>
                </a:gridCol>
                <a:gridCol w="520813">
                  <a:extLst>
                    <a:ext uri="{9D8B030D-6E8A-4147-A177-3AD203B41FA5}">
                      <a16:colId xmlns:a16="http://schemas.microsoft.com/office/drawing/2014/main" val="527135090"/>
                    </a:ext>
                  </a:extLst>
                </a:gridCol>
                <a:gridCol w="520813">
                  <a:extLst>
                    <a:ext uri="{9D8B030D-6E8A-4147-A177-3AD203B41FA5}">
                      <a16:colId xmlns:a16="http://schemas.microsoft.com/office/drawing/2014/main" val="680347255"/>
                    </a:ext>
                  </a:extLst>
                </a:gridCol>
                <a:gridCol w="520813">
                  <a:extLst>
                    <a:ext uri="{9D8B030D-6E8A-4147-A177-3AD203B41FA5}">
                      <a16:colId xmlns:a16="http://schemas.microsoft.com/office/drawing/2014/main" val="1360258485"/>
                    </a:ext>
                  </a:extLst>
                </a:gridCol>
                <a:gridCol w="520813">
                  <a:extLst>
                    <a:ext uri="{9D8B030D-6E8A-4147-A177-3AD203B41FA5}">
                      <a16:colId xmlns:a16="http://schemas.microsoft.com/office/drawing/2014/main" val="419857900"/>
                    </a:ext>
                  </a:extLst>
                </a:gridCol>
              </a:tblGrid>
              <a:tr h="598244">
                <a:tc>
                  <a:txBody>
                    <a:bodyPr/>
                    <a:lstStyle/>
                    <a:p>
                      <a:pPr algn="ctr" rtl="0"/>
                      <a:r>
                        <a:rPr lang="en-US" sz="2000" dirty="0">
                          <a:latin typeface="Helvetica Neue" panose="020B0604020202020204" charset="0"/>
                        </a:rPr>
                        <a:t>DELOVNI SKLOPI</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7C80"/>
                    </a:solidFill>
                  </a:tcPr>
                </a:tc>
                <a:tc rowSpan="21">
                  <a:txBody>
                    <a:bodyPr/>
                    <a:lstStyle/>
                    <a:p>
                      <a:pPr algn="l" rtl="0"/>
                      <a:endParaRPr lang="en-US" sz="10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ctr" rtl="0"/>
                      <a:r>
                        <a:rPr lang="en-US" sz="2000" dirty="0">
                          <a:latin typeface="Helvetica Neue" panose="020B0604020202020204" charset="0"/>
                        </a:rPr>
                        <a:t>DEJAVNOST</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7C80"/>
                    </a:solidFill>
                  </a:tcPr>
                </a:tc>
                <a:tc rowSpan="21">
                  <a:txBody>
                    <a:bodyPr/>
                    <a:lstStyle/>
                    <a:p>
                      <a:pPr algn="l" rtl="0"/>
                      <a:endParaRPr lang="en-US" sz="20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ctr" rtl="0"/>
                      <a:r>
                        <a:rPr lang="en-US" sz="2000" dirty="0">
                          <a:latin typeface="Helvetica Neue" panose="020B0604020202020204" charset="0"/>
                        </a:rPr>
                        <a:t>1</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7C80"/>
                    </a:solidFill>
                  </a:tcPr>
                </a:tc>
                <a:tc>
                  <a:txBody>
                    <a:bodyPr/>
                    <a:lstStyle/>
                    <a:p>
                      <a:pPr algn="ctr" rtl="0"/>
                      <a:r>
                        <a:rPr lang="en-US" sz="2000" dirty="0">
                          <a:latin typeface="Helvetica Neue" panose="020B0604020202020204" charset="0"/>
                        </a:rPr>
                        <a:t>2</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7C80"/>
                    </a:solidFill>
                  </a:tcPr>
                </a:tc>
                <a:tc>
                  <a:txBody>
                    <a:bodyPr/>
                    <a:lstStyle/>
                    <a:p>
                      <a:pPr algn="ctr" rtl="0"/>
                      <a:r>
                        <a:rPr lang="en-US" sz="2000" dirty="0">
                          <a:latin typeface="Helvetica Neue" panose="020B0604020202020204" charset="0"/>
                        </a:rPr>
                        <a:t>3</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7C80"/>
                    </a:solidFill>
                  </a:tcPr>
                </a:tc>
                <a:tc>
                  <a:txBody>
                    <a:bodyPr/>
                    <a:lstStyle/>
                    <a:p>
                      <a:pPr algn="ctr" rtl="0"/>
                      <a:r>
                        <a:rPr lang="en-US" sz="2000" dirty="0">
                          <a:latin typeface="Helvetica Neue" panose="020B0604020202020204" charset="0"/>
                        </a:rPr>
                        <a:t>4</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7C80"/>
                    </a:solidFill>
                  </a:tcPr>
                </a:tc>
                <a:tc>
                  <a:txBody>
                    <a:bodyPr/>
                    <a:lstStyle/>
                    <a:p>
                      <a:pPr algn="ctr" rtl="0"/>
                      <a:r>
                        <a:rPr lang="en-US" sz="2000" dirty="0">
                          <a:latin typeface="Helvetica Neue" panose="020B0604020202020204" charset="0"/>
                        </a:rPr>
                        <a:t>5</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7C80"/>
                    </a:solidFill>
                  </a:tcPr>
                </a:tc>
                <a:tc>
                  <a:txBody>
                    <a:bodyPr/>
                    <a:lstStyle/>
                    <a:p>
                      <a:pPr algn="ctr" rtl="0"/>
                      <a:r>
                        <a:rPr lang="en-US" sz="2000" dirty="0">
                          <a:latin typeface="Helvetica Neue" panose="020B0604020202020204" charset="0"/>
                        </a:rPr>
                        <a:t>6</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7C80"/>
                    </a:solidFill>
                  </a:tcPr>
                </a:tc>
                <a:tc>
                  <a:txBody>
                    <a:bodyPr/>
                    <a:lstStyle/>
                    <a:p>
                      <a:pPr algn="ctr" rtl="0"/>
                      <a:r>
                        <a:rPr lang="en-US" sz="2000" dirty="0">
                          <a:latin typeface="Helvetica Neue" panose="020B0604020202020204" charset="0"/>
                        </a:rPr>
                        <a:t>7</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7C80"/>
                    </a:solidFill>
                  </a:tcPr>
                </a:tc>
                <a:tc>
                  <a:txBody>
                    <a:bodyPr/>
                    <a:lstStyle/>
                    <a:p>
                      <a:pPr algn="ctr" rtl="0"/>
                      <a:r>
                        <a:rPr lang="en-US" sz="2000" dirty="0">
                          <a:latin typeface="Helvetica Neue" panose="020B0604020202020204" charset="0"/>
                        </a:rPr>
                        <a:t>8</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7C80"/>
                    </a:solidFill>
                  </a:tcPr>
                </a:tc>
                <a:tc>
                  <a:txBody>
                    <a:bodyPr/>
                    <a:lstStyle/>
                    <a:p>
                      <a:pPr algn="ctr" rtl="0"/>
                      <a:r>
                        <a:rPr lang="en-US" sz="2000" dirty="0">
                          <a:latin typeface="Helvetica Neue" panose="020B0604020202020204" charset="0"/>
                        </a:rPr>
                        <a:t>9</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7C80"/>
                    </a:solidFill>
                  </a:tcPr>
                </a:tc>
                <a:tc>
                  <a:txBody>
                    <a:bodyPr/>
                    <a:lstStyle/>
                    <a:p>
                      <a:pPr algn="ctr" rtl="0"/>
                      <a:r>
                        <a:rPr lang="en-US" sz="2000" dirty="0">
                          <a:latin typeface="Helvetica Neue" panose="020B0604020202020204" charset="0"/>
                        </a:rPr>
                        <a:t>10</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7C80"/>
                    </a:solidFill>
                  </a:tcPr>
                </a:tc>
                <a:tc>
                  <a:txBody>
                    <a:bodyPr/>
                    <a:lstStyle/>
                    <a:p>
                      <a:pPr algn="ctr" rtl="0"/>
                      <a:r>
                        <a:rPr lang="en-US" sz="2000" dirty="0">
                          <a:latin typeface="Helvetica Neue" panose="020B0604020202020204" charset="0"/>
                        </a:rPr>
                        <a:t>11</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7C80"/>
                    </a:solidFill>
                  </a:tcPr>
                </a:tc>
                <a:tc>
                  <a:txBody>
                    <a:bodyPr/>
                    <a:lstStyle/>
                    <a:p>
                      <a:pPr algn="ctr" rtl="0"/>
                      <a:r>
                        <a:rPr lang="en-US" sz="2000" dirty="0">
                          <a:latin typeface="Helvetica Neue" panose="020B0604020202020204" charset="0"/>
                        </a:rPr>
                        <a:t>12</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7C80"/>
                    </a:solidFill>
                  </a:tcPr>
                </a:tc>
                <a:tc>
                  <a:txBody>
                    <a:bodyPr/>
                    <a:lstStyle/>
                    <a:p>
                      <a:pPr algn="ctr" rtl="0"/>
                      <a:r>
                        <a:rPr lang="en-US" sz="2000" dirty="0">
                          <a:latin typeface="Helvetica Neue" panose="020B0604020202020204" charset="0"/>
                        </a:rPr>
                        <a:t>13</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7C80"/>
                    </a:solidFill>
                  </a:tcPr>
                </a:tc>
                <a:tc>
                  <a:txBody>
                    <a:bodyPr/>
                    <a:lstStyle/>
                    <a:p>
                      <a:pPr algn="ctr" rtl="0"/>
                      <a:r>
                        <a:rPr lang="en-US" sz="2000" dirty="0">
                          <a:latin typeface="Helvetica Neue" panose="020B0604020202020204" charset="0"/>
                        </a:rPr>
                        <a:t>14</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7C80"/>
                    </a:solidFill>
                  </a:tcPr>
                </a:tc>
                <a:tc>
                  <a:txBody>
                    <a:bodyPr/>
                    <a:lstStyle/>
                    <a:p>
                      <a:pPr algn="ctr" rtl="0"/>
                      <a:r>
                        <a:rPr lang="en-US" sz="2000" dirty="0">
                          <a:latin typeface="Helvetica Neue" panose="020B0604020202020204" charset="0"/>
                        </a:rPr>
                        <a:t>15</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7C80"/>
                    </a:solidFill>
                  </a:tcPr>
                </a:tc>
                <a:tc>
                  <a:txBody>
                    <a:bodyPr/>
                    <a:lstStyle/>
                    <a:p>
                      <a:pPr algn="ctr" rtl="0"/>
                      <a:r>
                        <a:rPr lang="en-US" sz="2000" dirty="0">
                          <a:latin typeface="Helvetica Neue" panose="020B0604020202020204" charset="0"/>
                        </a:rPr>
                        <a:t>16</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7C80"/>
                    </a:solidFill>
                  </a:tcPr>
                </a:tc>
                <a:tc>
                  <a:txBody>
                    <a:bodyPr/>
                    <a:lstStyle/>
                    <a:p>
                      <a:pPr algn="ctr" rtl="0"/>
                      <a:r>
                        <a:rPr lang="en-US" sz="2000" dirty="0">
                          <a:latin typeface="Helvetica Neue" panose="020B0604020202020204" charset="0"/>
                        </a:rPr>
                        <a:t>17</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7C80"/>
                    </a:solidFill>
                  </a:tcPr>
                </a:tc>
                <a:tc>
                  <a:txBody>
                    <a:bodyPr/>
                    <a:lstStyle/>
                    <a:p>
                      <a:pPr algn="ctr" rtl="0"/>
                      <a:r>
                        <a:rPr lang="en-US" sz="2000" dirty="0">
                          <a:latin typeface="Helvetica Neue" panose="020B0604020202020204" charset="0"/>
                        </a:rPr>
                        <a:t>18</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7C80"/>
                    </a:solidFill>
                  </a:tcPr>
                </a:tc>
                <a:tc>
                  <a:txBody>
                    <a:bodyPr/>
                    <a:lstStyle/>
                    <a:p>
                      <a:pPr algn="ctr" rtl="0"/>
                      <a:r>
                        <a:rPr lang="en-US" sz="2000" dirty="0">
                          <a:latin typeface="Helvetica Neue" panose="020B0604020202020204" charset="0"/>
                        </a:rPr>
                        <a:t>19</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7C80"/>
                    </a:solidFill>
                  </a:tcPr>
                </a:tc>
                <a:tc>
                  <a:txBody>
                    <a:bodyPr/>
                    <a:lstStyle/>
                    <a:p>
                      <a:pPr algn="ctr" rtl="0"/>
                      <a:r>
                        <a:rPr lang="en-US" sz="2000" dirty="0">
                          <a:latin typeface="Helvetica Neue" panose="020B0604020202020204" charset="0"/>
                        </a:rPr>
                        <a:t>20</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7C80"/>
                    </a:solidFill>
                  </a:tcPr>
                </a:tc>
                <a:extLst>
                  <a:ext uri="{0D108BD9-81ED-4DB2-BD59-A6C34878D82A}">
                    <a16:rowId xmlns:a16="http://schemas.microsoft.com/office/drawing/2014/main" val="3115676780"/>
                  </a:ext>
                </a:extLst>
              </a:tr>
              <a:tr h="159532">
                <a:tc>
                  <a:txBody>
                    <a:bodyPr/>
                    <a:lstStyle/>
                    <a:p>
                      <a:pPr algn="l" rtl="0"/>
                      <a:endParaRPr lang="en-US" sz="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vMerge="1">
                  <a:txBody>
                    <a:bodyPr/>
                    <a:lstStyle/>
                    <a:p>
                      <a:pPr algn="l" rtl="0"/>
                      <a:endParaRPr lang="en-US" sz="200"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vMerge="1">
                  <a:txBody>
                    <a:bodyPr/>
                    <a:lstStyle/>
                    <a:p>
                      <a:pPr algn="l" rtl="0"/>
                      <a:endParaRPr lang="en-US" sz="200"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gridSpan="20">
                  <a:txBody>
                    <a:bodyPr/>
                    <a:lstStyle/>
                    <a:p>
                      <a:pPr algn="l" rtl="0"/>
                      <a:endParaRPr lang="en-US" sz="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hMerge="1">
                  <a:txBody>
                    <a:bodyPr/>
                    <a:lstStyle/>
                    <a:p>
                      <a:pPr algn="l" rtl="0"/>
                      <a:endParaRPr lang="en-US" sz="200"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hMerge="1">
                  <a:txBody>
                    <a:bodyPr/>
                    <a:lstStyle/>
                    <a:p>
                      <a:pPr algn="l" rtl="0"/>
                      <a:endParaRPr lang="en-US" sz="200"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hMerge="1">
                  <a:txBody>
                    <a:bodyPr/>
                    <a:lstStyle/>
                    <a:p>
                      <a:pPr algn="l" rtl="0"/>
                      <a:endParaRPr lang="en-US" sz="200"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hMerge="1">
                  <a:txBody>
                    <a:bodyPr/>
                    <a:lstStyle/>
                    <a:p>
                      <a:pPr algn="l" rtl="0"/>
                      <a:endParaRPr lang="en-US" sz="200"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hMerge="1">
                  <a:txBody>
                    <a:bodyPr/>
                    <a:lstStyle/>
                    <a:p>
                      <a:pPr algn="l" rtl="0"/>
                      <a:endParaRPr lang="en-US" sz="200"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hMerge="1">
                  <a:txBody>
                    <a:bodyPr/>
                    <a:lstStyle/>
                    <a:p>
                      <a:pPr algn="l" rtl="0"/>
                      <a:endParaRPr lang="en-US" sz="200"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hMerge="1">
                  <a:txBody>
                    <a:bodyPr/>
                    <a:lstStyle/>
                    <a:p>
                      <a:pPr algn="l" rtl="0"/>
                      <a:endParaRPr lang="en-US" sz="200"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hMerge="1">
                  <a:txBody>
                    <a:bodyPr/>
                    <a:lstStyle/>
                    <a:p>
                      <a:pPr algn="l" rtl="0"/>
                      <a:endParaRPr lang="en-US" sz="200"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hMerge="1">
                  <a:txBody>
                    <a:bodyPr/>
                    <a:lstStyle/>
                    <a:p>
                      <a:pPr algn="l" rtl="0"/>
                      <a:endParaRPr lang="en-US" sz="200"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hMerge="1">
                  <a:txBody>
                    <a:bodyPr/>
                    <a:lstStyle/>
                    <a:p>
                      <a:pPr algn="l" rtl="0"/>
                      <a:endParaRPr lang="en-US" sz="200"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hMerge="1">
                  <a:txBody>
                    <a:bodyPr/>
                    <a:lstStyle/>
                    <a:p>
                      <a:pPr algn="l" rtl="0"/>
                      <a:endParaRPr lang="en-US" sz="200"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hMerge="1">
                  <a:txBody>
                    <a:bodyPr/>
                    <a:lstStyle/>
                    <a:p>
                      <a:pPr algn="l" rtl="0"/>
                      <a:endParaRPr lang="en-US" sz="200"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hMerge="1">
                  <a:txBody>
                    <a:bodyPr/>
                    <a:lstStyle/>
                    <a:p>
                      <a:pPr algn="l" rtl="0"/>
                      <a:endParaRPr lang="en-US" sz="200"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hMerge="1">
                  <a:txBody>
                    <a:bodyPr/>
                    <a:lstStyle/>
                    <a:p>
                      <a:pPr algn="l" rtl="0"/>
                      <a:endParaRPr lang="en-US" sz="200"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hMerge="1">
                  <a:txBody>
                    <a:bodyPr/>
                    <a:lstStyle/>
                    <a:p>
                      <a:pPr algn="l" rtl="0"/>
                      <a:endParaRPr lang="en-US" sz="200"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hMerge="1">
                  <a:txBody>
                    <a:bodyPr/>
                    <a:lstStyle/>
                    <a:p>
                      <a:pPr algn="l" rtl="0"/>
                      <a:endParaRPr lang="en-US" sz="200"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hMerge="1">
                  <a:txBody>
                    <a:bodyPr/>
                    <a:lstStyle/>
                    <a:p>
                      <a:pPr algn="l" rtl="0"/>
                      <a:endParaRPr lang="en-US" sz="200"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hMerge="1">
                  <a:txBody>
                    <a:bodyPr/>
                    <a:lstStyle/>
                    <a:p>
                      <a:pPr algn="l" rtl="0"/>
                      <a:endParaRPr lang="en-US" sz="200"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hMerge="1">
                  <a:txBody>
                    <a:bodyPr/>
                    <a:lstStyle/>
                    <a:p>
                      <a:pPr algn="l" rtl="0"/>
                      <a:endParaRPr lang="en-US" sz="200"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0215332"/>
                  </a:ext>
                </a:extLst>
              </a:tr>
              <a:tr h="358947">
                <a:tc rowSpan="4">
                  <a:txBody>
                    <a:bodyPr/>
                    <a:lstStyle/>
                    <a:p>
                      <a:pPr algn="l" rtl="0"/>
                      <a:r>
                        <a:rPr lang="en-US" sz="2000" dirty="0">
                          <a:solidFill>
                            <a:schemeClr val="bg1"/>
                          </a:solidFill>
                          <a:latin typeface="Helvetica Neue" panose="020B0604020202020204" charset="0"/>
                        </a:rPr>
                        <a:t>DELOVNI</a:t>
                      </a:r>
                    </a:p>
                    <a:p>
                      <a:pPr algn="l" rtl="0"/>
                      <a:r>
                        <a:rPr lang="en-US" sz="2000" dirty="0">
                          <a:solidFill>
                            <a:schemeClr val="bg1"/>
                          </a:solidFill>
                          <a:latin typeface="Helvetica Neue" panose="020B0604020202020204" charset="0"/>
                        </a:rPr>
                        <a:t>SKLOP</a:t>
                      </a:r>
                      <a:r>
                        <a:rPr lang="en-US" sz="2000" baseline="0" dirty="0">
                          <a:solidFill>
                            <a:schemeClr val="bg1"/>
                          </a:solidFill>
                          <a:latin typeface="Helvetica Neue" panose="020B0604020202020204" charset="0"/>
                        </a:rPr>
                        <a:t> </a:t>
                      </a:r>
                      <a:r>
                        <a:rPr lang="en-US" sz="2000" dirty="0">
                          <a:solidFill>
                            <a:schemeClr val="bg1"/>
                          </a:solidFill>
                          <a:latin typeface="Helvetica Neue" panose="020B0604020202020204" charset="0"/>
                        </a:rPr>
                        <a:t>1</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2">
                        <a:lumMod val="40000"/>
                        <a:lumOff val="60000"/>
                      </a:schemeClr>
                    </a:solidFill>
                  </a:tcPr>
                </a:tc>
                <a:tc vMerge="1">
                  <a:txBody>
                    <a:bodyPr/>
                    <a:lstStyle/>
                    <a:p>
                      <a:pPr algn="l" rtl="0"/>
                      <a:endParaRPr lang="en-US" sz="1200"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r>
                        <a:rPr lang="en-US" sz="1800" dirty="0">
                          <a:latin typeface="Helvetica Neue" panose="020B0604020202020204" charset="0"/>
                        </a:rPr>
                        <a:t>Dejavnost 1.1 ___</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vMerge="1">
                  <a:txBody>
                    <a:bodyPr/>
                    <a:lstStyle/>
                    <a:p>
                      <a:pPr algn="l" rtl="0"/>
                      <a:endParaRPr lang="en-US" sz="1200"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2">
                        <a:lumMod val="40000"/>
                        <a:lumOff val="60000"/>
                      </a:schemeClr>
                    </a:solidFill>
                  </a:tcPr>
                </a:tc>
                <a:tc>
                  <a:txBody>
                    <a:bodyPr/>
                    <a:lstStyle/>
                    <a:p>
                      <a:pPr algn="l" rtl="0"/>
                      <a:endParaRPr lang="en-US" sz="120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11976084"/>
                  </a:ext>
                </a:extLst>
              </a:tr>
              <a:tr h="358947">
                <a:tc vMerge="1">
                  <a:txBody>
                    <a:bodyPr/>
                    <a:lstStyle/>
                    <a:p>
                      <a:pPr algn="l" rtl="0"/>
                      <a:endParaRPr lang="en-US" sz="1200"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vMerge="1">
                  <a:txBody>
                    <a:bodyPr/>
                    <a:lstStyle/>
                    <a:p>
                      <a:pPr algn="l" rtl="0"/>
                      <a:endParaRPr lang="en-US" sz="1200"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r>
                        <a:rPr lang="en-US" sz="1800" dirty="0">
                          <a:latin typeface="Helvetica Neue" panose="020B0604020202020204" charset="0"/>
                        </a:rPr>
                        <a:t>Dejavnost 1.2 ___</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vMerge="1">
                  <a:txBody>
                    <a:bodyPr/>
                    <a:lstStyle/>
                    <a:p>
                      <a:pPr algn="l" rtl="0"/>
                      <a:endParaRPr lang="en-US" sz="1200"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2">
                        <a:lumMod val="40000"/>
                        <a:lumOff val="60000"/>
                      </a:schemeClr>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2">
                        <a:lumMod val="40000"/>
                        <a:lumOff val="60000"/>
                      </a:schemeClr>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40331025"/>
                  </a:ext>
                </a:extLst>
              </a:tr>
              <a:tr h="358947">
                <a:tc vMerge="1">
                  <a:txBody>
                    <a:bodyPr/>
                    <a:lstStyle/>
                    <a:p>
                      <a:pPr algn="l" rtl="0"/>
                      <a:endParaRPr lang="en-US" sz="120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vMerge="1">
                  <a:txBody>
                    <a:bodyPr/>
                    <a:lstStyle/>
                    <a:p>
                      <a:pPr algn="l" rtl="0"/>
                      <a:endParaRPr lang="en-US" sz="1200"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r>
                        <a:rPr lang="en-US" sz="1800" dirty="0">
                          <a:latin typeface="Helvetica Neue" panose="020B0604020202020204" charset="0"/>
                        </a:rPr>
                        <a:t>Dejavnost 1.3 ___</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vMerge="1">
                  <a:txBody>
                    <a:bodyPr/>
                    <a:lstStyle/>
                    <a:p>
                      <a:pPr algn="l" rtl="0"/>
                      <a:endParaRPr lang="en-US" sz="1200"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2">
                        <a:lumMod val="40000"/>
                        <a:lumOff val="60000"/>
                      </a:schemeClr>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2">
                        <a:lumMod val="40000"/>
                        <a:lumOff val="60000"/>
                      </a:schemeClr>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2">
                        <a:lumMod val="40000"/>
                        <a:lumOff val="60000"/>
                      </a:schemeClr>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2">
                        <a:lumMod val="40000"/>
                        <a:lumOff val="60000"/>
                      </a:schemeClr>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03950216"/>
                  </a:ext>
                </a:extLst>
              </a:tr>
              <a:tr h="358947">
                <a:tc vMerge="1">
                  <a:txBody>
                    <a:bodyPr/>
                    <a:lstStyle/>
                    <a:p>
                      <a:pPr algn="l" rtl="0"/>
                      <a:endParaRPr lang="en-US" sz="1200"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vMerge="1">
                  <a:txBody>
                    <a:bodyPr/>
                    <a:lstStyle/>
                    <a:p>
                      <a:pPr algn="l" rtl="0"/>
                      <a:endParaRPr lang="en-US" sz="1200"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r>
                        <a:rPr lang="en-US" sz="1800" dirty="0">
                          <a:latin typeface="Helvetica Neue" panose="020B0604020202020204" charset="0"/>
                        </a:rPr>
                        <a:t>Dejavnost 1.4 ___</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vMerge="1">
                  <a:txBody>
                    <a:bodyPr/>
                    <a:lstStyle/>
                    <a:p>
                      <a:pPr algn="l" rtl="0"/>
                      <a:endParaRPr lang="en-US" sz="1200"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2">
                        <a:lumMod val="40000"/>
                        <a:lumOff val="60000"/>
                      </a:schemeClr>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2">
                        <a:lumMod val="40000"/>
                        <a:lumOff val="60000"/>
                      </a:schemeClr>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2">
                        <a:lumMod val="40000"/>
                        <a:lumOff val="60000"/>
                      </a:schemeClr>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2">
                        <a:lumMod val="40000"/>
                        <a:lumOff val="60000"/>
                      </a:schemeClr>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822403"/>
                  </a:ext>
                </a:extLst>
              </a:tr>
              <a:tr h="239297">
                <a:tc>
                  <a:txBody>
                    <a:bodyPr/>
                    <a:lstStyle/>
                    <a:p>
                      <a:pPr algn="l" rtl="0"/>
                      <a:endParaRPr lang="en-US" sz="2000" dirty="0">
                        <a:solidFill>
                          <a:schemeClr val="bg1"/>
                        </a:solidFill>
                        <a:latin typeface="Helvetica Neue" panose="020B060402020202020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vMerge="1">
                  <a:txBody>
                    <a:bodyPr/>
                    <a:lstStyle/>
                    <a:p>
                      <a:pPr algn="l" rtl="0"/>
                      <a:endParaRPr lang="en-US" sz="600"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8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vMerge="1">
                  <a:txBody>
                    <a:bodyPr/>
                    <a:lstStyle/>
                    <a:p>
                      <a:pPr algn="l" rtl="0"/>
                      <a:endParaRPr lang="en-US" sz="600"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6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6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60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60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6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6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6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6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6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6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6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6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6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6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6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6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6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6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6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6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71459756"/>
                  </a:ext>
                </a:extLst>
              </a:tr>
              <a:tr h="358947">
                <a:tc rowSpan="3">
                  <a:txBody>
                    <a:bodyPr/>
                    <a:lstStyle/>
                    <a:p>
                      <a:pPr algn="l" rtl="0"/>
                      <a:r>
                        <a:rPr lang="en-US" sz="2000" dirty="0">
                          <a:solidFill>
                            <a:schemeClr val="bg1"/>
                          </a:solidFill>
                          <a:latin typeface="Helvetica Neue" panose="020B0604020202020204" charset="0"/>
                        </a:rPr>
                        <a:t>DELOVNI</a:t>
                      </a:r>
                    </a:p>
                    <a:p>
                      <a:pPr algn="l" rtl="0"/>
                      <a:r>
                        <a:rPr lang="en-US" sz="2000" dirty="0">
                          <a:solidFill>
                            <a:schemeClr val="bg1"/>
                          </a:solidFill>
                          <a:latin typeface="Helvetica Neue" panose="020B0604020202020204" charset="0"/>
                        </a:rPr>
                        <a:t>SKLOP  </a:t>
                      </a:r>
                      <a:r>
                        <a:rPr lang="en-US" sz="2000" baseline="0" dirty="0">
                          <a:solidFill>
                            <a:schemeClr val="bg1"/>
                          </a:solidFill>
                          <a:latin typeface="Helvetica Neue" panose="020B0604020202020204" charset="0"/>
                        </a:rPr>
                        <a:t>2</a:t>
                      </a:r>
                      <a:endParaRPr lang="en-US" sz="2000" dirty="0">
                        <a:solidFill>
                          <a:schemeClr val="bg1"/>
                        </a:solidFill>
                        <a:latin typeface="Helvetica Neue" panose="020B060402020202020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2">
                        <a:lumMod val="60000"/>
                        <a:lumOff val="40000"/>
                      </a:schemeClr>
                    </a:solidFill>
                  </a:tcPr>
                </a:tc>
                <a:tc vMerge="1">
                  <a:txBody>
                    <a:bodyPr/>
                    <a:lstStyle/>
                    <a:p>
                      <a:pPr algn="l" rtl="0"/>
                      <a:endParaRPr lang="en-US" sz="1200"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r>
                        <a:rPr lang="en-US" sz="1800" dirty="0">
                          <a:latin typeface="Helvetica Neue" panose="020B0604020202020204" charset="0"/>
                        </a:rPr>
                        <a:t>Dejavnost 2.1 ___</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vMerge="1">
                  <a:txBody>
                    <a:bodyPr/>
                    <a:lstStyle/>
                    <a:p>
                      <a:pPr algn="l" rtl="0"/>
                      <a:endParaRPr lang="en-US" sz="1200"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2">
                        <a:lumMod val="60000"/>
                        <a:lumOff val="40000"/>
                      </a:schemeClr>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2">
                        <a:lumMod val="60000"/>
                        <a:lumOff val="40000"/>
                      </a:schemeClr>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2">
                        <a:lumMod val="60000"/>
                        <a:lumOff val="40000"/>
                      </a:schemeClr>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2">
                        <a:lumMod val="60000"/>
                        <a:lumOff val="40000"/>
                      </a:schemeClr>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07740465"/>
                  </a:ext>
                </a:extLst>
              </a:tr>
              <a:tr h="358947">
                <a:tc vMerge="1">
                  <a:txBody>
                    <a:bodyPr/>
                    <a:lstStyle/>
                    <a:p>
                      <a:pPr algn="l" rtl="0"/>
                      <a:endParaRPr lang="en-US" sz="1200"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vMerge="1">
                  <a:txBody>
                    <a:bodyPr/>
                    <a:lstStyle/>
                    <a:p>
                      <a:pPr algn="l" rtl="0"/>
                      <a:endParaRPr lang="en-US" sz="1200"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r>
                        <a:rPr lang="en-US" sz="1800" dirty="0">
                          <a:latin typeface="Helvetica Neue" panose="020B0604020202020204" charset="0"/>
                        </a:rPr>
                        <a:t>Dejavnost 2.2 ___</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vMerge="1">
                  <a:txBody>
                    <a:bodyPr/>
                    <a:lstStyle/>
                    <a:p>
                      <a:pPr algn="l" rtl="0"/>
                      <a:endParaRPr lang="en-US" sz="1200"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2">
                        <a:lumMod val="60000"/>
                        <a:lumOff val="40000"/>
                      </a:schemeClr>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2">
                        <a:lumMod val="60000"/>
                        <a:lumOff val="40000"/>
                      </a:schemeClr>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2">
                        <a:lumMod val="60000"/>
                        <a:lumOff val="40000"/>
                      </a:schemeClr>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2">
                        <a:lumMod val="60000"/>
                        <a:lumOff val="40000"/>
                      </a:schemeClr>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71073980"/>
                  </a:ext>
                </a:extLst>
              </a:tr>
              <a:tr h="385838">
                <a:tc vMerge="1">
                  <a:txBody>
                    <a:bodyPr/>
                    <a:lstStyle/>
                    <a:p>
                      <a:pPr algn="l" rtl="0"/>
                      <a:endParaRPr lang="en-US" sz="1200"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vMerge="1">
                  <a:txBody>
                    <a:bodyPr/>
                    <a:lstStyle/>
                    <a:p>
                      <a:pPr algn="l" rtl="0"/>
                      <a:endParaRPr lang="en-US" sz="1200"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r>
                        <a:rPr lang="en-US" sz="1800" dirty="0">
                          <a:latin typeface="Helvetica Neue" panose="020B0604020202020204" charset="0"/>
                        </a:rPr>
                        <a:t>Dejavnost 2.3 ___</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vMerge="1">
                  <a:txBody>
                    <a:bodyPr/>
                    <a:lstStyle/>
                    <a:p>
                      <a:pPr algn="l" rtl="0"/>
                      <a:endParaRPr lang="en-US" sz="1200"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2">
                        <a:lumMod val="60000"/>
                        <a:lumOff val="40000"/>
                      </a:schemeClr>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2">
                        <a:lumMod val="60000"/>
                        <a:lumOff val="40000"/>
                      </a:schemeClr>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2">
                        <a:lumMod val="60000"/>
                        <a:lumOff val="40000"/>
                      </a:schemeClr>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2">
                        <a:lumMod val="60000"/>
                        <a:lumOff val="40000"/>
                      </a:schemeClr>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40002568"/>
                  </a:ext>
                </a:extLst>
              </a:tr>
              <a:tr h="239297">
                <a:tc>
                  <a:txBody>
                    <a:bodyPr/>
                    <a:lstStyle/>
                    <a:p>
                      <a:pPr algn="l" rtl="0"/>
                      <a:endParaRPr lang="en-US" sz="2000" dirty="0">
                        <a:solidFill>
                          <a:schemeClr val="bg1"/>
                        </a:solidFill>
                        <a:latin typeface="Helvetica Neue" panose="020B060402020202020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vMerge="1">
                  <a:txBody>
                    <a:bodyPr/>
                    <a:lstStyle/>
                    <a:p>
                      <a:pPr algn="l" rtl="0"/>
                      <a:endParaRPr lang="en-US" sz="600"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8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vMerge="1">
                  <a:txBody>
                    <a:bodyPr/>
                    <a:lstStyle/>
                    <a:p>
                      <a:pPr algn="l" rtl="0"/>
                      <a:endParaRPr lang="en-US" sz="600"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60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60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60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60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60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6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6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6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6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6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6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6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6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6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6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6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6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6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6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6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02103534"/>
                  </a:ext>
                </a:extLst>
              </a:tr>
              <a:tr h="358947">
                <a:tc rowSpan="6">
                  <a:txBody>
                    <a:bodyPr/>
                    <a:lstStyle/>
                    <a:p>
                      <a:pPr algn="l" rtl="0"/>
                      <a:r>
                        <a:rPr lang="en-US" sz="2000" dirty="0">
                          <a:solidFill>
                            <a:schemeClr val="bg1"/>
                          </a:solidFill>
                          <a:latin typeface="Helvetica Neue" panose="020B0604020202020204" charset="0"/>
                        </a:rPr>
                        <a:t>DELOVNI</a:t>
                      </a:r>
                    </a:p>
                    <a:p>
                      <a:pPr algn="l" rtl="0"/>
                      <a:r>
                        <a:rPr lang="en-US" sz="2000" dirty="0">
                          <a:solidFill>
                            <a:schemeClr val="bg1"/>
                          </a:solidFill>
                          <a:latin typeface="Helvetica Neue" panose="020B0604020202020204" charset="0"/>
                        </a:rPr>
                        <a:t>SKLOP </a:t>
                      </a:r>
                      <a:r>
                        <a:rPr lang="en-US" sz="2000" baseline="0" dirty="0">
                          <a:solidFill>
                            <a:schemeClr val="bg1"/>
                          </a:solidFill>
                          <a:latin typeface="Helvetica Neue" panose="020B0604020202020204" charset="0"/>
                        </a:rPr>
                        <a:t>3</a:t>
                      </a:r>
                      <a:endParaRPr lang="en-US" sz="2000" dirty="0">
                        <a:solidFill>
                          <a:schemeClr val="bg1"/>
                        </a:solidFill>
                        <a:latin typeface="Helvetica Neue" panose="020B060402020202020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2">
                        <a:lumMod val="75000"/>
                      </a:schemeClr>
                    </a:solidFill>
                  </a:tcPr>
                </a:tc>
                <a:tc vMerge="1">
                  <a:txBody>
                    <a:bodyPr/>
                    <a:lstStyle/>
                    <a:p>
                      <a:pPr algn="l" rtl="0"/>
                      <a:endParaRPr lang="en-US" sz="1200"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r>
                        <a:rPr lang="en-US" sz="1800" dirty="0">
                          <a:latin typeface="Helvetica Neue" panose="020B0604020202020204" charset="0"/>
                        </a:rPr>
                        <a:t>Dejavnost 3.1 ___</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vMerge="1">
                  <a:txBody>
                    <a:bodyPr/>
                    <a:lstStyle/>
                    <a:p>
                      <a:pPr algn="l" rtl="0"/>
                      <a:endParaRPr lang="en-US" sz="1200"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2">
                        <a:lumMod val="75000"/>
                      </a:schemeClr>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49783237"/>
                  </a:ext>
                </a:extLst>
              </a:tr>
              <a:tr h="358947">
                <a:tc vMerge="1">
                  <a:txBody>
                    <a:bodyPr/>
                    <a:lstStyle/>
                    <a:p>
                      <a:pPr algn="l" rtl="0"/>
                      <a:endParaRPr lang="en-US" sz="1200"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vMerge="1">
                  <a:txBody>
                    <a:bodyPr/>
                    <a:lstStyle/>
                    <a:p>
                      <a:pPr algn="l" rtl="0"/>
                      <a:endParaRPr lang="en-US" sz="1200"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r>
                        <a:rPr lang="en-US" sz="1800" dirty="0">
                          <a:latin typeface="Helvetica Neue" panose="020B0604020202020204" charset="0"/>
                        </a:rPr>
                        <a:t>Dejavnost 3.2 ___</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vMerge="1">
                  <a:txBody>
                    <a:bodyPr/>
                    <a:lstStyle/>
                    <a:p>
                      <a:pPr algn="l" rtl="0"/>
                      <a:endParaRPr lang="en-US" sz="1200"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2">
                        <a:lumMod val="75000"/>
                      </a:schemeClr>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2">
                        <a:lumMod val="75000"/>
                      </a:schemeClr>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18366646"/>
                  </a:ext>
                </a:extLst>
              </a:tr>
              <a:tr h="385838">
                <a:tc vMerge="1">
                  <a:txBody>
                    <a:bodyPr/>
                    <a:lstStyle/>
                    <a:p>
                      <a:pPr algn="l" rtl="0"/>
                      <a:endParaRPr lang="en-US" sz="1200"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vMerge="1">
                  <a:txBody>
                    <a:bodyPr/>
                    <a:lstStyle/>
                    <a:p>
                      <a:pPr algn="l" rtl="0"/>
                      <a:endParaRPr lang="en-US" sz="1200"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r>
                        <a:rPr lang="en-US" sz="1800" dirty="0">
                          <a:latin typeface="Helvetica Neue" panose="020B0604020202020204" charset="0"/>
                        </a:rPr>
                        <a:t>Dejavnost 3.3 ___</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vMerge="1">
                  <a:txBody>
                    <a:bodyPr/>
                    <a:lstStyle/>
                    <a:p>
                      <a:pPr algn="l" rtl="0"/>
                      <a:endParaRPr lang="en-US" sz="1200"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2">
                        <a:lumMod val="75000"/>
                      </a:schemeClr>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2">
                        <a:lumMod val="75000"/>
                      </a:schemeClr>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083868164"/>
                  </a:ext>
                </a:extLst>
              </a:tr>
              <a:tr h="358947">
                <a:tc vMerge="1">
                  <a:txBody>
                    <a:bodyPr/>
                    <a:lstStyle/>
                    <a:p>
                      <a:pPr algn="l" rtl="0"/>
                      <a:endParaRPr lang="en-US" sz="1200"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vMerge="1">
                  <a:txBody>
                    <a:bodyPr/>
                    <a:lstStyle/>
                    <a:p>
                      <a:pPr algn="l" rtl="0"/>
                      <a:endParaRPr lang="en-US" sz="1200"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r>
                        <a:rPr lang="en-US" sz="1800" dirty="0">
                          <a:latin typeface="Helvetica Neue" panose="020B0604020202020204" charset="0"/>
                        </a:rPr>
                        <a:t>Dejavnost 3.4 ___</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vMerge="1">
                  <a:txBody>
                    <a:bodyPr/>
                    <a:lstStyle/>
                    <a:p>
                      <a:pPr algn="l" rtl="0"/>
                      <a:endParaRPr lang="en-US" sz="1200"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2">
                        <a:lumMod val="75000"/>
                      </a:schemeClr>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2">
                        <a:lumMod val="75000"/>
                      </a:schemeClr>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2">
                        <a:lumMod val="75000"/>
                      </a:schemeClr>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2">
                        <a:lumMod val="75000"/>
                      </a:schemeClr>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491823637"/>
                  </a:ext>
                </a:extLst>
              </a:tr>
              <a:tr h="358947">
                <a:tc vMerge="1">
                  <a:txBody>
                    <a:bodyPr/>
                    <a:lstStyle/>
                    <a:p>
                      <a:pPr algn="l" rtl="0"/>
                      <a:endParaRPr lang="en-US" sz="1200"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vMerge="1">
                  <a:txBody>
                    <a:bodyPr/>
                    <a:lstStyle/>
                    <a:p>
                      <a:pPr algn="l" rtl="0"/>
                      <a:endParaRPr lang="en-US" sz="1200"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r>
                        <a:rPr lang="en-US" sz="1800" dirty="0">
                          <a:latin typeface="Helvetica Neue" panose="020B0604020202020204" charset="0"/>
                        </a:rPr>
                        <a:t>Dejavnost 3.5 ___</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vMerge="1">
                  <a:txBody>
                    <a:bodyPr/>
                    <a:lstStyle/>
                    <a:p>
                      <a:pPr algn="l" rtl="0"/>
                      <a:endParaRPr lang="en-US" sz="1200"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2">
                        <a:lumMod val="75000"/>
                      </a:schemeClr>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2">
                        <a:lumMod val="75000"/>
                      </a:schemeClr>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80593370"/>
                  </a:ext>
                </a:extLst>
              </a:tr>
              <a:tr h="385838">
                <a:tc vMerge="1">
                  <a:txBody>
                    <a:bodyPr/>
                    <a:lstStyle/>
                    <a:p>
                      <a:pPr algn="l" rtl="0"/>
                      <a:endParaRPr lang="en-US" sz="1200"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vMerge="1">
                  <a:txBody>
                    <a:bodyPr/>
                    <a:lstStyle/>
                    <a:p>
                      <a:pPr algn="l" rtl="0"/>
                      <a:endParaRPr lang="en-US" sz="1200"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r>
                        <a:rPr lang="en-US" sz="1800" dirty="0">
                          <a:latin typeface="Helvetica Neue" panose="020B0604020202020204" charset="0"/>
                        </a:rPr>
                        <a:t>Dejavnost 3.6 ___</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vMerge="1">
                  <a:txBody>
                    <a:bodyPr/>
                    <a:lstStyle/>
                    <a:p>
                      <a:pPr algn="l" rtl="0"/>
                      <a:endParaRPr lang="en-US" sz="1200"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2">
                        <a:lumMod val="75000"/>
                      </a:schemeClr>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2">
                        <a:lumMod val="75000"/>
                      </a:schemeClr>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37486989"/>
                  </a:ext>
                </a:extLst>
              </a:tr>
              <a:tr h="239297">
                <a:tc>
                  <a:txBody>
                    <a:bodyPr/>
                    <a:lstStyle/>
                    <a:p>
                      <a:pPr algn="l" rtl="0"/>
                      <a:endParaRPr lang="en-US" sz="2000" dirty="0">
                        <a:solidFill>
                          <a:schemeClr val="bg1"/>
                        </a:solidFill>
                        <a:latin typeface="Helvetica Neue" panose="020B060402020202020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vMerge="1">
                  <a:txBody>
                    <a:bodyPr/>
                    <a:lstStyle/>
                    <a:p>
                      <a:pPr algn="l" rtl="0"/>
                      <a:endParaRPr lang="en-US" sz="600"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8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vMerge="1">
                  <a:txBody>
                    <a:bodyPr/>
                    <a:lstStyle/>
                    <a:p>
                      <a:pPr algn="l" rtl="0"/>
                      <a:endParaRPr lang="en-US" sz="600"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6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6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6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6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6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6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6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6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6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6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6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6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6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6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6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6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6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6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6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6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90826700"/>
                  </a:ext>
                </a:extLst>
              </a:tr>
              <a:tr h="385838">
                <a:tc rowSpan="3">
                  <a:txBody>
                    <a:bodyPr/>
                    <a:lstStyle/>
                    <a:p>
                      <a:pPr algn="l" rtl="0"/>
                      <a:r>
                        <a:rPr lang="en-US" sz="2000" dirty="0">
                          <a:solidFill>
                            <a:schemeClr val="bg1"/>
                          </a:solidFill>
                          <a:latin typeface="Helvetica Neue" panose="020B0604020202020204" charset="0"/>
                        </a:rPr>
                        <a:t>DELOVNI</a:t>
                      </a:r>
                    </a:p>
                    <a:p>
                      <a:pPr algn="l" rtl="0"/>
                      <a:r>
                        <a:rPr lang="en-US" sz="2000" dirty="0">
                          <a:solidFill>
                            <a:schemeClr val="bg1"/>
                          </a:solidFill>
                          <a:latin typeface="Helvetica Neue" panose="020B0604020202020204" charset="0"/>
                        </a:rPr>
                        <a:t>SKLOP </a:t>
                      </a:r>
                      <a:r>
                        <a:rPr lang="en-US" sz="2000" baseline="0" dirty="0">
                          <a:solidFill>
                            <a:schemeClr val="bg1"/>
                          </a:solidFill>
                          <a:latin typeface="Helvetica Neue" panose="020B0604020202020204" charset="0"/>
                        </a:rPr>
                        <a:t>4</a:t>
                      </a:r>
                      <a:endParaRPr lang="en-US" sz="2000" dirty="0">
                        <a:solidFill>
                          <a:schemeClr val="bg1"/>
                        </a:solidFill>
                        <a:latin typeface="Helvetica Neue" panose="020B060402020202020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2">
                        <a:lumMod val="50000"/>
                      </a:schemeClr>
                    </a:solidFill>
                  </a:tcPr>
                </a:tc>
                <a:tc vMerge="1">
                  <a:txBody>
                    <a:bodyPr/>
                    <a:lstStyle/>
                    <a:p>
                      <a:pPr algn="l" rtl="0"/>
                      <a:endParaRPr lang="en-US" sz="1200"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r>
                        <a:rPr lang="en-US" sz="1800" dirty="0">
                          <a:latin typeface="Helvetica Neue" panose="020B0604020202020204" charset="0"/>
                        </a:rPr>
                        <a:t>Dejavnost 4.1 ___</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vMerge="1">
                  <a:txBody>
                    <a:bodyPr/>
                    <a:lstStyle/>
                    <a:p>
                      <a:pPr algn="l" rtl="0"/>
                      <a:endParaRPr lang="en-US" sz="1200"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2">
                        <a:lumMod val="50000"/>
                      </a:schemeClr>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2">
                        <a:lumMod val="50000"/>
                      </a:schemeClr>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79994450"/>
                  </a:ext>
                </a:extLst>
              </a:tr>
              <a:tr h="358947">
                <a:tc vMerge="1">
                  <a:txBody>
                    <a:bodyPr/>
                    <a:lstStyle/>
                    <a:p>
                      <a:pPr algn="l" rtl="0"/>
                      <a:endParaRPr lang="en-US" sz="1200"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vMerge="1">
                  <a:txBody>
                    <a:bodyPr/>
                    <a:lstStyle/>
                    <a:p>
                      <a:pPr algn="l" rtl="0"/>
                      <a:endParaRPr lang="en-US" sz="1200"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r>
                        <a:rPr lang="en-US" sz="1800" dirty="0">
                          <a:latin typeface="Helvetica Neue" panose="020B0604020202020204" charset="0"/>
                        </a:rPr>
                        <a:t>Dejavnost 4.2 ___</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vMerge="1">
                  <a:txBody>
                    <a:bodyPr/>
                    <a:lstStyle/>
                    <a:p>
                      <a:pPr algn="l" rtl="0"/>
                      <a:endParaRPr lang="en-US" sz="1200"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2">
                        <a:lumMod val="50000"/>
                      </a:schemeClr>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2">
                        <a:lumMod val="50000"/>
                      </a:schemeClr>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90218810"/>
                  </a:ext>
                </a:extLst>
              </a:tr>
              <a:tr h="358947">
                <a:tc vMerge="1">
                  <a:txBody>
                    <a:bodyPr/>
                    <a:lstStyle/>
                    <a:p>
                      <a:pPr algn="l" rtl="0"/>
                      <a:endParaRPr lang="en-US" sz="1200"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vMerge="1">
                  <a:txBody>
                    <a:bodyPr/>
                    <a:lstStyle/>
                    <a:p>
                      <a:pPr algn="l" rtl="0"/>
                      <a:endParaRPr lang="en-US" sz="1200"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r>
                        <a:rPr lang="en-US" sz="1800" dirty="0">
                          <a:latin typeface="Helvetica Neue" panose="020B0604020202020204" charset="0"/>
                        </a:rPr>
                        <a:t>Dejavnost 4.3 ___</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vMerge="1">
                  <a:txBody>
                    <a:bodyPr/>
                    <a:lstStyle/>
                    <a:p>
                      <a:pPr algn="l" rtl="0"/>
                      <a:endParaRPr lang="en-US" sz="1200"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2">
                        <a:lumMod val="50000"/>
                      </a:schemeClr>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2">
                        <a:lumMod val="50000"/>
                      </a:schemeClr>
                    </a:solidFill>
                  </a:tcPr>
                </a:tc>
                <a:extLst>
                  <a:ext uri="{0D108BD9-81ED-4DB2-BD59-A6C34878D82A}">
                    <a16:rowId xmlns:a16="http://schemas.microsoft.com/office/drawing/2014/main" val="3184558835"/>
                  </a:ext>
                </a:extLst>
              </a:tr>
            </a:tbl>
          </a:graphicData>
        </a:graphic>
      </p:graphicFrame>
    </p:spTree>
    <p:extLst>
      <p:ext uri="{BB962C8B-B14F-4D97-AF65-F5344CB8AC3E}">
        <p14:creationId xmlns:p14="http://schemas.microsoft.com/office/powerpoint/2010/main" val="3602933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2" name="CasellaDiTesto 1"/>
          <p:cNvSpPr txBox="1"/>
          <p:nvPr/>
        </p:nvSpPr>
        <p:spPr>
          <a:xfrm>
            <a:off x="860946" y="7823462"/>
            <a:ext cx="16582030" cy="2347415"/>
          </a:xfrm>
          <a:prstGeom prst="rect">
            <a:avLst/>
          </a:prstGeom>
          <a:solidFill>
            <a:schemeClr val="bg1"/>
          </a:solidFill>
        </p:spPr>
        <p:txBody>
          <a:bodyPr wrap="square" rtlCol="0">
            <a:spAutoFit/>
          </a:bodyPr>
          <a:lstStyle/>
          <a:p>
            <a:pPr algn="l" rtl="0"/>
            <a:endParaRPr lang="en-GB" dirty="0"/>
          </a:p>
        </p:txBody>
      </p:sp>
      <p:sp>
        <p:nvSpPr>
          <p:cNvPr id="6" name="CasellaDiTesto 5"/>
          <p:cNvSpPr txBox="1"/>
          <p:nvPr/>
        </p:nvSpPr>
        <p:spPr>
          <a:xfrm>
            <a:off x="13361158" y="0"/>
            <a:ext cx="4668672" cy="2347415"/>
          </a:xfrm>
          <a:prstGeom prst="rect">
            <a:avLst/>
          </a:prstGeom>
          <a:solidFill>
            <a:schemeClr val="bg1"/>
          </a:solidFill>
        </p:spPr>
        <p:txBody>
          <a:bodyPr wrap="square" rtlCol="0">
            <a:spAutoFit/>
          </a:bodyPr>
          <a:lstStyle/>
          <a:p>
            <a:pPr algn="l" rtl="0"/>
            <a:endParaRPr lang="en-GB" dirty="0"/>
          </a:p>
        </p:txBody>
      </p:sp>
      <p:sp>
        <p:nvSpPr>
          <p:cNvPr id="158" name="Google Shape;158;p4"/>
          <p:cNvSpPr txBox="1"/>
          <p:nvPr/>
        </p:nvSpPr>
        <p:spPr>
          <a:xfrm>
            <a:off x="0" y="707060"/>
            <a:ext cx="17755738" cy="769401"/>
          </a:xfrm>
          <a:prstGeom prst="rect">
            <a:avLst/>
          </a:prstGeom>
          <a:noFill/>
          <a:ln>
            <a:noFill/>
          </a:ln>
        </p:spPr>
        <p:txBody>
          <a:bodyPr spcFirstLastPara="1" wrap="square" lIns="91425" tIns="45700" rIns="91425" bIns="45700" anchor="t" anchorCtr="0">
            <a:spAutoFit/>
          </a:bodyPr>
          <a:lstStyle/>
          <a:p>
            <a:pPr lvl="0" algn="l" rtl="0"/>
            <a:r>
              <a:rPr lang="en-US" sz="4400" b="1" dirty="0">
                <a:solidFill>
                  <a:srgbClr val="D00B24"/>
                </a:solidFill>
                <a:latin typeface="Arial"/>
                <a:ea typeface="Arial"/>
                <a:cs typeface="Arial"/>
                <a:sym typeface="Arial"/>
              </a:rPr>
              <a:t>1. </a:t>
            </a:r>
            <a:r>
              <a:rPr lang="en-US" sz="4400" b="1" dirty="0" err="1">
                <a:solidFill>
                  <a:srgbClr val="D00B24"/>
                </a:solidFill>
                <a:highlight>
                  <a:schemeClr val="lt1"/>
                </a:highlight>
              </a:rPr>
              <a:t>Pristop</a:t>
            </a:r>
            <a:r>
              <a:rPr lang="en-US" sz="4400" b="1" dirty="0">
                <a:solidFill>
                  <a:srgbClr val="D00B24"/>
                </a:solidFill>
                <a:highlight>
                  <a:schemeClr val="lt1"/>
                </a:highlight>
              </a:rPr>
              <a:t> </a:t>
            </a:r>
            <a:r>
              <a:rPr lang="en-US" sz="4400" b="1" dirty="0" err="1">
                <a:solidFill>
                  <a:srgbClr val="D00B24"/>
                </a:solidFill>
                <a:highlight>
                  <a:schemeClr val="lt1"/>
                </a:highlight>
              </a:rPr>
              <a:t>razčlenitve</a:t>
            </a:r>
            <a:r>
              <a:rPr lang="en-US" sz="4400" b="1" dirty="0">
                <a:solidFill>
                  <a:srgbClr val="D00B24"/>
                </a:solidFill>
                <a:highlight>
                  <a:schemeClr val="lt1"/>
                </a:highlight>
              </a:rPr>
              <a:t> dela za </a:t>
            </a:r>
            <a:r>
              <a:rPr lang="en-US" sz="4400" b="1" dirty="0" err="1">
                <a:solidFill>
                  <a:srgbClr val="D00B24"/>
                </a:solidFill>
                <a:highlight>
                  <a:schemeClr val="lt1"/>
                </a:highlight>
              </a:rPr>
              <a:t>hibridne</a:t>
            </a:r>
            <a:r>
              <a:rPr lang="en-US" sz="4400" b="1" dirty="0">
                <a:solidFill>
                  <a:srgbClr val="D00B24"/>
                </a:solidFill>
                <a:highlight>
                  <a:schemeClr val="lt1"/>
                </a:highlight>
              </a:rPr>
              <a:t> </a:t>
            </a:r>
            <a:r>
              <a:rPr lang="en-US" sz="4400" b="1" dirty="0" err="1">
                <a:solidFill>
                  <a:srgbClr val="D00B24"/>
                </a:solidFill>
                <a:highlight>
                  <a:schemeClr val="lt1"/>
                </a:highlight>
              </a:rPr>
              <a:t>delavce</a:t>
            </a:r>
            <a:endParaRPr lang="en-GB" sz="4400" b="1" dirty="0">
              <a:solidFill>
                <a:srgbClr val="D00B24"/>
              </a:solidFill>
            </a:endParaRPr>
          </a:p>
        </p:txBody>
      </p:sp>
      <p:graphicFrame>
        <p:nvGraphicFramePr>
          <p:cNvPr id="11" name="Table 7">
            <a:extLst>
              <a:ext uri="{FF2B5EF4-FFF2-40B4-BE49-F238E27FC236}">
                <a16:creationId xmlns:a16="http://schemas.microsoft.com/office/drawing/2014/main" id="{7091F92C-F255-E10F-ACEC-5B40EB33BD9F}"/>
              </a:ext>
            </a:extLst>
          </p:cNvPr>
          <p:cNvGraphicFramePr>
            <a:graphicFrameLocks noGrp="1"/>
          </p:cNvGraphicFramePr>
          <p:nvPr>
            <p:custDataLst>
              <p:tags r:id="rId1"/>
            </p:custDataLst>
            <p:extLst>
              <p:ext uri="{D42A27DB-BD31-4B8C-83A1-F6EECF244321}">
                <p14:modId xmlns:p14="http://schemas.microsoft.com/office/powerpoint/2010/main" val="3585003251"/>
              </p:ext>
            </p:extLst>
          </p:nvPr>
        </p:nvGraphicFramePr>
        <p:xfrm>
          <a:off x="274092" y="2245901"/>
          <a:ext cx="2654240" cy="7011300"/>
        </p:xfrm>
        <a:graphic>
          <a:graphicData uri="http://schemas.openxmlformats.org/drawingml/2006/table">
            <a:tbl>
              <a:tblPr firstRow="1" bandRow="1">
                <a:tableStyleId>{5C22544A-7EE6-4342-B048-85BDC9FD1C3A}</a:tableStyleId>
              </a:tblPr>
              <a:tblGrid>
                <a:gridCol w="2297430">
                  <a:extLst>
                    <a:ext uri="{9D8B030D-6E8A-4147-A177-3AD203B41FA5}">
                      <a16:colId xmlns:a16="http://schemas.microsoft.com/office/drawing/2014/main" val="1396215087"/>
                    </a:ext>
                  </a:extLst>
                </a:gridCol>
                <a:gridCol w="356810">
                  <a:extLst>
                    <a:ext uri="{9D8B030D-6E8A-4147-A177-3AD203B41FA5}">
                      <a16:colId xmlns:a16="http://schemas.microsoft.com/office/drawing/2014/main" val="1993827763"/>
                    </a:ext>
                  </a:extLst>
                </a:gridCol>
              </a:tblGrid>
              <a:tr h="589599">
                <a:tc>
                  <a:txBody>
                    <a:bodyPr/>
                    <a:lstStyle/>
                    <a:p>
                      <a:pPr algn="ctr" rtl="0"/>
                      <a:r>
                        <a:rPr lang="en-US" sz="2000" dirty="0">
                          <a:latin typeface="Helvetica Neue" panose="020B0604020202020204" charset="0"/>
                        </a:rPr>
                        <a:t>DELOVNI SKLOPI</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7C80"/>
                    </a:solidFill>
                  </a:tcPr>
                </a:tc>
                <a:tc rowSpan="9">
                  <a:txBody>
                    <a:bodyPr/>
                    <a:lstStyle/>
                    <a:p>
                      <a:pPr algn="l" rtl="0"/>
                      <a:endParaRPr lang="en-US" sz="1000" dirty="0">
                        <a:latin typeface="Helvetica Neue" panose="020B060402020202020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15676780"/>
                  </a:ext>
                </a:extLst>
              </a:tr>
              <a:tr h="133980">
                <a:tc>
                  <a:txBody>
                    <a:bodyPr/>
                    <a:lstStyle/>
                    <a:p>
                      <a:pPr algn="l" rtl="0"/>
                      <a:endParaRPr lang="en-US" sz="200" dirty="0">
                        <a:latin typeface="Helvetica Neue" panose="020B060402020202020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l" rtl="0"/>
                      <a:endParaRPr lang="en-US" sz="200"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0215332"/>
                  </a:ext>
                </a:extLst>
              </a:tr>
              <a:tr h="1230468">
                <a:tc>
                  <a:txBody>
                    <a:bodyPr/>
                    <a:lstStyle/>
                    <a:p>
                      <a:pPr marR="0" algn="l" rtl="0">
                        <a:lnSpc>
                          <a:spcPct val="100000"/>
                        </a:lnSpc>
                        <a:spcBef>
                          <a:spcPts val="0"/>
                        </a:spcBef>
                        <a:spcAft>
                          <a:spcPts val="0"/>
                        </a:spcAft>
                        <a:buClr>
                          <a:srgbClr val="000000"/>
                        </a:buClr>
                        <a:buFont typeface="Arial"/>
                      </a:pPr>
                      <a:r>
                        <a:rPr lang="en-US" sz="2000" b="0" i="0" u="none" strike="noStrike" cap="none" dirty="0">
                          <a:solidFill>
                            <a:schemeClr val="bg1"/>
                          </a:solidFill>
                          <a:latin typeface="Helvetica Neue" panose="020B0604020202020204" charset="0"/>
                          <a:ea typeface="+mn-ea"/>
                          <a:cs typeface="+mn-cs"/>
                          <a:sym typeface="Arial"/>
                        </a:rPr>
                        <a:t>DELOVNI</a:t>
                      </a:r>
                    </a:p>
                    <a:p>
                      <a:pPr marR="0" algn="l" rtl="0">
                        <a:lnSpc>
                          <a:spcPct val="100000"/>
                        </a:lnSpc>
                        <a:spcBef>
                          <a:spcPts val="0"/>
                        </a:spcBef>
                        <a:spcAft>
                          <a:spcPts val="0"/>
                        </a:spcAft>
                        <a:buClr>
                          <a:srgbClr val="000000"/>
                        </a:buClr>
                        <a:buFont typeface="Arial"/>
                      </a:pPr>
                      <a:r>
                        <a:rPr lang="en-US" sz="2000" b="0" i="0" u="none" strike="noStrike" cap="none" dirty="0">
                          <a:solidFill>
                            <a:schemeClr val="bg1"/>
                          </a:solidFill>
                          <a:latin typeface="Helvetica Neue" panose="020B0604020202020204" charset="0"/>
                          <a:ea typeface="+mn-ea"/>
                          <a:cs typeface="+mn-cs"/>
                          <a:sym typeface="Arial"/>
                        </a:rPr>
                        <a:t>SKLOP 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vMerge="1">
                  <a:txBody>
                    <a:bodyPr/>
                    <a:lstStyle/>
                    <a:p>
                      <a:pPr algn="l" rtl="0"/>
                      <a:endParaRPr lang="en-US" sz="1200"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11976084"/>
                  </a:ext>
                </a:extLst>
              </a:tr>
              <a:tr h="392680">
                <a:tc>
                  <a:txBody>
                    <a:bodyPr/>
                    <a:lstStyle/>
                    <a:p>
                      <a:pPr algn="l" rtl="0"/>
                      <a:endParaRPr lang="en-US" sz="2000" dirty="0">
                        <a:solidFill>
                          <a:schemeClr val="bg1"/>
                        </a:solidFill>
                        <a:latin typeface="Helvetica Neue" panose="020B060402020202020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l" rtl="0"/>
                      <a:endParaRPr lang="en-US" sz="600"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71459756"/>
                  </a:ext>
                </a:extLst>
              </a:tr>
              <a:tr h="939273">
                <a:tc>
                  <a:txBody>
                    <a:bodyPr/>
                    <a:lstStyle/>
                    <a:p>
                      <a:pPr algn="l" rtl="0"/>
                      <a:r>
                        <a:rPr lang="en-US" sz="2000" dirty="0">
                          <a:solidFill>
                            <a:schemeClr val="bg1"/>
                          </a:solidFill>
                          <a:latin typeface="Helvetica Neue" panose="020B0604020202020204" charset="0"/>
                        </a:rPr>
                        <a:t>DELOVNI</a:t>
                      </a:r>
                    </a:p>
                    <a:p>
                      <a:pPr algn="l" rtl="0"/>
                      <a:r>
                        <a:rPr lang="en-US" sz="2000" dirty="0">
                          <a:solidFill>
                            <a:schemeClr val="bg1"/>
                          </a:solidFill>
                          <a:latin typeface="Helvetica Neue" panose="020B0604020202020204" charset="0"/>
                        </a:rPr>
                        <a:t>SKLOP </a:t>
                      </a:r>
                      <a:r>
                        <a:rPr lang="en-US" sz="2000" baseline="0" dirty="0">
                          <a:solidFill>
                            <a:schemeClr val="bg1"/>
                          </a:solidFill>
                          <a:latin typeface="Helvetica Neue" panose="020B0604020202020204" charset="0"/>
                        </a:rPr>
                        <a:t>2</a:t>
                      </a:r>
                      <a:endParaRPr lang="en-US" sz="2000" dirty="0">
                        <a:solidFill>
                          <a:schemeClr val="bg1"/>
                        </a:solidFill>
                        <a:latin typeface="Helvetica Neue" panose="020B060402020202020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vMerge="1">
                  <a:txBody>
                    <a:bodyPr/>
                    <a:lstStyle/>
                    <a:p>
                      <a:pPr algn="l" rtl="0"/>
                      <a:endParaRPr lang="en-US" sz="1200"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07740465"/>
                  </a:ext>
                </a:extLst>
              </a:tr>
              <a:tr h="392680">
                <a:tc>
                  <a:txBody>
                    <a:bodyPr/>
                    <a:lstStyle/>
                    <a:p>
                      <a:pPr algn="l" rtl="0"/>
                      <a:endParaRPr lang="en-US" sz="2000" dirty="0">
                        <a:solidFill>
                          <a:schemeClr val="bg1"/>
                        </a:solidFill>
                        <a:latin typeface="Helvetica Neue" panose="020B060402020202020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l" rtl="0"/>
                      <a:endParaRPr lang="en-US" sz="600"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02103534"/>
                  </a:ext>
                </a:extLst>
              </a:tr>
              <a:tr h="1878546">
                <a:tc>
                  <a:txBody>
                    <a:bodyPr/>
                    <a:lstStyle/>
                    <a:p>
                      <a:pPr marR="0" algn="l" rtl="0">
                        <a:lnSpc>
                          <a:spcPct val="100000"/>
                        </a:lnSpc>
                        <a:spcBef>
                          <a:spcPts val="0"/>
                        </a:spcBef>
                        <a:spcAft>
                          <a:spcPts val="0"/>
                        </a:spcAft>
                        <a:buClr>
                          <a:srgbClr val="000000"/>
                        </a:buClr>
                        <a:buFont typeface="Arial"/>
                      </a:pPr>
                      <a:r>
                        <a:rPr lang="en-US" sz="2000" b="0" i="0" u="none" strike="noStrike" cap="none" dirty="0">
                          <a:solidFill>
                            <a:schemeClr val="bg1"/>
                          </a:solidFill>
                          <a:latin typeface="Helvetica Neue" panose="020B0604020202020204" charset="0"/>
                          <a:ea typeface="+mn-ea"/>
                          <a:cs typeface="+mn-cs"/>
                          <a:sym typeface="Arial"/>
                        </a:rPr>
                        <a:t>DELOVNI</a:t>
                      </a:r>
                    </a:p>
                    <a:p>
                      <a:pPr marR="0" algn="l" rtl="0">
                        <a:lnSpc>
                          <a:spcPct val="100000"/>
                        </a:lnSpc>
                        <a:spcBef>
                          <a:spcPts val="0"/>
                        </a:spcBef>
                        <a:spcAft>
                          <a:spcPts val="0"/>
                        </a:spcAft>
                        <a:buClr>
                          <a:srgbClr val="000000"/>
                        </a:buClr>
                        <a:buFont typeface="Arial"/>
                      </a:pPr>
                      <a:r>
                        <a:rPr lang="en-US" sz="2000" b="0" i="0" u="none" strike="noStrike" cap="none" dirty="0">
                          <a:solidFill>
                            <a:schemeClr val="bg1"/>
                          </a:solidFill>
                          <a:latin typeface="Helvetica Neue" panose="020B0604020202020204" charset="0"/>
                          <a:ea typeface="+mn-ea"/>
                          <a:cs typeface="+mn-cs"/>
                          <a:sym typeface="Arial"/>
                        </a:rPr>
                        <a:t>SKLOP 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vMerge="1">
                  <a:txBody>
                    <a:bodyPr/>
                    <a:lstStyle/>
                    <a:p>
                      <a:pPr algn="l" rtl="0"/>
                      <a:endParaRPr lang="en-US" sz="1200"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49783237"/>
                  </a:ext>
                </a:extLst>
              </a:tr>
              <a:tr h="392680">
                <a:tc>
                  <a:txBody>
                    <a:bodyPr/>
                    <a:lstStyle/>
                    <a:p>
                      <a:pPr algn="l" rtl="0"/>
                      <a:endParaRPr lang="en-US" sz="2000" dirty="0">
                        <a:solidFill>
                          <a:schemeClr val="bg1"/>
                        </a:solidFill>
                        <a:latin typeface="Helvetica Neue" panose="020B060402020202020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l" rtl="0"/>
                      <a:endParaRPr lang="en-US" sz="600"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90826700"/>
                  </a:ext>
                </a:extLst>
              </a:tr>
              <a:tr h="939273">
                <a:tc>
                  <a:txBody>
                    <a:bodyPr/>
                    <a:lstStyle/>
                    <a:p>
                      <a:pPr algn="l" rtl="0"/>
                      <a:r>
                        <a:rPr lang="en-US" sz="2000" dirty="0">
                          <a:solidFill>
                            <a:schemeClr val="bg1"/>
                          </a:solidFill>
                          <a:latin typeface="Helvetica Neue" panose="020B0604020202020204" charset="0"/>
                        </a:rPr>
                        <a:t>DELOVNI</a:t>
                      </a:r>
                    </a:p>
                    <a:p>
                      <a:pPr algn="l" rtl="0"/>
                      <a:r>
                        <a:rPr lang="en-US" sz="2000" dirty="0">
                          <a:solidFill>
                            <a:schemeClr val="bg1"/>
                          </a:solidFill>
                          <a:latin typeface="Helvetica Neue" panose="020B0604020202020204" charset="0"/>
                        </a:rPr>
                        <a:t>SKLOP </a:t>
                      </a:r>
                      <a:r>
                        <a:rPr lang="en-US" sz="2000" baseline="0" dirty="0">
                          <a:solidFill>
                            <a:schemeClr val="bg1"/>
                          </a:solidFill>
                          <a:latin typeface="Helvetica Neue" panose="020B0604020202020204" charset="0"/>
                        </a:rPr>
                        <a:t>4</a:t>
                      </a:r>
                      <a:endParaRPr lang="en-US" sz="2000" dirty="0">
                        <a:solidFill>
                          <a:schemeClr val="bg1"/>
                        </a:solidFill>
                        <a:latin typeface="Helvetica Neue" panose="020B060402020202020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50000"/>
                      </a:schemeClr>
                    </a:solidFill>
                  </a:tcPr>
                </a:tc>
                <a:tc vMerge="1">
                  <a:txBody>
                    <a:bodyPr/>
                    <a:lstStyle/>
                    <a:p>
                      <a:pPr algn="l" rtl="0"/>
                      <a:endParaRPr lang="en-US" sz="1200"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79994450"/>
                  </a:ext>
                </a:extLst>
              </a:tr>
            </a:tbl>
          </a:graphicData>
        </a:graphic>
      </p:graphicFrame>
      <p:sp>
        <p:nvSpPr>
          <p:cNvPr id="7" name="Google Shape;159;p4"/>
          <p:cNvSpPr txBox="1"/>
          <p:nvPr/>
        </p:nvSpPr>
        <p:spPr>
          <a:xfrm>
            <a:off x="2988860" y="2245902"/>
            <a:ext cx="15040970" cy="56938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a:solidFill>
                  <a:schemeClr val="dk1"/>
                </a:solidFill>
                <a:latin typeface="Helvetica Neue"/>
                <a:ea typeface="Helvetica Neue"/>
                <a:cs typeface="Helvetica Neue"/>
                <a:sym typeface="Helvetica Neue"/>
              </a:rPr>
              <a:t>DS-</a:t>
            </a:r>
            <a:r>
              <a:rPr lang="en-US" sz="2800" dirty="0" err="1">
                <a:solidFill>
                  <a:schemeClr val="dk1"/>
                </a:solidFill>
                <a:latin typeface="Helvetica Neue"/>
                <a:ea typeface="Helvetica Neue"/>
                <a:cs typeface="Helvetica Neue"/>
                <a:sym typeface="Helvetica Neue"/>
              </a:rPr>
              <a:t>i</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delovni</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sklopi</a:t>
            </a:r>
            <a:r>
              <a:rPr lang="en-US" sz="2800" dirty="0">
                <a:solidFill>
                  <a:schemeClr val="dk1"/>
                </a:solidFill>
                <a:latin typeface="Helvetica Neue"/>
                <a:ea typeface="Helvetica Neue"/>
                <a:cs typeface="Helvetica Neue"/>
                <a:sym typeface="Helvetica Neue"/>
              </a:rPr>
              <a:t>) vključujejo </a:t>
            </a:r>
            <a:r>
              <a:rPr lang="en-US" sz="2800" dirty="0" err="1">
                <a:solidFill>
                  <a:schemeClr val="dk1"/>
                </a:solidFill>
                <a:latin typeface="Helvetica Neue"/>
                <a:ea typeface="Helvetica Neue"/>
                <a:cs typeface="Helvetica Neue"/>
                <a:sym typeface="Helvetica Neue"/>
              </a:rPr>
              <a:t>nabor</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dejavnosti</a:t>
            </a:r>
            <a:r>
              <a:rPr lang="en-US" sz="2800" dirty="0">
                <a:solidFill>
                  <a:schemeClr val="dk1"/>
                </a:solidFill>
                <a:latin typeface="Helvetica Neue"/>
                <a:ea typeface="Helvetica Neue"/>
                <a:cs typeface="Helvetica Neue"/>
                <a:sym typeface="Helvetica Neue"/>
              </a:rPr>
              <a:t>  (tj. nalog), ki vas vodijo do doseganja večjih rezultatov: objava in oddaja pomembnega poročila, oddaja analize, karkoli se od vas konkretno pričakuje.</a:t>
            </a:r>
          </a:p>
          <a:p>
            <a:pPr marL="0" marR="0" lvl="0" indent="0" algn="l" rtl="0">
              <a:spcBef>
                <a:spcPts val="0"/>
              </a:spcBef>
              <a:spcAft>
                <a:spcPts val="0"/>
              </a:spcAft>
              <a:buNone/>
            </a:pPr>
            <a:endParaRPr lang="en-US" sz="28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800" dirty="0" err="1">
                <a:solidFill>
                  <a:schemeClr val="dk1"/>
                </a:solidFill>
                <a:latin typeface="Helvetica Neue"/>
                <a:ea typeface="Helvetica Neue"/>
                <a:cs typeface="Helvetica Neue"/>
                <a:sym typeface="Helvetica Neue"/>
              </a:rPr>
              <a:t>Celota</a:t>
            </a:r>
            <a:r>
              <a:rPr lang="en-US" sz="2800" dirty="0">
                <a:solidFill>
                  <a:schemeClr val="dk1"/>
                </a:solidFill>
                <a:latin typeface="Helvetica Neue"/>
                <a:ea typeface="Helvetica Neue"/>
                <a:cs typeface="Helvetica Neue"/>
                <a:sym typeface="Helvetica Neue"/>
              </a:rPr>
              <a:t> DS-</a:t>
            </a:r>
            <a:r>
              <a:rPr lang="en-US" sz="2800" dirty="0" err="1">
                <a:solidFill>
                  <a:schemeClr val="dk1"/>
                </a:solidFill>
                <a:latin typeface="Helvetica Neue"/>
                <a:ea typeface="Helvetica Neue"/>
                <a:cs typeface="Helvetica Neue"/>
                <a:sym typeface="Helvetica Neue"/>
              </a:rPr>
              <a:t>ov</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npr</a:t>
            </a:r>
            <a:r>
              <a:rPr lang="en-US" sz="2800" dirty="0">
                <a:solidFill>
                  <a:schemeClr val="dk1"/>
                </a:solidFill>
                <a:latin typeface="Helvetica Neue"/>
                <a:ea typeface="Helvetica Neue"/>
                <a:cs typeface="Helvetica Neue"/>
                <a:sym typeface="Helvetica Neue"/>
              </a:rPr>
              <a:t>. DS3) je lahko na primer </a:t>
            </a:r>
            <a:r>
              <a:rPr lang="en-US" sz="2800" dirty="0" err="1">
                <a:solidFill>
                  <a:schemeClr val="dk1"/>
                </a:solidFill>
                <a:latin typeface="Helvetica Neue"/>
                <a:ea typeface="Helvetica Neue"/>
                <a:cs typeface="Helvetica Neue"/>
                <a:sym typeface="Helvetica Neue"/>
              </a:rPr>
              <a:t>predstavljena</a:t>
            </a:r>
            <a:r>
              <a:rPr lang="en-US" sz="2800" dirty="0">
                <a:solidFill>
                  <a:schemeClr val="dk1"/>
                </a:solidFill>
                <a:latin typeface="Helvetica Neue"/>
                <a:ea typeface="Helvetica Neue"/>
                <a:cs typeface="Helvetica Neue"/>
                <a:sym typeface="Helvetica Neue"/>
              </a:rPr>
              <a:t> s </a:t>
            </a:r>
            <a:r>
              <a:rPr lang="en-US" sz="2800" dirty="0" err="1">
                <a:solidFill>
                  <a:schemeClr val="dk1"/>
                </a:solidFill>
                <a:latin typeface="Helvetica Neue"/>
                <a:ea typeface="Helvetica Neue"/>
                <a:cs typeface="Helvetica Neue"/>
                <a:sym typeface="Helvetica Neue"/>
              </a:rPr>
              <a:t>predložitvijo</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načrta</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projektnega</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menedžmenta</a:t>
            </a:r>
            <a:r>
              <a:rPr lang="en-US" sz="2800" dirty="0">
                <a:solidFill>
                  <a:schemeClr val="dk1"/>
                </a:solidFill>
                <a:latin typeface="Helvetica Neue"/>
                <a:ea typeface="Helvetica Neue"/>
                <a:cs typeface="Helvetica Neue"/>
                <a:sym typeface="Helvetica Neue"/>
              </a:rPr>
              <a:t> (NPM) </a:t>
            </a:r>
            <a:r>
              <a:rPr lang="en-US" sz="2800" dirty="0" err="1">
                <a:solidFill>
                  <a:schemeClr val="dk1"/>
                </a:solidFill>
                <a:latin typeface="Helvetica Neue"/>
                <a:ea typeface="Helvetica Neue"/>
                <a:cs typeface="Helvetica Neue"/>
                <a:sym typeface="Helvetica Neue"/>
              </a:rPr>
              <a:t>celotni</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projektni</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skupini</a:t>
            </a:r>
            <a:r>
              <a:rPr lang="en-US" sz="2800" dirty="0">
                <a:solidFill>
                  <a:schemeClr val="dk1"/>
                </a:solidFill>
                <a:latin typeface="Helvetica Neue"/>
                <a:ea typeface="Helvetica Neue"/>
                <a:cs typeface="Helvetica Neue"/>
                <a:sym typeface="Helvetica Neue"/>
              </a:rPr>
              <a:t>.</a:t>
            </a:r>
          </a:p>
          <a:p>
            <a:pPr marL="0" marR="0" lvl="0" indent="0" algn="l" rtl="0">
              <a:spcBef>
                <a:spcPts val="0"/>
              </a:spcBef>
              <a:spcAft>
                <a:spcPts val="0"/>
              </a:spcAft>
              <a:buNone/>
            </a:pPr>
            <a:endParaRPr lang="en-US" sz="28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800" dirty="0">
                <a:solidFill>
                  <a:schemeClr val="dk1"/>
                </a:solidFill>
                <a:latin typeface="Helvetica Neue"/>
                <a:ea typeface="Helvetica Neue"/>
                <a:cs typeface="Helvetica Neue"/>
                <a:sym typeface="Helvetica Neue"/>
              </a:rPr>
              <a:t>Osnutek in konsolidacija </a:t>
            </a:r>
            <a:r>
              <a:rPr lang="en-US" sz="2800" dirty="0" err="1">
                <a:solidFill>
                  <a:schemeClr val="dk1"/>
                </a:solidFill>
                <a:latin typeface="Helvetica Neue"/>
                <a:ea typeface="Helvetica Neue"/>
                <a:cs typeface="Helvetica Neue"/>
                <a:sym typeface="Helvetica Neue"/>
              </a:rPr>
              <a:t>načrta</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projektnega</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menedžmenta</a:t>
            </a:r>
            <a:r>
              <a:rPr lang="en-US" sz="2800" dirty="0">
                <a:solidFill>
                  <a:schemeClr val="dk1"/>
                </a:solidFill>
                <a:latin typeface="Helvetica Neue"/>
                <a:ea typeface="Helvetica Neue"/>
                <a:cs typeface="Helvetica Neue"/>
                <a:sym typeface="Helvetica Neue"/>
              </a:rPr>
              <a:t> (NPM) </a:t>
            </a:r>
            <a:r>
              <a:rPr lang="en-US" sz="2800" dirty="0" err="1">
                <a:solidFill>
                  <a:schemeClr val="dk1"/>
                </a:solidFill>
                <a:latin typeface="Helvetica Neue"/>
                <a:ea typeface="Helvetica Neue"/>
                <a:cs typeface="Helvetica Neue"/>
                <a:sym typeface="Helvetica Neue"/>
              </a:rPr>
              <a:t>vključuje</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različne</a:t>
            </a:r>
            <a:r>
              <a:rPr lang="en-US" sz="2800" dirty="0">
                <a:solidFill>
                  <a:schemeClr val="dk1"/>
                </a:solidFill>
                <a:latin typeface="Helvetica Neue"/>
                <a:ea typeface="Helvetica Neue"/>
                <a:cs typeface="Helvetica Neue"/>
                <a:sym typeface="Helvetica Neue"/>
              </a:rPr>
              <a:t> (pod)</a:t>
            </a:r>
            <a:r>
              <a:rPr lang="en-US" sz="2800" dirty="0" err="1">
                <a:solidFill>
                  <a:schemeClr val="dk1"/>
                </a:solidFill>
                <a:latin typeface="Helvetica Neue"/>
                <a:ea typeface="Helvetica Neue"/>
                <a:cs typeface="Helvetica Neue"/>
                <a:sym typeface="Helvetica Neue"/>
              </a:rPr>
              <a:t>naloge</a:t>
            </a:r>
            <a:r>
              <a:rPr lang="en-US" sz="2800" dirty="0">
                <a:solidFill>
                  <a:schemeClr val="dk1"/>
                </a:solidFill>
                <a:latin typeface="Helvetica Neue"/>
                <a:ea typeface="Helvetica Neue"/>
                <a:cs typeface="Helvetica Neue"/>
                <a:sym typeface="Helvetica Neue"/>
              </a:rPr>
              <a:t> in aktivnosti, ki vas vodijo do njegovega končnega zaključka.</a:t>
            </a:r>
          </a:p>
          <a:p>
            <a:pPr marL="0" marR="0" lvl="0" indent="0" algn="l" rtl="0">
              <a:spcBef>
                <a:spcPts val="0"/>
              </a:spcBef>
              <a:spcAft>
                <a:spcPts val="0"/>
              </a:spcAft>
              <a:buNone/>
            </a:pPr>
            <a:endParaRPr lang="en-US" sz="28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800" dirty="0">
                <a:solidFill>
                  <a:schemeClr val="dk1"/>
                </a:solidFill>
                <a:latin typeface="Helvetica Neue"/>
                <a:ea typeface="Helvetica Neue"/>
                <a:cs typeface="Helvetica Neue"/>
                <a:sym typeface="Helvetica Neue"/>
              </a:rPr>
              <a:t>Če se od vas zahteva, da pripravite takšen dokument, si tega ne predstavljajte kot celotne naloge, temveč kot </a:t>
            </a:r>
            <a:r>
              <a:rPr lang="en-US" sz="2800" dirty="0" err="1">
                <a:solidFill>
                  <a:schemeClr val="dk1"/>
                </a:solidFill>
                <a:latin typeface="Helvetica Neue"/>
                <a:ea typeface="Helvetica Neue"/>
                <a:cs typeface="Helvetica Neue"/>
                <a:sym typeface="Helvetica Neue"/>
              </a:rPr>
              <a:t>sistem</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integriranih</a:t>
            </a:r>
            <a:r>
              <a:rPr lang="en-US" sz="2800" dirty="0">
                <a:solidFill>
                  <a:schemeClr val="dk1"/>
                </a:solidFill>
                <a:latin typeface="Helvetica Neue"/>
                <a:ea typeface="Helvetica Neue"/>
                <a:cs typeface="Helvetica Neue"/>
                <a:sym typeface="Helvetica Neue"/>
              </a:rPr>
              <a:t> dejavnosti.</a:t>
            </a:r>
          </a:p>
          <a:p>
            <a:pPr marL="0" marR="0" lvl="0" indent="0" algn="l" rtl="0">
              <a:spcBef>
                <a:spcPts val="0"/>
              </a:spcBef>
              <a:spcAft>
                <a:spcPts val="0"/>
              </a:spcAft>
              <a:buNone/>
            </a:pPr>
            <a:r>
              <a:rPr lang="en-US" sz="2800" dirty="0">
                <a:solidFill>
                  <a:schemeClr val="dk1"/>
                </a:solidFill>
                <a:latin typeface="Helvetica Neue"/>
                <a:ea typeface="Helvetica Neue"/>
                <a:cs typeface="Helvetica Neue"/>
                <a:sym typeface="Helvetica Neue"/>
              </a:rPr>
              <a:t> </a:t>
            </a:r>
          </a:p>
        </p:txBody>
      </p:sp>
      <p:sp>
        <p:nvSpPr>
          <p:cNvPr id="4" name="Google Shape;159;p4">
            <a:extLst>
              <a:ext uri="{FF2B5EF4-FFF2-40B4-BE49-F238E27FC236}">
                <a16:creationId xmlns:a16="http://schemas.microsoft.com/office/drawing/2014/main" id="{6475C5A3-D3E1-A9C5-506B-5B67D05F9796}"/>
              </a:ext>
            </a:extLst>
          </p:cNvPr>
          <p:cNvSpPr txBox="1"/>
          <p:nvPr/>
        </p:nvSpPr>
        <p:spPr>
          <a:xfrm>
            <a:off x="0" y="1401184"/>
            <a:ext cx="17755738" cy="523180"/>
          </a:xfrm>
          <a:prstGeom prst="rect">
            <a:avLst/>
          </a:prstGeom>
          <a:noFill/>
          <a:ln>
            <a:noFill/>
          </a:ln>
        </p:spPr>
        <p:txBody>
          <a:bodyPr spcFirstLastPara="1" wrap="square" lIns="91425" tIns="45700" rIns="91425" bIns="45700" anchor="t" anchorCtr="0">
            <a:spAutoFit/>
          </a:bodyPr>
          <a:lstStyle/>
          <a:p>
            <a:pPr lvl="0"/>
            <a:r>
              <a:rPr lang="en-US" sz="2800" b="1" dirty="0" err="1">
                <a:solidFill>
                  <a:srgbClr val="C00000"/>
                </a:solidFill>
                <a:latin typeface="Helvetica Neue"/>
                <a:ea typeface="Helvetica Neue"/>
                <a:cs typeface="Helvetica Neue"/>
                <a:sym typeface="Helvetica Neue"/>
              </a:rPr>
              <a:t>Določite</a:t>
            </a:r>
            <a:r>
              <a:rPr lang="en-US" sz="2800" b="1" dirty="0">
                <a:solidFill>
                  <a:srgbClr val="C00000"/>
                </a:solidFill>
                <a:latin typeface="Helvetica Neue"/>
                <a:ea typeface="Helvetica Neue"/>
                <a:cs typeface="Helvetica Neue"/>
                <a:sym typeface="Helvetica Neue"/>
              </a:rPr>
              <a:t> </a:t>
            </a:r>
            <a:r>
              <a:rPr lang="en-US" sz="2800" b="1" dirty="0" err="1">
                <a:solidFill>
                  <a:srgbClr val="C00000"/>
                </a:solidFill>
                <a:latin typeface="Helvetica Neue"/>
                <a:ea typeface="Helvetica Neue"/>
                <a:cs typeface="Helvetica Neue"/>
                <a:sym typeface="Helvetica Neue"/>
              </a:rPr>
              <a:t>delovne</a:t>
            </a:r>
            <a:r>
              <a:rPr lang="en-US" sz="2800" b="1" dirty="0">
                <a:solidFill>
                  <a:srgbClr val="C00000"/>
                </a:solidFill>
                <a:latin typeface="Helvetica Neue"/>
                <a:ea typeface="Helvetica Neue"/>
                <a:cs typeface="Helvetica Neue"/>
                <a:sym typeface="Helvetica Neue"/>
              </a:rPr>
              <a:t> </a:t>
            </a:r>
            <a:r>
              <a:rPr lang="en-US" sz="2800" b="1" dirty="0" err="1">
                <a:solidFill>
                  <a:srgbClr val="C00000"/>
                </a:solidFill>
                <a:latin typeface="Helvetica Neue"/>
                <a:ea typeface="Helvetica Neue"/>
                <a:cs typeface="Helvetica Neue"/>
                <a:sym typeface="Helvetica Neue"/>
              </a:rPr>
              <a:t>sklope</a:t>
            </a:r>
            <a:r>
              <a:rPr lang="en-US" sz="2800" b="1" dirty="0">
                <a:solidFill>
                  <a:srgbClr val="C00000"/>
                </a:solidFill>
                <a:latin typeface="Helvetica Neue"/>
                <a:ea typeface="Helvetica Neue"/>
                <a:cs typeface="Helvetica Neue"/>
                <a:sym typeface="Helvetica Neue"/>
              </a:rPr>
              <a:t>, ki vas </a:t>
            </a:r>
            <a:r>
              <a:rPr lang="en-US" sz="2800" b="1" dirty="0" err="1">
                <a:solidFill>
                  <a:srgbClr val="C00000"/>
                </a:solidFill>
                <a:latin typeface="Helvetica Neue"/>
                <a:ea typeface="Helvetica Neue"/>
                <a:cs typeface="Helvetica Neue"/>
                <a:sym typeface="Helvetica Neue"/>
              </a:rPr>
              <a:t>vodijo</a:t>
            </a:r>
            <a:r>
              <a:rPr lang="en-US" sz="2800" b="1" dirty="0">
                <a:solidFill>
                  <a:srgbClr val="C00000"/>
                </a:solidFill>
                <a:latin typeface="Helvetica Neue"/>
                <a:ea typeface="Helvetica Neue"/>
                <a:cs typeface="Helvetica Neue"/>
                <a:sym typeface="Helvetica Neue"/>
              </a:rPr>
              <a:t> do </a:t>
            </a:r>
            <a:r>
              <a:rPr lang="en-US" sz="2800" b="1" dirty="0" err="1">
                <a:solidFill>
                  <a:srgbClr val="C00000"/>
                </a:solidFill>
                <a:latin typeface="Helvetica Neue"/>
                <a:ea typeface="Helvetica Neue"/>
                <a:cs typeface="Helvetica Neue"/>
                <a:sym typeface="Helvetica Neue"/>
              </a:rPr>
              <a:t>bolj</a:t>
            </a:r>
            <a:r>
              <a:rPr lang="en-US" sz="2800" b="1" dirty="0">
                <a:solidFill>
                  <a:srgbClr val="C00000"/>
                </a:solidFill>
                <a:latin typeface="Helvetica Neue"/>
                <a:ea typeface="Helvetica Neue"/>
                <a:cs typeface="Helvetica Neue"/>
                <a:sym typeface="Helvetica Neue"/>
              </a:rPr>
              <a:t> </a:t>
            </a:r>
            <a:r>
              <a:rPr lang="en-US" sz="2800" b="1" dirty="0" err="1">
                <a:solidFill>
                  <a:srgbClr val="C00000"/>
                </a:solidFill>
                <a:latin typeface="Helvetica Neue"/>
                <a:ea typeface="Helvetica Neue"/>
                <a:cs typeface="Helvetica Neue"/>
                <a:sym typeface="Helvetica Neue"/>
              </a:rPr>
              <a:t>obvladljive</a:t>
            </a:r>
            <a:r>
              <a:rPr lang="en-US" sz="2800" b="1" dirty="0">
                <a:solidFill>
                  <a:srgbClr val="C00000"/>
                </a:solidFill>
                <a:latin typeface="Helvetica Neue"/>
                <a:ea typeface="Helvetica Neue"/>
                <a:cs typeface="Helvetica Neue"/>
                <a:sym typeface="Helvetica Neue"/>
              </a:rPr>
              <a:t> </a:t>
            </a:r>
            <a:r>
              <a:rPr lang="en-US" sz="2800" b="1" dirty="0" err="1">
                <a:solidFill>
                  <a:srgbClr val="C00000"/>
                </a:solidFill>
                <a:latin typeface="Helvetica Neue"/>
                <a:ea typeface="Helvetica Neue"/>
                <a:cs typeface="Helvetica Neue"/>
                <a:sym typeface="Helvetica Neue"/>
              </a:rPr>
              <a:t>delovne</a:t>
            </a:r>
            <a:r>
              <a:rPr lang="en-US" sz="2800" b="1" dirty="0">
                <a:solidFill>
                  <a:srgbClr val="C00000"/>
                </a:solidFill>
                <a:latin typeface="Helvetica Neue"/>
                <a:ea typeface="Helvetica Neue"/>
                <a:cs typeface="Helvetica Neue"/>
                <a:sym typeface="Helvetica Neue"/>
              </a:rPr>
              <a:t> </a:t>
            </a:r>
            <a:r>
              <a:rPr lang="en-US" sz="2800" b="1" dirty="0" err="1">
                <a:solidFill>
                  <a:srgbClr val="C00000"/>
                </a:solidFill>
                <a:latin typeface="Helvetica Neue"/>
                <a:ea typeface="Helvetica Neue"/>
                <a:cs typeface="Helvetica Neue"/>
                <a:sym typeface="Helvetica Neue"/>
              </a:rPr>
              <a:t>obremenitve</a:t>
            </a:r>
            <a:endParaRPr lang="en-GB" sz="2800" b="1" dirty="0">
              <a:solidFill>
                <a:srgbClr val="C00000"/>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1392206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2" name="CasellaDiTesto 1"/>
          <p:cNvSpPr txBox="1"/>
          <p:nvPr/>
        </p:nvSpPr>
        <p:spPr>
          <a:xfrm>
            <a:off x="860946" y="7823462"/>
            <a:ext cx="16582030" cy="2347415"/>
          </a:xfrm>
          <a:prstGeom prst="rect">
            <a:avLst/>
          </a:prstGeom>
          <a:solidFill>
            <a:schemeClr val="bg1"/>
          </a:solidFill>
        </p:spPr>
        <p:txBody>
          <a:bodyPr wrap="square" rtlCol="0">
            <a:spAutoFit/>
          </a:bodyPr>
          <a:lstStyle/>
          <a:p>
            <a:endParaRPr lang="en-GB" dirty="0"/>
          </a:p>
        </p:txBody>
      </p:sp>
      <p:sp>
        <p:nvSpPr>
          <p:cNvPr id="6" name="CasellaDiTesto 5"/>
          <p:cNvSpPr txBox="1"/>
          <p:nvPr/>
        </p:nvSpPr>
        <p:spPr>
          <a:xfrm>
            <a:off x="13361158" y="0"/>
            <a:ext cx="4668672" cy="2347415"/>
          </a:xfrm>
          <a:prstGeom prst="rect">
            <a:avLst/>
          </a:prstGeom>
          <a:solidFill>
            <a:schemeClr val="bg1"/>
          </a:solidFill>
        </p:spPr>
        <p:txBody>
          <a:bodyPr wrap="square" rtlCol="0">
            <a:spAutoFit/>
          </a:bodyPr>
          <a:lstStyle/>
          <a:p>
            <a:endParaRPr lang="en-GB" dirty="0"/>
          </a:p>
        </p:txBody>
      </p:sp>
      <p:sp>
        <p:nvSpPr>
          <p:cNvPr id="158" name="Google Shape;158;p4"/>
          <p:cNvSpPr txBox="1"/>
          <p:nvPr/>
        </p:nvSpPr>
        <p:spPr>
          <a:xfrm>
            <a:off x="274092" y="707020"/>
            <a:ext cx="17755738" cy="769401"/>
          </a:xfrm>
          <a:prstGeom prst="rect">
            <a:avLst/>
          </a:prstGeom>
          <a:noFill/>
          <a:ln>
            <a:noFill/>
          </a:ln>
        </p:spPr>
        <p:txBody>
          <a:bodyPr spcFirstLastPara="1" wrap="square" lIns="91425" tIns="45700" rIns="91425" bIns="45700" anchor="t" anchorCtr="0">
            <a:spAutoFit/>
          </a:bodyPr>
          <a:lstStyle/>
          <a:p>
            <a:pPr lvl="0"/>
            <a:r>
              <a:rPr lang="en-US" sz="4400" b="1" dirty="0">
                <a:solidFill>
                  <a:srgbClr val="D00B24"/>
                </a:solidFill>
                <a:latin typeface="Arial"/>
                <a:ea typeface="Arial"/>
                <a:cs typeface="Arial"/>
                <a:sym typeface="Arial"/>
              </a:rPr>
              <a:t>1. </a:t>
            </a:r>
            <a:r>
              <a:rPr lang="en-US" sz="4400" b="1" dirty="0" err="1">
                <a:solidFill>
                  <a:srgbClr val="D00B24"/>
                </a:solidFill>
                <a:highlight>
                  <a:schemeClr val="lt1"/>
                </a:highlight>
              </a:rPr>
              <a:t>Pristop</a:t>
            </a:r>
            <a:r>
              <a:rPr lang="en-US" sz="4400" b="1" dirty="0">
                <a:solidFill>
                  <a:srgbClr val="D00B24"/>
                </a:solidFill>
                <a:highlight>
                  <a:schemeClr val="lt1"/>
                </a:highlight>
              </a:rPr>
              <a:t> </a:t>
            </a:r>
            <a:r>
              <a:rPr lang="en-US" sz="4400" b="1" dirty="0" err="1">
                <a:solidFill>
                  <a:srgbClr val="D00B24"/>
                </a:solidFill>
                <a:highlight>
                  <a:schemeClr val="lt1"/>
                </a:highlight>
              </a:rPr>
              <a:t>razčlenitve</a:t>
            </a:r>
            <a:r>
              <a:rPr lang="en-US" sz="4400" b="1" dirty="0">
                <a:solidFill>
                  <a:srgbClr val="D00B24"/>
                </a:solidFill>
                <a:highlight>
                  <a:schemeClr val="lt1"/>
                </a:highlight>
              </a:rPr>
              <a:t> dela za </a:t>
            </a:r>
            <a:r>
              <a:rPr lang="en-US" sz="4400" b="1" dirty="0" err="1">
                <a:solidFill>
                  <a:srgbClr val="D00B24"/>
                </a:solidFill>
                <a:highlight>
                  <a:schemeClr val="lt1"/>
                </a:highlight>
              </a:rPr>
              <a:t>hibridne</a:t>
            </a:r>
            <a:r>
              <a:rPr lang="en-US" sz="4400" b="1" dirty="0">
                <a:solidFill>
                  <a:srgbClr val="D00B24"/>
                </a:solidFill>
                <a:highlight>
                  <a:schemeClr val="lt1"/>
                </a:highlight>
              </a:rPr>
              <a:t> </a:t>
            </a:r>
            <a:r>
              <a:rPr lang="en-US" sz="4400" b="1" dirty="0" err="1">
                <a:solidFill>
                  <a:srgbClr val="D00B24"/>
                </a:solidFill>
                <a:highlight>
                  <a:schemeClr val="lt1"/>
                </a:highlight>
              </a:rPr>
              <a:t>delavce</a:t>
            </a:r>
            <a:endParaRPr lang="en-GB" sz="4400" b="1" dirty="0">
              <a:solidFill>
                <a:srgbClr val="D00B24"/>
              </a:solidFill>
            </a:endParaRPr>
          </a:p>
        </p:txBody>
      </p:sp>
      <p:sp>
        <p:nvSpPr>
          <p:cNvPr id="7" name="Google Shape;159;p4"/>
          <p:cNvSpPr txBox="1"/>
          <p:nvPr/>
        </p:nvSpPr>
        <p:spPr>
          <a:xfrm>
            <a:off x="2988860" y="2245902"/>
            <a:ext cx="15040970" cy="6555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err="1">
                <a:solidFill>
                  <a:schemeClr val="dk1"/>
                </a:solidFill>
                <a:latin typeface="Helvetica Neue"/>
                <a:ea typeface="Helvetica Neue"/>
                <a:cs typeface="Helvetica Neue"/>
                <a:sym typeface="Helvetica Neue"/>
              </a:rPr>
              <a:t>Če</a:t>
            </a:r>
            <a:r>
              <a:rPr lang="en-US" sz="2800" dirty="0">
                <a:solidFill>
                  <a:schemeClr val="dk1"/>
                </a:solidFill>
                <a:latin typeface="Helvetica Neue"/>
                <a:ea typeface="Helvetica Neue"/>
                <a:cs typeface="Helvetica Neue"/>
                <a:sym typeface="Helvetica Neue"/>
              </a:rPr>
              <a:t> se </a:t>
            </a:r>
            <a:r>
              <a:rPr lang="en-US" sz="2800" dirty="0" err="1">
                <a:solidFill>
                  <a:schemeClr val="dk1"/>
                </a:solidFill>
                <a:latin typeface="Helvetica Neue"/>
                <a:ea typeface="Helvetica Neue"/>
                <a:cs typeface="Helvetica Neue"/>
                <a:sym typeface="Helvetica Neue"/>
              </a:rPr>
              <a:t>vrnemo</a:t>
            </a:r>
            <a:r>
              <a:rPr lang="en-US" sz="2800" dirty="0">
                <a:solidFill>
                  <a:schemeClr val="dk1"/>
                </a:solidFill>
                <a:latin typeface="Helvetica Neue"/>
                <a:ea typeface="Helvetica Neue"/>
                <a:cs typeface="Helvetica Neue"/>
                <a:sym typeface="Helvetica Neue"/>
              </a:rPr>
              <a:t> k </a:t>
            </a:r>
            <a:r>
              <a:rPr lang="en-US" sz="2800" dirty="0" err="1">
                <a:solidFill>
                  <a:schemeClr val="dk1"/>
                </a:solidFill>
                <a:latin typeface="Helvetica Neue"/>
                <a:ea typeface="Helvetica Neue"/>
                <a:cs typeface="Helvetica Neue"/>
                <a:sym typeface="Helvetica Neue"/>
              </a:rPr>
              <a:t>primeru</a:t>
            </a:r>
            <a:r>
              <a:rPr lang="en-US" sz="2800" dirty="0">
                <a:solidFill>
                  <a:schemeClr val="dk1"/>
                </a:solidFill>
                <a:latin typeface="Helvetica Neue"/>
                <a:ea typeface="Helvetica Neue"/>
                <a:cs typeface="Helvetica Neue"/>
                <a:sym typeface="Helvetica Neue"/>
              </a:rPr>
              <a:t> NPM, </a:t>
            </a:r>
            <a:r>
              <a:rPr lang="en-US" sz="2800" dirty="0" err="1">
                <a:solidFill>
                  <a:schemeClr val="dk1"/>
                </a:solidFill>
                <a:latin typeface="Helvetica Neue"/>
                <a:ea typeface="Helvetica Neue"/>
                <a:cs typeface="Helvetica Neue"/>
                <a:sym typeface="Helvetica Neue"/>
              </a:rPr>
              <a:t>predpostavimo</a:t>
            </a:r>
            <a:r>
              <a:rPr lang="en-US" sz="2800" dirty="0">
                <a:solidFill>
                  <a:schemeClr val="dk1"/>
                </a:solidFill>
                <a:latin typeface="Helvetica Neue"/>
                <a:ea typeface="Helvetica Neue"/>
                <a:cs typeface="Helvetica Neue"/>
                <a:sym typeface="Helvetica Neue"/>
              </a:rPr>
              <a:t>, da </a:t>
            </a:r>
            <a:r>
              <a:rPr lang="en-US" sz="2800" dirty="0" err="1">
                <a:solidFill>
                  <a:schemeClr val="dk1"/>
                </a:solidFill>
                <a:latin typeface="Helvetica Neue"/>
                <a:ea typeface="Helvetica Neue"/>
                <a:cs typeface="Helvetica Neue"/>
                <a:sym typeface="Helvetica Neue"/>
              </a:rPr>
              <a:t>lahko</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pripravo</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tega</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dokumenta</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formalno</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razdelimo</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na</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šest</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ločenih</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aktivnosti</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Če</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kot</a:t>
            </a:r>
            <a:r>
              <a:rPr lang="en-US" sz="2800" dirty="0">
                <a:solidFill>
                  <a:schemeClr val="dk1"/>
                </a:solidFill>
                <a:latin typeface="Helvetica Neue"/>
                <a:ea typeface="Helvetica Neue"/>
                <a:cs typeface="Helvetica Neue"/>
                <a:sym typeface="Helvetica Neue"/>
              </a:rPr>
              <a:t> primer </a:t>
            </a:r>
            <a:r>
              <a:rPr lang="en-US" sz="2800" dirty="0" err="1">
                <a:solidFill>
                  <a:schemeClr val="dk1"/>
                </a:solidFill>
                <a:latin typeface="Helvetica Neue"/>
                <a:ea typeface="Helvetica Neue"/>
                <a:cs typeface="Helvetica Neue"/>
                <a:sym typeface="Helvetica Neue"/>
              </a:rPr>
              <a:t>vzamemo</a:t>
            </a:r>
            <a:r>
              <a:rPr lang="en-US" sz="2800" dirty="0">
                <a:solidFill>
                  <a:schemeClr val="dk1"/>
                </a:solidFill>
                <a:latin typeface="Helvetica Neue"/>
                <a:ea typeface="Helvetica Neue"/>
                <a:cs typeface="Helvetica Neue"/>
                <a:sym typeface="Helvetica Neue"/>
              </a:rPr>
              <a:t> JUST-</a:t>
            </a:r>
            <a:r>
              <a:rPr lang="en-US" sz="2800" dirty="0" err="1">
                <a:solidFill>
                  <a:schemeClr val="dk1"/>
                </a:solidFill>
                <a:latin typeface="Helvetica Neue"/>
                <a:ea typeface="Helvetica Neue"/>
                <a:cs typeface="Helvetica Neue"/>
                <a:sym typeface="Helvetica Neue"/>
              </a:rPr>
              <a:t>ov</a:t>
            </a:r>
            <a:r>
              <a:rPr lang="en-US" sz="2800" dirty="0">
                <a:solidFill>
                  <a:schemeClr val="dk1"/>
                </a:solidFill>
                <a:latin typeface="Helvetica Neue"/>
                <a:ea typeface="Helvetica Neue"/>
                <a:cs typeface="Helvetica Neue"/>
                <a:sym typeface="Helvetica Neue"/>
              </a:rPr>
              <a:t> NPM, </a:t>
            </a:r>
            <a:r>
              <a:rPr lang="en-US" sz="2800" dirty="0" err="1">
                <a:solidFill>
                  <a:schemeClr val="dk1"/>
                </a:solidFill>
                <a:latin typeface="Helvetica Neue"/>
                <a:ea typeface="Helvetica Neue"/>
                <a:cs typeface="Helvetica Neue"/>
                <a:sym typeface="Helvetica Neue"/>
              </a:rPr>
              <a:t>aktivnosti</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lahko</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prepoznamo</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na</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naslednji</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način</a:t>
            </a:r>
            <a:r>
              <a:rPr lang="en-US" sz="2800" dirty="0">
                <a:solidFill>
                  <a:schemeClr val="dk1"/>
                </a:solidFill>
                <a:latin typeface="Helvetica Neue"/>
                <a:ea typeface="Helvetica Neue"/>
                <a:cs typeface="Helvetica Neue"/>
                <a:sym typeface="Helvetica Neue"/>
              </a:rPr>
              <a:t>:</a:t>
            </a:r>
          </a:p>
          <a:p>
            <a:pPr marL="0" marR="0" lvl="0" indent="0" algn="l" rtl="0">
              <a:spcBef>
                <a:spcPts val="0"/>
              </a:spcBef>
              <a:spcAft>
                <a:spcPts val="0"/>
              </a:spcAft>
              <a:buNone/>
            </a:pPr>
            <a:endParaRPr lang="en-US" sz="2800" dirty="0">
              <a:solidFill>
                <a:schemeClr val="dk1"/>
              </a:solidFill>
              <a:latin typeface="Helvetica Neue"/>
              <a:ea typeface="Helvetica Neue"/>
              <a:cs typeface="Helvetica Neue"/>
              <a:sym typeface="Helvetica Neue"/>
            </a:endParaRPr>
          </a:p>
          <a:p>
            <a:pPr marL="514350" marR="0" lvl="0" indent="-514350" algn="l" rtl="0">
              <a:spcBef>
                <a:spcPts val="0"/>
              </a:spcBef>
              <a:spcAft>
                <a:spcPts val="0"/>
              </a:spcAft>
              <a:buClr>
                <a:schemeClr val="accent1">
                  <a:lumMod val="75000"/>
                </a:schemeClr>
              </a:buClr>
              <a:buFont typeface="+mj-lt"/>
              <a:buAutoNum type="arabicPeriod"/>
            </a:pPr>
            <a:r>
              <a:rPr lang="en-US" sz="2800" dirty="0" err="1">
                <a:solidFill>
                  <a:schemeClr val="dk1"/>
                </a:solidFill>
                <a:latin typeface="Helvetica Neue"/>
                <a:ea typeface="Helvetica Neue"/>
                <a:cs typeface="Helvetica Neue"/>
                <a:sym typeface="Helvetica Neue"/>
              </a:rPr>
              <a:t>Začetni</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osnutek</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konsolidacija</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kazala</a:t>
            </a:r>
            <a:endParaRPr lang="en-US" sz="2800" dirty="0">
              <a:solidFill>
                <a:schemeClr val="dk1"/>
              </a:solidFill>
              <a:latin typeface="Helvetica Neue"/>
              <a:ea typeface="Helvetica Neue"/>
              <a:cs typeface="Helvetica Neue"/>
              <a:sym typeface="Helvetica Neue"/>
            </a:endParaRPr>
          </a:p>
          <a:p>
            <a:pPr marL="514350" marR="0" lvl="0" indent="-514350" algn="l" rtl="0">
              <a:spcBef>
                <a:spcPts val="0"/>
              </a:spcBef>
              <a:spcAft>
                <a:spcPts val="0"/>
              </a:spcAft>
              <a:buFont typeface="+mj-lt"/>
              <a:buAutoNum type="arabicPeriod"/>
            </a:pPr>
            <a:endParaRPr lang="en-US" sz="2800" dirty="0">
              <a:solidFill>
                <a:schemeClr val="dk1"/>
              </a:solidFill>
              <a:latin typeface="Helvetica Neue"/>
              <a:ea typeface="Helvetica Neue"/>
              <a:cs typeface="Helvetica Neue"/>
              <a:sym typeface="Helvetica Neue"/>
            </a:endParaRPr>
          </a:p>
          <a:p>
            <a:pPr marL="514350" marR="0" lvl="0" indent="-514350" algn="l" rtl="0">
              <a:spcBef>
                <a:spcPts val="0"/>
              </a:spcBef>
              <a:spcAft>
                <a:spcPts val="0"/>
              </a:spcAft>
              <a:buClr>
                <a:schemeClr val="accent1">
                  <a:lumMod val="75000"/>
                </a:schemeClr>
              </a:buClr>
              <a:buFont typeface="+mj-lt"/>
              <a:buAutoNum type="arabicPeriod" startAt="2"/>
            </a:pPr>
            <a:r>
              <a:rPr lang="en-US" sz="2800" dirty="0" err="1">
                <a:solidFill>
                  <a:schemeClr val="dk1"/>
                </a:solidFill>
                <a:latin typeface="Helvetica Neue"/>
                <a:ea typeface="Helvetica Neue"/>
                <a:cs typeface="Helvetica Neue"/>
                <a:sym typeface="Helvetica Neue"/>
              </a:rPr>
              <a:t>Začetna</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validacija</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prvih</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dveh</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delov</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uvod</a:t>
            </a:r>
            <a:r>
              <a:rPr lang="en-US" sz="2800" dirty="0">
                <a:solidFill>
                  <a:schemeClr val="dk1"/>
                </a:solidFill>
                <a:latin typeface="Helvetica Neue"/>
                <a:ea typeface="Helvetica Neue"/>
                <a:cs typeface="Helvetica Neue"/>
                <a:sym typeface="Helvetica Neue"/>
              </a:rPr>
              <a:t> v </a:t>
            </a:r>
            <a:r>
              <a:rPr lang="en-US" sz="2800" dirty="0" err="1">
                <a:solidFill>
                  <a:schemeClr val="dk1"/>
                </a:solidFill>
                <a:latin typeface="Helvetica Neue"/>
                <a:ea typeface="Helvetica Neue"/>
                <a:cs typeface="Helvetica Neue"/>
                <a:sym typeface="Helvetica Neue"/>
              </a:rPr>
              <a:t>projekt</a:t>
            </a:r>
            <a:r>
              <a:rPr lang="en-US" sz="2800" dirty="0">
                <a:solidFill>
                  <a:schemeClr val="dk1"/>
                </a:solidFill>
                <a:latin typeface="Helvetica Neue"/>
                <a:ea typeface="Helvetica Neue"/>
                <a:cs typeface="Helvetica Neue"/>
                <a:sym typeface="Helvetica Neue"/>
              </a:rPr>
              <a:t> in </a:t>
            </a:r>
            <a:r>
              <a:rPr lang="en-US" sz="2800" dirty="0" err="1">
                <a:solidFill>
                  <a:schemeClr val="dk1"/>
                </a:solidFill>
                <a:latin typeface="Helvetica Neue"/>
                <a:ea typeface="Helvetica Neue"/>
                <a:cs typeface="Helvetica Neue"/>
                <a:sym typeface="Helvetica Neue"/>
              </a:rPr>
              <a:t>pričakovani</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rezultati</a:t>
            </a:r>
            <a:endParaRPr lang="en-US" sz="2800" dirty="0">
              <a:solidFill>
                <a:schemeClr val="dk1"/>
              </a:solidFill>
              <a:latin typeface="Helvetica Neue"/>
              <a:ea typeface="Helvetica Neue"/>
              <a:cs typeface="Helvetica Neue"/>
              <a:sym typeface="Helvetica Neue"/>
            </a:endParaRPr>
          </a:p>
          <a:p>
            <a:pPr marL="514350" marR="0" lvl="0" indent="-514350" algn="l" rtl="0">
              <a:spcBef>
                <a:spcPts val="0"/>
              </a:spcBef>
              <a:spcAft>
                <a:spcPts val="0"/>
              </a:spcAft>
              <a:buFont typeface="+mj-lt"/>
              <a:buAutoNum type="arabicPeriod" startAt="2"/>
            </a:pPr>
            <a:endParaRPr lang="en-US" sz="2800" dirty="0">
              <a:solidFill>
                <a:schemeClr val="dk1"/>
              </a:solidFill>
              <a:latin typeface="Helvetica Neue"/>
              <a:ea typeface="Helvetica Neue"/>
              <a:cs typeface="Helvetica Neue"/>
              <a:sym typeface="Helvetica Neue"/>
            </a:endParaRPr>
          </a:p>
          <a:p>
            <a:pPr marL="514350" indent="-514350" algn="l" rtl="0">
              <a:buClr>
                <a:schemeClr val="accent1">
                  <a:lumMod val="75000"/>
                </a:schemeClr>
              </a:buClr>
              <a:buFont typeface="+mj-lt"/>
              <a:buAutoNum type="arabicPeriod" startAt="2"/>
            </a:pPr>
            <a:r>
              <a:rPr lang="en-US" sz="2800" dirty="0" err="1">
                <a:solidFill>
                  <a:schemeClr val="dk1"/>
                </a:solidFill>
                <a:latin typeface="Helvetica Neue"/>
                <a:ea typeface="Helvetica Neue"/>
                <a:cs typeface="Helvetica Neue"/>
                <a:sym typeface="Helvetica Neue"/>
              </a:rPr>
              <a:t>Podrobna</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predstavitev</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rezultatov</a:t>
            </a:r>
            <a:r>
              <a:rPr lang="en-US" sz="2800" dirty="0">
                <a:solidFill>
                  <a:schemeClr val="dk1"/>
                </a:solidFill>
                <a:latin typeface="Helvetica Neue"/>
                <a:ea typeface="Helvetica Neue"/>
                <a:cs typeface="Helvetica Neue"/>
                <a:sym typeface="Helvetica Neue"/>
              </a:rPr>
              <a:t> in </a:t>
            </a:r>
            <a:r>
              <a:rPr lang="en-US" sz="2800" dirty="0" err="1">
                <a:solidFill>
                  <a:schemeClr val="dk1"/>
                </a:solidFill>
                <a:latin typeface="Helvetica Neue"/>
                <a:ea typeface="Helvetica Neue"/>
                <a:cs typeface="Helvetica Neue"/>
                <a:sym typeface="Helvetica Neue"/>
              </a:rPr>
              <a:t>mejnikov</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projekta</a:t>
            </a:r>
            <a:endParaRPr lang="en-US" sz="2800" dirty="0">
              <a:solidFill>
                <a:schemeClr val="dk1"/>
              </a:solidFill>
              <a:latin typeface="Helvetica Neue"/>
              <a:ea typeface="Helvetica Neue"/>
              <a:cs typeface="Helvetica Neue"/>
              <a:sym typeface="Helvetica Neue"/>
            </a:endParaRPr>
          </a:p>
          <a:p>
            <a:pPr marL="514350" indent="-514350" algn="l" rtl="0">
              <a:buFont typeface="+mj-lt"/>
              <a:buAutoNum type="arabicPeriod" startAt="2"/>
            </a:pPr>
            <a:endParaRPr lang="en-US" sz="2800" dirty="0">
              <a:solidFill>
                <a:schemeClr val="dk1"/>
              </a:solidFill>
              <a:latin typeface="Helvetica Neue"/>
              <a:ea typeface="Helvetica Neue"/>
              <a:cs typeface="Helvetica Neue"/>
              <a:sym typeface="Helvetica Neue"/>
            </a:endParaRPr>
          </a:p>
          <a:p>
            <a:pPr marL="514350" indent="-514350" algn="l" rtl="0">
              <a:buClr>
                <a:schemeClr val="accent1">
                  <a:lumMod val="75000"/>
                </a:schemeClr>
              </a:buClr>
              <a:buFont typeface="+mj-lt"/>
              <a:buAutoNum type="arabicPeriod" startAt="2"/>
            </a:pPr>
            <a:r>
              <a:rPr lang="en-US" sz="2800" dirty="0" err="1">
                <a:solidFill>
                  <a:schemeClr val="dk1"/>
                </a:solidFill>
                <a:latin typeface="Helvetica Neue"/>
                <a:ea typeface="Helvetica Neue"/>
                <a:cs typeface="Helvetica Neue"/>
                <a:sym typeface="Helvetica Neue"/>
              </a:rPr>
              <a:t>Točno</a:t>
            </a:r>
            <a:r>
              <a:rPr lang="en-US" sz="2800" dirty="0">
                <a:solidFill>
                  <a:schemeClr val="dk1"/>
                </a:solidFill>
                <a:latin typeface="Helvetica Neue"/>
                <a:ea typeface="Helvetica Neue"/>
                <a:cs typeface="Helvetica Neue"/>
                <a:sym typeface="Helvetica Neue"/>
              </a:rPr>
              <a:t> in </a:t>
            </a:r>
            <a:r>
              <a:rPr lang="en-US" sz="2800" dirty="0" err="1">
                <a:solidFill>
                  <a:schemeClr val="dk1"/>
                </a:solidFill>
                <a:latin typeface="Helvetica Neue"/>
                <a:ea typeface="Helvetica Neue"/>
                <a:cs typeface="Helvetica Neue"/>
                <a:sym typeface="Helvetica Neue"/>
              </a:rPr>
              <a:t>natančno</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razkritje</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finančnega</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menedžmenta</a:t>
            </a:r>
            <a:r>
              <a:rPr lang="en-US" sz="2800" dirty="0">
                <a:solidFill>
                  <a:schemeClr val="dk1"/>
                </a:solidFill>
                <a:latin typeface="Helvetica Neue"/>
                <a:ea typeface="Helvetica Neue"/>
                <a:cs typeface="Helvetica Neue"/>
                <a:sym typeface="Helvetica Neue"/>
              </a:rPr>
              <a:t> in </a:t>
            </a:r>
            <a:r>
              <a:rPr lang="en-US" sz="2800" dirty="0" err="1">
                <a:solidFill>
                  <a:schemeClr val="dk1"/>
                </a:solidFill>
                <a:latin typeface="Helvetica Neue"/>
                <a:ea typeface="Helvetica Neue"/>
                <a:cs typeface="Helvetica Neue"/>
                <a:sym typeface="Helvetica Neue"/>
              </a:rPr>
              <a:t>nadzora</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sredstev</a:t>
            </a:r>
            <a:endParaRPr lang="en-US" sz="2800" dirty="0">
              <a:solidFill>
                <a:schemeClr val="dk1"/>
              </a:solidFill>
              <a:latin typeface="Helvetica Neue"/>
              <a:ea typeface="Helvetica Neue"/>
              <a:cs typeface="Helvetica Neue"/>
              <a:sym typeface="Helvetica Neue"/>
            </a:endParaRPr>
          </a:p>
          <a:p>
            <a:pPr marL="514350" indent="-514350" algn="l" rtl="0">
              <a:buFont typeface="+mj-lt"/>
              <a:buAutoNum type="arabicPeriod" startAt="2"/>
            </a:pPr>
            <a:endParaRPr lang="en-US" sz="2800" dirty="0">
              <a:solidFill>
                <a:schemeClr val="dk1"/>
              </a:solidFill>
              <a:latin typeface="Helvetica Neue"/>
              <a:ea typeface="Helvetica Neue"/>
              <a:cs typeface="Helvetica Neue"/>
              <a:sym typeface="Helvetica Neue"/>
            </a:endParaRPr>
          </a:p>
          <a:p>
            <a:pPr marL="514350" indent="-514350" algn="l" rtl="0">
              <a:buClr>
                <a:schemeClr val="accent1">
                  <a:lumMod val="75000"/>
                </a:schemeClr>
              </a:buClr>
              <a:buFont typeface="+mj-lt"/>
              <a:buAutoNum type="arabicPeriod" startAt="2"/>
            </a:pPr>
            <a:r>
              <a:rPr lang="en-US" sz="2800" dirty="0" err="1">
                <a:solidFill>
                  <a:schemeClr val="dk1"/>
                </a:solidFill>
                <a:latin typeface="Helvetica Neue"/>
                <a:ea typeface="Helvetica Neue"/>
                <a:cs typeface="Helvetica Neue"/>
                <a:sym typeface="Helvetica Neue"/>
              </a:rPr>
              <a:t>Ureditev</a:t>
            </a:r>
            <a:r>
              <a:rPr lang="en-US" sz="2800" dirty="0">
                <a:solidFill>
                  <a:schemeClr val="dk1"/>
                </a:solidFill>
                <a:latin typeface="Helvetica Neue"/>
                <a:ea typeface="Helvetica Neue"/>
                <a:cs typeface="Helvetica Neue"/>
                <a:sym typeface="Helvetica Neue"/>
              </a:rPr>
              <a:t> in </a:t>
            </a:r>
            <a:r>
              <a:rPr lang="en-US" sz="2800" dirty="0" err="1">
                <a:solidFill>
                  <a:schemeClr val="dk1"/>
                </a:solidFill>
                <a:latin typeface="Helvetica Neue"/>
                <a:ea typeface="Helvetica Neue"/>
                <a:cs typeface="Helvetica Neue"/>
                <a:sym typeface="Helvetica Neue"/>
              </a:rPr>
              <a:t>načrtovanje</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mehanizmov</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spremljanja</a:t>
            </a:r>
            <a:r>
              <a:rPr lang="en-US" sz="2800" dirty="0">
                <a:solidFill>
                  <a:schemeClr val="dk1"/>
                </a:solidFill>
                <a:latin typeface="Helvetica Neue"/>
                <a:ea typeface="Helvetica Neue"/>
                <a:cs typeface="Helvetica Neue"/>
                <a:sym typeface="Helvetica Neue"/>
              </a:rPr>
              <a:t> in </a:t>
            </a:r>
            <a:r>
              <a:rPr lang="en-US" sz="2800" dirty="0" err="1">
                <a:solidFill>
                  <a:schemeClr val="dk1"/>
                </a:solidFill>
                <a:latin typeface="Helvetica Neue"/>
                <a:ea typeface="Helvetica Neue"/>
                <a:cs typeface="Helvetica Neue"/>
                <a:sym typeface="Helvetica Neue"/>
              </a:rPr>
              <a:t>vrednotenja</a:t>
            </a:r>
            <a:r>
              <a:rPr lang="en-US" sz="2800" dirty="0">
                <a:solidFill>
                  <a:schemeClr val="dk1"/>
                </a:solidFill>
                <a:latin typeface="Helvetica Neue"/>
                <a:ea typeface="Helvetica Neue"/>
                <a:cs typeface="Helvetica Neue"/>
                <a:sym typeface="Helvetica Neue"/>
              </a:rPr>
              <a:t> za </a:t>
            </a:r>
            <a:r>
              <a:rPr lang="en-US" sz="2800" dirty="0" err="1">
                <a:solidFill>
                  <a:schemeClr val="dk1"/>
                </a:solidFill>
                <a:latin typeface="Helvetica Neue"/>
                <a:ea typeface="Helvetica Neue"/>
                <a:cs typeface="Helvetica Neue"/>
                <a:sym typeface="Helvetica Neue"/>
              </a:rPr>
              <a:t>zagotavljanje</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kakovosti</a:t>
            </a:r>
            <a:endParaRPr lang="en-US" sz="2800" dirty="0">
              <a:solidFill>
                <a:schemeClr val="dk1"/>
              </a:solidFill>
              <a:latin typeface="Helvetica Neue"/>
              <a:ea typeface="Helvetica Neue"/>
              <a:cs typeface="Helvetica Neue"/>
              <a:sym typeface="Helvetica Neue"/>
            </a:endParaRPr>
          </a:p>
          <a:p>
            <a:pPr marL="514350" indent="-514350" algn="l" rtl="0">
              <a:buFont typeface="+mj-lt"/>
              <a:buAutoNum type="arabicPeriod" startAt="2"/>
            </a:pPr>
            <a:endParaRPr lang="en-US" sz="2800" dirty="0">
              <a:solidFill>
                <a:schemeClr val="dk1"/>
              </a:solidFill>
              <a:latin typeface="Helvetica Neue"/>
              <a:ea typeface="Helvetica Neue"/>
              <a:cs typeface="Helvetica Neue"/>
              <a:sym typeface="Helvetica Neue"/>
            </a:endParaRPr>
          </a:p>
          <a:p>
            <a:pPr marL="514350" indent="-514350" algn="l" rtl="0">
              <a:buClr>
                <a:schemeClr val="accent1">
                  <a:lumMod val="75000"/>
                </a:schemeClr>
              </a:buClr>
              <a:buFont typeface="+mj-lt"/>
              <a:buAutoNum type="arabicPeriod" startAt="2"/>
            </a:pPr>
            <a:r>
              <a:rPr lang="en-US" sz="2800" dirty="0" err="1">
                <a:solidFill>
                  <a:schemeClr val="dk1"/>
                </a:solidFill>
                <a:latin typeface="Helvetica Neue"/>
                <a:ea typeface="Helvetica Neue"/>
                <a:cs typeface="Helvetica Neue"/>
                <a:sym typeface="Helvetica Neue"/>
              </a:rPr>
              <a:t>Predstavitev</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strategij</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vključevanja</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deležnikov</a:t>
            </a:r>
            <a:r>
              <a:rPr lang="en-US" sz="2800" dirty="0">
                <a:solidFill>
                  <a:schemeClr val="dk1"/>
                </a:solidFill>
                <a:latin typeface="Helvetica Neue"/>
                <a:ea typeface="Helvetica Neue"/>
                <a:cs typeface="Helvetica Neue"/>
                <a:sym typeface="Helvetica Neue"/>
              </a:rPr>
              <a:t> in </a:t>
            </a:r>
            <a:r>
              <a:rPr lang="en-US" sz="2800" dirty="0" err="1">
                <a:solidFill>
                  <a:schemeClr val="dk1"/>
                </a:solidFill>
                <a:latin typeface="Helvetica Neue"/>
                <a:ea typeface="Helvetica Neue"/>
                <a:cs typeface="Helvetica Neue"/>
                <a:sym typeface="Helvetica Neue"/>
              </a:rPr>
              <a:t>načrt</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odnosov</a:t>
            </a:r>
            <a:r>
              <a:rPr lang="en-US" sz="2800" dirty="0">
                <a:solidFill>
                  <a:schemeClr val="dk1"/>
                </a:solidFill>
                <a:latin typeface="Helvetica Neue"/>
                <a:ea typeface="Helvetica Neue"/>
                <a:cs typeface="Helvetica Neue"/>
                <a:sym typeface="Helvetica Neue"/>
              </a:rPr>
              <a:t> z </a:t>
            </a:r>
            <a:r>
              <a:rPr lang="en-US" sz="2800" dirty="0" err="1">
                <a:solidFill>
                  <a:schemeClr val="dk1"/>
                </a:solidFill>
                <a:latin typeface="Helvetica Neue"/>
                <a:ea typeface="Helvetica Neue"/>
                <a:cs typeface="Helvetica Neue"/>
                <a:sym typeface="Helvetica Neue"/>
              </a:rPr>
              <a:t>javnostmi</a:t>
            </a:r>
            <a:endParaRPr lang="en-US" sz="2800" dirty="0">
              <a:solidFill>
                <a:schemeClr val="dk1"/>
              </a:solidFill>
              <a:latin typeface="Helvetica Neue"/>
              <a:ea typeface="Helvetica Neue"/>
              <a:cs typeface="Helvetica Neue"/>
              <a:sym typeface="Helvetica Neue"/>
            </a:endParaRPr>
          </a:p>
        </p:txBody>
      </p:sp>
      <p:sp>
        <p:nvSpPr>
          <p:cNvPr id="8" name="CasellaDiTesto 7"/>
          <p:cNvSpPr txBox="1"/>
          <p:nvPr/>
        </p:nvSpPr>
        <p:spPr>
          <a:xfrm>
            <a:off x="274092" y="6182436"/>
            <a:ext cx="2318983" cy="2279175"/>
          </a:xfrm>
          <a:prstGeom prst="rect">
            <a:avLst/>
          </a:prstGeom>
          <a:noFill/>
          <a:ln w="57150">
            <a:solidFill>
              <a:srgbClr val="00B0F0"/>
            </a:solidFill>
          </a:ln>
        </p:spPr>
        <p:txBody>
          <a:bodyPr wrap="square" rtlCol="0">
            <a:spAutoFit/>
          </a:bodyPr>
          <a:lstStyle/>
          <a:p>
            <a:endParaRPr lang="en-GB" dirty="0"/>
          </a:p>
        </p:txBody>
      </p:sp>
      <p:sp>
        <p:nvSpPr>
          <p:cNvPr id="3" name="Google Shape;159;p4">
            <a:extLst>
              <a:ext uri="{FF2B5EF4-FFF2-40B4-BE49-F238E27FC236}">
                <a16:creationId xmlns:a16="http://schemas.microsoft.com/office/drawing/2014/main" id="{3F9CAD35-0BF0-103B-D038-48EAA9CF7744}"/>
              </a:ext>
            </a:extLst>
          </p:cNvPr>
          <p:cNvSpPr txBox="1"/>
          <p:nvPr/>
        </p:nvSpPr>
        <p:spPr>
          <a:xfrm>
            <a:off x="0" y="1401184"/>
            <a:ext cx="17755738" cy="523180"/>
          </a:xfrm>
          <a:prstGeom prst="rect">
            <a:avLst/>
          </a:prstGeom>
          <a:noFill/>
          <a:ln>
            <a:noFill/>
          </a:ln>
        </p:spPr>
        <p:txBody>
          <a:bodyPr spcFirstLastPara="1" wrap="square" lIns="91425" tIns="45700" rIns="91425" bIns="45700" anchor="t" anchorCtr="0">
            <a:spAutoFit/>
          </a:bodyPr>
          <a:lstStyle/>
          <a:p>
            <a:pPr lvl="0"/>
            <a:r>
              <a:rPr lang="en-US" sz="2800" b="1" dirty="0" err="1">
                <a:solidFill>
                  <a:srgbClr val="C00000"/>
                </a:solidFill>
                <a:latin typeface="Helvetica Neue"/>
                <a:ea typeface="Helvetica Neue"/>
                <a:cs typeface="Helvetica Neue"/>
                <a:sym typeface="Helvetica Neue"/>
              </a:rPr>
              <a:t>Določite</a:t>
            </a:r>
            <a:r>
              <a:rPr lang="en-US" sz="2800" b="1" dirty="0">
                <a:solidFill>
                  <a:srgbClr val="C00000"/>
                </a:solidFill>
                <a:latin typeface="Helvetica Neue"/>
                <a:ea typeface="Helvetica Neue"/>
                <a:cs typeface="Helvetica Neue"/>
                <a:sym typeface="Helvetica Neue"/>
              </a:rPr>
              <a:t> </a:t>
            </a:r>
            <a:r>
              <a:rPr lang="en-US" sz="2800" b="1" dirty="0" err="1">
                <a:solidFill>
                  <a:srgbClr val="C00000"/>
                </a:solidFill>
                <a:latin typeface="Helvetica Neue"/>
                <a:ea typeface="Helvetica Neue"/>
                <a:cs typeface="Helvetica Neue"/>
                <a:sym typeface="Helvetica Neue"/>
              </a:rPr>
              <a:t>delovne</a:t>
            </a:r>
            <a:r>
              <a:rPr lang="en-US" sz="2800" b="1" dirty="0">
                <a:solidFill>
                  <a:srgbClr val="C00000"/>
                </a:solidFill>
                <a:latin typeface="Helvetica Neue"/>
                <a:ea typeface="Helvetica Neue"/>
                <a:cs typeface="Helvetica Neue"/>
                <a:sym typeface="Helvetica Neue"/>
              </a:rPr>
              <a:t> </a:t>
            </a:r>
            <a:r>
              <a:rPr lang="en-US" sz="2800" b="1" dirty="0" err="1">
                <a:solidFill>
                  <a:srgbClr val="C00000"/>
                </a:solidFill>
                <a:latin typeface="Helvetica Neue"/>
                <a:ea typeface="Helvetica Neue"/>
                <a:cs typeface="Helvetica Neue"/>
                <a:sym typeface="Helvetica Neue"/>
              </a:rPr>
              <a:t>sklope</a:t>
            </a:r>
            <a:r>
              <a:rPr lang="en-US" sz="2800" b="1" dirty="0">
                <a:solidFill>
                  <a:srgbClr val="C00000"/>
                </a:solidFill>
                <a:latin typeface="Helvetica Neue"/>
                <a:ea typeface="Helvetica Neue"/>
                <a:cs typeface="Helvetica Neue"/>
                <a:sym typeface="Helvetica Neue"/>
              </a:rPr>
              <a:t>, ki vas </a:t>
            </a:r>
            <a:r>
              <a:rPr lang="en-US" sz="2800" b="1" dirty="0" err="1">
                <a:solidFill>
                  <a:srgbClr val="C00000"/>
                </a:solidFill>
                <a:latin typeface="Helvetica Neue"/>
                <a:ea typeface="Helvetica Neue"/>
                <a:cs typeface="Helvetica Neue"/>
                <a:sym typeface="Helvetica Neue"/>
              </a:rPr>
              <a:t>vodijo</a:t>
            </a:r>
            <a:r>
              <a:rPr lang="en-US" sz="2800" b="1" dirty="0">
                <a:solidFill>
                  <a:srgbClr val="C00000"/>
                </a:solidFill>
                <a:latin typeface="Helvetica Neue"/>
                <a:ea typeface="Helvetica Neue"/>
                <a:cs typeface="Helvetica Neue"/>
                <a:sym typeface="Helvetica Neue"/>
              </a:rPr>
              <a:t> do </a:t>
            </a:r>
            <a:r>
              <a:rPr lang="en-US" sz="2800" b="1" dirty="0" err="1">
                <a:solidFill>
                  <a:srgbClr val="C00000"/>
                </a:solidFill>
                <a:latin typeface="Helvetica Neue"/>
                <a:ea typeface="Helvetica Neue"/>
                <a:cs typeface="Helvetica Neue"/>
                <a:sym typeface="Helvetica Neue"/>
              </a:rPr>
              <a:t>bolj</a:t>
            </a:r>
            <a:r>
              <a:rPr lang="en-US" sz="2800" b="1" dirty="0">
                <a:solidFill>
                  <a:srgbClr val="C00000"/>
                </a:solidFill>
                <a:latin typeface="Helvetica Neue"/>
                <a:ea typeface="Helvetica Neue"/>
                <a:cs typeface="Helvetica Neue"/>
                <a:sym typeface="Helvetica Neue"/>
              </a:rPr>
              <a:t> </a:t>
            </a:r>
            <a:r>
              <a:rPr lang="en-US" sz="2800" b="1" dirty="0" err="1">
                <a:solidFill>
                  <a:srgbClr val="C00000"/>
                </a:solidFill>
                <a:latin typeface="Helvetica Neue"/>
                <a:ea typeface="Helvetica Neue"/>
                <a:cs typeface="Helvetica Neue"/>
                <a:sym typeface="Helvetica Neue"/>
              </a:rPr>
              <a:t>obvladljive</a:t>
            </a:r>
            <a:r>
              <a:rPr lang="en-US" sz="2800" b="1" dirty="0">
                <a:solidFill>
                  <a:srgbClr val="C00000"/>
                </a:solidFill>
                <a:latin typeface="Helvetica Neue"/>
                <a:ea typeface="Helvetica Neue"/>
                <a:cs typeface="Helvetica Neue"/>
                <a:sym typeface="Helvetica Neue"/>
              </a:rPr>
              <a:t> </a:t>
            </a:r>
            <a:r>
              <a:rPr lang="en-US" sz="2800" b="1" dirty="0" err="1">
                <a:solidFill>
                  <a:srgbClr val="C00000"/>
                </a:solidFill>
                <a:latin typeface="Helvetica Neue"/>
                <a:ea typeface="Helvetica Neue"/>
                <a:cs typeface="Helvetica Neue"/>
                <a:sym typeface="Helvetica Neue"/>
              </a:rPr>
              <a:t>delovne</a:t>
            </a:r>
            <a:r>
              <a:rPr lang="en-US" sz="2800" b="1" dirty="0">
                <a:solidFill>
                  <a:srgbClr val="C00000"/>
                </a:solidFill>
                <a:latin typeface="Helvetica Neue"/>
                <a:ea typeface="Helvetica Neue"/>
                <a:cs typeface="Helvetica Neue"/>
                <a:sym typeface="Helvetica Neue"/>
              </a:rPr>
              <a:t> </a:t>
            </a:r>
            <a:r>
              <a:rPr lang="en-US" sz="2800" b="1" dirty="0" err="1">
                <a:solidFill>
                  <a:srgbClr val="C00000"/>
                </a:solidFill>
                <a:latin typeface="Helvetica Neue"/>
                <a:ea typeface="Helvetica Neue"/>
                <a:cs typeface="Helvetica Neue"/>
                <a:sym typeface="Helvetica Neue"/>
              </a:rPr>
              <a:t>obremenitve</a:t>
            </a:r>
            <a:endParaRPr lang="en-GB" sz="2800" b="1" dirty="0">
              <a:solidFill>
                <a:srgbClr val="C00000"/>
              </a:solidFill>
              <a:latin typeface="Helvetica Neue"/>
              <a:ea typeface="Helvetica Neue"/>
              <a:cs typeface="Helvetica Neue"/>
              <a:sym typeface="Helvetica Neue"/>
            </a:endParaRPr>
          </a:p>
        </p:txBody>
      </p:sp>
      <p:graphicFrame>
        <p:nvGraphicFramePr>
          <p:cNvPr id="4" name="Table 7">
            <a:extLst>
              <a:ext uri="{FF2B5EF4-FFF2-40B4-BE49-F238E27FC236}">
                <a16:creationId xmlns:a16="http://schemas.microsoft.com/office/drawing/2014/main" id="{77C58739-17CB-4294-4C45-7300CEB5684A}"/>
              </a:ext>
            </a:extLst>
          </p:cNvPr>
          <p:cNvGraphicFramePr>
            <a:graphicFrameLocks noGrp="1"/>
          </p:cNvGraphicFramePr>
          <p:nvPr>
            <p:custDataLst>
              <p:tags r:id="rId1"/>
            </p:custDataLst>
            <p:extLst>
              <p:ext uri="{D42A27DB-BD31-4B8C-83A1-F6EECF244321}">
                <p14:modId xmlns:p14="http://schemas.microsoft.com/office/powerpoint/2010/main" val="515605910"/>
              </p:ext>
            </p:extLst>
          </p:nvPr>
        </p:nvGraphicFramePr>
        <p:xfrm>
          <a:off x="274092" y="2183441"/>
          <a:ext cx="2530572" cy="7679580"/>
        </p:xfrm>
        <a:graphic>
          <a:graphicData uri="http://schemas.openxmlformats.org/drawingml/2006/table">
            <a:tbl>
              <a:tblPr firstRow="1" bandRow="1">
                <a:tableStyleId>{5C22544A-7EE6-4342-B048-85BDC9FD1C3A}</a:tableStyleId>
              </a:tblPr>
              <a:tblGrid>
                <a:gridCol w="2530572">
                  <a:extLst>
                    <a:ext uri="{9D8B030D-6E8A-4147-A177-3AD203B41FA5}">
                      <a16:colId xmlns:a16="http://schemas.microsoft.com/office/drawing/2014/main" val="1653059613"/>
                    </a:ext>
                  </a:extLst>
                </a:gridCol>
              </a:tblGrid>
              <a:tr h="594945">
                <a:tc>
                  <a:txBody>
                    <a:bodyPr/>
                    <a:lstStyle/>
                    <a:p>
                      <a:pPr algn="ctr" rtl="0"/>
                      <a:r>
                        <a:rPr lang="en-US" sz="2000" dirty="0">
                          <a:latin typeface="Helvetica Neue" panose="020B0604020202020204" charset="0"/>
                        </a:rPr>
                        <a:t>DEJAVNOST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7C80"/>
                    </a:solidFill>
                  </a:tcPr>
                </a:tc>
                <a:extLst>
                  <a:ext uri="{0D108BD9-81ED-4DB2-BD59-A6C34878D82A}">
                    <a16:rowId xmlns:a16="http://schemas.microsoft.com/office/drawing/2014/main" val="3115676780"/>
                  </a:ext>
                </a:extLst>
              </a:tr>
              <a:tr h="135195">
                <a:tc>
                  <a:txBody>
                    <a:bodyPr/>
                    <a:lstStyle/>
                    <a:p>
                      <a:pPr algn="l" rtl="0"/>
                      <a:endParaRPr lang="en-US" sz="200" dirty="0">
                        <a:latin typeface="Helvetica Neue" panose="020B060402020202020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0215332"/>
                  </a:ext>
                </a:extLst>
              </a:tr>
              <a:tr h="310406">
                <a:tc>
                  <a:txBody>
                    <a:bodyPr/>
                    <a:lstStyle/>
                    <a:p>
                      <a:pPr algn="l" rtl="0"/>
                      <a:r>
                        <a:rPr lang="en-US" sz="1800" b="0" dirty="0">
                          <a:solidFill>
                            <a:schemeClr val="tx1"/>
                          </a:solidFill>
                          <a:latin typeface="Helvetica Neue" panose="020B0604020202020204" charset="0"/>
                        </a:rPr>
                        <a:t>Dejavnost 1.1 ___</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11976084"/>
                  </a:ext>
                </a:extLst>
              </a:tr>
              <a:tr h="310406">
                <a:tc>
                  <a:txBody>
                    <a:bodyPr/>
                    <a:lstStyle/>
                    <a:p>
                      <a:pPr algn="l" rtl="0"/>
                      <a:r>
                        <a:rPr lang="en-US" sz="1800" b="0" dirty="0">
                          <a:solidFill>
                            <a:schemeClr val="tx1"/>
                          </a:solidFill>
                          <a:latin typeface="Helvetica Neue" panose="020B0604020202020204" charset="0"/>
                        </a:rPr>
                        <a:t>Dejavnost 1.2 ___</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40331025"/>
                  </a:ext>
                </a:extLst>
              </a:tr>
              <a:tr h="310406">
                <a:tc>
                  <a:txBody>
                    <a:bodyPr/>
                    <a:lstStyle/>
                    <a:p>
                      <a:pPr algn="l" rtl="0"/>
                      <a:r>
                        <a:rPr lang="en-US" sz="1800" b="0" dirty="0">
                          <a:solidFill>
                            <a:schemeClr val="tx1"/>
                          </a:solidFill>
                          <a:latin typeface="Helvetica Neue" panose="020B0604020202020204" charset="0"/>
                        </a:rPr>
                        <a:t>Dejavnost 1.3 ___</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03950216"/>
                  </a:ext>
                </a:extLst>
              </a:tr>
              <a:tr h="310406">
                <a:tc>
                  <a:txBody>
                    <a:bodyPr/>
                    <a:lstStyle/>
                    <a:p>
                      <a:pPr algn="l" rtl="0"/>
                      <a:r>
                        <a:rPr lang="en-US" sz="1800" b="0" dirty="0">
                          <a:solidFill>
                            <a:schemeClr val="tx1"/>
                          </a:solidFill>
                          <a:latin typeface="Helvetica Neue" panose="020B0604020202020204" charset="0"/>
                        </a:rPr>
                        <a:t>Dejavnost 1.4 ___</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822403"/>
                  </a:ext>
                </a:extLst>
              </a:tr>
              <a:tr h="336273">
                <a:tc>
                  <a:txBody>
                    <a:bodyPr/>
                    <a:lstStyle/>
                    <a:p>
                      <a:pPr algn="l" rtl="0"/>
                      <a:endParaRPr lang="en-US" sz="1800" dirty="0">
                        <a:latin typeface="Helvetica Neue" panose="020B060402020202020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71459756"/>
                  </a:ext>
                </a:extLst>
              </a:tr>
              <a:tr h="310406">
                <a:tc>
                  <a:txBody>
                    <a:bodyPr/>
                    <a:lstStyle/>
                    <a:p>
                      <a:pPr algn="l" rtl="0"/>
                      <a:r>
                        <a:rPr lang="en-US" sz="1800" dirty="0">
                          <a:latin typeface="Helvetica Neue" panose="020B0604020202020204" charset="0"/>
                        </a:rPr>
                        <a:t>Dejavnost 2.1 ___</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7740465"/>
                  </a:ext>
                </a:extLst>
              </a:tr>
              <a:tr h="310406">
                <a:tc>
                  <a:txBody>
                    <a:bodyPr/>
                    <a:lstStyle/>
                    <a:p>
                      <a:pPr algn="l" rtl="0"/>
                      <a:r>
                        <a:rPr lang="en-US" sz="1800" dirty="0">
                          <a:latin typeface="Helvetica Neue" panose="020B0604020202020204" charset="0"/>
                        </a:rPr>
                        <a:t>Dejavnost 2.2 ___</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71073980"/>
                  </a:ext>
                </a:extLst>
              </a:tr>
              <a:tr h="326977">
                <a:tc>
                  <a:txBody>
                    <a:bodyPr/>
                    <a:lstStyle/>
                    <a:p>
                      <a:pPr algn="l" rtl="0"/>
                      <a:r>
                        <a:rPr lang="en-US" sz="1800" dirty="0">
                          <a:latin typeface="Helvetica Neue" panose="020B0604020202020204" charset="0"/>
                        </a:rPr>
                        <a:t>Dejavnost 2.3 ___</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0002568"/>
                  </a:ext>
                </a:extLst>
              </a:tr>
              <a:tr h="336273">
                <a:tc>
                  <a:txBody>
                    <a:bodyPr/>
                    <a:lstStyle/>
                    <a:p>
                      <a:pPr algn="l" rtl="0"/>
                      <a:endParaRPr lang="en-US" sz="1800" dirty="0">
                        <a:latin typeface="Helvetica Neue" panose="020B060402020202020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02103534"/>
                  </a:ext>
                </a:extLst>
              </a:tr>
              <a:tr h="310406">
                <a:tc>
                  <a:txBody>
                    <a:bodyPr/>
                    <a:lstStyle/>
                    <a:p>
                      <a:pPr algn="l" rtl="0"/>
                      <a:r>
                        <a:rPr lang="en-US" sz="1800" dirty="0">
                          <a:latin typeface="Helvetica Neue" panose="020B0604020202020204" charset="0"/>
                        </a:rPr>
                        <a:t>Dejavnost 3.1 ___</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49783237"/>
                  </a:ext>
                </a:extLst>
              </a:tr>
              <a:tr h="310406">
                <a:tc>
                  <a:txBody>
                    <a:bodyPr/>
                    <a:lstStyle/>
                    <a:p>
                      <a:pPr algn="l" rtl="0"/>
                      <a:r>
                        <a:rPr lang="en-US" sz="1800" dirty="0">
                          <a:latin typeface="Helvetica Neue" panose="020B0604020202020204" charset="0"/>
                        </a:rPr>
                        <a:t>Dejavnost 3.2 ___</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18366646"/>
                  </a:ext>
                </a:extLst>
              </a:tr>
              <a:tr h="326977">
                <a:tc>
                  <a:txBody>
                    <a:bodyPr/>
                    <a:lstStyle/>
                    <a:p>
                      <a:pPr algn="l" rtl="0"/>
                      <a:r>
                        <a:rPr lang="en-US" sz="1800" dirty="0">
                          <a:latin typeface="Helvetica Neue" panose="020B0604020202020204" charset="0"/>
                        </a:rPr>
                        <a:t>Dejavnost 3.3 ___</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83868164"/>
                  </a:ext>
                </a:extLst>
              </a:tr>
              <a:tr h="310406">
                <a:tc>
                  <a:txBody>
                    <a:bodyPr/>
                    <a:lstStyle/>
                    <a:p>
                      <a:pPr algn="l" rtl="0"/>
                      <a:r>
                        <a:rPr lang="en-US" sz="1800" dirty="0">
                          <a:latin typeface="Helvetica Neue" panose="020B0604020202020204" charset="0"/>
                        </a:rPr>
                        <a:t>Dejavnost 3.4 ___</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91823637"/>
                  </a:ext>
                </a:extLst>
              </a:tr>
              <a:tr h="310406">
                <a:tc>
                  <a:txBody>
                    <a:bodyPr/>
                    <a:lstStyle/>
                    <a:p>
                      <a:pPr algn="l" rtl="0"/>
                      <a:r>
                        <a:rPr lang="en-US" sz="1800" dirty="0">
                          <a:latin typeface="Helvetica Neue" panose="020B0604020202020204" charset="0"/>
                        </a:rPr>
                        <a:t>Dejavnost 3.5 ___</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80593370"/>
                  </a:ext>
                </a:extLst>
              </a:tr>
              <a:tr h="326977">
                <a:tc>
                  <a:txBody>
                    <a:bodyPr/>
                    <a:lstStyle/>
                    <a:p>
                      <a:pPr algn="l" rtl="0"/>
                      <a:r>
                        <a:rPr lang="en-US" sz="1800" dirty="0">
                          <a:latin typeface="Helvetica Neue" panose="020B0604020202020204" charset="0"/>
                        </a:rPr>
                        <a:t>Dejavnost 3.6 ___</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7486989"/>
                  </a:ext>
                </a:extLst>
              </a:tr>
              <a:tr h="336273">
                <a:tc>
                  <a:txBody>
                    <a:bodyPr/>
                    <a:lstStyle/>
                    <a:p>
                      <a:pPr algn="l" rtl="0"/>
                      <a:endParaRPr lang="en-US" sz="1800" dirty="0">
                        <a:latin typeface="Helvetica Neue" panose="020B060402020202020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90826700"/>
                  </a:ext>
                </a:extLst>
              </a:tr>
              <a:tr h="326977">
                <a:tc>
                  <a:txBody>
                    <a:bodyPr/>
                    <a:lstStyle/>
                    <a:p>
                      <a:pPr algn="l" rtl="0"/>
                      <a:r>
                        <a:rPr lang="en-US" sz="1800" dirty="0">
                          <a:latin typeface="Helvetica Neue" panose="020B0604020202020204" charset="0"/>
                        </a:rPr>
                        <a:t>Dejavnost 4.1 ___</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79994450"/>
                  </a:ext>
                </a:extLst>
              </a:tr>
              <a:tr h="310406">
                <a:tc>
                  <a:txBody>
                    <a:bodyPr/>
                    <a:lstStyle/>
                    <a:p>
                      <a:pPr algn="l" rtl="0"/>
                      <a:r>
                        <a:rPr lang="en-US" sz="1800" dirty="0">
                          <a:latin typeface="Helvetica Neue" panose="020B0604020202020204" charset="0"/>
                        </a:rPr>
                        <a:t>Dejavnost 4.2 ___</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90218810"/>
                  </a:ext>
                </a:extLst>
              </a:tr>
              <a:tr h="310406">
                <a:tc>
                  <a:txBody>
                    <a:bodyPr/>
                    <a:lstStyle/>
                    <a:p>
                      <a:pPr algn="l" rtl="0"/>
                      <a:r>
                        <a:rPr lang="en-US" sz="1800" dirty="0">
                          <a:latin typeface="Helvetica Neue" panose="020B0604020202020204" charset="0"/>
                        </a:rPr>
                        <a:t>Dejavnost 4.3 ___</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84558835"/>
                  </a:ext>
                </a:extLst>
              </a:tr>
            </a:tbl>
          </a:graphicData>
        </a:graphic>
      </p:graphicFrame>
    </p:spTree>
    <p:extLst>
      <p:ext uri="{BB962C8B-B14F-4D97-AF65-F5344CB8AC3E}">
        <p14:creationId xmlns:p14="http://schemas.microsoft.com/office/powerpoint/2010/main" val="18786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2" name="CasellaDiTesto 1"/>
          <p:cNvSpPr txBox="1"/>
          <p:nvPr/>
        </p:nvSpPr>
        <p:spPr>
          <a:xfrm>
            <a:off x="860946" y="7823462"/>
            <a:ext cx="16582030" cy="2347415"/>
          </a:xfrm>
          <a:prstGeom prst="rect">
            <a:avLst/>
          </a:prstGeom>
          <a:solidFill>
            <a:schemeClr val="bg1"/>
          </a:solidFill>
        </p:spPr>
        <p:txBody>
          <a:bodyPr wrap="square" rtlCol="0">
            <a:spAutoFit/>
          </a:bodyPr>
          <a:lstStyle/>
          <a:p>
            <a:pPr algn="l" rtl="0"/>
            <a:endParaRPr lang="en-GB" dirty="0"/>
          </a:p>
        </p:txBody>
      </p:sp>
      <p:sp>
        <p:nvSpPr>
          <p:cNvPr id="6" name="CasellaDiTesto 5"/>
          <p:cNvSpPr txBox="1"/>
          <p:nvPr/>
        </p:nvSpPr>
        <p:spPr>
          <a:xfrm>
            <a:off x="13361158" y="0"/>
            <a:ext cx="4668672" cy="2347415"/>
          </a:xfrm>
          <a:prstGeom prst="rect">
            <a:avLst/>
          </a:prstGeom>
          <a:solidFill>
            <a:schemeClr val="bg1"/>
          </a:solidFill>
        </p:spPr>
        <p:txBody>
          <a:bodyPr wrap="square" rtlCol="0">
            <a:spAutoFit/>
          </a:bodyPr>
          <a:lstStyle/>
          <a:p>
            <a:pPr algn="l" rtl="0"/>
            <a:endParaRPr lang="en-GB" dirty="0"/>
          </a:p>
        </p:txBody>
      </p:sp>
      <p:sp>
        <p:nvSpPr>
          <p:cNvPr id="158" name="Google Shape;158;p4"/>
          <p:cNvSpPr txBox="1"/>
          <p:nvPr/>
        </p:nvSpPr>
        <p:spPr>
          <a:xfrm>
            <a:off x="274092" y="707020"/>
            <a:ext cx="17755738" cy="769401"/>
          </a:xfrm>
          <a:prstGeom prst="rect">
            <a:avLst/>
          </a:prstGeom>
          <a:noFill/>
          <a:ln>
            <a:noFill/>
          </a:ln>
        </p:spPr>
        <p:txBody>
          <a:bodyPr spcFirstLastPara="1" wrap="square" lIns="91425" tIns="45700" rIns="91425" bIns="45700" anchor="t" anchorCtr="0">
            <a:spAutoFit/>
          </a:bodyPr>
          <a:lstStyle/>
          <a:p>
            <a:pPr lvl="0"/>
            <a:r>
              <a:rPr lang="en-US" sz="4400" b="1" dirty="0">
                <a:solidFill>
                  <a:srgbClr val="D00B24"/>
                </a:solidFill>
                <a:latin typeface="Arial"/>
                <a:ea typeface="Arial"/>
                <a:cs typeface="Arial"/>
                <a:sym typeface="Arial"/>
              </a:rPr>
              <a:t>1. </a:t>
            </a:r>
            <a:r>
              <a:rPr lang="en-US" sz="4400" b="1" dirty="0" err="1">
                <a:solidFill>
                  <a:srgbClr val="D00B24"/>
                </a:solidFill>
                <a:highlight>
                  <a:schemeClr val="lt1"/>
                </a:highlight>
              </a:rPr>
              <a:t>Pristop</a:t>
            </a:r>
            <a:r>
              <a:rPr lang="en-US" sz="4400" b="1" dirty="0">
                <a:solidFill>
                  <a:srgbClr val="D00B24"/>
                </a:solidFill>
                <a:highlight>
                  <a:schemeClr val="lt1"/>
                </a:highlight>
              </a:rPr>
              <a:t> </a:t>
            </a:r>
            <a:r>
              <a:rPr lang="en-US" sz="4400" b="1" dirty="0" err="1">
                <a:solidFill>
                  <a:srgbClr val="D00B24"/>
                </a:solidFill>
                <a:highlight>
                  <a:schemeClr val="lt1"/>
                </a:highlight>
              </a:rPr>
              <a:t>razčlenitve</a:t>
            </a:r>
            <a:r>
              <a:rPr lang="en-US" sz="4400" b="1" dirty="0">
                <a:solidFill>
                  <a:srgbClr val="D00B24"/>
                </a:solidFill>
                <a:highlight>
                  <a:schemeClr val="lt1"/>
                </a:highlight>
              </a:rPr>
              <a:t> dela za </a:t>
            </a:r>
            <a:r>
              <a:rPr lang="en-US" sz="4400" b="1" dirty="0" err="1">
                <a:solidFill>
                  <a:srgbClr val="D00B24"/>
                </a:solidFill>
                <a:highlight>
                  <a:schemeClr val="lt1"/>
                </a:highlight>
              </a:rPr>
              <a:t>hibridne</a:t>
            </a:r>
            <a:r>
              <a:rPr lang="en-US" sz="4400" b="1" dirty="0">
                <a:solidFill>
                  <a:srgbClr val="D00B24"/>
                </a:solidFill>
                <a:highlight>
                  <a:schemeClr val="lt1"/>
                </a:highlight>
              </a:rPr>
              <a:t> </a:t>
            </a:r>
            <a:r>
              <a:rPr lang="en-US" sz="4400" b="1" dirty="0" err="1">
                <a:solidFill>
                  <a:srgbClr val="D00B24"/>
                </a:solidFill>
                <a:highlight>
                  <a:schemeClr val="lt1"/>
                </a:highlight>
              </a:rPr>
              <a:t>delavce</a:t>
            </a:r>
            <a:endParaRPr lang="en-GB" sz="4400" b="1" dirty="0">
              <a:solidFill>
                <a:srgbClr val="D00B24"/>
              </a:solidFill>
            </a:endParaRPr>
          </a:p>
        </p:txBody>
      </p:sp>
      <p:graphicFrame>
        <p:nvGraphicFramePr>
          <p:cNvPr id="11" name="Table 7">
            <a:extLst>
              <a:ext uri="{FF2B5EF4-FFF2-40B4-BE49-F238E27FC236}">
                <a16:creationId xmlns:a16="http://schemas.microsoft.com/office/drawing/2014/main" id="{7091F92C-F255-E10F-ACEC-5B40EB33BD9F}"/>
              </a:ext>
            </a:extLst>
          </p:cNvPr>
          <p:cNvGraphicFramePr>
            <a:graphicFrameLocks noGrp="1"/>
          </p:cNvGraphicFramePr>
          <p:nvPr>
            <p:custDataLst>
              <p:tags r:id="rId1"/>
            </p:custDataLst>
          </p:nvPr>
        </p:nvGraphicFramePr>
        <p:xfrm>
          <a:off x="274094" y="2197090"/>
          <a:ext cx="12977884" cy="7015149"/>
        </p:xfrm>
        <a:graphic>
          <a:graphicData uri="http://schemas.openxmlformats.org/drawingml/2006/table">
            <a:tbl>
              <a:tblPr firstRow="1" bandRow="1">
                <a:tableStyleId>{5C22544A-7EE6-4342-B048-85BDC9FD1C3A}</a:tableStyleId>
              </a:tblPr>
              <a:tblGrid>
                <a:gridCol w="1849499">
                  <a:extLst>
                    <a:ext uri="{9D8B030D-6E8A-4147-A177-3AD203B41FA5}">
                      <a16:colId xmlns:a16="http://schemas.microsoft.com/office/drawing/2014/main" val="455537293"/>
                    </a:ext>
                  </a:extLst>
                </a:gridCol>
                <a:gridCol w="1849499">
                  <a:extLst>
                    <a:ext uri="{9D8B030D-6E8A-4147-A177-3AD203B41FA5}">
                      <a16:colId xmlns:a16="http://schemas.microsoft.com/office/drawing/2014/main" val="2045693917"/>
                    </a:ext>
                  </a:extLst>
                </a:gridCol>
                <a:gridCol w="1849499">
                  <a:extLst>
                    <a:ext uri="{9D8B030D-6E8A-4147-A177-3AD203B41FA5}">
                      <a16:colId xmlns:a16="http://schemas.microsoft.com/office/drawing/2014/main" val="1103874713"/>
                    </a:ext>
                  </a:extLst>
                </a:gridCol>
                <a:gridCol w="1849499">
                  <a:extLst>
                    <a:ext uri="{9D8B030D-6E8A-4147-A177-3AD203B41FA5}">
                      <a16:colId xmlns:a16="http://schemas.microsoft.com/office/drawing/2014/main" val="3638104872"/>
                    </a:ext>
                  </a:extLst>
                </a:gridCol>
                <a:gridCol w="1849499">
                  <a:extLst>
                    <a:ext uri="{9D8B030D-6E8A-4147-A177-3AD203B41FA5}">
                      <a16:colId xmlns:a16="http://schemas.microsoft.com/office/drawing/2014/main" val="3559822480"/>
                    </a:ext>
                  </a:extLst>
                </a:gridCol>
                <a:gridCol w="1849499">
                  <a:extLst>
                    <a:ext uri="{9D8B030D-6E8A-4147-A177-3AD203B41FA5}">
                      <a16:colId xmlns:a16="http://schemas.microsoft.com/office/drawing/2014/main" val="229341658"/>
                    </a:ext>
                  </a:extLst>
                </a:gridCol>
                <a:gridCol w="1880890">
                  <a:extLst>
                    <a:ext uri="{9D8B030D-6E8A-4147-A177-3AD203B41FA5}">
                      <a16:colId xmlns:a16="http://schemas.microsoft.com/office/drawing/2014/main" val="3271338120"/>
                    </a:ext>
                  </a:extLst>
                </a:gridCol>
              </a:tblGrid>
              <a:tr h="1038079">
                <a:tc>
                  <a:txBody>
                    <a:bodyPr/>
                    <a:lstStyle/>
                    <a:p>
                      <a:pPr algn="ctr" rtl="0"/>
                      <a:r>
                        <a:rPr lang="en-US" sz="2400" dirty="0">
                          <a:latin typeface="Helvetica Neue" panose="020B0604020202020204" charset="0"/>
                        </a:rPr>
                        <a:t>10. dan</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7C80"/>
                    </a:solidFill>
                  </a:tcPr>
                </a:tc>
                <a:tc>
                  <a:txBody>
                    <a:bodyPr/>
                    <a:lstStyle/>
                    <a:p>
                      <a:pPr algn="ctr" rtl="0"/>
                      <a:r>
                        <a:rPr lang="en-US" sz="2400" dirty="0">
                          <a:latin typeface="Helvetica Neue" panose="020B0604020202020204" charset="0"/>
                        </a:rPr>
                        <a:t>11. dan</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7C80"/>
                    </a:solidFill>
                  </a:tcPr>
                </a:tc>
                <a:tc>
                  <a:txBody>
                    <a:bodyPr/>
                    <a:lstStyle/>
                    <a:p>
                      <a:pPr algn="ctr" rtl="0"/>
                      <a:r>
                        <a:rPr lang="en-US" sz="2400" dirty="0">
                          <a:latin typeface="Helvetica Neue" panose="020B0604020202020204" charset="0"/>
                        </a:rPr>
                        <a:t>12. dan</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7C80"/>
                    </a:solidFill>
                  </a:tcPr>
                </a:tc>
                <a:tc>
                  <a:txBody>
                    <a:bodyPr/>
                    <a:lstStyle/>
                    <a:p>
                      <a:pPr algn="ctr" rtl="0"/>
                      <a:r>
                        <a:rPr lang="en-US" sz="2400" dirty="0">
                          <a:latin typeface="Helvetica Neue" panose="020B0604020202020204" charset="0"/>
                        </a:rPr>
                        <a:t>13. dan</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7C80"/>
                    </a:solidFill>
                  </a:tcPr>
                </a:tc>
                <a:tc>
                  <a:txBody>
                    <a:bodyPr/>
                    <a:lstStyle/>
                    <a:p>
                      <a:pPr algn="ctr" rtl="0"/>
                      <a:r>
                        <a:rPr lang="en-US" sz="2400" dirty="0">
                          <a:latin typeface="Helvetica Neue" panose="020B0604020202020204" charset="0"/>
                        </a:rPr>
                        <a:t>14. dan</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7C80"/>
                    </a:solidFill>
                  </a:tcPr>
                </a:tc>
                <a:tc>
                  <a:txBody>
                    <a:bodyPr/>
                    <a:lstStyle/>
                    <a:p>
                      <a:pPr algn="ctr" rtl="0"/>
                      <a:r>
                        <a:rPr lang="en-US" sz="2400" dirty="0">
                          <a:latin typeface="Helvetica Neue" panose="020B0604020202020204" charset="0"/>
                        </a:rPr>
                        <a:t>15. dan</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7C80"/>
                    </a:solidFill>
                  </a:tcPr>
                </a:tc>
                <a:tc>
                  <a:txBody>
                    <a:bodyPr/>
                    <a:lstStyle/>
                    <a:p>
                      <a:pPr algn="ctr" rtl="0"/>
                      <a:r>
                        <a:rPr lang="en-US" sz="2400" dirty="0">
                          <a:latin typeface="Helvetica Neue" panose="020B0604020202020204" charset="0"/>
                        </a:rPr>
                        <a:t>16. dan</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7C80"/>
                    </a:solidFill>
                  </a:tcPr>
                </a:tc>
                <a:extLst>
                  <a:ext uri="{0D108BD9-81ED-4DB2-BD59-A6C34878D82A}">
                    <a16:rowId xmlns:a16="http://schemas.microsoft.com/office/drawing/2014/main" val="3115676780"/>
                  </a:ext>
                </a:extLst>
              </a:tr>
              <a:tr h="978761">
                <a:tc>
                  <a:txBody>
                    <a:bodyPr/>
                    <a:lstStyle/>
                    <a:p>
                      <a:pPr algn="l" rtl="0"/>
                      <a:endParaRPr lang="en-US" sz="5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lumMod val="75000"/>
                      </a:schemeClr>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49783237"/>
                  </a:ext>
                </a:extLst>
              </a:tr>
              <a:tr h="978761">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lumMod val="75000"/>
                      </a:schemeClr>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lumMod val="75000"/>
                      </a:schemeClr>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18366646"/>
                  </a:ext>
                </a:extLst>
              </a:tr>
              <a:tr h="1031013">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lumMod val="75000"/>
                      </a:schemeClr>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lumMod val="75000"/>
                      </a:schemeClr>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083868164"/>
                  </a:ext>
                </a:extLst>
              </a:tr>
              <a:tr h="978761">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lumMod val="75000"/>
                      </a:schemeClr>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lumMod val="75000"/>
                      </a:schemeClr>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lumMod val="75000"/>
                      </a:schemeClr>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lumMod val="75000"/>
                      </a:schemeClr>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491823637"/>
                  </a:ext>
                </a:extLst>
              </a:tr>
              <a:tr h="978761">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lumMod val="75000"/>
                      </a:schemeClr>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lumMod val="75000"/>
                      </a:schemeClr>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80593370"/>
                  </a:ext>
                </a:extLst>
              </a:tr>
              <a:tr h="1031013">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lumMod val="75000"/>
                      </a:schemeClr>
                    </a:solidFill>
                  </a:tcPr>
                </a:tc>
                <a:tc>
                  <a:txBody>
                    <a:bodyPr/>
                    <a:lstStyle/>
                    <a:p>
                      <a:pPr algn="l" rtl="0"/>
                      <a:endParaRPr lang="en-US" sz="1200" dirty="0">
                        <a:latin typeface="Helvetica Neue" panose="020B060402020202020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037486989"/>
                  </a:ext>
                </a:extLst>
              </a:tr>
            </a:tbl>
          </a:graphicData>
        </a:graphic>
      </p:graphicFrame>
      <p:sp>
        <p:nvSpPr>
          <p:cNvPr id="3" name="Rettangolo 2"/>
          <p:cNvSpPr/>
          <p:nvPr/>
        </p:nvSpPr>
        <p:spPr>
          <a:xfrm>
            <a:off x="274092" y="3599115"/>
            <a:ext cx="17755740" cy="5355312"/>
          </a:xfrm>
          <a:prstGeom prst="rect">
            <a:avLst/>
          </a:prstGeom>
        </p:spPr>
        <p:txBody>
          <a:bodyPr wrap="square">
            <a:spAutoFit/>
          </a:bodyPr>
          <a:lstStyle/>
          <a:p>
            <a:pPr marL="514350" marR="0" lvl="0" indent="-514350" algn="l" rtl="0">
              <a:spcBef>
                <a:spcPts val="0"/>
              </a:spcBef>
              <a:spcAft>
                <a:spcPts val="0"/>
              </a:spcAft>
              <a:buClr>
                <a:schemeClr val="accent1">
                  <a:lumMod val="75000"/>
                </a:schemeClr>
              </a:buClr>
              <a:buFont typeface="+mj-lt"/>
              <a:buAutoNum type="arabicPeriod"/>
            </a:pPr>
            <a:r>
              <a:rPr lang="en-US" sz="2400" dirty="0" err="1">
                <a:solidFill>
                  <a:schemeClr val="bg2"/>
                </a:solidFill>
                <a:latin typeface="Helvetica Neue"/>
                <a:ea typeface="Helvetica Neue"/>
                <a:cs typeface="Helvetica Neue"/>
                <a:sym typeface="Helvetica Neue"/>
              </a:rPr>
              <a:t>Začetni</a:t>
            </a:r>
            <a:r>
              <a:rPr lang="en-US" sz="2400" dirty="0">
                <a:solidFill>
                  <a:schemeClr val="bg2"/>
                </a:solidFill>
                <a:latin typeface="Helvetica Neue"/>
                <a:ea typeface="Helvetica Neue"/>
                <a:cs typeface="Helvetica Neue"/>
                <a:sym typeface="Helvetica Neue"/>
              </a:rPr>
              <a:t> </a:t>
            </a:r>
            <a:r>
              <a:rPr lang="en-US" sz="2400" dirty="0" err="1">
                <a:solidFill>
                  <a:schemeClr val="bg2"/>
                </a:solidFill>
                <a:latin typeface="Helvetica Neue"/>
                <a:ea typeface="Helvetica Neue"/>
                <a:cs typeface="Helvetica Neue"/>
                <a:sym typeface="Helvetica Neue"/>
              </a:rPr>
              <a:t>osnutek</a:t>
            </a:r>
            <a:r>
              <a:rPr lang="en-US" sz="2400" dirty="0">
                <a:solidFill>
                  <a:schemeClr val="bg2"/>
                </a:solidFill>
                <a:latin typeface="Helvetica Neue"/>
                <a:ea typeface="Helvetica Neue"/>
                <a:cs typeface="Helvetica Neue"/>
                <a:sym typeface="Helvetica Neue"/>
              </a:rPr>
              <a:t>: </a:t>
            </a:r>
            <a:r>
              <a:rPr lang="en-US" sz="2400" dirty="0" err="1">
                <a:solidFill>
                  <a:schemeClr val="bg2"/>
                </a:solidFill>
                <a:latin typeface="Helvetica Neue"/>
                <a:ea typeface="Helvetica Neue"/>
                <a:cs typeface="Helvetica Neue"/>
                <a:sym typeface="Helvetica Neue"/>
              </a:rPr>
              <a:t>konsolidacija</a:t>
            </a:r>
            <a:r>
              <a:rPr lang="en-US" sz="2400" dirty="0">
                <a:solidFill>
                  <a:schemeClr val="bg2"/>
                </a:solidFill>
                <a:latin typeface="Helvetica Neue"/>
                <a:ea typeface="Helvetica Neue"/>
                <a:cs typeface="Helvetica Neue"/>
                <a:sym typeface="Helvetica Neue"/>
              </a:rPr>
              <a:t> </a:t>
            </a:r>
            <a:r>
              <a:rPr lang="en-US" sz="2400" dirty="0" err="1">
                <a:solidFill>
                  <a:schemeClr val="bg2"/>
                </a:solidFill>
                <a:latin typeface="Helvetica Neue"/>
                <a:ea typeface="Helvetica Neue"/>
                <a:cs typeface="Helvetica Neue"/>
                <a:sym typeface="Helvetica Neue"/>
              </a:rPr>
              <a:t>kazala</a:t>
            </a:r>
            <a:endParaRPr lang="en-US" sz="2400" dirty="0">
              <a:solidFill>
                <a:schemeClr val="bg2"/>
              </a:solidFill>
              <a:latin typeface="Helvetica Neue"/>
              <a:ea typeface="Helvetica Neue"/>
              <a:cs typeface="Helvetica Neue"/>
              <a:sym typeface="Helvetica Neue"/>
            </a:endParaRPr>
          </a:p>
          <a:p>
            <a:pPr marL="514350" lvl="0" indent="-514350" algn="l" rtl="0">
              <a:buClr>
                <a:schemeClr val="accent1">
                  <a:lumMod val="75000"/>
                </a:schemeClr>
              </a:buClr>
              <a:buFont typeface="+mj-lt"/>
              <a:buAutoNum type="arabicPeriod"/>
            </a:pPr>
            <a:endParaRPr lang="en-US" sz="2400" dirty="0">
              <a:solidFill>
                <a:srgbClr val="002060"/>
              </a:solidFill>
              <a:latin typeface="Helvetica Neue"/>
              <a:ea typeface="Helvetica Neue"/>
              <a:cs typeface="Helvetica Neue"/>
              <a:sym typeface="Helvetica Neue"/>
            </a:endParaRPr>
          </a:p>
          <a:p>
            <a:pPr marL="228600" lvl="0" indent="-228600" algn="l" rtl="0">
              <a:buFont typeface="+mj-lt"/>
              <a:buAutoNum type="arabicPeriod"/>
            </a:pPr>
            <a:endParaRPr lang="en-US" sz="1000" dirty="0">
              <a:solidFill>
                <a:srgbClr val="002060"/>
              </a:solidFill>
              <a:latin typeface="Helvetica Neue"/>
              <a:ea typeface="Helvetica Neue"/>
              <a:cs typeface="Helvetica Neue"/>
              <a:sym typeface="Helvetica Neue"/>
            </a:endParaRPr>
          </a:p>
          <a:p>
            <a:pPr marL="514350" lvl="0" indent="-514350" algn="l" rtl="0">
              <a:buClr>
                <a:schemeClr val="accent1">
                  <a:lumMod val="75000"/>
                </a:schemeClr>
              </a:buClr>
              <a:buFont typeface="+mj-lt"/>
              <a:buAutoNum type="arabicPeriod"/>
            </a:pPr>
            <a:r>
              <a:rPr lang="en-US" sz="2400" dirty="0">
                <a:solidFill>
                  <a:srgbClr val="002060"/>
                </a:solidFill>
                <a:latin typeface="Helvetica Neue"/>
                <a:ea typeface="Helvetica Neue"/>
                <a:cs typeface="Helvetica Neue"/>
                <a:sym typeface="Helvetica Neue"/>
              </a:rPr>
              <a:t>Začetna validacija prvih dveh delov: </a:t>
            </a:r>
            <a:r>
              <a:rPr lang="en-US" sz="2400" dirty="0" err="1">
                <a:solidFill>
                  <a:srgbClr val="002060"/>
                </a:solidFill>
                <a:latin typeface="Helvetica Neue"/>
                <a:ea typeface="Helvetica Neue"/>
                <a:cs typeface="Helvetica Neue"/>
                <a:sym typeface="Helvetica Neue"/>
              </a:rPr>
              <a:t>uvod</a:t>
            </a:r>
            <a:r>
              <a:rPr lang="en-US" sz="2400" dirty="0">
                <a:solidFill>
                  <a:srgbClr val="002060"/>
                </a:solidFill>
                <a:latin typeface="Helvetica Neue"/>
                <a:ea typeface="Helvetica Neue"/>
                <a:cs typeface="Helvetica Neue"/>
                <a:sym typeface="Helvetica Neue"/>
              </a:rPr>
              <a:t> v projekt in pričakovani rezultati</a:t>
            </a:r>
          </a:p>
          <a:p>
            <a:pPr marL="742950" lvl="0" indent="-742950" algn="l" rtl="0">
              <a:buFont typeface="+mj-lt"/>
              <a:buAutoNum type="arabicPeriod"/>
            </a:pPr>
            <a:endParaRPr lang="en-US" sz="4000" dirty="0">
              <a:solidFill>
                <a:srgbClr val="002060"/>
              </a:solidFill>
              <a:latin typeface="Helvetica Neue"/>
              <a:ea typeface="Helvetica Neue"/>
              <a:cs typeface="Helvetica Neue"/>
              <a:sym typeface="Helvetica Neue"/>
            </a:endParaRPr>
          </a:p>
          <a:p>
            <a:pPr marL="514350" indent="-514350" algn="l" rtl="0">
              <a:buClr>
                <a:schemeClr val="accent1">
                  <a:lumMod val="75000"/>
                </a:schemeClr>
              </a:buClr>
              <a:buFont typeface="+mj-lt"/>
              <a:buAutoNum type="arabicPeriod"/>
            </a:pPr>
            <a:r>
              <a:rPr lang="en-US" sz="2400" dirty="0">
                <a:solidFill>
                  <a:srgbClr val="002060"/>
                </a:solidFill>
                <a:latin typeface="Helvetica Neue"/>
                <a:ea typeface="Helvetica Neue"/>
                <a:cs typeface="Helvetica Neue"/>
                <a:sym typeface="Helvetica Neue"/>
              </a:rPr>
              <a:t>Podrobna predstavitev rezultatov in mejnikov projekta</a:t>
            </a:r>
          </a:p>
          <a:p>
            <a:pPr marL="514350" indent="-514350" algn="l" rtl="0">
              <a:buFont typeface="+mj-lt"/>
              <a:buAutoNum type="arabicPeriod"/>
            </a:pPr>
            <a:endParaRPr lang="en-US" sz="4400" dirty="0">
              <a:solidFill>
                <a:srgbClr val="002060"/>
              </a:solidFill>
              <a:latin typeface="Helvetica Neue"/>
              <a:ea typeface="Helvetica Neue"/>
              <a:cs typeface="Helvetica Neue"/>
              <a:sym typeface="Helvetica Neue"/>
            </a:endParaRPr>
          </a:p>
          <a:p>
            <a:pPr marL="514350" indent="-514350">
              <a:buClr>
                <a:schemeClr val="accent1">
                  <a:lumMod val="75000"/>
                </a:schemeClr>
              </a:buClr>
              <a:buFont typeface="+mj-lt"/>
              <a:buAutoNum type="arabicPeriod"/>
            </a:pPr>
            <a:r>
              <a:rPr lang="en-US" sz="2400" dirty="0">
                <a:solidFill>
                  <a:srgbClr val="002060"/>
                </a:solidFill>
                <a:latin typeface="Helvetica Neue"/>
                <a:ea typeface="Helvetica Neue"/>
                <a:cs typeface="Helvetica Neue"/>
                <a:sym typeface="Helvetica Neue"/>
              </a:rPr>
              <a:t>Točno in natančno </a:t>
            </a:r>
            <a:r>
              <a:rPr lang="en-US" sz="2400" dirty="0" err="1">
                <a:solidFill>
                  <a:srgbClr val="002060"/>
                </a:solidFill>
                <a:latin typeface="Helvetica Neue"/>
                <a:ea typeface="Helvetica Neue"/>
                <a:cs typeface="Helvetica Neue"/>
                <a:sym typeface="Helvetica Neue"/>
              </a:rPr>
              <a:t>razkritje</a:t>
            </a:r>
            <a:r>
              <a:rPr lang="en-US" sz="2400" dirty="0">
                <a:solidFill>
                  <a:srgbClr val="002060"/>
                </a:solidFill>
                <a:latin typeface="Helvetica Neue"/>
                <a:ea typeface="Helvetica Neue"/>
                <a:cs typeface="Helvetica Neue"/>
                <a:sym typeface="Helvetica Neue"/>
              </a:rPr>
              <a:t> </a:t>
            </a:r>
            <a:r>
              <a:rPr lang="en-US" sz="2400" dirty="0" err="1">
                <a:solidFill>
                  <a:srgbClr val="002060"/>
                </a:solidFill>
                <a:latin typeface="Helvetica Neue"/>
                <a:ea typeface="Helvetica Neue"/>
                <a:cs typeface="Helvetica Neue"/>
                <a:sym typeface="Helvetica Neue"/>
              </a:rPr>
              <a:t>finančnega</a:t>
            </a:r>
            <a:r>
              <a:rPr lang="en-US" sz="2400" dirty="0">
                <a:solidFill>
                  <a:srgbClr val="002060"/>
                </a:solidFill>
                <a:latin typeface="Helvetica Neue"/>
                <a:ea typeface="Helvetica Neue"/>
                <a:cs typeface="Helvetica Neue"/>
                <a:sym typeface="Helvetica Neue"/>
              </a:rPr>
              <a:t> </a:t>
            </a:r>
            <a:r>
              <a:rPr lang="en-US" sz="2400" dirty="0" err="1">
                <a:solidFill>
                  <a:srgbClr val="002060"/>
                </a:solidFill>
                <a:latin typeface="Helvetica Neue"/>
                <a:ea typeface="Helvetica Neue"/>
                <a:cs typeface="Helvetica Neue"/>
                <a:sym typeface="Helvetica Neue"/>
              </a:rPr>
              <a:t>menedžmenta</a:t>
            </a:r>
            <a:r>
              <a:rPr lang="en-US" sz="2400" dirty="0">
                <a:solidFill>
                  <a:srgbClr val="002060"/>
                </a:solidFill>
                <a:latin typeface="Helvetica Neue"/>
                <a:ea typeface="Helvetica Neue"/>
                <a:cs typeface="Helvetica Neue"/>
                <a:sym typeface="Helvetica Neue"/>
              </a:rPr>
              <a:t> in </a:t>
            </a:r>
            <a:r>
              <a:rPr lang="en-US" sz="2400" dirty="0" err="1">
                <a:solidFill>
                  <a:srgbClr val="002060"/>
                </a:solidFill>
                <a:latin typeface="Helvetica Neue"/>
                <a:ea typeface="Helvetica Neue"/>
                <a:cs typeface="Helvetica Neue"/>
                <a:sym typeface="Helvetica Neue"/>
              </a:rPr>
              <a:t>nadzora</a:t>
            </a:r>
            <a:r>
              <a:rPr lang="en-US" sz="2400" dirty="0">
                <a:solidFill>
                  <a:srgbClr val="002060"/>
                </a:solidFill>
                <a:latin typeface="Helvetica Neue"/>
                <a:ea typeface="Helvetica Neue"/>
                <a:cs typeface="Helvetica Neue"/>
                <a:sym typeface="Helvetica Neue"/>
              </a:rPr>
              <a:t> </a:t>
            </a:r>
            <a:r>
              <a:rPr lang="en-US" sz="2400" dirty="0" err="1">
                <a:solidFill>
                  <a:srgbClr val="002060"/>
                </a:solidFill>
                <a:latin typeface="Helvetica Neue"/>
                <a:ea typeface="Helvetica Neue"/>
                <a:cs typeface="Helvetica Neue"/>
                <a:sym typeface="Helvetica Neue"/>
              </a:rPr>
              <a:t>sredstev</a:t>
            </a:r>
            <a:endParaRPr lang="en-US" sz="2400" dirty="0">
              <a:solidFill>
                <a:srgbClr val="002060"/>
              </a:solidFill>
              <a:latin typeface="Helvetica Neue"/>
              <a:ea typeface="Helvetica Neue"/>
              <a:cs typeface="Helvetica Neue"/>
              <a:sym typeface="Helvetica Neue"/>
            </a:endParaRPr>
          </a:p>
          <a:p>
            <a:pPr marL="514350" indent="-514350" algn="l" rtl="0">
              <a:buFont typeface="+mj-lt"/>
              <a:buAutoNum type="arabicPeriod"/>
            </a:pPr>
            <a:endParaRPr lang="en-US" sz="4000" dirty="0">
              <a:solidFill>
                <a:srgbClr val="002060"/>
              </a:solidFill>
              <a:latin typeface="Helvetica Neue"/>
              <a:ea typeface="Helvetica Neue"/>
              <a:cs typeface="Helvetica Neue"/>
              <a:sym typeface="Helvetica Neue"/>
            </a:endParaRPr>
          </a:p>
          <a:p>
            <a:pPr marL="514350" indent="-514350" algn="l" rtl="0">
              <a:buClr>
                <a:schemeClr val="accent1">
                  <a:lumMod val="75000"/>
                </a:schemeClr>
              </a:buClr>
              <a:buFont typeface="+mj-lt"/>
              <a:buAutoNum type="arabicPeriod"/>
            </a:pPr>
            <a:r>
              <a:rPr lang="en-US" sz="2400" dirty="0" err="1">
                <a:solidFill>
                  <a:srgbClr val="002060"/>
                </a:solidFill>
                <a:latin typeface="Helvetica Neue"/>
                <a:ea typeface="Helvetica Neue"/>
                <a:cs typeface="Helvetica Neue"/>
                <a:sym typeface="Helvetica Neue"/>
              </a:rPr>
              <a:t>Ureditev</a:t>
            </a:r>
            <a:r>
              <a:rPr lang="en-US" sz="2400" dirty="0">
                <a:solidFill>
                  <a:srgbClr val="002060"/>
                </a:solidFill>
                <a:latin typeface="Helvetica Neue"/>
                <a:ea typeface="Helvetica Neue"/>
                <a:cs typeface="Helvetica Neue"/>
                <a:sym typeface="Helvetica Neue"/>
              </a:rPr>
              <a:t> in </a:t>
            </a:r>
            <a:r>
              <a:rPr lang="en-US" sz="2400" dirty="0" err="1">
                <a:solidFill>
                  <a:srgbClr val="002060"/>
                </a:solidFill>
                <a:latin typeface="Helvetica Neue"/>
                <a:ea typeface="Helvetica Neue"/>
                <a:cs typeface="Helvetica Neue"/>
                <a:sym typeface="Helvetica Neue"/>
              </a:rPr>
              <a:t>načrtovanje</a:t>
            </a:r>
            <a:r>
              <a:rPr lang="en-US" sz="2400" dirty="0">
                <a:solidFill>
                  <a:srgbClr val="002060"/>
                </a:solidFill>
                <a:latin typeface="Helvetica Neue"/>
                <a:ea typeface="Helvetica Neue"/>
                <a:cs typeface="Helvetica Neue"/>
                <a:sym typeface="Helvetica Neue"/>
              </a:rPr>
              <a:t> </a:t>
            </a:r>
            <a:r>
              <a:rPr lang="en-US" sz="2400" dirty="0" err="1">
                <a:solidFill>
                  <a:srgbClr val="002060"/>
                </a:solidFill>
                <a:latin typeface="Helvetica Neue"/>
                <a:ea typeface="Helvetica Neue"/>
                <a:cs typeface="Helvetica Neue"/>
                <a:sym typeface="Helvetica Neue"/>
              </a:rPr>
              <a:t>mehanizmov</a:t>
            </a:r>
            <a:r>
              <a:rPr lang="en-US" sz="2400" dirty="0">
                <a:solidFill>
                  <a:srgbClr val="002060"/>
                </a:solidFill>
                <a:latin typeface="Helvetica Neue"/>
                <a:ea typeface="Helvetica Neue"/>
                <a:cs typeface="Helvetica Neue"/>
                <a:sym typeface="Helvetica Neue"/>
              </a:rPr>
              <a:t> </a:t>
            </a:r>
            <a:r>
              <a:rPr lang="en-US" sz="2400" dirty="0" err="1">
                <a:solidFill>
                  <a:srgbClr val="002060"/>
                </a:solidFill>
                <a:latin typeface="Helvetica Neue"/>
                <a:ea typeface="Helvetica Neue"/>
                <a:cs typeface="Helvetica Neue"/>
                <a:sym typeface="Helvetica Neue"/>
              </a:rPr>
              <a:t>spremljanja</a:t>
            </a:r>
            <a:r>
              <a:rPr lang="en-US" sz="2400" dirty="0">
                <a:solidFill>
                  <a:srgbClr val="002060"/>
                </a:solidFill>
                <a:latin typeface="Helvetica Neue"/>
                <a:ea typeface="Helvetica Neue"/>
                <a:cs typeface="Helvetica Neue"/>
                <a:sym typeface="Helvetica Neue"/>
              </a:rPr>
              <a:t> in </a:t>
            </a:r>
            <a:r>
              <a:rPr lang="en-US" sz="2400" dirty="0" err="1">
                <a:solidFill>
                  <a:srgbClr val="002060"/>
                </a:solidFill>
                <a:latin typeface="Helvetica Neue"/>
                <a:ea typeface="Helvetica Neue"/>
                <a:cs typeface="Helvetica Neue"/>
                <a:sym typeface="Helvetica Neue"/>
              </a:rPr>
              <a:t>vrednotenja</a:t>
            </a:r>
            <a:r>
              <a:rPr lang="en-US" sz="2400" dirty="0">
                <a:solidFill>
                  <a:srgbClr val="002060"/>
                </a:solidFill>
                <a:latin typeface="Helvetica Neue"/>
                <a:ea typeface="Helvetica Neue"/>
                <a:cs typeface="Helvetica Neue"/>
                <a:sym typeface="Helvetica Neue"/>
              </a:rPr>
              <a:t> za </a:t>
            </a:r>
            <a:r>
              <a:rPr lang="en-US" sz="2400" dirty="0" err="1">
                <a:solidFill>
                  <a:srgbClr val="002060"/>
                </a:solidFill>
                <a:latin typeface="Helvetica Neue"/>
                <a:ea typeface="Helvetica Neue"/>
                <a:cs typeface="Helvetica Neue"/>
                <a:sym typeface="Helvetica Neue"/>
              </a:rPr>
              <a:t>zagotavljanje</a:t>
            </a:r>
            <a:r>
              <a:rPr lang="en-US" sz="2400" dirty="0">
                <a:solidFill>
                  <a:srgbClr val="002060"/>
                </a:solidFill>
                <a:latin typeface="Helvetica Neue"/>
                <a:ea typeface="Helvetica Neue"/>
                <a:cs typeface="Helvetica Neue"/>
                <a:sym typeface="Helvetica Neue"/>
              </a:rPr>
              <a:t> </a:t>
            </a:r>
            <a:r>
              <a:rPr lang="en-US" sz="2400" dirty="0" err="1">
                <a:solidFill>
                  <a:srgbClr val="002060"/>
                </a:solidFill>
                <a:latin typeface="Helvetica Neue"/>
                <a:ea typeface="Helvetica Neue"/>
                <a:cs typeface="Helvetica Neue"/>
                <a:sym typeface="Helvetica Neue"/>
              </a:rPr>
              <a:t>kakovosti</a:t>
            </a:r>
            <a:endParaRPr lang="en-US" sz="2400" dirty="0">
              <a:solidFill>
                <a:srgbClr val="002060"/>
              </a:solidFill>
              <a:latin typeface="Helvetica Neue"/>
              <a:ea typeface="Helvetica Neue"/>
              <a:cs typeface="Helvetica Neue"/>
              <a:sym typeface="Helvetica Neue"/>
            </a:endParaRPr>
          </a:p>
          <a:p>
            <a:pPr algn="l" rtl="0">
              <a:buClr>
                <a:schemeClr val="accent1">
                  <a:lumMod val="75000"/>
                </a:schemeClr>
              </a:buClr>
            </a:pPr>
            <a:endParaRPr lang="en-US" sz="4000" dirty="0">
              <a:solidFill>
                <a:srgbClr val="002060"/>
              </a:solidFill>
              <a:latin typeface="Helvetica Neue"/>
              <a:ea typeface="Helvetica Neue"/>
              <a:cs typeface="Helvetica Neue"/>
              <a:sym typeface="Helvetica Neue"/>
            </a:endParaRPr>
          </a:p>
          <a:p>
            <a:pPr algn="l" rtl="0">
              <a:buClr>
                <a:schemeClr val="accent1">
                  <a:lumMod val="75000"/>
                </a:schemeClr>
              </a:buClr>
            </a:pPr>
            <a:r>
              <a:rPr lang="en-US" sz="2400" dirty="0">
                <a:solidFill>
                  <a:srgbClr val="002060"/>
                </a:solidFill>
                <a:latin typeface="Helvetica Neue"/>
                <a:ea typeface="Helvetica Neue"/>
                <a:cs typeface="Helvetica Neue"/>
                <a:sym typeface="Helvetica Neue"/>
              </a:rPr>
              <a:t>6. </a:t>
            </a:r>
            <a:r>
              <a:rPr lang="en-US" sz="2400" dirty="0" err="1">
                <a:solidFill>
                  <a:srgbClr val="002060"/>
                </a:solidFill>
                <a:latin typeface="Helvetica Neue"/>
                <a:ea typeface="Helvetica Neue"/>
                <a:cs typeface="Helvetica Neue"/>
                <a:sym typeface="Helvetica Neue"/>
              </a:rPr>
              <a:t>Predstavitev</a:t>
            </a:r>
            <a:r>
              <a:rPr lang="en-US" sz="2400" dirty="0">
                <a:solidFill>
                  <a:srgbClr val="002060"/>
                </a:solidFill>
                <a:latin typeface="Helvetica Neue"/>
                <a:ea typeface="Helvetica Neue"/>
                <a:cs typeface="Helvetica Neue"/>
                <a:sym typeface="Helvetica Neue"/>
              </a:rPr>
              <a:t> </a:t>
            </a:r>
            <a:r>
              <a:rPr lang="en-US" sz="2400" dirty="0" err="1">
                <a:solidFill>
                  <a:srgbClr val="002060"/>
                </a:solidFill>
                <a:latin typeface="Helvetica Neue"/>
                <a:ea typeface="Helvetica Neue"/>
                <a:cs typeface="Helvetica Neue"/>
                <a:sym typeface="Helvetica Neue"/>
              </a:rPr>
              <a:t>strategij</a:t>
            </a:r>
            <a:r>
              <a:rPr lang="en-US" sz="2400" dirty="0">
                <a:solidFill>
                  <a:srgbClr val="002060"/>
                </a:solidFill>
                <a:latin typeface="Helvetica Neue"/>
                <a:ea typeface="Helvetica Neue"/>
                <a:cs typeface="Helvetica Neue"/>
                <a:sym typeface="Helvetica Neue"/>
              </a:rPr>
              <a:t> </a:t>
            </a:r>
            <a:r>
              <a:rPr lang="en-US" sz="2400" dirty="0" err="1">
                <a:solidFill>
                  <a:srgbClr val="002060"/>
                </a:solidFill>
                <a:latin typeface="Helvetica Neue"/>
                <a:ea typeface="Helvetica Neue"/>
                <a:cs typeface="Helvetica Neue"/>
                <a:sym typeface="Helvetica Neue"/>
              </a:rPr>
              <a:t>vključevanja</a:t>
            </a:r>
            <a:r>
              <a:rPr lang="en-US" sz="2400" dirty="0">
                <a:solidFill>
                  <a:srgbClr val="002060"/>
                </a:solidFill>
                <a:latin typeface="Helvetica Neue"/>
                <a:ea typeface="Helvetica Neue"/>
                <a:cs typeface="Helvetica Neue"/>
                <a:sym typeface="Helvetica Neue"/>
              </a:rPr>
              <a:t> </a:t>
            </a:r>
            <a:r>
              <a:rPr lang="en-US" sz="2400" dirty="0" err="1">
                <a:solidFill>
                  <a:srgbClr val="002060"/>
                </a:solidFill>
                <a:latin typeface="Helvetica Neue"/>
                <a:ea typeface="Helvetica Neue"/>
                <a:cs typeface="Helvetica Neue"/>
                <a:sym typeface="Helvetica Neue"/>
              </a:rPr>
              <a:t>deležnikov</a:t>
            </a:r>
            <a:r>
              <a:rPr lang="en-US" sz="2400" dirty="0">
                <a:solidFill>
                  <a:srgbClr val="002060"/>
                </a:solidFill>
                <a:latin typeface="Helvetica Neue"/>
                <a:ea typeface="Helvetica Neue"/>
                <a:cs typeface="Helvetica Neue"/>
                <a:sym typeface="Helvetica Neue"/>
              </a:rPr>
              <a:t> in </a:t>
            </a:r>
            <a:r>
              <a:rPr lang="en-US" sz="2400" dirty="0" err="1">
                <a:solidFill>
                  <a:srgbClr val="002060"/>
                </a:solidFill>
                <a:latin typeface="Helvetica Neue"/>
                <a:ea typeface="Helvetica Neue"/>
                <a:cs typeface="Helvetica Neue"/>
                <a:sym typeface="Helvetica Neue"/>
              </a:rPr>
              <a:t>načrt</a:t>
            </a:r>
            <a:r>
              <a:rPr lang="en-US" sz="2400" dirty="0">
                <a:solidFill>
                  <a:srgbClr val="002060"/>
                </a:solidFill>
                <a:latin typeface="Helvetica Neue"/>
                <a:ea typeface="Helvetica Neue"/>
                <a:cs typeface="Helvetica Neue"/>
                <a:sym typeface="Helvetica Neue"/>
              </a:rPr>
              <a:t> </a:t>
            </a:r>
            <a:r>
              <a:rPr lang="en-US" sz="2400" dirty="0" err="1">
                <a:solidFill>
                  <a:srgbClr val="002060"/>
                </a:solidFill>
                <a:latin typeface="Helvetica Neue"/>
                <a:ea typeface="Helvetica Neue"/>
                <a:cs typeface="Helvetica Neue"/>
                <a:sym typeface="Helvetica Neue"/>
              </a:rPr>
              <a:t>odnosov</a:t>
            </a:r>
            <a:r>
              <a:rPr lang="en-US" sz="2400" dirty="0">
                <a:solidFill>
                  <a:srgbClr val="002060"/>
                </a:solidFill>
                <a:latin typeface="Helvetica Neue"/>
                <a:ea typeface="Helvetica Neue"/>
                <a:cs typeface="Helvetica Neue"/>
                <a:sym typeface="Helvetica Neue"/>
              </a:rPr>
              <a:t> z </a:t>
            </a:r>
            <a:r>
              <a:rPr lang="en-US" sz="2400" dirty="0" err="1">
                <a:solidFill>
                  <a:srgbClr val="002060"/>
                </a:solidFill>
                <a:latin typeface="Helvetica Neue"/>
                <a:ea typeface="Helvetica Neue"/>
                <a:cs typeface="Helvetica Neue"/>
                <a:sym typeface="Helvetica Neue"/>
              </a:rPr>
              <a:t>javnostmi</a:t>
            </a:r>
            <a:endParaRPr lang="en-US" sz="2400" dirty="0">
              <a:solidFill>
                <a:srgbClr val="002060"/>
              </a:solidFill>
              <a:latin typeface="Helvetica Neue"/>
              <a:ea typeface="Helvetica Neue"/>
              <a:cs typeface="Helvetica Neue"/>
              <a:sym typeface="Helvetica Neue"/>
            </a:endParaRPr>
          </a:p>
        </p:txBody>
      </p:sp>
      <p:sp>
        <p:nvSpPr>
          <p:cNvPr id="12" name="Google Shape;159;p4"/>
          <p:cNvSpPr txBox="1"/>
          <p:nvPr/>
        </p:nvSpPr>
        <p:spPr>
          <a:xfrm>
            <a:off x="13361158" y="2245902"/>
            <a:ext cx="4668672" cy="74789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Helvetica Neue"/>
                <a:ea typeface="Helvetica Neue"/>
                <a:cs typeface="Helvetica Neue"/>
                <a:sym typeface="Helvetica Neue"/>
              </a:rPr>
              <a:t>S tem v mislih si zdaj končno lahko predstavljate konkreten čas, ki ga </a:t>
            </a:r>
            <a:r>
              <a:rPr lang="en-US" sz="2400" dirty="0" err="1">
                <a:solidFill>
                  <a:schemeClr val="dk1"/>
                </a:solidFill>
                <a:latin typeface="Helvetica Neue"/>
                <a:ea typeface="Helvetica Neue"/>
                <a:cs typeface="Helvetica Neue"/>
                <a:sym typeface="Helvetica Neue"/>
              </a:rPr>
              <a:t>boste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potrebovali</a:t>
            </a:r>
            <a:r>
              <a:rPr lang="en-US" sz="2400" dirty="0">
                <a:solidFill>
                  <a:schemeClr val="dk1"/>
                </a:solidFill>
                <a:latin typeface="Helvetica Neue"/>
                <a:ea typeface="Helvetica Neue"/>
                <a:cs typeface="Helvetica Neue"/>
                <a:sym typeface="Helvetica Neue"/>
              </a:rPr>
              <a:t> za ta </a:t>
            </a:r>
            <a:r>
              <a:rPr lang="en-US" sz="2400" dirty="0" err="1">
                <a:solidFill>
                  <a:schemeClr val="dk1"/>
                </a:solidFill>
                <a:latin typeface="Helvetica Neue"/>
                <a:ea typeface="Helvetica Neue"/>
                <a:cs typeface="Helvetica Neue"/>
                <a:sym typeface="Helvetica Neue"/>
              </a:rPr>
              <a:t>delovni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paket</a:t>
            </a:r>
            <a:r>
              <a:rPr lang="en-US" sz="2400" dirty="0">
                <a:solidFill>
                  <a:schemeClr val="dk1"/>
                </a:solidFill>
                <a:latin typeface="Helvetica Neue"/>
                <a:ea typeface="Helvetica Neue"/>
                <a:cs typeface="Helvetica Neue"/>
                <a:sym typeface="Helvetica Neue"/>
              </a:rPr>
              <a:t>, in kako so </a:t>
            </a:r>
            <a:r>
              <a:rPr lang="en-US" sz="2400" dirty="0" err="1">
                <a:solidFill>
                  <a:schemeClr val="dk1"/>
                </a:solidFill>
                <a:latin typeface="Helvetica Neue"/>
                <a:ea typeface="Helvetica Neue"/>
                <a:cs typeface="Helvetica Neue"/>
                <a:sym typeface="Helvetica Neue"/>
              </a:rPr>
              <a:t>naloge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časovno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razporejene</a:t>
            </a:r>
            <a:r>
              <a:rPr lang="en-US" sz="2400" dirty="0">
                <a:solidFill>
                  <a:schemeClr val="dk1"/>
                </a:solidFill>
                <a:latin typeface="Helvetica Neue"/>
                <a:ea typeface="Helvetica Neue"/>
                <a:cs typeface="Helvetica Neue"/>
                <a:sym typeface="Helvetica Neue"/>
              </a:rPr>
              <a:t> – tj. </a:t>
            </a:r>
            <a:r>
              <a:rPr lang="en-US" sz="2400" dirty="0" err="1">
                <a:solidFill>
                  <a:schemeClr val="dk1"/>
                </a:solidFill>
                <a:latin typeface="Helvetica Neue"/>
                <a:ea typeface="Helvetica Neue"/>
                <a:cs typeface="Helvetica Neue"/>
                <a:sym typeface="Helvetica Neue"/>
              </a:rPr>
              <a:t>kdaj</a:t>
            </a:r>
            <a:r>
              <a:rPr lang="en-US" sz="2400" dirty="0">
                <a:solidFill>
                  <a:schemeClr val="dk1"/>
                </a:solidFill>
                <a:latin typeface="Helvetica Neue"/>
                <a:ea typeface="Helvetica Neue"/>
                <a:cs typeface="Helvetica Neue"/>
                <a:sym typeface="Helvetica Neue"/>
              </a:rPr>
              <a:t> je </a:t>
            </a:r>
            <a:r>
              <a:rPr lang="en-US" sz="2400" dirty="0" err="1">
                <a:solidFill>
                  <a:schemeClr val="dk1"/>
                </a:solidFill>
                <a:latin typeface="Helvetica Neue"/>
                <a:ea typeface="Helvetica Neue"/>
                <a:cs typeface="Helvetica Neue"/>
                <a:sym typeface="Helvetica Neue"/>
              </a:rPr>
              <a:t>rok</a:t>
            </a:r>
            <a:r>
              <a:rPr lang="en-US" sz="2400" dirty="0">
                <a:solidFill>
                  <a:schemeClr val="dk1"/>
                </a:solidFill>
                <a:latin typeface="Helvetica Neue"/>
                <a:ea typeface="Helvetica Neue"/>
                <a:cs typeface="Helvetica Neue"/>
                <a:sym typeface="Helvetica Neue"/>
              </a:rPr>
              <a:t> za </a:t>
            </a:r>
            <a:r>
              <a:rPr lang="en-US" sz="2400" dirty="0" err="1">
                <a:solidFill>
                  <a:schemeClr val="dk1"/>
                </a:solidFill>
                <a:latin typeface="Helvetica Neue"/>
                <a:ea typeface="Helvetica Neue"/>
                <a:cs typeface="Helvetica Neue"/>
                <a:sym typeface="Helvetica Neue"/>
              </a:rPr>
              <a:t>njihovo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dokončanje</a:t>
            </a:r>
            <a:r>
              <a:rPr lang="en-US" sz="2400" dirty="0">
                <a:solidFill>
                  <a:schemeClr val="dk1"/>
                </a:solidFill>
                <a:latin typeface="Helvetica Neue"/>
                <a:ea typeface="Helvetica Neue"/>
                <a:cs typeface="Helvetica Neue"/>
                <a:sym typeface="Helvetica Neue"/>
              </a:rPr>
              <a:t>.</a:t>
            </a: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400" dirty="0" err="1">
                <a:solidFill>
                  <a:schemeClr val="dk1"/>
                </a:solidFill>
                <a:latin typeface="Helvetica Neue"/>
                <a:ea typeface="Helvetica Neue"/>
                <a:cs typeface="Helvetica Neue"/>
                <a:sym typeface="Helvetica Neue"/>
              </a:rPr>
              <a:t>Računajte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na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nekaj</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prilagodljivosti</a:t>
            </a:r>
            <a:r>
              <a:rPr lang="en-US" sz="2400" dirty="0">
                <a:solidFill>
                  <a:schemeClr val="dk1"/>
                </a:solidFill>
                <a:latin typeface="Helvetica Neue"/>
                <a:ea typeface="Helvetica Neue"/>
                <a:cs typeface="Helvetica Neue"/>
                <a:sym typeface="Helvetica Neue"/>
              </a:rPr>
              <a:t>: dobro je, da </a:t>
            </a:r>
            <a:r>
              <a:rPr lang="en-US" sz="2400" dirty="0" err="1">
                <a:solidFill>
                  <a:schemeClr val="dk1"/>
                </a:solidFill>
                <a:latin typeface="Helvetica Neue"/>
                <a:ea typeface="Helvetica Neue"/>
                <a:cs typeface="Helvetica Neue"/>
                <a:sym typeface="Helvetica Neue"/>
              </a:rPr>
              <a:t>namerno</a:t>
            </a:r>
            <a:r>
              <a:rPr lang="en-US" sz="2400" dirty="0">
                <a:solidFill>
                  <a:schemeClr val="dk1"/>
                </a:solidFill>
                <a:latin typeface="Helvetica Neue"/>
                <a:ea typeface="Helvetica Neue"/>
                <a:cs typeface="Helvetica Neue"/>
                <a:sym typeface="Helvetica Neue"/>
              </a:rPr>
              <a:t> precenite čas, potreben za določeno dejanje, </a:t>
            </a:r>
            <a:r>
              <a:rPr lang="en-US" sz="2400" dirty="0" err="1">
                <a:solidFill>
                  <a:schemeClr val="dk1"/>
                </a:solidFill>
                <a:latin typeface="Helvetica Neue"/>
                <a:ea typeface="Helvetica Neue"/>
                <a:cs typeface="Helvetica Neue"/>
                <a:sym typeface="Helvetica Neue"/>
              </a:rPr>
              <a:t>če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nujna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situacija</a:t>
            </a:r>
            <a:r>
              <a:rPr lang="en-US" sz="2400" dirty="0">
                <a:solidFill>
                  <a:schemeClr val="dk1"/>
                </a:solidFill>
                <a:latin typeface="Helvetica Neue"/>
                <a:ea typeface="Helvetica Neue"/>
                <a:cs typeface="Helvetica Neue"/>
                <a:sym typeface="Helvetica Neue"/>
              </a:rPr>
              <a:t> od vas zahteva, da opustite to, </a:t>
            </a:r>
            <a:r>
              <a:rPr lang="en-US" sz="2400" dirty="0" err="1">
                <a:solidFill>
                  <a:schemeClr val="dk1"/>
                </a:solidFill>
                <a:latin typeface="Helvetica Neue"/>
                <a:ea typeface="Helvetica Neue"/>
                <a:cs typeface="Helvetica Neue"/>
                <a:sym typeface="Helvetica Neue"/>
              </a:rPr>
              <a:t>kar</a:t>
            </a:r>
            <a:r>
              <a:rPr lang="en-US" sz="2400" dirty="0">
                <a:solidFill>
                  <a:schemeClr val="dk1"/>
                </a:solidFill>
                <a:latin typeface="Helvetica Neue"/>
                <a:ea typeface="Helvetica Neue"/>
                <a:cs typeface="Helvetica Neue"/>
                <a:sym typeface="Helvetica Neue"/>
              </a:rPr>
              <a:t> v </a:t>
            </a:r>
            <a:r>
              <a:rPr lang="en-US" sz="2400" dirty="0" err="1">
                <a:solidFill>
                  <a:schemeClr val="dk1"/>
                </a:solidFill>
                <a:latin typeface="Helvetica Neue"/>
                <a:ea typeface="Helvetica Neue"/>
                <a:cs typeface="Helvetica Neue"/>
                <a:sym typeface="Helvetica Neue"/>
              </a:rPr>
              <a:t>tem</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trenutku</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počnete</a:t>
            </a:r>
            <a:r>
              <a:rPr lang="en-US" sz="2400" dirty="0">
                <a:solidFill>
                  <a:schemeClr val="dk1"/>
                </a:solidFill>
                <a:latin typeface="Helvetica Neue"/>
                <a:ea typeface="Helvetica Neue"/>
                <a:cs typeface="Helvetica Neue"/>
                <a:sym typeface="Helvetica Neue"/>
              </a:rPr>
              <a:t>, in se osredotočite na nekaj drugega.</a:t>
            </a: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400" dirty="0">
                <a:solidFill>
                  <a:schemeClr val="dk1"/>
                </a:solidFill>
                <a:latin typeface="Helvetica Neue"/>
                <a:ea typeface="Helvetica Neue"/>
                <a:cs typeface="Helvetica Neue"/>
                <a:sym typeface="Helvetica Neue"/>
              </a:rPr>
              <a:t>Poskusite se držati načrta, vendar bodite pripravljeni na pogoste prilagoditve.</a:t>
            </a:r>
          </a:p>
        </p:txBody>
      </p:sp>
      <p:sp>
        <p:nvSpPr>
          <p:cNvPr id="4" name="Google Shape;159;p4">
            <a:extLst>
              <a:ext uri="{FF2B5EF4-FFF2-40B4-BE49-F238E27FC236}">
                <a16:creationId xmlns:a16="http://schemas.microsoft.com/office/drawing/2014/main" id="{58674D04-EB9F-6427-797A-1692CF28FB1C}"/>
              </a:ext>
            </a:extLst>
          </p:cNvPr>
          <p:cNvSpPr txBox="1"/>
          <p:nvPr/>
        </p:nvSpPr>
        <p:spPr>
          <a:xfrm>
            <a:off x="0" y="1401184"/>
            <a:ext cx="17755738" cy="523180"/>
          </a:xfrm>
          <a:prstGeom prst="rect">
            <a:avLst/>
          </a:prstGeom>
          <a:noFill/>
          <a:ln>
            <a:noFill/>
          </a:ln>
        </p:spPr>
        <p:txBody>
          <a:bodyPr spcFirstLastPara="1" wrap="square" lIns="91425" tIns="45700" rIns="91425" bIns="45700" anchor="t" anchorCtr="0">
            <a:spAutoFit/>
          </a:bodyPr>
          <a:lstStyle/>
          <a:p>
            <a:pPr lvl="0"/>
            <a:r>
              <a:rPr lang="en-US" sz="2800" b="1" dirty="0" err="1">
                <a:solidFill>
                  <a:srgbClr val="C00000"/>
                </a:solidFill>
                <a:latin typeface="Helvetica Neue"/>
                <a:ea typeface="Helvetica Neue"/>
                <a:cs typeface="Helvetica Neue"/>
                <a:sym typeface="Helvetica Neue"/>
              </a:rPr>
              <a:t>Določite</a:t>
            </a:r>
            <a:r>
              <a:rPr lang="en-US" sz="2800" b="1" dirty="0">
                <a:solidFill>
                  <a:srgbClr val="C00000"/>
                </a:solidFill>
                <a:latin typeface="Helvetica Neue"/>
                <a:ea typeface="Helvetica Neue"/>
                <a:cs typeface="Helvetica Neue"/>
                <a:sym typeface="Helvetica Neue"/>
              </a:rPr>
              <a:t> </a:t>
            </a:r>
            <a:r>
              <a:rPr lang="en-US" sz="2800" b="1" dirty="0" err="1">
                <a:solidFill>
                  <a:srgbClr val="C00000"/>
                </a:solidFill>
                <a:latin typeface="Helvetica Neue"/>
                <a:ea typeface="Helvetica Neue"/>
                <a:cs typeface="Helvetica Neue"/>
                <a:sym typeface="Helvetica Neue"/>
              </a:rPr>
              <a:t>delovne</a:t>
            </a:r>
            <a:r>
              <a:rPr lang="en-US" sz="2800" b="1" dirty="0">
                <a:solidFill>
                  <a:srgbClr val="C00000"/>
                </a:solidFill>
                <a:latin typeface="Helvetica Neue"/>
                <a:ea typeface="Helvetica Neue"/>
                <a:cs typeface="Helvetica Neue"/>
                <a:sym typeface="Helvetica Neue"/>
              </a:rPr>
              <a:t> </a:t>
            </a:r>
            <a:r>
              <a:rPr lang="en-US" sz="2800" b="1" dirty="0" err="1">
                <a:solidFill>
                  <a:srgbClr val="C00000"/>
                </a:solidFill>
                <a:latin typeface="Helvetica Neue"/>
                <a:ea typeface="Helvetica Neue"/>
                <a:cs typeface="Helvetica Neue"/>
                <a:sym typeface="Helvetica Neue"/>
              </a:rPr>
              <a:t>sklope</a:t>
            </a:r>
            <a:r>
              <a:rPr lang="en-US" sz="2800" b="1" dirty="0">
                <a:solidFill>
                  <a:srgbClr val="C00000"/>
                </a:solidFill>
                <a:latin typeface="Helvetica Neue"/>
                <a:ea typeface="Helvetica Neue"/>
                <a:cs typeface="Helvetica Neue"/>
                <a:sym typeface="Helvetica Neue"/>
              </a:rPr>
              <a:t>, ki vas </a:t>
            </a:r>
            <a:r>
              <a:rPr lang="en-US" sz="2800" b="1" dirty="0" err="1">
                <a:solidFill>
                  <a:srgbClr val="C00000"/>
                </a:solidFill>
                <a:latin typeface="Helvetica Neue"/>
                <a:ea typeface="Helvetica Neue"/>
                <a:cs typeface="Helvetica Neue"/>
                <a:sym typeface="Helvetica Neue"/>
              </a:rPr>
              <a:t>vodijo</a:t>
            </a:r>
            <a:r>
              <a:rPr lang="en-US" sz="2800" b="1" dirty="0">
                <a:solidFill>
                  <a:srgbClr val="C00000"/>
                </a:solidFill>
                <a:latin typeface="Helvetica Neue"/>
                <a:ea typeface="Helvetica Neue"/>
                <a:cs typeface="Helvetica Neue"/>
                <a:sym typeface="Helvetica Neue"/>
              </a:rPr>
              <a:t> do </a:t>
            </a:r>
            <a:r>
              <a:rPr lang="en-US" sz="2800" b="1" dirty="0" err="1">
                <a:solidFill>
                  <a:srgbClr val="C00000"/>
                </a:solidFill>
                <a:latin typeface="Helvetica Neue"/>
                <a:ea typeface="Helvetica Neue"/>
                <a:cs typeface="Helvetica Neue"/>
                <a:sym typeface="Helvetica Neue"/>
              </a:rPr>
              <a:t>bolj</a:t>
            </a:r>
            <a:r>
              <a:rPr lang="en-US" sz="2800" b="1" dirty="0">
                <a:solidFill>
                  <a:srgbClr val="C00000"/>
                </a:solidFill>
                <a:latin typeface="Helvetica Neue"/>
                <a:ea typeface="Helvetica Neue"/>
                <a:cs typeface="Helvetica Neue"/>
                <a:sym typeface="Helvetica Neue"/>
              </a:rPr>
              <a:t> </a:t>
            </a:r>
            <a:r>
              <a:rPr lang="en-US" sz="2800" b="1" dirty="0" err="1">
                <a:solidFill>
                  <a:srgbClr val="C00000"/>
                </a:solidFill>
                <a:latin typeface="Helvetica Neue"/>
                <a:ea typeface="Helvetica Neue"/>
                <a:cs typeface="Helvetica Neue"/>
                <a:sym typeface="Helvetica Neue"/>
              </a:rPr>
              <a:t>obvladljive</a:t>
            </a:r>
            <a:r>
              <a:rPr lang="en-US" sz="2800" b="1" dirty="0">
                <a:solidFill>
                  <a:srgbClr val="C00000"/>
                </a:solidFill>
                <a:latin typeface="Helvetica Neue"/>
                <a:ea typeface="Helvetica Neue"/>
                <a:cs typeface="Helvetica Neue"/>
                <a:sym typeface="Helvetica Neue"/>
              </a:rPr>
              <a:t> </a:t>
            </a:r>
            <a:r>
              <a:rPr lang="en-US" sz="2800" b="1" dirty="0" err="1">
                <a:solidFill>
                  <a:srgbClr val="C00000"/>
                </a:solidFill>
                <a:latin typeface="Helvetica Neue"/>
                <a:ea typeface="Helvetica Neue"/>
                <a:cs typeface="Helvetica Neue"/>
                <a:sym typeface="Helvetica Neue"/>
              </a:rPr>
              <a:t>delovne</a:t>
            </a:r>
            <a:r>
              <a:rPr lang="en-US" sz="2800" b="1" dirty="0">
                <a:solidFill>
                  <a:srgbClr val="C00000"/>
                </a:solidFill>
                <a:latin typeface="Helvetica Neue"/>
                <a:ea typeface="Helvetica Neue"/>
                <a:cs typeface="Helvetica Neue"/>
                <a:sym typeface="Helvetica Neue"/>
              </a:rPr>
              <a:t> </a:t>
            </a:r>
            <a:r>
              <a:rPr lang="en-US" sz="2800" b="1" dirty="0" err="1">
                <a:solidFill>
                  <a:srgbClr val="C00000"/>
                </a:solidFill>
                <a:latin typeface="Helvetica Neue"/>
                <a:ea typeface="Helvetica Neue"/>
                <a:cs typeface="Helvetica Neue"/>
                <a:sym typeface="Helvetica Neue"/>
              </a:rPr>
              <a:t>obremenitve</a:t>
            </a:r>
            <a:endParaRPr lang="en-GB" sz="2800" b="1" dirty="0">
              <a:solidFill>
                <a:srgbClr val="C00000"/>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18058273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FSPANMODE" val="span"/>
</p:tagLst>
</file>

<file path=ppt/tags/tag2.xml><?xml version="1.0" encoding="utf-8"?>
<p:tagLst xmlns:a="http://schemas.openxmlformats.org/drawingml/2006/main" xmlns:r="http://schemas.openxmlformats.org/officeDocument/2006/relationships" xmlns:p="http://schemas.openxmlformats.org/presentationml/2006/main">
  <p:tag name="AFSPANMODE" val="span"/>
</p:tagLst>
</file>

<file path=ppt/tags/tag3.xml><?xml version="1.0" encoding="utf-8"?>
<p:tagLst xmlns:a="http://schemas.openxmlformats.org/drawingml/2006/main" xmlns:r="http://schemas.openxmlformats.org/officeDocument/2006/relationships" xmlns:p="http://schemas.openxmlformats.org/presentationml/2006/main">
  <p:tag name="AFSPANMODE" val="span"/>
</p:tagLst>
</file>

<file path=ppt/tags/tag4.xml><?xml version="1.0" encoding="utf-8"?>
<p:tagLst xmlns:a="http://schemas.openxmlformats.org/drawingml/2006/main" xmlns:r="http://schemas.openxmlformats.org/officeDocument/2006/relationships" xmlns:p="http://schemas.openxmlformats.org/presentationml/2006/main">
  <p:tag name="AFSPANMODE" val="span"/>
</p:tagLst>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2349</Words>
  <Application>Microsoft Office PowerPoint</Application>
  <PresentationFormat>Personalizado</PresentationFormat>
  <Paragraphs>356</Paragraphs>
  <Slides>17</Slides>
  <Notes>17</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17</vt:i4>
      </vt:variant>
    </vt:vector>
  </HeadingPairs>
  <TitlesOfParts>
    <vt:vector size="25" baseType="lpstr">
      <vt:lpstr>Helvetica Neue</vt:lpstr>
      <vt:lpstr>Times New Roman</vt:lpstr>
      <vt:lpstr>Microsoft Sans Serif</vt:lpstr>
      <vt:lpstr>Arial</vt:lpstr>
      <vt:lpstr>Calibri</vt:lpstr>
      <vt:lpstr>Tahoma</vt:lpstr>
      <vt:lpstr>Office Theme</vt:lpstr>
      <vt:lpstr>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Monia Coppola</dc:creator>
  <cp:lastModifiedBy>Miriam IWS</cp:lastModifiedBy>
  <cp:revision>13</cp:revision>
  <dcterms:created xsi:type="dcterms:W3CDTF">2022-05-13T08:01:25Z</dcterms:created>
  <dcterms:modified xsi:type="dcterms:W3CDTF">2023-05-22T13:21:22Z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2022-05-13T00:00:00Z</vt:filetime>
  </property>
  <property fmtid="{D5CDD505-2E9C-101B-9397-08002B2CF9AE}" pid="3" name="Creator">
    <vt:lpwstr>Canva</vt:lpwstr>
  </property>
  <property fmtid="{D5CDD505-2E9C-101B-9397-08002B2CF9AE}" pid="4" name="LastSaved">
    <vt:filetime>2022-05-13T00:00:00Z</vt:filetime>
  </property>
</Properties>
</file>