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 id="265" r:id="rId25"/>
  </p:sldIdLst>
  <p:sldSz cx="18288000" cy="10287000"/>
  <p:notesSz cx="18288000" cy="10287000"/>
  <p:embeddedFontLst>
    <p:embeddedFont>
      <p:font typeface="Helvetica Neue" panose="020B0604020202020204" charset="0"/>
      <p:regular r:id="rId27"/>
      <p:bold r:id="rId28"/>
      <p:italic r:id="rId29"/>
      <p:boldItalic r:id="rId30"/>
    </p:embeddedFont>
    <p:embeddedFont>
      <p:font typeface="Noto Sans Symbols" panose="020B0502040504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pixabay.com/photos/figure-puzzle-last-part-success-32775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429000" y="5966311"/>
            <a:ext cx="114300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l-SI" sz="4400" b="1" dirty="0">
                <a:solidFill>
                  <a:srgbClr val="D00B24"/>
                </a:solidFill>
              </a:rPr>
              <a:t>Upravljanje</a:t>
            </a:r>
            <a:r>
              <a:rPr lang="sl-SI" sz="4400" b="1" dirty="0">
                <a:solidFill>
                  <a:srgbClr val="D00B24"/>
                </a:solidFill>
                <a:latin typeface="Arial"/>
                <a:ea typeface="Arial"/>
                <a:cs typeface="Arial"/>
                <a:sym typeface="Arial"/>
              </a:rPr>
              <a:t> časa, nalog in timskega dela</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382083"/>
            <a:ext cx="10287000"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SI" sz="4000" b="1" dirty="0">
                <a:solidFill>
                  <a:srgbClr val="D00B24"/>
                </a:solidFill>
                <a:latin typeface="Arial"/>
                <a:ea typeface="Arial"/>
                <a:cs typeface="Arial"/>
                <a:sym typeface="Arial"/>
              </a:rPr>
              <a:t>UMA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D01D4B28-7D9D-5EFF-FBE3-2CCACBCFC911}"/>
              </a:ext>
            </a:extLst>
          </p:cNvPr>
          <p:cNvPicPr>
            <a:picLocks noChangeAspect="1"/>
          </p:cNvPicPr>
          <p:nvPr/>
        </p:nvPicPr>
        <p:blipFill>
          <a:blip r:embed="rId4"/>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Upravljanje časa in nalog</a:t>
            </a:r>
            <a:endParaRPr sz="4400" b="0" i="0" u="none" strike="noStrike" cap="none" dirty="0">
              <a:latin typeface="Arial"/>
              <a:ea typeface="Arial"/>
              <a:cs typeface="Arial"/>
              <a:sym typeface="Arial"/>
            </a:endParaRPr>
          </a:p>
        </p:txBody>
      </p:sp>
      <p:sp>
        <p:nvSpPr>
          <p:cNvPr id="407" name="Google Shape;407;p62"/>
          <p:cNvSpPr/>
          <p:nvPr/>
        </p:nvSpPr>
        <p:spPr>
          <a:xfrm>
            <a:off x="1523880" y="2562840"/>
            <a:ext cx="16115760" cy="2341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Načrtovanje aktivnosti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želite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matriki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pomembnosti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kako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ravnati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dostopajte</a:t>
            </a:r>
            <a:r>
              <a:rPr lang="en-US" sz="2800" b="0" i="0" u="none" strike="noStrike" cap="none" dirty="0">
                <a:solidFill>
                  <a:srgbClr val="000000"/>
                </a:solidFill>
                <a:latin typeface="Helvetica Neue"/>
                <a:ea typeface="Helvetica Neue"/>
                <a:cs typeface="Helvetica Neue"/>
                <a:sym typeface="Helvetica Neue"/>
              </a:rPr>
              <a:t> do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videoposnetkov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skenirate</a:t>
            </a:r>
            <a:r>
              <a:rPr lang="en-US" sz="2800" b="0" i="0" u="none" strike="noStrike" cap="none" dirty="0">
                <a:solidFill>
                  <a:srgbClr val="000000"/>
                </a:solidFill>
                <a:latin typeface="Helvetica Neue"/>
                <a:ea typeface="Helvetica Neue"/>
                <a:cs typeface="Helvetica Neue"/>
                <a:sym typeface="Helvetica Neue"/>
              </a:rPr>
              <a:t> QR-je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povezave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komentirajte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kolegi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odnos in vedenje, da se temu izognete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Kaj so kradljivci časa</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Pri delu so to tiste dejavnosti, ljudje ali situacije, zaradi katerih po nepotrebnem zapravljajo čas. Delijo se na notranje in zunanje dejavnike in ti moraš biti tisti, ki se odloča, ali bodo ti dejavniki zapravljali čas ali ne.</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Obstajata torej dve vrsti kradljivcev časa</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sl-SI" sz="2800" dirty="0">
                <a:latin typeface="Helvetica Neue"/>
                <a:sym typeface="Helvetica Neue"/>
              </a:rPr>
              <a:t>Zunanji</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sl-SI" sz="2800" dirty="0">
                <a:latin typeface="Helvetica Neue"/>
                <a:sym typeface="Helvetica Neue"/>
              </a:rPr>
              <a:t>Notranji</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sl-SI" sz="2800" b="1" dirty="0">
                <a:latin typeface="Helvetica Neue"/>
                <a:ea typeface="Helvetica Neue"/>
                <a:cs typeface="Helvetica Neue"/>
                <a:sym typeface="Helvetica Neue"/>
              </a:rPr>
              <a:t>Zunanji dejavniki</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Prekinitve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Je </a:t>
            </a:r>
            <a:r>
              <a:rPr lang="en-US" sz="2800" b="0" i="0" u="none" strike="noStrike" cap="none" dirty="0" err="1">
                <a:solidFill>
                  <a:srgbClr val="000000"/>
                </a:solidFill>
                <a:latin typeface="Helvetica Neue"/>
                <a:ea typeface="Helvetica Neue"/>
                <a:cs typeface="Helvetica Neue"/>
                <a:sym typeface="Helvetica Neue"/>
              </a:rPr>
              <a:t>eden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najpogostejših</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kradljivcev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Lahko</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klici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obiski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brez</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dogovora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prošnje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pomoč</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Ko se </a:t>
            </a:r>
            <a:r>
              <a:rPr lang="en-US" sz="2800" b="0" i="0" u="none" strike="noStrike" cap="none" dirty="0" err="1">
                <a:solidFill>
                  <a:srgbClr val="000000"/>
                </a:solidFill>
                <a:latin typeface="Helvetica Neue"/>
                <a:ea typeface="Helvetica Neue"/>
                <a:cs typeface="Helvetica Neue"/>
                <a:sym typeface="Helvetica Neue"/>
              </a:rPr>
              <a:t>soočite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prekinitvijo</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pomembno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ostanete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trdni</a:t>
            </a:r>
            <a:r>
              <a:rPr lang="en-US" sz="2800" b="0" i="0" u="none" strike="noStrike" cap="none" dirty="0">
                <a:solidFill>
                  <a:srgbClr val="000000"/>
                </a:solidFill>
                <a:latin typeface="Helvetica Neue"/>
                <a:ea typeface="Helvetica Neue"/>
                <a:cs typeface="Helvetica Neue"/>
                <a:sym typeface="Helvetica Neue"/>
              </a:rPr>
              <a:t> in se </a:t>
            </a:r>
            <a:r>
              <a:rPr lang="en-US" sz="2800" b="0" i="0" u="none" strike="noStrike" cap="none" dirty="0" err="1">
                <a:solidFill>
                  <a:srgbClr val="000000"/>
                </a:solidFill>
                <a:latin typeface="Helvetica Neue"/>
                <a:ea typeface="Helvetica Neue"/>
                <a:cs typeface="Helvetica Neue"/>
                <a:sym typeface="Helvetica Neue"/>
              </a:rPr>
              <a:t>odločite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vam</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ukraden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ne.</a:t>
            </a: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prejmete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eno</a:t>
            </a:r>
            <a:r>
              <a:rPr lang="en-US" sz="2800" b="0" i="0" u="none" strike="noStrike" cap="none" dirty="0">
                <a:solidFill>
                  <a:srgbClr val="000000"/>
                </a:solidFill>
                <a:latin typeface="Helvetica Neue"/>
                <a:ea typeface="Helvetica Neue"/>
                <a:cs typeface="Helvetica Neue"/>
                <a:sym typeface="Helvetica Neue"/>
              </a:rPr>
              <a:t> od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prekinitev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ocenite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gre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nujen</a:t>
            </a:r>
            <a:r>
              <a:rPr lang="en-US" sz="2800" b="0" i="0" u="none" strike="noStrike" cap="none" dirty="0">
                <a:solidFill>
                  <a:srgbClr val="000000"/>
                </a:solidFill>
                <a:latin typeface="Helvetica Neue"/>
                <a:ea typeface="Helvetica Neue"/>
                <a:cs typeface="Helvetica Neue"/>
                <a:sym typeface="Helvetica Neue"/>
              </a:rPr>
              <a:t> primer, ki </a:t>
            </a:r>
            <a:r>
              <a:rPr lang="en-US" sz="2800" b="0" i="0" u="none" strike="noStrike" cap="none" dirty="0" err="1">
                <a:solidFill>
                  <a:srgbClr val="000000"/>
                </a:solidFill>
                <a:latin typeface="Helvetica Neue"/>
                <a:ea typeface="Helvetica Neue"/>
                <a:cs typeface="Helvetica Neue"/>
                <a:sym typeface="Helvetica Neue"/>
              </a:rPr>
              <a:t>zahteva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takojšnjo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pozornost</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odločite</a:t>
            </a:r>
            <a:r>
              <a:rPr lang="en-US" sz="2800" b="0" i="0" u="none" strike="noStrike" cap="none" dirty="0">
                <a:solidFill>
                  <a:srgbClr val="000000"/>
                </a:solidFill>
                <a:latin typeface="Helvetica Neue"/>
                <a:ea typeface="Helvetica Neue"/>
                <a:cs typeface="Helvetica Neue"/>
                <a:sym typeface="Helvetica Neue"/>
              </a:rPr>
              <a:t>, da mu v </a:t>
            </a:r>
            <a:r>
              <a:rPr lang="en-US" sz="2800" b="0" i="0" u="none" strike="noStrike" cap="none" dirty="0" err="1">
                <a:solidFill>
                  <a:srgbClr val="000000"/>
                </a:solidFill>
                <a:latin typeface="Helvetica Neue"/>
                <a:ea typeface="Helvetica Neue"/>
                <a:cs typeface="Helvetica Neue"/>
                <a:sym typeface="Helvetica Neue"/>
              </a:rPr>
              <a:t>tistem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trenutku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treba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zavrnite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vljudno</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odločno</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Postavite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ovir</a:t>
            </a:r>
            <a:r>
              <a:rPr lang="en-US" sz="2800" b="0" i="0" u="none" strike="noStrike" cap="none" dirty="0">
                <a:solidFill>
                  <a:srgbClr val="000000"/>
                </a:solidFill>
                <a:latin typeface="Helvetica Neue"/>
                <a:ea typeface="Helvetica Neue"/>
                <a:cs typeface="Helvetica Neue"/>
                <a:sym typeface="Helvetica Neue"/>
              </a:rPr>
              <a:t>, da se </a:t>
            </a:r>
            <a:r>
              <a:rPr lang="en-US" sz="2800" b="0" i="0" u="none" strike="noStrike" cap="none" dirty="0" err="1">
                <a:solidFill>
                  <a:srgbClr val="000000"/>
                </a:solidFill>
                <a:latin typeface="Helvetica Neue"/>
                <a:ea typeface="Helvetica Neue"/>
                <a:cs typeface="Helvetica Neue"/>
                <a:sym typeface="Helvetica Neue"/>
              </a:rPr>
              <a:t>izognete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motnjam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primer </a:t>
            </a:r>
            <a:r>
              <a:rPr lang="en-US" sz="2800" b="0" i="0" u="none" strike="noStrike" cap="none" dirty="0" err="1">
                <a:solidFill>
                  <a:srgbClr val="000000"/>
                </a:solidFill>
                <a:latin typeface="Helvetica Neue"/>
                <a:ea typeface="Helvetica Neue"/>
                <a:cs typeface="Helvetica Neue"/>
                <a:sym typeface="Helvetica Neue"/>
              </a:rPr>
              <a:t>izklopite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telefon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zaprite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vrata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pisarne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uporabite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slušalke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prosite</a:t>
            </a:r>
            <a:r>
              <a:rPr lang="en-US" sz="2800" b="0" i="0" u="none" strike="noStrike" cap="none" dirty="0">
                <a:solidFill>
                  <a:srgbClr val="000000"/>
                </a:solidFill>
                <a:latin typeface="Helvetica Neue"/>
                <a:ea typeface="Helvetica Neue"/>
                <a:cs typeface="Helvetica Neue"/>
                <a:sym typeface="Helvetica Neue"/>
              </a:rPr>
              <a:t>, da vas </a:t>
            </a:r>
            <a:r>
              <a:rPr lang="en-US" sz="2800" b="0" i="0" u="none" strike="noStrike" cap="none" dirty="0" err="1">
                <a:solidFill>
                  <a:srgbClr val="000000"/>
                </a:solidFill>
                <a:latin typeface="Helvetica Neue"/>
                <a:ea typeface="Helvetica Neue"/>
                <a:cs typeface="Helvetica Neue"/>
                <a:sym typeface="Helvetica Neue"/>
              </a:rPr>
              <a:t>ob</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določenih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urah</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motijo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itd</a:t>
            </a:r>
            <a:r>
              <a:rPr lang="en-US" sz="2800" b="0" i="0" u="none" strike="noStrike" cap="none" dirty="0">
                <a:solidFill>
                  <a:srgbClr val="000000"/>
                </a:solidFill>
                <a:latin typeface="Helvetica Neue"/>
                <a:ea typeface="Helvetica Neue"/>
                <a:cs typeface="Helvetica Neue"/>
                <a:sym typeface="Helvetica Neue"/>
              </a:rPr>
              <a:t>.</a:t>
            </a:r>
            <a:endParaRPr lang="en-US"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3600" y="4004280"/>
            <a:ext cx="5909400" cy="290736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18" name="Google Shape;418;p65"/>
          <p:cNvSpPr/>
          <p:nvPr/>
        </p:nvSpPr>
        <p:spPr>
          <a:xfrm>
            <a:off x="1523880" y="2562840"/>
            <a:ext cx="13980240"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dirty="0" err="1">
                <a:solidFill>
                  <a:srgbClr val="000000"/>
                </a:solidFill>
                <a:latin typeface="Helvetica Neue"/>
                <a:ea typeface="Helvetica Neue"/>
                <a:cs typeface="Helvetica Neue"/>
                <a:sym typeface="Helvetica Neue"/>
              </a:rPr>
              <a:t>Obvestila</a:t>
            </a:r>
            <a:endParaRPr lang="sl-SI" sz="2800" b="1"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Obvestila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skoraj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nikoli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niso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primer:</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Pošta</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Socialna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omrežja</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Kratka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sporo</a:t>
            </a:r>
            <a:r>
              <a:rPr lang="sl-SI" sz="2800" b="0" i="0" u="none" strike="noStrike" cap="none" dirty="0">
                <a:solidFill>
                  <a:srgbClr val="000000"/>
                </a:solidFill>
                <a:latin typeface="Helvetica Neue"/>
                <a:ea typeface="Helvetica Neue"/>
                <a:cs typeface="Helvetica Neue"/>
                <a:sym typeface="Helvetica Neue"/>
              </a:rPr>
              <a:t>čila</a:t>
            </a: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Naročnine</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Izgubiti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strah</a:t>
            </a:r>
            <a:r>
              <a:rPr lang="en-US" sz="2800" b="0" i="0" u="none" strike="noStrike" cap="none" dirty="0">
                <a:solidFill>
                  <a:srgbClr val="000000"/>
                </a:solidFill>
                <a:latin typeface="Helvetica Neue"/>
                <a:ea typeface="Helvetica Neue"/>
                <a:cs typeface="Helvetica Neue"/>
                <a:sym typeface="Helvetica Neue"/>
              </a:rPr>
              <a:t> pred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da bi </a:t>
            </a:r>
            <a:r>
              <a:rPr lang="en-US" sz="2800" b="0" i="0" u="none" strike="noStrike" cap="none" dirty="0" err="1">
                <a:solidFill>
                  <a:srgbClr val="000000"/>
                </a:solidFill>
                <a:latin typeface="Helvetica Neue"/>
                <a:ea typeface="Helvetica Neue"/>
                <a:cs typeface="Helvetica Neue"/>
                <a:sym typeface="Helvetica Neue"/>
              </a:rPr>
              <a:t>bili</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odklopljeni</a:t>
            </a:r>
            <a:r>
              <a:rPr lang="en-US" sz="2800" b="0" i="0" u="none" strike="noStrike" cap="none" dirty="0">
                <a:solidFill>
                  <a:srgbClr val="000000"/>
                </a:solidFill>
                <a:latin typeface="Helvetica Neue"/>
                <a:ea typeface="Helvetica Neue"/>
                <a:cs typeface="Helvetica Neue"/>
                <a:sym typeface="Helvetica Neue"/>
              </a:rPr>
              <a:t> od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kanalov</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dirty="0">
                <a:latin typeface="Helvetica Neue"/>
                <a:ea typeface="Helvetica Neue"/>
                <a:cs typeface="Helvetica Neue"/>
                <a:sym typeface="Helvetica Neue"/>
              </a:rPr>
              <a:t>Kako se izogniti</a:t>
            </a:r>
            <a:r>
              <a:rPr lang="en-US" sz="2800" b="0" i="0" u="none" strike="noStrike" cap="none" dirty="0">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dirty="0">
                <a:latin typeface="Helvetica Neue"/>
                <a:sym typeface="Helvetica Neue"/>
              </a:rPr>
              <a:t>Utišajte vsa obvestila</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Ignorirati jih je težko, zato je bilje, da jih nimate</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0" i="0" u="none" strike="noStrike" cap="none" dirty="0">
                <a:solidFill>
                  <a:srgbClr val="000000"/>
                </a:solidFill>
                <a:latin typeface="Helvetica Neue"/>
                <a:ea typeface="Helvetica Neue"/>
                <a:cs typeface="Helvetica Neue"/>
                <a:sym typeface="Helvetica Neue"/>
              </a:rPr>
              <a:t>Nastavite si uro v dnevu, ko boste preverjali te kanale</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49880" y="4316400"/>
            <a:ext cx="4755240" cy="2729520"/>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26" name="Google Shape;426;p66"/>
          <p:cNvSpPr/>
          <p:nvPr/>
        </p:nvSpPr>
        <p:spPr>
          <a:xfrm>
            <a:off x="1523880" y="2562840"/>
            <a:ext cx="1215144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Srečanja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delate z </a:t>
            </a:r>
            <a:r>
              <a:rPr lang="en-US" sz="2800" b="0" i="0" u="none" strike="noStrike" cap="none" dirty="0" err="1">
                <a:solidFill>
                  <a:srgbClr val="000000"/>
                </a:solidFill>
                <a:latin typeface="Helvetica Neue"/>
                <a:ea typeface="Helvetica Neue"/>
                <a:cs typeface="Helvetica Neue"/>
                <a:sym typeface="Helvetica Neue"/>
              </a:rPr>
              <a:t>drugimi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ljudmi</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boste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udeleževati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strankami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dobavitelji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sami</a:t>
            </a:r>
            <a:r>
              <a:rPr lang="en-US" sz="2800" b="0" i="0" u="none" strike="noStrike" cap="none" dirty="0">
                <a:solidFill>
                  <a:srgbClr val="000000"/>
                </a:solidFill>
                <a:latin typeface="Helvetica Neue"/>
                <a:ea typeface="Helvetica Neue"/>
                <a:cs typeface="Helvetica Neue"/>
                <a:sym typeface="Helvetica Neue"/>
              </a:rPr>
              <a:t> po </a:t>
            </a:r>
            <a:r>
              <a:rPr lang="en-US" sz="2800" b="0" i="0" u="none" strike="noStrike" cap="none" dirty="0" err="1">
                <a:solidFill>
                  <a:srgbClr val="000000"/>
                </a:solidFill>
                <a:latin typeface="Helvetica Neue"/>
                <a:ea typeface="Helvetica Neue"/>
                <a:cs typeface="Helvetica Neue"/>
                <a:sym typeface="Helvetica Neue"/>
              </a:rPr>
              <a:t>sebi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niso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le </a:t>
            </a:r>
            <a:r>
              <a:rPr lang="en-US" sz="2800" b="0" i="0" u="none" strike="noStrike" cap="none" dirty="0" err="1">
                <a:solidFill>
                  <a:srgbClr val="000000"/>
                </a:solidFill>
                <a:latin typeface="Helvetica Neue"/>
                <a:ea typeface="Helvetica Neue"/>
                <a:cs typeface="Helvetica Neue"/>
                <a:sym typeface="Helvetica Neue"/>
              </a:rPr>
              <a:t>takrat</a:t>
            </a:r>
            <a:r>
              <a:rPr lang="en-US" sz="2800" b="0" i="0" u="none" strike="noStrike" cap="none" dirty="0">
                <a:solidFill>
                  <a:srgbClr val="000000"/>
                </a:solidFill>
                <a:latin typeface="Helvetica Neue"/>
                <a:ea typeface="Helvetica Neue"/>
                <a:cs typeface="Helvetica Neue"/>
                <a:sym typeface="Helvetica Neue"/>
              </a:rPr>
              <a:t>, ko so </a:t>
            </a:r>
            <a:r>
              <a:rPr lang="en-US" sz="2800" b="0" i="0" u="none" strike="noStrike" cap="none" dirty="0" err="1">
                <a:solidFill>
                  <a:srgbClr val="000000"/>
                </a:solidFill>
                <a:latin typeface="Helvetica Neue"/>
                <a:ea typeface="Helvetica Neue"/>
                <a:cs typeface="Helvetica Neue"/>
                <a:sym typeface="Helvetica Neue"/>
              </a:rPr>
              <a:t>slabo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opravljeni</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vaši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postanejo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Pomembni vidiki</a:t>
            </a: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dirty="0">
                <a:latin typeface="Helvetica Neue"/>
                <a:ea typeface="Helvetica Neue"/>
                <a:cs typeface="Helvetica Neue"/>
                <a:sym typeface="Helvetica Neue"/>
              </a:rPr>
              <a:t>Oblika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Sestanki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imajo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strukturo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začetnim</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končnim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časom</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Vsebina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teme</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katerih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bomo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razpravljali</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dirty="0" err="1">
                <a:solidFill>
                  <a:srgbClr val="000000"/>
                </a:solidFill>
                <a:latin typeface="Helvetica Neue"/>
                <a:ea typeface="Helvetica Neue"/>
                <a:cs typeface="Helvetica Neue"/>
                <a:sym typeface="Helvetica Neue"/>
              </a:rPr>
              <a:t>Nujni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primeri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večina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resničnih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primerov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zato</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zahteva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takojšnje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pomoči</a:t>
            </a:r>
            <a:r>
              <a:rPr lang="en-US" sz="2800" b="0" i="0" u="none" strike="noStrike" cap="none" dirty="0">
                <a:solidFill>
                  <a:srgbClr val="000000"/>
                </a:solidFill>
                <a:latin typeface="Helvetica Neue"/>
                <a:ea typeface="Helvetica Neue"/>
                <a:cs typeface="Helvetica Neue"/>
                <a:sym typeface="Helvetica Neue"/>
              </a:rPr>
              <a:t>.</a:t>
            </a:r>
            <a:endParaRPr lang="en-US"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lang="sl-SI" sz="4400" b="0" i="0" u="none" strike="noStrike" cap="none" dirty="0">
              <a:latin typeface="Arial"/>
              <a:ea typeface="Arial"/>
              <a:cs typeface="Arial"/>
              <a:sym typeface="Arial"/>
            </a:endParaRPr>
          </a:p>
        </p:txBody>
      </p:sp>
      <p:sp>
        <p:nvSpPr>
          <p:cNvPr id="433" name="Google Shape;433;p67"/>
          <p:cNvSpPr/>
          <p:nvPr/>
        </p:nvSpPr>
        <p:spPr>
          <a:xfrm>
            <a:off x="1523880" y="2562840"/>
            <a:ext cx="10483636"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Notranji kradljivci časa</a:t>
            </a:r>
            <a:r>
              <a:rPr lang="en-US" sz="2800" b="1"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dirty="0">
                <a:latin typeface="Helvetica Neue"/>
                <a:sym typeface="Helvetica Neue"/>
              </a:rPr>
              <a:t>Pomanjkanje organizacije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Najbolje</a:t>
            </a:r>
            <a:r>
              <a:rPr lang="en-US" sz="2800" b="0" i="0" u="none" strike="noStrike" cap="none" dirty="0">
                <a:solidFill>
                  <a:srgbClr val="000000"/>
                </a:solidFill>
                <a:latin typeface="Helvetica Neue"/>
                <a:ea typeface="Helvetica Neue"/>
                <a:cs typeface="Helvetica Neue"/>
                <a:sym typeface="Helvetica Neue"/>
              </a:rPr>
              <a:t> je, da </a:t>
            </a:r>
            <a:r>
              <a:rPr lang="en-US" sz="2800" b="0" i="0" u="none" strike="noStrike" cap="none" dirty="0" err="1">
                <a:solidFill>
                  <a:srgbClr val="000000"/>
                </a:solidFill>
                <a:latin typeface="Helvetica Neue"/>
                <a:ea typeface="Helvetica Neue"/>
                <a:cs typeface="Helvetica Neue"/>
                <a:sym typeface="Helvetica Neue"/>
              </a:rPr>
              <a:t>vsak</a:t>
            </a:r>
            <a:r>
              <a:rPr lang="en-US" sz="2800" b="0" i="0" u="none" strike="noStrike" cap="none" dirty="0">
                <a:solidFill>
                  <a:srgbClr val="000000"/>
                </a:solidFill>
                <a:latin typeface="Helvetica Neue"/>
                <a:ea typeface="Helvetica Neue"/>
                <a:cs typeface="Helvetica Neue"/>
                <a:sym typeface="Helvetica Neue"/>
              </a:rPr>
              <a:t> dan </a:t>
            </a:r>
            <a:r>
              <a:rPr lang="en-US" sz="2800" b="0" i="0" u="none" strike="noStrike" cap="none" dirty="0" err="1">
                <a:solidFill>
                  <a:srgbClr val="000000"/>
                </a:solidFill>
                <a:latin typeface="Helvetica Neue"/>
                <a:ea typeface="Helvetica Neue"/>
                <a:cs typeface="Helvetica Neue"/>
                <a:sym typeface="Helvetica Neue"/>
              </a:rPr>
              <a:t>nekaj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načrtovanju</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spremljanju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dejavnosti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Učinkovitejše</a:t>
            </a:r>
            <a:r>
              <a:rPr lang="sl-SI" sz="4400" b="1" i="0" u="none" strike="noStrike" cap="none" dirty="0">
                <a:solidFill>
                  <a:srgbClr val="D00B24"/>
                </a:solidFill>
                <a:latin typeface="Arial"/>
                <a:ea typeface="Arial"/>
                <a:cs typeface="Arial"/>
                <a:sym typeface="Arial"/>
              </a:rPr>
              <a:t> timsko delo</a:t>
            </a:r>
            <a:endParaRPr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Notranji kradljivci časa:</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dirty="0">
                <a:latin typeface="Helvetica Neue"/>
                <a:sym typeface="Helvetica Neue"/>
              </a:rPr>
              <a:t>Odlašanje</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Veste</a:t>
            </a:r>
            <a:r>
              <a:rPr lang="en-US" sz="2800" b="0" i="0" u="none" strike="noStrike" cap="none" dirty="0">
                <a:solidFill>
                  <a:srgbClr val="000000"/>
                </a:solidFill>
                <a:latin typeface="Helvetica Neue"/>
                <a:ea typeface="Helvetica Neue"/>
                <a:cs typeface="Helvetica Neue"/>
                <a:sym typeface="Helvetica Neue"/>
              </a:rPr>
              <a:t>, da </a:t>
            </a:r>
            <a:r>
              <a:rPr lang="sl-SI" sz="2800" b="0" i="0" u="none" strike="noStrike" cap="none" dirty="0">
                <a:solidFill>
                  <a:srgbClr val="000000"/>
                </a:solidFill>
                <a:latin typeface="Helvetica Neue"/>
                <a:ea typeface="Helvetica Neue"/>
                <a:cs typeface="Helvetica Neue"/>
                <a:sym typeface="Helvetica Neue"/>
              </a:rPr>
              <a:t>vas bodo naloge čakale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tem</a:t>
            </a:r>
            <a:r>
              <a:rPr lang="en-US" sz="2800" b="0" i="0" u="none" strike="noStrike" cap="none" dirty="0">
                <a:solidFill>
                  <a:srgbClr val="000000"/>
                </a:solidFill>
                <a:latin typeface="Helvetica Neue"/>
                <a:ea typeface="Helvetica Neue"/>
                <a:cs typeface="Helvetica Neue"/>
                <a:sym typeface="Helvetica Neue"/>
              </a:rPr>
              <a:t>, ko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odložite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le</a:t>
            </a:r>
            <a:r>
              <a:rPr lang="sl-SI" sz="2800" b="0" i="0" u="none" strike="noStrike" cap="none" dirty="0">
                <a:solidFill>
                  <a:srgbClr val="000000"/>
                </a:solidFill>
                <a:latin typeface="Helvetica Neue"/>
                <a:ea typeface="Helvetica Neue"/>
                <a:cs typeface="Helvetica Neue"/>
                <a:sym typeface="Helvetica Neue"/>
              </a:rPr>
              <a:t> spreminjate v nujne primere za kasneje.</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želite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več</a:t>
            </a:r>
            <a:r>
              <a:rPr lang="en-US" sz="2800" b="0" i="0" u="none" strike="noStrike" cap="none" dirty="0">
                <a:solidFill>
                  <a:srgbClr val="000000"/>
                </a:solidFill>
                <a:latin typeface="Helvetica Neue"/>
                <a:ea typeface="Helvetica Neue"/>
                <a:cs typeface="Helvetica Neue"/>
                <a:sym typeface="Helvetica Neue"/>
              </a:rPr>
              <a:t> o </a:t>
            </a:r>
            <a:r>
              <a:rPr lang="en-US" sz="2800" b="0" i="0" u="none" strike="noStrike" cap="none" dirty="0" err="1">
                <a:solidFill>
                  <a:srgbClr val="000000"/>
                </a:solidFill>
                <a:latin typeface="Helvetica Neue"/>
                <a:ea typeface="Helvetica Neue"/>
                <a:cs typeface="Helvetica Neue"/>
                <a:sym typeface="Helvetica Neue"/>
              </a:rPr>
              <a:t>matriki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pomembnosti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kako</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njo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ravnati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dostopajte</a:t>
            </a:r>
            <a:r>
              <a:rPr lang="en-US" sz="2800" b="0" i="0" u="none" strike="noStrike" cap="none" dirty="0">
                <a:solidFill>
                  <a:srgbClr val="000000"/>
                </a:solidFill>
                <a:latin typeface="Helvetica Neue"/>
                <a:ea typeface="Helvetica Neue"/>
                <a:cs typeface="Helvetica Neue"/>
                <a:sym typeface="Helvetica Neue"/>
              </a:rPr>
              <a:t> do </a:t>
            </a:r>
            <a:r>
              <a:rPr lang="en-US" sz="2800" b="0" i="0" u="none" strike="noStrike" cap="none" dirty="0" err="1">
                <a:solidFill>
                  <a:srgbClr val="000000"/>
                </a:solidFill>
                <a:latin typeface="Helvetica Neue"/>
                <a:ea typeface="Helvetica Neue"/>
                <a:cs typeface="Helvetica Neue"/>
                <a:sym typeface="Helvetica Neue"/>
              </a:rPr>
              <a:t>teh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videoposnetkov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tako</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skenirate</a:t>
            </a:r>
            <a:r>
              <a:rPr lang="en-US" sz="2800" b="0" i="0" u="none" strike="noStrike" cap="none" dirty="0">
                <a:solidFill>
                  <a:srgbClr val="000000"/>
                </a:solidFill>
                <a:latin typeface="Helvetica Neue"/>
                <a:ea typeface="Helvetica Neue"/>
                <a:cs typeface="Helvetica Neue"/>
                <a:sym typeface="Helvetica Neue"/>
              </a:rPr>
              <a:t> QR-je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kliknete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povezave</a:t>
            </a:r>
            <a:r>
              <a:rPr lang="en-US" sz="2800" b="0" i="0" u="none" strike="noStrike" cap="none" dirty="0">
                <a:solidFill>
                  <a:srgbClr val="000000"/>
                </a:solidFill>
                <a:latin typeface="Helvetica Neue"/>
                <a:ea typeface="Helvetica Neue"/>
                <a:cs typeface="Helvetica Neue"/>
                <a:sym typeface="Helvetica Neue"/>
              </a:rPr>
              <a:t>. </a:t>
            </a:r>
            <a:r>
              <a:rPr lang="sl-SI" sz="2800" dirty="0">
                <a:latin typeface="Helvetica Neue"/>
                <a:ea typeface="Helvetica Neue"/>
                <a:cs typeface="Helvetica Neue"/>
                <a:sym typeface="Helvetica Neue"/>
              </a:rPr>
              <a:t>Nato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komentirajte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partnerji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ali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prijatelji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Odlašanje</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pomeni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porab</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sl-SI" sz="2800" dirty="0">
                <a:latin typeface="Helvetica Neue"/>
                <a:ea typeface="Helvetica Neue"/>
                <a:cs typeface="Helvetica Neue"/>
                <a:sym typeface="Helvetica Neue"/>
              </a:rPr>
              <a:t>dodatnega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stvari</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v osnovi </a:t>
            </a:r>
            <a:r>
              <a:rPr lang="en-US" sz="2800" b="0" i="0" u="none" strike="noStrike" cap="none" dirty="0" err="1">
                <a:solidFill>
                  <a:srgbClr val="000000"/>
                </a:solidFill>
                <a:latin typeface="Helvetica Neue"/>
                <a:ea typeface="Helvetica Neue"/>
                <a:cs typeface="Helvetica Neue"/>
                <a:sym typeface="Helvetica Neue"/>
              </a:rPr>
              <a:t>ni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potrebno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storiti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oziroma</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nepomembne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namesto</a:t>
            </a:r>
            <a:r>
              <a:rPr lang="en-US" sz="2800" b="0" i="0" u="none" strike="noStrike" cap="none" dirty="0">
                <a:solidFill>
                  <a:srgbClr val="000000"/>
                </a:solidFill>
                <a:latin typeface="Helvetica Neue"/>
                <a:ea typeface="Helvetica Neue"/>
                <a:cs typeface="Helvetica Neue"/>
                <a:sym typeface="Helvetica Neue"/>
              </a:rPr>
              <a:t> da bi </a:t>
            </a:r>
            <a:r>
              <a:rPr lang="en-US" sz="2800" b="0" i="0" u="none" strike="noStrike" cap="none" dirty="0" err="1">
                <a:solidFill>
                  <a:srgbClr val="000000"/>
                </a:solidFill>
                <a:latin typeface="Helvetica Neue"/>
                <a:ea typeface="Helvetica Neue"/>
                <a:cs typeface="Helvetica Neue"/>
                <a:sym typeface="Helvetica Neue"/>
              </a:rPr>
              <a:t>porabili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stvari</a:t>
            </a:r>
            <a:r>
              <a:rPr lang="en-US" sz="2800" b="0" i="0" u="none" strike="noStrike" cap="none" dirty="0">
                <a:solidFill>
                  <a:srgbClr val="000000"/>
                </a:solidFill>
                <a:latin typeface="Helvetica Neue"/>
                <a:ea typeface="Helvetica Neue"/>
                <a:cs typeface="Helvetica Neue"/>
                <a:sym typeface="Helvetica Neue"/>
              </a:rPr>
              <a:t>, ki so res</a:t>
            </a:r>
            <a:r>
              <a:rPr lang="sl-SI" sz="2800" dirty="0">
                <a:latin typeface="Helvetica Neue"/>
                <a:ea typeface="Helvetica Neue"/>
                <a:cs typeface="Helvetica Neue"/>
                <a:sym typeface="Helvetica Neue"/>
              </a:rPr>
              <a:t>nično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pomembne</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Obstaja</a:t>
            </a:r>
            <a:r>
              <a:rPr lang="sl-SI" sz="2800" b="0" i="0" u="none" strike="noStrike" cap="none" dirty="0">
                <a:solidFill>
                  <a:srgbClr val="000000"/>
                </a:solidFill>
                <a:latin typeface="Helvetica Neue"/>
                <a:ea typeface="Helvetica Neue"/>
                <a:cs typeface="Helvetica Neue"/>
                <a:sym typeface="Helvetica Neue"/>
              </a:rPr>
              <a:t>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tudi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številni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negativni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učink</a:t>
            </a:r>
            <a:r>
              <a:rPr lang="sl-SI" sz="2800" b="0" i="0" u="none" strike="noStrike" cap="none" dirty="0">
                <a:solidFill>
                  <a:srgbClr val="000000"/>
                </a:solidFill>
                <a:latin typeface="Helvetica Neue"/>
                <a:ea typeface="Helvetica Neue"/>
                <a:cs typeface="Helvetica Neue"/>
                <a:sym typeface="Helvetica Neue"/>
              </a:rPr>
              <a:t>i 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delovn</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uspešnost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ugled</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tesnob</a:t>
            </a:r>
            <a:r>
              <a:rPr lang="sl-SI" sz="2800" b="0" i="0" u="none" strike="noStrike" cap="none" dirty="0">
                <a:solidFill>
                  <a:srgbClr val="000000"/>
                </a:solidFill>
                <a:latin typeface="Helvetica Neue"/>
                <a:ea typeface="Helvetica Neue"/>
                <a:cs typeface="Helvetica Neue"/>
                <a:sym typeface="Helvetica Neue"/>
              </a:rPr>
              <a: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samospoštovanje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zdravstvene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težave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itd</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
        <p:nvSpPr>
          <p:cNvPr id="425" name="Google Shape;425;p63"/>
          <p:cNvSpPr/>
          <p:nvPr/>
        </p:nvSpPr>
        <p:spPr>
          <a:xfrm>
            <a:off x="4860000" y="990036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https://pixabay.com/illustrations/postpone-postponed-delay-delayed-4951898/Free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Izogibanje motnjam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Usmerjanje pozornosti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Izberem</a:t>
            </a:r>
            <a:r>
              <a:rPr lang="en-US" sz="4000" b="0" i="0" u="none" strike="noStrike" cap="none" dirty="0">
                <a:solidFill>
                  <a:srgbClr val="FFFFFF"/>
                </a:solidFill>
                <a:latin typeface="Arial"/>
                <a:ea typeface="Arial"/>
                <a:cs typeface="Arial"/>
                <a:sym typeface="Arial"/>
              </a:rPr>
              <a:t>” </a:t>
            </a:r>
            <a:r>
              <a:rPr lang="sl-SI" sz="4000" dirty="0">
                <a:solidFill>
                  <a:srgbClr val="FFFFFF"/>
                </a:solidFill>
              </a:rPr>
              <a:t>namesto</a:t>
            </a:r>
            <a:r>
              <a:rPr lang="en-US" sz="4000" b="0" i="0" u="none" strike="noStrike" cap="none" dirty="0">
                <a:solidFill>
                  <a:srgbClr val="FFFFFF"/>
                </a:solidFill>
                <a:latin typeface="Arial"/>
                <a:ea typeface="Arial"/>
                <a:cs typeface="Arial"/>
                <a:sym typeface="Arial"/>
              </a:rPr>
              <a:t> “</a:t>
            </a:r>
            <a:r>
              <a:rPr lang="sl-SI" sz="4000" dirty="0">
                <a:solidFill>
                  <a:srgbClr val="FFFFFF"/>
                </a:solidFill>
              </a:rPr>
              <a:t>imam</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Izogibanje </a:t>
            </a:r>
            <a:r>
              <a:rPr lang="sl-SI" sz="4000" b="0" i="0" u="none" strike="noStrike" cap="none" dirty="0" err="1">
                <a:solidFill>
                  <a:srgbClr val="FFFFFF"/>
                </a:solidFill>
                <a:latin typeface="Arial"/>
                <a:ea typeface="Arial"/>
                <a:cs typeface="Arial"/>
                <a:sym typeface="Arial"/>
              </a:rPr>
              <a:t>multitaskingu</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4400" b="1" dirty="0">
                <a:solidFill>
                  <a:srgbClr val="D00B24"/>
                </a:solidFill>
                <a:latin typeface="Arial"/>
                <a:ea typeface="Arial"/>
                <a:cs typeface="Arial"/>
                <a:sym typeface="Arial"/>
              </a:rPr>
              <a:t>Učni izidi</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l-SI" sz="2800" dirty="0">
                <a:solidFill>
                  <a:schemeClr val="dk1"/>
                </a:solidFill>
                <a:latin typeface="Helvetica Neue"/>
                <a:ea typeface="Helvetica Neue"/>
                <a:cs typeface="Helvetica Neue"/>
                <a:sym typeface="Helvetica Neue"/>
              </a:rPr>
              <a:t>Ob koncu tega modula boste</a:t>
            </a:r>
            <a:r>
              <a:rPr lang="en-US" sz="2800" dirty="0">
                <a:solidFill>
                  <a:schemeClr val="dk1"/>
                </a:solidFill>
                <a:latin typeface="Helvetica Neue"/>
                <a:ea typeface="Helvetica Neue"/>
                <a:cs typeface="Helvetica Neue"/>
                <a:sym typeface="Helvetica Neue"/>
              </a:rPr>
              <a:t>:</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6" y="3635185"/>
            <a:ext cx="7143754"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Razumeli pomen osebne organizacije za izboljšanje produktivnosti</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Razumeli proces načrtovanja</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7" y="6271939"/>
            <a:ext cx="7912851"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rgbClr val="ED9DAB"/>
                </a:solidFill>
                <a:latin typeface="Helvetica Neue"/>
                <a:ea typeface="Helvetica Neue"/>
                <a:cs typeface="Helvetica Neue"/>
                <a:sym typeface="Helvetica Neue"/>
              </a:rPr>
              <a:t>Se seznanili s tem, kako se izogniti odlašanju</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i="0" u="none" strike="noStrike" cap="none" dirty="0">
                <a:solidFill>
                  <a:srgbClr val="000000"/>
                </a:solidFill>
                <a:latin typeface="Helvetica Neue"/>
                <a:ea typeface="Helvetica Neue"/>
                <a:cs typeface="Helvetica Neue"/>
                <a:sym typeface="Helvetica Neue"/>
              </a:rPr>
              <a:t>Obvladovanje odlašanja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Kaj je </a:t>
            </a:r>
            <a:r>
              <a:rPr lang="sl-SI" sz="2800" b="0" i="0" u="none" strike="noStrike" cap="none" dirty="0" err="1">
                <a:solidFill>
                  <a:srgbClr val="000000"/>
                </a:solidFill>
                <a:latin typeface="Helvetica Neue"/>
                <a:ea typeface="Helvetica Neue"/>
                <a:cs typeface="Helvetica Neue"/>
                <a:sym typeface="Helvetica Neue"/>
              </a:rPr>
              <a:t>Pomodre</a:t>
            </a:r>
            <a:r>
              <a:rPr lang="sl-SI" sz="2800" b="0" i="0" u="none" strike="noStrike" cap="none" dirty="0">
                <a:solidFill>
                  <a:srgbClr val="000000"/>
                </a:solidFill>
                <a:latin typeface="Helvetica Neue"/>
                <a:ea typeface="Helvetica Neue"/>
                <a:cs typeface="Helvetica Neue"/>
                <a:sym typeface="Helvetica Neue"/>
              </a:rPr>
              <a:t> tehnika? Oglejte si video</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Učinkovitejše timsko delo</a:t>
            </a:r>
            <a:endParaRPr sz="4400" b="0" i="0" u="none" strike="noStrike" cap="none" dirty="0">
              <a:latin typeface="Arial"/>
              <a:ea typeface="Arial"/>
              <a:cs typeface="Arial"/>
              <a:sym typeface="Arial"/>
            </a:endParaRPr>
          </a:p>
        </p:txBody>
      </p:sp>
      <p:sp>
        <p:nvSpPr>
          <p:cNvPr id="456" name="Google Shape;456;p70"/>
          <p:cNvSpPr/>
          <p:nvPr/>
        </p:nvSpPr>
        <p:spPr>
          <a:xfrm>
            <a:off x="1523880" y="2562840"/>
            <a:ext cx="13611240"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Ustavite kradljivce časa na sestankih</a:t>
            </a:r>
            <a:r>
              <a:rPr lang="sl-SI" sz="2800" b="1" i="0" u="none" strike="noStrike" cap="none" dirty="0">
                <a:solidFill>
                  <a:srgbClr val="000000"/>
                </a:solidFill>
                <a:latin typeface="Helvetica Neue"/>
                <a:ea typeface="Helvetica Neue"/>
                <a:cs typeface="Helvetica Neue"/>
                <a:sym typeface="Helvetica Neue"/>
              </a:rPr>
              <a:t>: odnos in vedenje, da se temu izognete</a:t>
            </a:r>
            <a:endParaRPr lang="sl-SI"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Notranji kradljivci časa</a:t>
            </a:r>
            <a:r>
              <a:rPr lang="en-US" sz="2800" b="1" i="0" u="none" strike="noStrike" cap="none" dirty="0">
                <a:solidFill>
                  <a:srgbClr val="000000"/>
                </a:solidFill>
                <a:latin typeface="Helvetica Neue"/>
                <a:ea typeface="Helvetica Neue"/>
                <a:cs typeface="Helvetica Neue"/>
                <a:sym typeface="Helvetica Neue"/>
              </a:rPr>
              <a:t>:</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solidFill>
                  <a:srgbClr val="000000"/>
                </a:solidFill>
                <a:latin typeface="Helvetica Neue"/>
                <a:ea typeface="Helvetica Neue"/>
                <a:cs typeface="Helvetica Neue"/>
                <a:sym typeface="Helvetica Neue"/>
              </a:rPr>
              <a:t>Ne delegiranje in nezmožnost reči „ne“</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dve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vedenji</a:t>
            </a:r>
            <a:r>
              <a:rPr lang="en-US" sz="2800" b="0" i="0" u="none" strike="noStrike" cap="none" dirty="0">
                <a:solidFill>
                  <a:srgbClr val="000000"/>
                </a:solidFill>
                <a:latin typeface="Helvetica Neue"/>
                <a:ea typeface="Helvetica Neue"/>
                <a:cs typeface="Helvetica Neue"/>
                <a:sym typeface="Helvetica Neue"/>
              </a:rPr>
              <a:t> vas </a:t>
            </a:r>
            <a:r>
              <a:rPr lang="en-US" sz="2800" b="0" i="0" u="none" strike="noStrike" cap="none" dirty="0" err="1">
                <a:solidFill>
                  <a:srgbClr val="000000"/>
                </a:solidFill>
                <a:latin typeface="Helvetica Neue"/>
                <a:ea typeface="Helvetica Neue"/>
                <a:cs typeface="Helvetica Neue"/>
                <a:sym typeface="Helvetica Neue"/>
              </a:rPr>
              <a:t>oropata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veliko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energije</a:t>
            </a:r>
            <a:r>
              <a:rPr lang="en-US" sz="2800" b="0" i="0" u="none" strike="noStrike" cap="none" dirty="0">
                <a:solidFill>
                  <a:srgbClr val="000000"/>
                </a:solidFill>
                <a:latin typeface="Helvetica Neue"/>
                <a:ea typeface="Helvetica Neue"/>
                <a:cs typeface="Helvetica Neue"/>
                <a:sym typeface="Helvetica Neue"/>
              </a:rPr>
              <a:t>. Ko </a:t>
            </a:r>
            <a:r>
              <a:rPr lang="en-US" sz="2800" b="0" i="0" u="none" strike="noStrike" cap="none" dirty="0" err="1">
                <a:solidFill>
                  <a:srgbClr val="000000"/>
                </a:solidFill>
                <a:latin typeface="Helvetica Neue"/>
                <a:ea typeface="Helvetica Neue"/>
                <a:cs typeface="Helvetica Neue"/>
                <a:sym typeface="Helvetica Neue"/>
              </a:rPr>
              <a:t>nekaterih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prenesete</a:t>
            </a:r>
            <a:r>
              <a:rPr lang="en-US" sz="2800" b="0" i="0" u="none" strike="noStrike" cap="none" dirty="0">
                <a:solidFill>
                  <a:srgbClr val="000000"/>
                </a:solidFill>
                <a:latin typeface="Helvetica Neue"/>
                <a:ea typeface="Helvetica Neue"/>
                <a:cs typeface="Helvetica Neue"/>
                <a:sym typeface="Helvetica Neue"/>
              </a:rPr>
              <a:t> in se </a:t>
            </a:r>
            <a:r>
              <a:rPr lang="en-US" sz="2800" b="0" i="0" u="none" strike="noStrike" cap="none" dirty="0" err="1">
                <a:solidFill>
                  <a:srgbClr val="000000"/>
                </a:solidFill>
                <a:latin typeface="Helvetica Neue"/>
                <a:ea typeface="Helvetica Neue"/>
                <a:cs typeface="Helvetica Neue"/>
                <a:sym typeface="Helvetica Neue"/>
              </a:rPr>
              <a:t>pretvarjate</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opravite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vse</a:t>
            </a:r>
            <a:r>
              <a:rPr lang="en-US" sz="2800" b="0" i="0" u="none" strike="noStrike" cap="none" dirty="0">
                <a:solidFill>
                  <a:srgbClr val="000000"/>
                </a:solidFill>
                <a:latin typeface="Helvetica Neue"/>
                <a:ea typeface="Helvetica Neue"/>
                <a:cs typeface="Helvetica Neue"/>
                <a:sym typeface="Helvetica Neue"/>
              </a:rPr>
              <a:t>, se </a:t>
            </a:r>
            <a:r>
              <a:rPr lang="en-US" sz="2800" b="0" i="0" u="none" strike="noStrike" cap="none" dirty="0" err="1">
                <a:solidFill>
                  <a:srgbClr val="000000"/>
                </a:solidFill>
                <a:latin typeface="Helvetica Neue"/>
                <a:ea typeface="Helvetica Neue"/>
                <a:cs typeface="Helvetica Neue"/>
                <a:sym typeface="Helvetica Neue"/>
              </a:rPr>
              <a:t>preobremenite</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zmanjka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opravila</a:t>
            </a:r>
            <a:r>
              <a:rPr lang="en-US" sz="2800" b="0" i="0" u="none" strike="noStrike" cap="none" dirty="0">
                <a:solidFill>
                  <a:srgbClr val="000000"/>
                </a:solidFill>
                <a:latin typeface="Helvetica Neue"/>
                <a:ea typeface="Helvetica Neue"/>
                <a:cs typeface="Helvetica Neue"/>
                <a:sym typeface="Helvetica Neue"/>
              </a:rPr>
              <a:t>, ki so res </a:t>
            </a:r>
            <a:r>
              <a:rPr lang="en-US" sz="2800" b="0" i="0" u="none" strike="noStrike" cap="none" dirty="0" err="1">
                <a:solidFill>
                  <a:srgbClr val="000000"/>
                </a:solidFill>
                <a:latin typeface="Helvetica Neue"/>
                <a:ea typeface="Helvetica Neue"/>
                <a:cs typeface="Helvetica Neue"/>
                <a:sym typeface="Helvetica Neue"/>
              </a:rPr>
              <a:t>pomembna</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sl-SI" sz="2800" b="1" i="0" u="none" strike="noStrike" cap="none" dirty="0">
                <a:latin typeface="Arial"/>
                <a:ea typeface="Arial"/>
                <a:cs typeface="Arial"/>
                <a:sym typeface="Arial"/>
              </a:rPr>
              <a:t>Težave pri komunikaciji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V </a:t>
            </a:r>
            <a:r>
              <a:rPr lang="en-US" sz="2800" b="0" i="0" u="none" strike="noStrike" cap="none" dirty="0" err="1">
                <a:solidFill>
                  <a:srgbClr val="000000"/>
                </a:solidFill>
                <a:latin typeface="Helvetica Neue"/>
                <a:ea typeface="Helvetica Neue"/>
                <a:cs typeface="Helvetica Neue"/>
                <a:sym typeface="Helvetica Neue"/>
              </a:rPr>
              <a:t>osebnem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življenju</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pri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delu</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interakcija</a:t>
            </a:r>
            <a:r>
              <a:rPr lang="en-US" sz="2800" b="0" i="0" u="none" strike="noStrike" cap="none" dirty="0">
                <a:solidFill>
                  <a:srgbClr val="000000"/>
                </a:solidFill>
                <a:latin typeface="Helvetica Neue"/>
                <a:ea typeface="Helvetica Neue"/>
                <a:cs typeface="Helvetica Neue"/>
                <a:sym typeface="Helvetica Neue"/>
              </a:rPr>
              <a:t> z </a:t>
            </a:r>
            <a:r>
              <a:rPr lang="en-US" sz="2800" b="0" i="0" u="none" strike="noStrike" cap="none" dirty="0" err="1">
                <a:solidFill>
                  <a:srgbClr val="000000"/>
                </a:solidFill>
                <a:latin typeface="Helvetica Neue"/>
                <a:ea typeface="Helvetica Neue"/>
                <a:cs typeface="Helvetica Neue"/>
                <a:sym typeface="Helvetica Neue"/>
              </a:rPr>
              <a:t>drugimi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ljudmi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neizbežna</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interakcije</a:t>
            </a:r>
            <a:r>
              <a:rPr lang="en-US" sz="2800" b="0" i="0" u="none" strike="noStrike" cap="none" dirty="0">
                <a:solidFill>
                  <a:srgbClr val="000000"/>
                </a:solidFill>
                <a:latin typeface="Helvetica Neue"/>
                <a:ea typeface="Helvetica Neue"/>
                <a:cs typeface="Helvetica Neue"/>
                <a:sym typeface="Helvetica Neue"/>
              </a:rPr>
              <a:t> ne </a:t>
            </a:r>
            <a:r>
              <a:rPr lang="en-US" sz="2800" b="0" i="0" u="none" strike="noStrike" cap="none" dirty="0" err="1">
                <a:solidFill>
                  <a:srgbClr val="000000"/>
                </a:solidFill>
                <a:latin typeface="Helvetica Neue"/>
                <a:ea typeface="Helvetica Neue"/>
                <a:cs typeface="Helvetica Neue"/>
                <a:sym typeface="Helvetica Neue"/>
              </a:rPr>
              <a:t>postanejo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kra</a:t>
            </a:r>
            <a:r>
              <a:rPr lang="sl-SI" sz="2800" b="0" i="0" u="none" strike="noStrike" cap="none" dirty="0" err="1">
                <a:solidFill>
                  <a:srgbClr val="000000"/>
                </a:solidFill>
                <a:latin typeface="Helvetica Neue"/>
                <a:ea typeface="Helvetica Neue"/>
                <a:cs typeface="Helvetica Neue"/>
                <a:sym typeface="Helvetica Neue"/>
              </a:rPr>
              <a:t>dljivci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upočasnjujejo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vašo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produktivnost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uriti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komunikacijske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sposobnosti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4485164"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Če povzamemo</a:t>
            </a:r>
            <a:endParaRPr sz="4400" b="0" i="0" u="none" strike="noStrike" cap="none" dirty="0">
              <a:latin typeface="Arial"/>
              <a:ea typeface="Arial"/>
              <a:cs typeface="Arial"/>
              <a:sym typeface="Arial"/>
            </a:endParaRPr>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err="1">
                <a:solidFill>
                  <a:srgbClr val="ED9DAB"/>
                </a:solidFill>
                <a:latin typeface="Helvetica Neue"/>
                <a:ea typeface="Helvetica Neue"/>
                <a:cs typeface="Helvetica Neue"/>
                <a:sym typeface="Helvetica Neue"/>
              </a:rPr>
              <a:t>Osebna</a:t>
            </a:r>
            <a:r>
              <a:rPr lang="en-US" sz="2800" b="1" i="0" u="none" strike="noStrike" cap="none" dirty="0">
                <a:solidFill>
                  <a:srgbClr val="ED9DAB"/>
                </a:solidFill>
                <a:latin typeface="Helvetica Neue"/>
                <a:ea typeface="Helvetica Neue"/>
                <a:cs typeface="Helvetica Neue"/>
                <a:sym typeface="Helvetica Neue"/>
              </a:rPr>
              <a:t> </a:t>
            </a:r>
            <a:r>
              <a:rPr lang="en-US" sz="2800" b="1" i="0" u="none" strike="noStrike" cap="none" dirty="0" err="1">
                <a:solidFill>
                  <a:srgbClr val="ED9DAB"/>
                </a:solidFill>
                <a:latin typeface="Helvetica Neue"/>
                <a:ea typeface="Helvetica Neue"/>
                <a:cs typeface="Helvetica Neue"/>
                <a:sym typeface="Helvetica Neue"/>
              </a:rPr>
              <a:t>organizacija</a:t>
            </a:r>
            <a:r>
              <a:rPr lang="en-US" sz="2800" b="1" i="0" u="none" strike="noStrike" cap="none" dirty="0">
                <a:solidFill>
                  <a:srgbClr val="ED9DAB"/>
                </a:solidFill>
                <a:latin typeface="Helvetica Neue"/>
                <a:ea typeface="Helvetica Neue"/>
                <a:cs typeface="Helvetica Neue"/>
                <a:sym typeface="Helvetica Neue"/>
              </a:rPr>
              <a:t> se </a:t>
            </a:r>
            <a:r>
              <a:rPr lang="en-US" sz="2800" b="1" i="0" u="none" strike="noStrike" cap="none" dirty="0" err="1">
                <a:solidFill>
                  <a:srgbClr val="ED9DAB"/>
                </a:solidFill>
                <a:latin typeface="Helvetica Neue"/>
                <a:ea typeface="Helvetica Neue"/>
                <a:cs typeface="Helvetica Neue"/>
                <a:sym typeface="Helvetica Neue"/>
              </a:rPr>
              <a:t>izboljša</a:t>
            </a:r>
            <a:r>
              <a:rPr lang="en-US" sz="2800" b="1" i="0" u="none" strike="noStrike" cap="none" dirty="0">
                <a:solidFill>
                  <a:srgbClr val="ED9DAB"/>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8" name="Google Shape;458;p66"/>
          <p:cNvSpPr/>
          <p:nvPr/>
        </p:nvSpPr>
        <p:spPr>
          <a:xfrm>
            <a:off x="2362319" y="4320720"/>
            <a:ext cx="3918165"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Produktivnost</a:t>
            </a:r>
            <a:r>
              <a:rPr lang="sl-SI" sz="2400" dirty="0">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in</a:t>
            </a:r>
            <a:endParaRPr lang="sl-SI"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sl-SI" sz="2400" dirty="0">
                <a:latin typeface="Helvetica Neue"/>
                <a:ea typeface="Helvetica Neue"/>
                <a:cs typeface="Helvetica Neue"/>
                <a:sym typeface="Helvetica Neue"/>
              </a:rPr>
              <a:t>č</a:t>
            </a:r>
            <a:r>
              <a:rPr lang="en-US" sz="2400" b="0" i="0" u="none" strike="noStrike" cap="none" dirty="0" err="1">
                <a:solidFill>
                  <a:srgbClr val="000000"/>
                </a:solidFill>
                <a:latin typeface="Helvetica Neue"/>
                <a:ea typeface="Helvetica Neue"/>
                <a:cs typeface="Helvetica Neue"/>
                <a:sym typeface="Helvetica Neue"/>
              </a:rPr>
              <a:t>ustvena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stabilnost</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59" name="Google Shape;459;p66"/>
          <p:cNvSpPr/>
          <p:nvPr/>
        </p:nvSpPr>
        <p:spPr>
          <a:xfrm>
            <a:off x="2362319" y="5617080"/>
            <a:ext cx="3269881"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err="1">
                <a:solidFill>
                  <a:srgbClr val="ED9DAB"/>
                </a:solidFill>
                <a:latin typeface="Helvetica Neue"/>
                <a:ea typeface="Helvetica Neue"/>
                <a:cs typeface="Helvetica Neue"/>
                <a:sym typeface="Helvetica Neue"/>
              </a:rPr>
              <a:t>Določite</a:t>
            </a:r>
            <a:r>
              <a:rPr lang="en-US" sz="2800" b="1" i="0" u="none" strike="noStrike" cap="none" dirty="0">
                <a:solidFill>
                  <a:srgbClr val="ED9DAB"/>
                </a:solidFill>
                <a:latin typeface="Helvetica Neue"/>
                <a:ea typeface="Helvetica Neue"/>
                <a:cs typeface="Helvetica Neue"/>
                <a:sym typeface="Helvetica Neue"/>
              </a:rPr>
              <a:t> SMART </a:t>
            </a:r>
            <a:r>
              <a:rPr lang="en-US" sz="2800" b="1" i="0" u="none" strike="noStrike" cap="none" dirty="0" err="1">
                <a:solidFill>
                  <a:srgbClr val="ED9DAB"/>
                </a:solidFill>
                <a:latin typeface="Helvetica Neue"/>
                <a:ea typeface="Helvetica Neue"/>
                <a:cs typeface="Helvetica Neue"/>
                <a:sym typeface="Helvetica Neue"/>
              </a:rPr>
              <a:t>cilje</a:t>
            </a:r>
            <a:endParaRPr sz="2800" b="0" i="0" u="none" strike="noStrike" cap="none" dirty="0">
              <a:latin typeface="Arial"/>
              <a:ea typeface="Arial"/>
              <a:cs typeface="Arial"/>
              <a:sym typeface="Arial"/>
            </a:endParaRPr>
          </a:p>
        </p:txBody>
      </p:sp>
      <p:sp>
        <p:nvSpPr>
          <p:cNvPr id="460" name="Google Shape;460;p66"/>
          <p:cNvSpPr/>
          <p:nvPr/>
        </p:nvSpPr>
        <p:spPr>
          <a:xfrm>
            <a:off x="2362319" y="6781005"/>
            <a:ext cx="3737159"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Razčlenite</a:t>
            </a:r>
            <a:r>
              <a:rPr lang="en-US" sz="2400" b="0" i="0" u="none" strike="noStrike" cap="none" dirty="0">
                <a:solidFill>
                  <a:srgbClr val="000000"/>
                </a:solidFill>
                <a:latin typeface="Helvetica Neue"/>
                <a:ea typeface="Helvetica Neue"/>
                <a:cs typeface="Helvetica Neue"/>
                <a:sym typeface="Helvetica Neue"/>
              </a:rPr>
              <a:t> </a:t>
            </a:r>
            <a:r>
              <a:rPr lang="sl-SI" sz="2400" b="0" i="0" u="none" strike="noStrike" cap="none" dirty="0">
                <a:solidFill>
                  <a:srgbClr val="000000"/>
                </a:solidFill>
                <a:latin typeface="Helvetica Neue"/>
                <a:ea typeface="Helvetica Neue"/>
                <a:cs typeface="Helvetica Neue"/>
                <a:sym typeface="Helvetica Neue"/>
              </a:rPr>
              <a:t>kompleksne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cilje</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Načrtovanje</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9120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Razvrsti</a:t>
            </a:r>
            <a:r>
              <a:rPr lang="en-US" sz="2400" b="0" i="0" u="none" strike="noStrike" cap="none" dirty="0">
                <a:solidFill>
                  <a:srgbClr val="000000"/>
                </a:solidFill>
                <a:latin typeface="Helvetica Neue"/>
                <a:ea typeface="Helvetica Neue"/>
                <a:cs typeface="Helvetica Neue"/>
                <a:sym typeface="Helvetica Neue"/>
              </a:rPr>
              <a:t> - </a:t>
            </a:r>
            <a:r>
              <a:rPr lang="en-US" sz="2400" b="0" i="0" u="none" strike="noStrike" cap="none" dirty="0" err="1">
                <a:solidFill>
                  <a:srgbClr val="000000"/>
                </a:solidFill>
                <a:latin typeface="Helvetica Neue"/>
                <a:ea typeface="Helvetica Neue"/>
                <a:cs typeface="Helvetica Neue"/>
                <a:sym typeface="Helvetica Neue"/>
              </a:rPr>
              <a:t>Eisenhowerjeva</a:t>
            </a:r>
            <a:r>
              <a:rPr lang="en-US" sz="2400" b="0" i="0" u="none" strike="noStrike" cap="none" dirty="0">
                <a:solidFill>
                  <a:srgbClr val="000000"/>
                </a:solidFill>
                <a:latin typeface="Helvetica Neue"/>
                <a:ea typeface="Helvetica Neue"/>
                <a:cs typeface="Helvetica Neue"/>
                <a:sym typeface="Helvetica Neue"/>
              </a:rPr>
              <a:t> Matrika</a:t>
            </a:r>
            <a:endParaRPr lang="sl-SI" sz="2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Dodelite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čas</a:t>
            </a:r>
            <a:r>
              <a:rPr lang="en-US" sz="2400" b="0" i="0" u="none" strike="noStrike" cap="none" dirty="0">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Odlašanje</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dirty="0" err="1">
                <a:solidFill>
                  <a:srgbClr val="000000"/>
                </a:solidFill>
                <a:latin typeface="Helvetica Neue"/>
                <a:ea typeface="Helvetica Neue"/>
                <a:cs typeface="Helvetica Neue"/>
                <a:sym typeface="Helvetica Neue"/>
              </a:rPr>
              <a:t>Pomodore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te</a:t>
            </a:r>
            <a:r>
              <a:rPr lang="sl-SI" sz="2400" b="0" i="0" u="none" strike="noStrike" cap="none" dirty="0" err="1">
                <a:solidFill>
                  <a:srgbClr val="000000"/>
                </a:solidFill>
                <a:latin typeface="Helvetica Neue"/>
                <a:ea typeface="Helvetica Neue"/>
                <a:cs typeface="Helvetica Neue"/>
                <a:sym typeface="Helvetica Neue"/>
              </a:rPr>
              <a:t>hnika</a:t>
            </a:r>
            <a:endParaRPr sz="2400" b="0" i="0" u="none" strike="noStrike" cap="none" dirty="0">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494766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79" y="6510240"/>
            <a:ext cx="4637159" cy="455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sl-SI" sz="2800" b="1" dirty="0">
                <a:solidFill>
                  <a:srgbClr val="ED9DAB"/>
                </a:solidFill>
                <a:latin typeface="Helvetica Neue"/>
                <a:sym typeface="Helvetica Neue"/>
              </a:rPr>
              <a:t>Ustavite kradljivce časa</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08552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sl-SI" sz="2400" dirty="0">
                <a:latin typeface="Helvetica Neue"/>
                <a:sym typeface="Helvetica Neue"/>
              </a:rPr>
              <a:t>Zunanje in notranje</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sl-SI" sz="8000" b="1">
                <a:solidFill>
                  <a:srgbClr val="D00B24"/>
                </a:solidFill>
              </a:rPr>
              <a:t>Hvala</a:t>
            </a:r>
            <a:r>
              <a:rPr lang="en-US" sz="8000" b="1">
                <a:solidFill>
                  <a:srgbClr val="D00B24"/>
                </a:solidFill>
                <a:latin typeface="Arial"/>
                <a:ea typeface="Arial"/>
                <a:cs typeface="Arial"/>
                <a:sym typeface="Arial"/>
              </a:rPr>
              <a:t>!</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l-SI" sz="4400" b="1" dirty="0">
                <a:solidFill>
                  <a:srgbClr val="D00B24"/>
                </a:solidFill>
                <a:latin typeface="Arial"/>
                <a:ea typeface="Arial"/>
                <a:cs typeface="Arial"/>
                <a:sym typeface="Arial"/>
              </a:rPr>
              <a:t>Kazalo</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629513"/>
            <a:chOff x="6420992" y="1321255"/>
            <a:chExt cx="7038975" cy="1629513"/>
          </a:xfrm>
        </p:grpSpPr>
        <p:sp>
          <p:nvSpPr>
            <p:cNvPr id="142" name="Google Shape;142;p3"/>
            <p:cNvSpPr txBox="1"/>
            <p:nvPr/>
          </p:nvSpPr>
          <p:spPr>
            <a:xfrm>
              <a:off x="6420994" y="1750480"/>
              <a:ext cx="6156156"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ea typeface="Helvetica Neue"/>
                  <a:cs typeface="Helvetica Neue"/>
                  <a:sym typeface="Helvetica Neue"/>
                </a:rPr>
                <a:t>Osebna organizacija</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rPr>
                <a:t>Načrtovanje aktivnosti</a:t>
              </a:r>
              <a:endParaRPr lang="en-US" sz="2400" dirty="0">
                <a:solidFill>
                  <a:schemeClr val="dk1"/>
                </a:solidFill>
                <a:latin typeface="Helvetica Neue"/>
              </a:endParaRPr>
            </a:p>
            <a:p>
              <a:pPr marL="342900" marR="0" lvl="0" indent="-342900" algn="l" rtl="0">
                <a:spcBef>
                  <a:spcPts val="0"/>
                </a:spcBef>
                <a:spcAft>
                  <a:spcPts val="0"/>
                </a:spcAft>
                <a:buFont typeface="Arial" panose="020B0604020202020204" pitchFamily="34" charset="0"/>
                <a:buChar char="•"/>
              </a:pPr>
              <a:r>
                <a:rPr lang="sl-SI" sz="2400" dirty="0">
                  <a:solidFill>
                    <a:schemeClr val="dk1"/>
                  </a:solidFill>
                  <a:latin typeface="Helvetica Neue"/>
                </a:rPr>
                <a:t>Ustavite kradljivce časa na sestankih</a:t>
              </a:r>
              <a:endParaRPr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sl-SI" sz="2800" b="1" dirty="0">
                  <a:solidFill>
                    <a:schemeClr val="dk1"/>
                  </a:solidFill>
                  <a:latin typeface="Helvetica Neue"/>
                  <a:ea typeface="Helvetica Neue"/>
                  <a:cs typeface="Helvetica Neue"/>
                  <a:sym typeface="Helvetica Neue"/>
                </a:rPr>
                <a:t>Upravljanje časa in nalog</a:t>
              </a:r>
              <a:endParaRPr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organizacija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dejanje</a:t>
            </a:r>
            <a:r>
              <a:rPr lang="en-US" sz="2800" b="0" i="0" u="none" strike="noStrike" cap="none" dirty="0">
                <a:solidFill>
                  <a:srgbClr val="000000"/>
                </a:solidFill>
                <a:latin typeface="Helvetica Neue"/>
                <a:ea typeface="Helvetica Neue"/>
                <a:cs typeface="Helvetica Neue"/>
                <a:sym typeface="Helvetica Neue"/>
              </a:rPr>
              <a:t>, ki ga </a:t>
            </a:r>
            <a:r>
              <a:rPr lang="en-US" sz="2800" b="0" i="0" u="none" strike="noStrike" cap="none" dirty="0" err="1">
                <a:solidFill>
                  <a:srgbClr val="000000"/>
                </a:solidFill>
                <a:latin typeface="Helvetica Neue"/>
                <a:ea typeface="Helvetica Neue"/>
                <a:cs typeface="Helvetica Neue"/>
                <a:sym typeface="Helvetica Neue"/>
              </a:rPr>
              <a:t>oseba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izvede</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strukturira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svoja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produktiven</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psihološko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uravnotežen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način</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Vključuje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cel</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niz</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veščin</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osebi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omogočajo</a:t>
            </a:r>
            <a:r>
              <a:rPr lang="en-US" sz="2800" b="0" i="0" u="none" strike="noStrike" cap="none" dirty="0">
                <a:solidFill>
                  <a:srgbClr val="000000"/>
                </a:solidFill>
                <a:latin typeface="Helvetica Neue"/>
                <a:ea typeface="Helvetica Neue"/>
                <a:cs typeface="Helvetica Neue"/>
                <a:sym typeface="Helvetica Neue"/>
              </a:rPr>
              <a:t>, da se </a:t>
            </a:r>
            <a:r>
              <a:rPr lang="en-US" sz="2800" b="0" i="0" u="none" strike="noStrike" cap="none" dirty="0" err="1">
                <a:solidFill>
                  <a:srgbClr val="000000"/>
                </a:solidFill>
                <a:latin typeface="Helvetica Neue"/>
                <a:ea typeface="Helvetica Neue"/>
                <a:cs typeface="Helvetica Neue"/>
                <a:sym typeface="Helvetica Neue"/>
              </a:rPr>
              <a:t>učinkovito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spopade</a:t>
            </a:r>
            <a:r>
              <a:rPr lang="en-US" sz="2800" b="0" i="0" u="none" strike="noStrike" cap="none" dirty="0">
                <a:solidFill>
                  <a:srgbClr val="000000"/>
                </a:solidFill>
                <a:latin typeface="Helvetica Neue"/>
                <a:ea typeface="Helvetica Neue"/>
                <a:cs typeface="Helvetica Neue"/>
                <a:sym typeface="Helvetica Neue"/>
              </a:rPr>
              <a:t> s </a:t>
            </a:r>
            <a:r>
              <a:rPr lang="en-US" sz="2800" b="0" i="0" u="none" strike="noStrike" cap="none" dirty="0" err="1">
                <a:solidFill>
                  <a:srgbClr val="000000"/>
                </a:solidFill>
                <a:latin typeface="Helvetica Neue"/>
                <a:ea typeface="Helvetica Neue"/>
                <a:cs typeface="Helvetica Neue"/>
                <a:sym typeface="Helvetica Neue"/>
              </a:rPr>
              <a:t>svojimi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nalogami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Osebna organizacija</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Vključuje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nabor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sposobnosti</a:t>
            </a:r>
            <a:r>
              <a:rPr lang="en-US" sz="2800" b="0" i="0" u="none" strike="noStrike" cap="none" dirty="0">
                <a:solidFill>
                  <a:srgbClr val="000000"/>
                </a:solidFill>
                <a:latin typeface="Helvetica Neue"/>
                <a:ea typeface="Helvetica Neue"/>
                <a:cs typeface="Helvetica Neue"/>
                <a:sym typeface="Helvetica Neue"/>
              </a:rPr>
              <a:t>, ki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mogoče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pridobiti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izboljšati</a:t>
            </a:r>
            <a:r>
              <a:rPr lang="en-US" sz="2800" b="0" i="0" u="none" strike="noStrike" cap="none" dirty="0">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351" name="Google Shape;351;p57"/>
          <p:cNvGrpSpPr/>
          <p:nvPr/>
        </p:nvGrpSpPr>
        <p:grpSpPr>
          <a:xfrm>
            <a:off x="1925053" y="1969200"/>
            <a:ext cx="14028821" cy="8127360"/>
            <a:chOff x="1925053" y="1969200"/>
            <a:chExt cx="13161827"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1925053" y="5162760"/>
              <a:ext cx="5324987"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sposobnosti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4" name="Google Shape;354;p57"/>
            <p:cNvSpPr/>
            <p:nvPr/>
          </p:nvSpPr>
          <p:spPr>
            <a:xfrm>
              <a:off x="68158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b="0" i="0" u="none" strike="noStrike" cap="none" dirty="0">
                  <a:solidFill>
                    <a:srgbClr val="FFFFFF"/>
                  </a:solidFill>
                  <a:latin typeface="Arial"/>
                  <a:ea typeface="Arial"/>
                  <a:cs typeface="Arial"/>
                  <a:sym typeface="Arial"/>
                </a:rPr>
                <a:t>imeti ali se naučiti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i</a:t>
              </a:r>
              <a:r>
                <a:rPr lang="sl-SI" sz="4000" b="0" i="0" u="none" strike="noStrike" cap="none" dirty="0">
                  <a:solidFill>
                    <a:srgbClr val="FFFFFF"/>
                  </a:solidFill>
                  <a:latin typeface="Arial"/>
                  <a:ea typeface="Arial"/>
                  <a:cs typeface="Arial"/>
                  <a:sym typeface="Arial"/>
                </a:rPr>
                <a:t>zboljšanje</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Cilji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organizacija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pomeni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poznavanje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izhodišča</a:t>
            </a:r>
            <a:r>
              <a:rPr lang="en-US" sz="2800" b="0" i="0" u="none" strike="noStrike" cap="none" dirty="0">
                <a:solidFill>
                  <a:srgbClr val="000000"/>
                </a:solidFill>
                <a:latin typeface="Helvetica Neue"/>
                <a:ea typeface="Helvetica Neue"/>
                <a:cs typeface="Helvetica Neue"/>
                <a:sym typeface="Helvetica Neue"/>
              </a:rPr>
              <a:t> pred </a:t>
            </a:r>
            <a:r>
              <a:rPr lang="en-US" sz="2800" b="0" i="0" u="none" strike="noStrike" cap="none" dirty="0" err="1">
                <a:solidFill>
                  <a:srgbClr val="000000"/>
                </a:solidFill>
                <a:latin typeface="Helvetica Neue"/>
                <a:ea typeface="Helvetica Neue"/>
                <a:cs typeface="Helvetica Neue"/>
                <a:sym typeface="Helvetica Neue"/>
              </a:rPr>
              <a:t>začetkom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naloge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kakšni</a:t>
            </a:r>
            <a:r>
              <a:rPr lang="en-US" sz="2800" b="0" i="0" u="none" strike="noStrike" cap="none" dirty="0">
                <a:solidFill>
                  <a:srgbClr val="000000"/>
                </a:solidFill>
                <a:latin typeface="Helvetica Neue"/>
                <a:ea typeface="Helvetica Neue"/>
                <a:cs typeface="Helvetica Neue"/>
                <a:sym typeface="Helvetica Neue"/>
              </a:rPr>
              <a:t> so </a:t>
            </a:r>
            <a:r>
              <a:rPr lang="en-US" sz="2800" b="0" i="0" u="none" strike="noStrike" cap="none" dirty="0" err="1">
                <a:solidFill>
                  <a:srgbClr val="000000"/>
                </a:solidFill>
                <a:latin typeface="Helvetica Neue"/>
                <a:ea typeface="Helvetica Neue"/>
                <a:cs typeface="Helvetica Neue"/>
                <a:sym typeface="Helvetica Neue"/>
              </a:rPr>
              <a:t>cilji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poznavanje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razpoložljivih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virov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postopka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vzpostavitev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časovnega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razporeda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Cilji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morajo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biti</a:t>
            </a:r>
            <a:r>
              <a:rPr lang="en-US" sz="2800" b="0" i="0" u="none" strike="noStrike" cap="none" dirty="0">
                <a:solidFill>
                  <a:srgbClr val="000000"/>
                </a:solidFill>
                <a:latin typeface="Helvetica Neue"/>
                <a:ea typeface="Helvetica Neue"/>
                <a:cs typeface="Helvetica Neue"/>
                <a:sym typeface="Helvetica Neue"/>
              </a:rPr>
              <a:t> </a:t>
            </a:r>
            <a:r>
              <a:rPr lang="sl-SI" sz="2800" b="0" i="0" u="none" strike="noStrike" cap="none" dirty="0">
                <a:solidFill>
                  <a:srgbClr val="000000"/>
                </a:solidFill>
                <a:latin typeface="Helvetica Neue"/>
                <a:ea typeface="Helvetica Neue"/>
                <a:cs typeface="Helvetica Neue"/>
                <a:sym typeface="Helvetica Neue"/>
              </a:rPr>
              <a:t>SMART.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en-US" sz="4000" b="0" i="0" u="none" strike="noStrike" cap="none" dirty="0" err="1">
                <a:solidFill>
                  <a:srgbClr val="FFFFFF"/>
                </a:solidFill>
                <a:latin typeface="Arial"/>
                <a:ea typeface="Arial"/>
                <a:cs typeface="Arial"/>
                <a:sym typeface="Arial"/>
              </a:rPr>
              <a:t>Speci</a:t>
            </a:r>
            <a:r>
              <a:rPr lang="sl-SI" sz="4000" b="0" i="0" u="none" strike="noStrike" cap="none" dirty="0" err="1">
                <a:solidFill>
                  <a:srgbClr val="FFFFFF"/>
                </a:solidFill>
                <a:latin typeface="Arial"/>
                <a:ea typeface="Arial"/>
                <a:cs typeface="Arial"/>
                <a:sym typeface="Arial"/>
              </a:rPr>
              <a:t>fični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Dosegljivi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Časovno omejeni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[Me</a:t>
            </a:r>
            <a:r>
              <a:rPr lang="sl-SI" sz="4000" b="0" i="0" u="none" strike="noStrike" cap="none" dirty="0" err="1">
                <a:solidFill>
                  <a:srgbClr val="FFFFFF"/>
                </a:solidFill>
                <a:latin typeface="Arial"/>
                <a:ea typeface="Arial"/>
                <a:cs typeface="Arial"/>
                <a:sym typeface="Arial"/>
              </a:rPr>
              <a:t>rljivi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[Realis</a:t>
            </a:r>
            <a:r>
              <a:rPr lang="sl-SI" sz="4000" b="0" i="0" u="none" strike="noStrike" cap="none" dirty="0" err="1">
                <a:solidFill>
                  <a:srgbClr val="FFFFFF"/>
                </a:solidFill>
                <a:latin typeface="Arial"/>
                <a:ea typeface="Arial"/>
                <a:cs typeface="Arial"/>
                <a:sym typeface="Arial"/>
              </a:rPr>
              <a:t>tični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SMART </a:t>
            </a:r>
            <a:r>
              <a:rPr lang="sl-SI" sz="2800" b="1" dirty="0">
                <a:latin typeface="Helvetica Neue"/>
                <a:ea typeface="Helvetica Neue"/>
                <a:cs typeface="Helvetica Neue"/>
                <a:sym typeface="Helvetica Neue"/>
              </a:rPr>
              <a:t>cilji omogočajo</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Usmeriti pozornost</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Zmanjšati stres</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Izognitev odlašanju</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dirty="0">
                <a:solidFill>
                  <a:srgbClr val="D00B24"/>
                </a:solidFill>
              </a:rPr>
              <a:t>Upravljanje časa in nalog</a:t>
            </a:r>
            <a:endParaRPr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dirty="0">
                <a:solidFill>
                  <a:srgbClr val="FFFFFF"/>
                </a:solidFill>
                <a:latin typeface="Arial"/>
                <a:ea typeface="Arial"/>
                <a:cs typeface="Arial"/>
                <a:sym typeface="Arial"/>
              </a:rPr>
              <a:t>[</a:t>
            </a:r>
            <a:r>
              <a:rPr lang="sl-SI" sz="4000" dirty="0">
                <a:solidFill>
                  <a:srgbClr val="FFFFFF"/>
                </a:solidFill>
              </a:rPr>
              <a:t>Povečanje produktivnosti</a:t>
            </a:r>
            <a:r>
              <a:rPr lang="en-US" sz="4000" b="0" i="0" u="none" strike="noStrike" cap="none" dirty="0">
                <a:solidFill>
                  <a:srgbClr val="FFFFFF"/>
                </a:solidFill>
                <a:latin typeface="Arial"/>
                <a:ea typeface="Arial"/>
                <a:cs typeface="Arial"/>
                <a:sym typeface="Arial"/>
              </a:rPr>
              <a:t>]</a:t>
            </a:r>
            <a:endParaRPr sz="4000" b="0" i="0" u="none" strike="noStrike" cap="none" dirty="0">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ea typeface="Helvetica Neue"/>
                <a:cs typeface="Helvetica Neue"/>
                <a:sym typeface="Helvetica Neue"/>
              </a:rPr>
              <a:t>Osebna organizacija</a:t>
            </a:r>
            <a:r>
              <a:rPr lang="en-US" sz="2800" b="1" i="0" u="none" strike="noStrike" cap="none" dirty="0">
                <a:solidFill>
                  <a:srgbClr val="000000"/>
                </a:solidFill>
                <a:latin typeface="Helvetica Neue"/>
                <a:ea typeface="Helvetica Neue"/>
                <a:cs typeface="Helvetica Neue"/>
                <a:sym typeface="Helvetica Neue"/>
              </a:rPr>
              <a:t>: </a:t>
            </a:r>
            <a:r>
              <a:rPr lang="sl-SI" sz="2800" b="1" i="0" u="none" strike="noStrike" cap="none" dirty="0">
                <a:solidFill>
                  <a:srgbClr val="000000"/>
                </a:solidFill>
                <a:latin typeface="Helvetica Neue"/>
                <a:ea typeface="Helvetica Neue"/>
                <a:cs typeface="Helvetica Neue"/>
                <a:sym typeface="Helvetica Neue"/>
              </a:rPr>
              <a:t>Cilji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sl-SI" sz="2800" b="0" i="0" u="none" strike="noStrike" cap="none" dirty="0">
                <a:solidFill>
                  <a:srgbClr val="000000"/>
                </a:solidFill>
                <a:latin typeface="Helvetica Neue"/>
                <a:ea typeface="Helvetica Neue"/>
                <a:cs typeface="Helvetica Neue"/>
                <a:sym typeface="Helvetica Neue"/>
              </a:rPr>
              <a:t>Kadar so cilji zelo visoki, kompleksni in dolgoročni, jih je koristno razdeliti na enostavnejše in kratkoročne cilje.</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23920" y="4229280"/>
            <a:ext cx="6075720" cy="4050360"/>
          </a:xfrm>
          <a:prstGeom prst="rect">
            <a:avLst/>
          </a:prstGeom>
          <a:noFill/>
          <a:ln>
            <a:noFill/>
          </a:ln>
        </p:spPr>
      </p:pic>
      <p:sp>
        <p:nvSpPr>
          <p:cNvPr id="394" name="Google Shape;394;p60"/>
          <p:cNvSpPr/>
          <p:nvPr/>
        </p:nvSpPr>
        <p:spPr>
          <a:xfrm>
            <a:off x="4860000" y="9900000"/>
            <a:ext cx="1223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image: </a:t>
            </a:r>
            <a:r>
              <a:rPr lang="en-US" sz="1800" b="0" i="0" u="sng" strike="noStrike" cap="none">
                <a:solidFill>
                  <a:schemeClr val="hlink"/>
                </a:solidFill>
                <a:latin typeface="Arial"/>
                <a:ea typeface="Arial"/>
                <a:cs typeface="Arial"/>
                <a:sym typeface="Arial"/>
                <a:hlinkClick r:id="rId4"/>
              </a:rPr>
              <a:t>https://pixabay.com/photos/figure-puzzle-last-part-success-3277570/</a:t>
            </a:r>
            <a:r>
              <a:rPr lang="en-US" sz="1800" b="0" i="0" u="none" strike="noStrike" cap="none">
                <a:latin typeface="Arial"/>
                <a:ea typeface="Arial"/>
                <a:cs typeface="Arial"/>
                <a:sym typeface="Arial"/>
              </a:rPr>
              <a:t> Free to useunder pixaby license</a:t>
            </a:r>
            <a:endParaRPr sz="18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sl-SI" sz="4400" b="1" i="0" u="none" strike="noStrike" cap="none" dirty="0">
                <a:solidFill>
                  <a:srgbClr val="D00B24"/>
                </a:solidFill>
                <a:latin typeface="Arial"/>
                <a:ea typeface="Arial"/>
                <a:cs typeface="Arial"/>
                <a:sym typeface="Arial"/>
              </a:rPr>
              <a:t>Upravljanje časa in nalog</a:t>
            </a:r>
            <a:endParaRPr sz="4400" b="0" i="0" u="none" strike="noStrike" cap="none" dirty="0">
              <a:latin typeface="Arial"/>
              <a:ea typeface="Arial"/>
              <a:cs typeface="Arial"/>
              <a:sym typeface="Arial"/>
            </a:endParaRPr>
          </a:p>
        </p:txBody>
      </p:sp>
      <p:sp>
        <p:nvSpPr>
          <p:cNvPr id="400" name="Google Shape;400;p61"/>
          <p:cNvSpPr/>
          <p:nvPr/>
        </p:nvSpPr>
        <p:spPr>
          <a:xfrm>
            <a:off x="1523880" y="2562840"/>
            <a:ext cx="981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sl-SI" sz="2800" b="1" dirty="0">
                <a:latin typeface="Helvetica Neue"/>
                <a:sym typeface="Helvetica Neue"/>
              </a:rPr>
              <a:t>Načrtovanje aktivnosti</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Osebno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načrtovanje</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sposobnost</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zastavljanja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osebnih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ciljev</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delovanja</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njegovega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izvajanja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kar</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pripomore</a:t>
            </a:r>
            <a:r>
              <a:rPr lang="en-US" sz="2800" b="0" i="0" u="none" strike="noStrike" cap="none" dirty="0">
                <a:solidFill>
                  <a:srgbClr val="000000"/>
                </a:solidFill>
                <a:latin typeface="Helvetica Neue"/>
                <a:ea typeface="Helvetica Neue"/>
                <a:cs typeface="Helvetica Neue"/>
                <a:sym typeface="Helvetica Neue"/>
              </a:rPr>
              <a:t> k </a:t>
            </a:r>
            <a:r>
              <a:rPr lang="en-US" sz="2800" b="0" i="0" u="none" strike="noStrike" cap="none" dirty="0" err="1">
                <a:solidFill>
                  <a:srgbClr val="000000"/>
                </a:solidFill>
                <a:latin typeface="Helvetica Neue"/>
                <a:ea typeface="Helvetica Neue"/>
                <a:cs typeface="Helvetica Neue"/>
                <a:sym typeface="Helvetica Neue"/>
              </a:rPr>
              <a:t>izboljšanju</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poklicne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uspešnosti</a:t>
            </a:r>
            <a:r>
              <a:rPr lang="en-US" sz="2800" b="0" i="0" u="none" strike="noStrike" cap="none" dirty="0">
                <a:solidFill>
                  <a:srgbClr val="000000"/>
                </a:solidFill>
                <a:latin typeface="Helvetica Neue"/>
                <a:ea typeface="Helvetica Neue"/>
                <a:cs typeface="Helvetica Neue"/>
                <a:sym typeface="Helvetica Neue"/>
              </a:rPr>
              <a:t>.</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err="1">
                <a:solidFill>
                  <a:srgbClr val="000000"/>
                </a:solidFill>
                <a:latin typeface="Helvetica Neue"/>
                <a:ea typeface="Helvetica Neue"/>
                <a:cs typeface="Helvetica Neue"/>
                <a:sym typeface="Helvetica Neue"/>
              </a:rPr>
              <a:t>Naloge</a:t>
            </a:r>
            <a:r>
              <a:rPr lang="en-US" sz="2800" b="0" i="0" u="none" strike="noStrike" cap="none" dirty="0">
                <a:solidFill>
                  <a:srgbClr val="000000"/>
                </a:solidFill>
                <a:latin typeface="Helvetica Neue"/>
                <a:ea typeface="Helvetica Neue"/>
                <a:cs typeface="Helvetica Neue"/>
                <a:sym typeface="Helvetica Neue"/>
              </a:rPr>
              <a:t> za </a:t>
            </a:r>
            <a:r>
              <a:rPr lang="en-US" sz="2800" b="0" i="0" u="none" strike="noStrike" cap="none" dirty="0" err="1">
                <a:solidFill>
                  <a:srgbClr val="000000"/>
                </a:solidFill>
                <a:latin typeface="Helvetica Neue"/>
                <a:ea typeface="Helvetica Neue"/>
                <a:cs typeface="Helvetica Neue"/>
                <a:sym typeface="Helvetica Neue"/>
              </a:rPr>
              <a:t>razvrščanje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pomagajo</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načrtovati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dejavnosti</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jih</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razvrstiti</a:t>
            </a:r>
            <a:r>
              <a:rPr lang="en-US" sz="2800" b="0" i="0" u="none" strike="noStrike" cap="none" dirty="0">
                <a:solidFill>
                  <a:srgbClr val="000000"/>
                </a:solidFill>
                <a:latin typeface="Helvetica Neue"/>
                <a:ea typeface="Helvetica Neue"/>
                <a:cs typeface="Helvetica Neue"/>
                <a:sym typeface="Helvetica Neue"/>
              </a:rPr>
              <a:t> po </a:t>
            </a:r>
            <a:r>
              <a:rPr lang="en-US" sz="2800" b="0" i="0" u="none" strike="noStrike" cap="none" dirty="0" err="1">
                <a:solidFill>
                  <a:srgbClr val="000000"/>
                </a:solidFill>
                <a:latin typeface="Helvetica Neue"/>
                <a:ea typeface="Helvetica Neue"/>
                <a:cs typeface="Helvetica Neue"/>
                <a:sym typeface="Helvetica Neue"/>
              </a:rPr>
              <a:t>prednosti</a:t>
            </a:r>
            <a:r>
              <a:rPr lang="en-US" sz="2800" b="0" i="0" u="none" strike="noStrike" cap="none" dirty="0">
                <a:solidFill>
                  <a:srgbClr val="000000"/>
                </a:solidFill>
                <a:latin typeface="Helvetica Neue"/>
                <a:ea typeface="Helvetica Neue"/>
                <a:cs typeface="Helvetica Neue"/>
                <a:sym typeface="Helvetica Neue"/>
              </a:rPr>
              <a:t> in </a:t>
            </a:r>
            <a:r>
              <a:rPr lang="en-US" sz="2800" b="0" i="0" u="none" strike="noStrike" cap="none" dirty="0" err="1">
                <a:solidFill>
                  <a:srgbClr val="000000"/>
                </a:solidFill>
                <a:latin typeface="Helvetica Neue"/>
                <a:ea typeface="Helvetica Neue"/>
                <a:cs typeface="Helvetica Neue"/>
                <a:sym typeface="Helvetica Neue"/>
              </a:rPr>
              <a:t>omogočiti</a:t>
            </a:r>
            <a:r>
              <a:rPr lang="en-US" sz="2800" b="0" i="0" u="none" strike="noStrike" cap="none" dirty="0">
                <a:solidFill>
                  <a:srgbClr val="000000"/>
                </a:solidFill>
                <a:latin typeface="Helvetica Neue"/>
                <a:ea typeface="Helvetica Neue"/>
                <a:cs typeface="Helvetica Neue"/>
                <a:sym typeface="Helvetica Neue"/>
              </a:rPr>
              <a:t>, da </a:t>
            </a:r>
            <a:r>
              <a:rPr lang="en-US" sz="2800" b="0" i="0" u="none" strike="noStrike" cap="none" dirty="0" err="1">
                <a:solidFill>
                  <a:srgbClr val="000000"/>
                </a:solidFill>
                <a:latin typeface="Helvetica Neue"/>
                <a:ea typeface="Helvetica Neue"/>
                <a:cs typeface="Helvetica Neue"/>
                <a:sym typeface="Helvetica Neue"/>
              </a:rPr>
              <a:t>jim</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posvetite</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dovolj</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časa</a:t>
            </a:r>
            <a:r>
              <a:rPr lang="en-US" sz="2800" b="0" i="0" u="none" strike="noStrike" cap="none" dirty="0">
                <a:solidFill>
                  <a:srgbClr val="000000"/>
                </a:solidFill>
                <a:latin typeface="Helvetica Neue"/>
                <a:ea typeface="Helvetica Neue"/>
                <a:cs typeface="Helvetica Neue"/>
                <a:sym typeface="Helvetica Neue"/>
              </a:rPr>
              <a:t>. </a:t>
            </a:r>
            <a:endParaRPr lang="sl-SI" sz="2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dirty="0">
                <a:solidFill>
                  <a:srgbClr val="000000"/>
                </a:solidFill>
                <a:latin typeface="Helvetica Neue"/>
                <a:ea typeface="Helvetica Neue"/>
                <a:cs typeface="Helvetica Neue"/>
                <a:sym typeface="Helvetica Neue"/>
              </a:rPr>
              <a:t>Dobro </a:t>
            </a:r>
            <a:r>
              <a:rPr lang="en-US" sz="2800" b="0" i="0" u="none" strike="noStrike" cap="none" dirty="0" err="1">
                <a:solidFill>
                  <a:srgbClr val="000000"/>
                </a:solidFill>
                <a:latin typeface="Helvetica Neue"/>
                <a:ea typeface="Helvetica Neue"/>
                <a:cs typeface="Helvetica Neue"/>
                <a:sym typeface="Helvetica Neue"/>
              </a:rPr>
              <a:t>znana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metoda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razvrščanja</a:t>
            </a:r>
            <a:r>
              <a:rPr lang="en-US" sz="2800" b="0" i="0" u="none" strike="noStrike" cap="none" dirty="0">
                <a:solidFill>
                  <a:srgbClr val="000000"/>
                </a:solidFill>
                <a:latin typeface="Helvetica Neue"/>
                <a:ea typeface="Helvetica Neue"/>
                <a:cs typeface="Helvetica Neue"/>
                <a:sym typeface="Helvetica Neue"/>
              </a:rPr>
              <a:t> je </a:t>
            </a:r>
            <a:r>
              <a:rPr lang="en-US" sz="2800" b="0" i="0" u="none" strike="noStrike" cap="none" dirty="0" err="1">
                <a:solidFill>
                  <a:srgbClr val="000000"/>
                </a:solidFill>
                <a:latin typeface="Helvetica Neue"/>
                <a:ea typeface="Helvetica Neue"/>
                <a:cs typeface="Helvetica Neue"/>
                <a:sym typeface="Helvetica Neue"/>
              </a:rPr>
              <a:t>matrika</a:t>
            </a:r>
            <a:r>
              <a:rPr lang="en-US" sz="2800" b="0" i="0" u="none" strike="noStrike" cap="none" dirty="0">
                <a:solidFill>
                  <a:srgbClr val="000000"/>
                </a:solidFill>
                <a:latin typeface="Helvetica Neue"/>
                <a:ea typeface="Helvetica Neue"/>
                <a:cs typeface="Helvetica Neue"/>
                <a:sym typeface="Helvetica Neue"/>
              </a:rPr>
              <a:t> </a:t>
            </a:r>
            <a:r>
              <a:rPr lang="en-US" sz="2800" b="0" i="0" u="none" strike="noStrike" cap="none" dirty="0" err="1">
                <a:solidFill>
                  <a:srgbClr val="000000"/>
                </a:solidFill>
                <a:latin typeface="Helvetica Neue"/>
                <a:ea typeface="Helvetica Neue"/>
                <a:cs typeface="Helvetica Neue"/>
                <a:sym typeface="Helvetica Neue"/>
              </a:rPr>
              <a:t>nujno-pomembno</a:t>
            </a:r>
            <a:r>
              <a:rPr lang="en-US" sz="2800" b="0" i="0" u="none" strike="noStrike" cap="none" dirty="0">
                <a:solidFill>
                  <a:srgbClr val="000000"/>
                </a:solidFill>
                <a:latin typeface="Helvetica Neue"/>
                <a:ea typeface="Helvetica Neue"/>
                <a:cs typeface="Helvetica Neue"/>
                <a:sym typeface="Helvetica Neue"/>
              </a:rPr>
              <a:t>.</a:t>
            </a:r>
            <a:br>
              <a:rPr lang="en-US" sz="2800" b="0" i="0" u="none" strike="noStrike" cap="none" dirty="0">
                <a:latin typeface="Arial"/>
                <a:ea typeface="Arial"/>
                <a:cs typeface="Arial"/>
                <a:sym typeface="Arial"/>
              </a:rPr>
            </a:br>
            <a:br>
              <a:rPr lang="en-US" sz="2800" b="0" i="0" u="none" strike="noStrike" cap="none" dirty="0">
                <a:latin typeface="Arial"/>
                <a:ea typeface="Arial"/>
                <a:cs typeface="Arial"/>
                <a:sym typeface="Arial"/>
              </a:rPr>
            </a:br>
            <a:r>
              <a:rPr lang="sl-SI" sz="2800" dirty="0">
                <a:latin typeface="Helvetica Neue"/>
                <a:sym typeface="Helvetica Neue"/>
              </a:rPr>
              <a:t>Več strategij na </a:t>
            </a:r>
            <a:r>
              <a:rPr lang="en-US" sz="2800" b="0" i="0" u="none" strike="noStrike" cap="none" dirty="0">
                <a:solidFill>
                  <a:srgbClr val="000000"/>
                </a:solidFill>
                <a:latin typeface="Helvetica Neue"/>
                <a:ea typeface="Helvetica Neue"/>
                <a:cs typeface="Helvetica Neue"/>
                <a:sym typeface="Helvetica Neue"/>
              </a:rPr>
              <a:t>https://www.usa.edu/blog/time-management-techniques/</a:t>
            </a:r>
            <a:endParaRPr sz="2800" b="0" i="0" u="none" strike="noStrike" cap="none" dirty="0">
              <a:latin typeface="Arial"/>
              <a:ea typeface="Arial"/>
              <a:cs typeface="Arial"/>
              <a:sym typeface="Arial"/>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Personalizado</PresentationFormat>
  <Paragraphs>167</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Tahoma</vt:lpstr>
      <vt:lpstr>Helvetica Neue</vt:lpstr>
      <vt:lpstr>Arial</vt:lpstr>
      <vt:lpstr>Noto Sans Symbols</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5</cp:revision>
  <dcterms:created xsi:type="dcterms:W3CDTF">2022-05-13T08:01:25Z</dcterms:created>
  <dcterms:modified xsi:type="dcterms:W3CDTF">2024-08-26T09:41:44Z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