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8288000" cy="10287000"/>
  <p:notesSz cx="18288000" cy="10287000"/>
  <p:embeddedFontLst>
    <p:embeddedFont>
      <p:font typeface="Calibri" panose="020F0502020204030204" pitchFamily="34" charset="0"/>
      <p:regular r:id="rId26"/>
      <p:bold r:id="rId27"/>
      <p:italic r:id="rId28"/>
      <p:boldItalic r:id="rId29"/>
    </p:embeddedFont>
    <p:embeddedFont>
      <p:font typeface="Helvetica Neue" panose="020B0604020202020204" charset="0"/>
      <p:regular r:id="rId30"/>
      <p:bold r:id="rId31"/>
      <p:italic r:id="rId32"/>
      <p:boldItalic r:id="rId33"/>
    </p:embeddedFont>
    <p:embeddedFont>
      <p:font typeface="Tahoma" panose="020B0604030504040204" pitchFamily="3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hUK9RdqdujMOMX9EtnFTzzXLvdP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514"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5: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3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6: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 name="Google Shape;192;p3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7: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p3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8: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p3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39: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 name="Google Shape;219;p3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6: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40: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9" name="Google Shape;239;p4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41: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p4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2: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2" name="Google Shape;262;p4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43: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0" name="Google Shape;280;p4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44: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8" name="Google Shape;298;p4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4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45: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0: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3" name="Google Shape;323;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29: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100">
                <a:latin typeface="Helvetica Neue"/>
                <a:ea typeface="Helvetica Neue"/>
                <a:cs typeface="Helvetica Neue"/>
                <a:sym typeface="Helvetica Neue"/>
              </a:rPr>
              <a:t>HP: a mini-documentary film – hyperlinka - OK</a:t>
            </a:r>
            <a:endParaRPr/>
          </a:p>
        </p:txBody>
      </p:sp>
      <p:sp>
        <p:nvSpPr>
          <p:cNvPr id="145" name="Google Shape;145;p2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30: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100">
                <a:latin typeface="Helvetica Neue"/>
                <a:ea typeface="Helvetica Neue"/>
                <a:cs typeface="Helvetica Neue"/>
                <a:sym typeface="Helvetica Neue"/>
              </a:rPr>
              <a:t>HP: But...... for your success , OK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31: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32: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a:latin typeface="Helvetica Neue"/>
                <a:ea typeface="Helvetica Neue"/>
                <a:cs typeface="Helvetica Neue"/>
                <a:sym typeface="Helvetica Neue"/>
              </a:rPr>
              <a:t>HP: Can you stand criticism?</a:t>
            </a:r>
            <a:endParaRPr sz="1100">
              <a:latin typeface="Helvetica Neue"/>
              <a:ea typeface="Helvetica Neue"/>
              <a:cs typeface="Helvetica Neue"/>
              <a:sym typeface="Helvetica Neue"/>
            </a:endParaRPr>
          </a:p>
          <a:p>
            <a:pPr marL="457200" lvl="0" indent="-298450" algn="l" rtl="0">
              <a:lnSpc>
                <a:spcPct val="100000"/>
              </a:lnSpc>
              <a:spcBef>
                <a:spcPts val="0"/>
              </a:spcBef>
              <a:spcAft>
                <a:spcPts val="0"/>
              </a:spcAft>
              <a:buSzPts val="1100"/>
              <a:buChar char="●"/>
            </a:pPr>
            <a:r>
              <a:rPr lang="en-US" sz="1100">
                <a:latin typeface="Helvetica Neue"/>
                <a:ea typeface="Helvetica Neue"/>
                <a:cs typeface="Helvetica Neue"/>
                <a:sym typeface="Helvetica Neue"/>
              </a:rPr>
              <a:t>Do you feel you don't tolerate critics? </a:t>
            </a:r>
            <a:endParaRPr sz="1100">
              <a:latin typeface="Helvetica Neue"/>
              <a:ea typeface="Helvetica Neue"/>
              <a:cs typeface="Helvetica Neue"/>
              <a:sym typeface="Helvetica Neue"/>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33: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4: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 name="Google Shape;175;p3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63"/>
        <p:cNvGrpSpPr/>
        <p:nvPr/>
      </p:nvGrpSpPr>
      <p:grpSpPr>
        <a:xfrm>
          <a:off x="0" y="0"/>
          <a:ext cx="0" cy="0"/>
          <a:chOff x="0" y="0"/>
          <a:chExt cx="0" cy="0"/>
        </a:xfrm>
      </p:grpSpPr>
      <p:sp>
        <p:nvSpPr>
          <p:cNvPr id="64" name="Google Shape;64;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70"/>
        <p:cNvGrpSpPr/>
        <p:nvPr/>
      </p:nvGrpSpPr>
      <p:grpSpPr>
        <a:xfrm>
          <a:off x="0" y="0"/>
          <a:ext cx="0" cy="0"/>
          <a:chOff x="0" y="0"/>
          <a:chExt cx="0" cy="0"/>
        </a:xfrm>
      </p:grpSpPr>
      <p:sp>
        <p:nvSpPr>
          <p:cNvPr id="71" name="Google Shape;71;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Google Shape;72;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3" name="Google Shape;73;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5" name="Google Shape;75;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9"/>
        <p:cNvGrpSpPr/>
        <p:nvPr/>
      </p:nvGrpSpPr>
      <p:grpSpPr>
        <a:xfrm>
          <a:off x="0" y="0"/>
          <a:ext cx="0" cy="0"/>
          <a:chOff x="0" y="0"/>
          <a:chExt cx="0" cy="0"/>
        </a:xfrm>
      </p:grpSpPr>
      <p:sp>
        <p:nvSpPr>
          <p:cNvPr id="80" name="Google Shape;80;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 name="Google Shape;81;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5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5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5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34"/>
        <p:cNvGrpSpPr/>
        <p:nvPr/>
      </p:nvGrpSpPr>
      <p:grpSpPr>
        <a:xfrm>
          <a:off x="0" y="0"/>
          <a:ext cx="0" cy="0"/>
          <a:chOff x="0" y="0"/>
          <a:chExt cx="0" cy="0"/>
        </a:xfrm>
      </p:grpSpPr>
      <p:sp>
        <p:nvSpPr>
          <p:cNvPr id="35" name="Google Shape;35;p47"/>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SzPts val="1400"/>
              <a:buNone/>
              <a:defRPr sz="6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47"/>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37" name="Google Shape;37;p4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8" name="Google Shape;38;p47"/>
          <p:cNvSpPr txBox="1">
            <a:spLocks noGrp="1"/>
          </p:cNvSpPr>
          <p:nvPr>
            <p:ph type="ftr" idx="11"/>
          </p:nvPr>
        </p:nvSpPr>
        <p:spPr>
          <a:xfrm>
            <a:off x="6057900" y="9534525"/>
            <a:ext cx="6172200" cy="547688"/>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47"/>
        <p:cNvGrpSpPr/>
        <p:nvPr/>
      </p:nvGrpSpPr>
      <p:grpSpPr>
        <a:xfrm>
          <a:off x="0" y="0"/>
          <a:ext cx="0" cy="0"/>
          <a:chOff x="0" y="0"/>
          <a:chExt cx="0" cy="0"/>
        </a:xfrm>
      </p:grpSpPr>
      <p:sp>
        <p:nvSpPr>
          <p:cNvPr id="48" name="Google Shape;48;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51"/>
        <p:cNvGrpSpPr/>
        <p:nvPr/>
      </p:nvGrpSpPr>
      <p:grpSpPr>
        <a:xfrm>
          <a:off x="0" y="0"/>
          <a:ext cx="0" cy="0"/>
          <a:chOff x="0" y="0"/>
          <a:chExt cx="0" cy="0"/>
        </a:xfrm>
      </p:grpSpPr>
      <p:sp>
        <p:nvSpPr>
          <p:cNvPr id="52" name="Google Shape;5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4" name="Google Shape;5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57"/>
        <p:cNvGrpSpPr/>
        <p:nvPr/>
      </p:nvGrpSpPr>
      <p:grpSpPr>
        <a:xfrm>
          <a:off x="0" y="0"/>
          <a:ext cx="0" cy="0"/>
          <a:chOff x="0" y="0"/>
          <a:chExt cx="0" cy="0"/>
        </a:xfrm>
      </p:grpSpPr>
      <p:sp>
        <p:nvSpPr>
          <p:cNvPr id="58" name="Google Shape;58;p46"/>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9" name="Google Shape;59;p46"/>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0" name="Google Shape;60;p4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1" name="Google Shape;61;p4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2" name="Google Shape;62;p4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5" Type="http://schemas.openxmlformats.org/officeDocument/2006/relationships/image" Target="../media/image3.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pic>
        <p:nvPicPr>
          <p:cNvPr id="41" name="Google Shape;41;p13"/>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13948842" y="685682"/>
            <a:ext cx="3314699" cy="1457324"/>
          </a:xfrm>
          <a:prstGeom prst="rect">
            <a:avLst/>
          </a:prstGeom>
          <a:noFill/>
          <a:ln>
            <a:noFill/>
          </a:ln>
        </p:spPr>
      </p:pic>
      <p:pic>
        <p:nvPicPr>
          <p:cNvPr id="42" name="Google Shape;42;p1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024235" y="0"/>
            <a:ext cx="590549" cy="704448"/>
          </a:xfrm>
          <a:prstGeom prst="rect">
            <a:avLst/>
          </a:prstGeom>
          <a:noFill/>
          <a:ln>
            <a:noFill/>
          </a:ln>
        </p:spPr>
      </p:pic>
      <p:pic>
        <p:nvPicPr>
          <p:cNvPr id="43" name="Google Shape;43;p1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44" name="Google Shape;44;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5" name="Google Shape;45;p1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sp>
        <p:nvSpPr>
          <p:cNvPr id="46" name="Google Shape;46;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cqRoGpSGFwk&amp;ab_channel=TheArtofImproveme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youtube.com/watch?v=BKfCUY_8-z0&amp;ab_channel=Challenge.Innovate.Grow:LearnerCentre" TargetMode="External"/><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hyperlink" Target="https://www.youtube.com/watch?v=KtsCD4RQiLU&amp;ab_channel=Challenge.Innovate.Grow:LearnerCentre" TargetMode="External"/><Relationship Id="rId4" Type="http://schemas.openxmlformats.org/officeDocument/2006/relationships/hyperlink" Target="https://www.youtube.com/watch?v=4hu-8yPo8Pg&amp;ab_channel=Challenge.Innovate.Grow:LearnerCentre"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youtube.com/watch?v=IX0rxQ_1K0w&amp;t=6s&amp;ab_channel=DustyColumbia" TargetMode="External"/><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hyperlink" Target="https://www.youtube.com/watch?v=wixEGpznyG8&amp;ab_channel=AshleyKaster" TargetMode="External"/><Relationship Id="rId4" Type="http://schemas.openxmlformats.org/officeDocument/2006/relationships/hyperlink" Target="https://www.youtube.com/watch?v=CyEBdF7qDFo&amp;ab_channel=UshaKelleymaharaj"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hyperlink" Target="https://www.youtube.com/watch?v=xLkC-ODKQSc&amp;ab_channel=TheArtofImprovement"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K_Mku_lciF0"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2349062" y="6029373"/>
            <a:ext cx="14935328"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5"/>
              </a:spcBef>
              <a:spcAft>
                <a:spcPts val="0"/>
              </a:spcAft>
              <a:buNone/>
            </a:pPr>
            <a:r>
              <a:rPr lang="en-US" sz="4400" b="1" i="0" u="none" strike="noStrike" cap="none">
                <a:solidFill>
                  <a:srgbClr val="D00B24"/>
                </a:solidFill>
                <a:latin typeface="Arial"/>
                <a:ea typeface="Arial"/>
                <a:cs typeface="Arial"/>
                <a:sym typeface="Arial"/>
              </a:rPr>
              <a:t>MEHKE VEŠČINE</a:t>
            </a:r>
            <a:endParaRPr/>
          </a:p>
          <a:p>
            <a:pPr marL="0" marR="0" lvl="0" indent="0" algn="ctr" rtl="0">
              <a:lnSpc>
                <a:spcPct val="100000"/>
              </a:lnSpc>
              <a:spcBef>
                <a:spcPts val="5"/>
              </a:spcBef>
              <a:spcAft>
                <a:spcPts val="0"/>
              </a:spcAft>
              <a:buNone/>
            </a:pPr>
            <a:r>
              <a:rPr lang="en-US" sz="4400" b="1" i="0" u="none" strike="noStrike" cap="none">
                <a:solidFill>
                  <a:srgbClr val="D00B24"/>
                </a:solidFill>
                <a:latin typeface="Arial"/>
                <a:ea typeface="Arial"/>
                <a:cs typeface="Arial"/>
                <a:sym typeface="Arial"/>
              </a:rPr>
              <a:t>Ključne kompetence v delovnem okolju v 21. stoletja</a:t>
            </a:r>
            <a:endParaRPr sz="4400" b="1" i="0" u="none" strike="noStrike" cap="none">
              <a:solidFill>
                <a:srgbClr val="D00B24"/>
              </a:solidFill>
              <a:latin typeface="Arial"/>
              <a:ea typeface="Arial"/>
              <a:cs typeface="Arial"/>
              <a:sym typeface="Arial"/>
            </a:endParaRPr>
          </a:p>
        </p:txBody>
      </p:sp>
      <p:sp>
        <p:nvSpPr>
          <p:cNvPr id="115" name="Google Shape;115;p1"/>
          <p:cNvSpPr txBox="1"/>
          <p:nvPr/>
        </p:nvSpPr>
        <p:spPr>
          <a:xfrm>
            <a:off x="2845676" y="7091182"/>
            <a:ext cx="12596648" cy="1323399"/>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Clr>
                <a:srgbClr val="000000"/>
              </a:buClr>
              <a:buSzPts val="4000"/>
              <a:buFont typeface="Arial"/>
              <a:buNone/>
            </a:pPr>
            <a:endParaRPr sz="4000" b="1" i="0" u="none" strike="noStrike" cap="none">
              <a:solidFill>
                <a:srgbClr val="D00B24"/>
              </a:solidFill>
              <a:latin typeface="Arial"/>
              <a:ea typeface="Arial"/>
              <a:cs typeface="Arial"/>
              <a:sym typeface="Arial"/>
            </a:endParaRPr>
          </a:p>
          <a:p>
            <a:pPr marL="1270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D00B24"/>
                </a:solidFill>
                <a:latin typeface="Arial"/>
                <a:ea typeface="Arial"/>
                <a:cs typeface="Arial"/>
                <a:sym typeface="Arial"/>
              </a:rPr>
              <a:t>Partner: Slovak Business Agency</a:t>
            </a:r>
            <a:endParaRPr sz="1400" b="0" i="0" u="none" strike="noStrike" cap="none">
              <a:solidFill>
                <a:srgbClr val="000000"/>
              </a:solidFill>
              <a:latin typeface="Arial"/>
              <a:ea typeface="Arial"/>
              <a:cs typeface="Arial"/>
              <a:sym typeface="Arial"/>
            </a:endParaRPr>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b="0" i="0" u="sng" strike="noStrike" cap="none">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b="0" i="0" u="sng" strike="noStrike" cap="none">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b="0" i="0" u="none" strike="noStrike" cap="none">
              <a:solidFill>
                <a:srgbClr val="7F7F7F"/>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5"/>
          <p:cNvSpPr txBox="1"/>
          <p:nvPr/>
        </p:nvSpPr>
        <p:spPr>
          <a:xfrm>
            <a:off x="1143334" y="939560"/>
            <a:ext cx="1412853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00B24"/>
                </a:solidFill>
                <a:latin typeface="Arial"/>
                <a:ea typeface="Arial"/>
                <a:cs typeface="Arial"/>
                <a:sym typeface="Arial"/>
              </a:rPr>
              <a:t>2.2 UMETNOST RAZMIŠLJANJA</a:t>
            </a:r>
            <a:endParaRPr sz="4400" b="1" i="0" u="none" strike="noStrike" cap="none">
              <a:solidFill>
                <a:srgbClr val="D00B24"/>
              </a:solidFill>
              <a:latin typeface="Arial"/>
              <a:ea typeface="Arial"/>
              <a:cs typeface="Arial"/>
              <a:sym typeface="Arial"/>
            </a:endParaRPr>
          </a:p>
        </p:txBody>
      </p:sp>
      <p:sp>
        <p:nvSpPr>
          <p:cNvPr id="186" name="Google Shape;186;p35"/>
          <p:cNvSpPr txBox="1"/>
          <p:nvPr/>
        </p:nvSpPr>
        <p:spPr>
          <a:xfrm>
            <a:off x="1143334" y="2574208"/>
            <a:ext cx="16209484"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100" b="0" i="0" u="none" strike="noStrike" cap="none">
                <a:solidFill>
                  <a:srgbClr val="000000"/>
                </a:solidFill>
                <a:latin typeface="Calibri"/>
                <a:ea typeface="Calibri"/>
                <a:cs typeface="Calibri"/>
                <a:sym typeface="Calibri"/>
              </a:rPr>
              <a:t>Kaj je kognicija? </a:t>
            </a:r>
            <a:r>
              <a:rPr lang="en-US" sz="2100" b="1" i="0" u="none" strike="noStrike" cap="none">
                <a:solidFill>
                  <a:srgbClr val="000000"/>
                </a:solidFill>
                <a:latin typeface="Calibri"/>
                <a:ea typeface="Calibri"/>
                <a:cs typeface="Calibri"/>
                <a:sym typeface="Calibri"/>
              </a:rPr>
              <a:t>Kognicija je sposobnost obdelovanja informacij preko zaznavanja</a:t>
            </a:r>
            <a:r>
              <a:rPr lang="en-US" sz="2100" b="0" i="0" u="none" strike="noStrike" cap="none">
                <a:solidFill>
                  <a:srgbClr val="000000"/>
                </a:solidFill>
                <a:latin typeface="Calibri"/>
                <a:ea typeface="Calibri"/>
                <a:cs typeface="Calibri"/>
                <a:sym typeface="Calibri"/>
              </a:rPr>
              <a:t>, znanja pridobljenega s preteklimi izkušnjami in osebnih značilnosti, ki nam omogočajo, da integriramo vse te informacije, da ocenimo in interpretiramo svet okoli nas.</a:t>
            </a:r>
            <a:endParaRPr sz="21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1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100" b="1" i="0" u="none" strike="noStrike" cap="none">
                <a:solidFill>
                  <a:srgbClr val="000000"/>
                </a:solidFill>
                <a:latin typeface="Calibri"/>
                <a:ea typeface="Calibri"/>
                <a:cs typeface="Calibri"/>
                <a:sym typeface="Calibri"/>
              </a:rPr>
              <a:t>Kognicija predstavlja našo sposobnost, da asimiliramo in obdelamo informacije, ki jih prejmemo iz različnih virov (zaznavanje, izkušnje, prepričanja, ipd.) ter jih pretvorimo v znanje. </a:t>
            </a:r>
            <a:r>
              <a:rPr lang="en-US" sz="2100" b="0" i="0" u="none" strike="noStrike" cap="none">
                <a:solidFill>
                  <a:srgbClr val="000000"/>
                </a:solidFill>
                <a:latin typeface="Calibri"/>
                <a:ea typeface="Calibri"/>
                <a:cs typeface="Calibri"/>
                <a:sym typeface="Calibri"/>
              </a:rPr>
              <a:t>Vključuje različne kognitivne procese, kot so učenje, pozornost, spomin, jezik, sklepanje, odločanje itd., ki sestavljajo naš intelektualni razvoj in izkušnje.</a:t>
            </a:r>
            <a:endParaRPr sz="2100" b="0" i="0" u="none" strike="noStrike" cap="none">
              <a:solidFill>
                <a:srgbClr val="000000"/>
              </a:solidFill>
              <a:latin typeface="Calibri"/>
              <a:ea typeface="Calibri"/>
              <a:cs typeface="Calibri"/>
              <a:sym typeface="Calibri"/>
            </a:endParaRPr>
          </a:p>
        </p:txBody>
      </p:sp>
      <p:sp>
        <p:nvSpPr>
          <p:cNvPr id="187" name="Google Shape;187;p35"/>
          <p:cNvSpPr txBox="1"/>
          <p:nvPr/>
        </p:nvSpPr>
        <p:spPr>
          <a:xfrm>
            <a:off x="1141575" y="4822639"/>
            <a:ext cx="5156462" cy="300082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100" b="1" i="0" u="none" strike="noStrike" cap="none">
                <a:solidFill>
                  <a:srgbClr val="000000"/>
                </a:solidFill>
                <a:latin typeface="Calibri"/>
                <a:ea typeface="Calibri"/>
                <a:cs typeface="Calibri"/>
                <a:sym typeface="Calibri"/>
              </a:rPr>
              <a:t>Kaj je logično razmišljanje?</a:t>
            </a:r>
            <a:endParaRPr sz="21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1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100" b="0" i="0" u="none" strike="noStrike" cap="none">
                <a:solidFill>
                  <a:srgbClr val="000000"/>
                </a:solidFill>
                <a:latin typeface="Calibri"/>
                <a:ea typeface="Calibri"/>
                <a:cs typeface="Calibri"/>
                <a:sym typeface="Calibri"/>
              </a:rPr>
              <a:t>Definicija logičnega razmišljanja je analiziranje situacije ali problema s pomočjo razuma in priprava potencialnih rešitev. Logični razmišljevalci zberejo vse informacije, ki so na voljo, ocenijo dejstva in nato sistematično izberejo najboljši način za nadaljevanje.</a:t>
            </a:r>
            <a:endParaRPr sz="2100" b="0" i="0" u="none" strike="noStrike" cap="none">
              <a:solidFill>
                <a:srgbClr val="000000"/>
              </a:solidFill>
              <a:latin typeface="Calibri"/>
              <a:ea typeface="Calibri"/>
              <a:cs typeface="Calibri"/>
              <a:sym typeface="Calibri"/>
            </a:endParaRPr>
          </a:p>
        </p:txBody>
      </p:sp>
      <p:sp>
        <p:nvSpPr>
          <p:cNvPr id="188" name="Google Shape;188;p35"/>
          <p:cNvSpPr txBox="1"/>
          <p:nvPr/>
        </p:nvSpPr>
        <p:spPr>
          <a:xfrm>
            <a:off x="13085617" y="4822639"/>
            <a:ext cx="4267201" cy="33239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100" b="1" i="0" u="none" strike="noStrike" cap="none">
                <a:solidFill>
                  <a:srgbClr val="000000"/>
                </a:solidFill>
                <a:latin typeface="Calibri"/>
                <a:ea typeface="Calibri"/>
                <a:cs typeface="Calibri"/>
                <a:sym typeface="Calibri"/>
              </a:rPr>
              <a:t>Kaj je logično sklepanje?</a:t>
            </a:r>
            <a:endParaRPr sz="21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100" b="0" i="0" u="none" strike="noStrike" cap="none">
                <a:solidFill>
                  <a:srgbClr val="000000"/>
                </a:solidFill>
                <a:latin typeface="Calibri"/>
                <a:ea typeface="Calibri"/>
                <a:cs typeface="Calibri"/>
                <a:sym typeface="Calibri"/>
              </a:rPr>
              <a:t>Logično sklepanje je vrsta reševanja problemov, ki vključuje delo skozi nabor pravil, ki vladajo scenariju. Ta nabor pravil ali korakov imenujemo algoritem. Logično sklepanje vključuje testiranje različnih naborov korakov - ali algoritmov - za določitev, katera zaporedja pravil pripeljejo do pravilne rešitve.</a:t>
            </a:r>
            <a:endParaRPr/>
          </a:p>
        </p:txBody>
      </p:sp>
      <p:sp>
        <p:nvSpPr>
          <p:cNvPr id="189" name="Google Shape;189;p35"/>
          <p:cNvSpPr txBox="1"/>
          <p:nvPr/>
        </p:nvSpPr>
        <p:spPr>
          <a:xfrm>
            <a:off x="7113596" y="4822639"/>
            <a:ext cx="5156462" cy="36471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100" b="1" i="0" u="none" strike="noStrike" cap="none">
                <a:solidFill>
                  <a:srgbClr val="000000"/>
                </a:solidFill>
                <a:latin typeface="Calibri"/>
                <a:ea typeface="Calibri"/>
                <a:cs typeface="Calibri"/>
                <a:sym typeface="Calibri"/>
              </a:rPr>
              <a:t>„Logično razmišljanje je ključno orodje na delovnem mestu, ki pomaga pri analizi problemov, razvijanju idej in iskanju odgovorov. Delodajalci želijo zaposlene, ki lahko najdejo prave rešitve, ki so finančno razumne, verjetne in izvedljive. Logično razmišljanje lahko pomaga pri pripravi in izvedbi strategij ter izboljša uspešnost podjetja. Zato je to sposobnost, ki jo delodajalci iščejo pri svojih zaposlenih.“</a:t>
            </a:r>
            <a:endParaRPr/>
          </a:p>
          <a:p>
            <a:pPr marL="0" marR="0" lvl="0" indent="0" algn="just" rtl="0">
              <a:lnSpc>
                <a:spcPct val="100000"/>
              </a:lnSpc>
              <a:spcBef>
                <a:spcPts val="0"/>
              </a:spcBef>
              <a:spcAft>
                <a:spcPts val="0"/>
              </a:spcAft>
              <a:buNone/>
            </a:pPr>
            <a:endParaRPr sz="2100" b="0" i="0" u="none" strike="noStrike" cap="non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36" descr="https://miro.medium.com/max/875/1*NzbVwfshgKfQ8byxqLE0Ew.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28555" y="2708800"/>
            <a:ext cx="6452085" cy="4955201"/>
          </a:xfrm>
          <a:prstGeom prst="rect">
            <a:avLst/>
          </a:prstGeom>
          <a:noFill/>
          <a:ln>
            <a:noFill/>
          </a:ln>
        </p:spPr>
      </p:pic>
      <p:sp>
        <p:nvSpPr>
          <p:cNvPr id="195" name="Google Shape;195;p36"/>
          <p:cNvSpPr txBox="1"/>
          <p:nvPr/>
        </p:nvSpPr>
        <p:spPr>
          <a:xfrm>
            <a:off x="1143334" y="939560"/>
            <a:ext cx="1412853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00B24"/>
                </a:solidFill>
                <a:latin typeface="Arial"/>
                <a:ea typeface="Arial"/>
                <a:cs typeface="Arial"/>
                <a:sym typeface="Arial"/>
              </a:rPr>
              <a:t>2.3 PAST IMENOVA ASISTEM PREPRIČANJ</a:t>
            </a:r>
            <a:endParaRPr sz="4400" b="1" i="0" u="none" strike="noStrike" cap="none">
              <a:solidFill>
                <a:srgbClr val="D00B24"/>
              </a:solidFill>
              <a:latin typeface="Arial"/>
              <a:ea typeface="Arial"/>
              <a:cs typeface="Arial"/>
              <a:sym typeface="Arial"/>
            </a:endParaRPr>
          </a:p>
        </p:txBody>
      </p:sp>
      <p:sp>
        <p:nvSpPr>
          <p:cNvPr id="196" name="Google Shape;196;p36"/>
          <p:cNvSpPr txBox="1"/>
          <p:nvPr/>
        </p:nvSpPr>
        <p:spPr>
          <a:xfrm>
            <a:off x="1143334" y="2671614"/>
            <a:ext cx="5156462" cy="563231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Sistemi prepričanj so zgodbe, ki si jih pripovedujemo in s katerimi določamo naš osebni občutek realnosti. Vsak človek ima svoj sistem prepričanj, ki ga uporablja, in skozi ta mehanizem individualno "smiselno" razumemo svet okoli sebe.</a:t>
            </a: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Razum ne more dokazati prepričanj, na katerih temelji. Prepričanja izvirajo iz izkušenj. Izkušnje potrebujejo prejšnja prepričanja in razum, da se lahko asimilirajo, in razum potrebuje izkušnje, da se oblikujejo, podobno kot prepričanja potrebujejo razum. Prepričanja, razum in izkušnje temeljijo drug na drugem. Kontekst je dinamičen in oblikovan na podlagi prepričanj, razuma in izkušenj. Tu leži relativno razumevanje.</a:t>
            </a:r>
            <a:endParaRPr/>
          </a:p>
        </p:txBody>
      </p:sp>
      <p:sp>
        <p:nvSpPr>
          <p:cNvPr id="197" name="Google Shape;197;p36"/>
          <p:cNvSpPr txBox="1"/>
          <p:nvPr/>
        </p:nvSpPr>
        <p:spPr>
          <a:xfrm>
            <a:off x="6565769" y="2671614"/>
            <a:ext cx="5156462" cy="224676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Ker je relativno razumevanje neodvisno od našega konteksta, je tudi odvisno od naših prepričanj, sklepanja in izkušenj. Konteksti so dinamični, saj se nenehno spreminjajo glede na nove izkušnje ter spremembe naših prepričanj in načinov sklepanja. </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p:txBody>
      </p:sp>
      <p:sp>
        <p:nvSpPr>
          <p:cNvPr id="198" name="Google Shape;198;p36"/>
          <p:cNvSpPr txBox="1"/>
          <p:nvPr/>
        </p:nvSpPr>
        <p:spPr>
          <a:xfrm>
            <a:off x="11267768" y="7811481"/>
            <a:ext cx="611287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https://medium.com/perspectivepublications/the-difference-between-belief-and-knowledge-cb909520a265</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7"/>
          <p:cNvSpPr txBox="1"/>
          <p:nvPr/>
        </p:nvSpPr>
        <p:spPr>
          <a:xfrm>
            <a:off x="1143334" y="939560"/>
            <a:ext cx="14128531"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00B24"/>
                </a:solidFill>
                <a:latin typeface="Arial"/>
                <a:ea typeface="Arial"/>
                <a:cs typeface="Arial"/>
                <a:sym typeface="Arial"/>
              </a:rPr>
              <a:t>2.4 ODPRTO RAZMIŠLJANJE, SKEPTICIZEM IN KRITIČNO RAZMIŠLJANJE</a:t>
            </a:r>
            <a:endParaRPr sz="4400" b="1" i="0" u="none" strike="noStrike" cap="none">
              <a:solidFill>
                <a:srgbClr val="D00B24"/>
              </a:solidFill>
              <a:latin typeface="Arial"/>
              <a:ea typeface="Arial"/>
              <a:cs typeface="Arial"/>
              <a:sym typeface="Arial"/>
            </a:endParaRPr>
          </a:p>
        </p:txBody>
      </p:sp>
      <p:sp>
        <p:nvSpPr>
          <p:cNvPr id="204" name="Google Shape;204;p37"/>
          <p:cNvSpPr txBox="1"/>
          <p:nvPr/>
        </p:nvSpPr>
        <p:spPr>
          <a:xfrm>
            <a:off x="1143333" y="2732951"/>
            <a:ext cx="9226793" cy="132343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Odprtost razmišljanja pomeni biti odprt za spreminjanje svojega mnenja na podlagi novih dokazov. Gre za odmik od lastnih prepričanj in osredotočenje na nepristransko razmišljanje brez lastnih interesov. Gre za sprejemanje konstruktivne kritike in novih idej.</a:t>
            </a:r>
            <a:endParaRPr/>
          </a:p>
        </p:txBody>
      </p:sp>
      <p:sp>
        <p:nvSpPr>
          <p:cNvPr id="205" name="Google Shape;205;p37"/>
          <p:cNvSpPr txBox="1"/>
          <p:nvPr/>
        </p:nvSpPr>
        <p:spPr>
          <a:xfrm>
            <a:off x="1143332" y="4056390"/>
            <a:ext cx="9226792" cy="163121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"Po drugi strani se zdi, da je nagnjenost k skepticizmu naklonjenost izzivanju idej, zadrževanju presoje, preden se vključijo vsi dokazi ali ko dokazi in razlogi niso dovoljšni, prevzemanju stališča in sposobnosti spreminjanja stališča, ko so dokazi in razlogi zadostni ter preučevanju ugotovitev iz različnih perspektiv."</a:t>
            </a:r>
            <a:endParaRPr sz="2000" b="0" i="0" u="none" strike="noStrike" cap="none">
              <a:solidFill>
                <a:srgbClr val="000000"/>
              </a:solidFill>
              <a:latin typeface="Arial"/>
              <a:ea typeface="Arial"/>
              <a:cs typeface="Arial"/>
              <a:sym typeface="Arial"/>
            </a:endParaRPr>
          </a:p>
        </p:txBody>
      </p:sp>
      <p:sp>
        <p:nvSpPr>
          <p:cNvPr id="206" name="Google Shape;206;p37"/>
          <p:cNvSpPr txBox="1"/>
          <p:nvPr/>
        </p:nvSpPr>
        <p:spPr>
          <a:xfrm>
            <a:off x="1143332" y="5755678"/>
            <a:ext cx="9226792"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Določena stopnja skepticizma je zelo zdrava kot nasprotje prevelike kredulnosti ter kot protiutež slabemu razmišljanju, iluzijam in namernim poskusom zavajanja in slepitve. Skepticizem, ki trdi, da ni mogoče priti do znanja, je kontraproduktiven in samouničujoč. Preden ljudje sprejmejo sklepe in se odločijo, katere prepričanja bodo sprejeli, bi morali uporabiti skeptično preiskavo. </a:t>
            </a:r>
            <a:endParaRPr/>
          </a:p>
        </p:txBody>
      </p:sp>
      <p:pic>
        <p:nvPicPr>
          <p:cNvPr id="207" name="Google Shape;207;p37" descr="Open-minded scepticism, part 1 - EuroScientist journal"/>
          <p:cNvPicPr preferRelativeResize="0"/>
          <p:nvPr/>
        </p:nvPicPr>
        <p:blipFill rotWithShape="1">
          <a:blip r:embed="rId3">
            <a:alphaModFix/>
          </a:blip>
          <a:srcRect/>
          <a:stretch/>
        </p:blipFill>
        <p:spPr>
          <a:xfrm>
            <a:off x="10515601" y="3199443"/>
            <a:ext cx="7025576" cy="3889159"/>
          </a:xfrm>
          <a:prstGeom prst="rect">
            <a:avLst/>
          </a:prstGeom>
          <a:noFill/>
          <a:ln>
            <a:noFill/>
          </a:ln>
        </p:spPr>
      </p:pic>
      <p:sp>
        <p:nvSpPr>
          <p:cNvPr id="208" name="Google Shape;208;p37"/>
          <p:cNvSpPr txBox="1"/>
          <p:nvPr/>
        </p:nvSpPr>
        <p:spPr>
          <a:xfrm>
            <a:off x="10633587" y="7256206"/>
            <a:ext cx="690759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https://www.euroscientist.com/open-scientists-in-the-shoes-of-frustrated-academics-part-i-open-minded-scepticism/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8"/>
          <p:cNvSpPr txBox="1"/>
          <p:nvPr/>
        </p:nvSpPr>
        <p:spPr>
          <a:xfrm>
            <a:off x="1143334" y="939560"/>
            <a:ext cx="1412853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00B24"/>
                </a:solidFill>
                <a:latin typeface="Arial"/>
                <a:ea typeface="Arial"/>
                <a:cs typeface="Arial"/>
                <a:sym typeface="Arial"/>
              </a:rPr>
              <a:t>2.5 DISPOSITIONS OF CRITICAL THINKER</a:t>
            </a:r>
            <a:endParaRPr sz="4400" b="1" i="0" u="none" strike="noStrike" cap="none">
              <a:solidFill>
                <a:srgbClr val="D00B24"/>
              </a:solidFill>
              <a:latin typeface="Arial"/>
              <a:ea typeface="Arial"/>
              <a:cs typeface="Arial"/>
              <a:sym typeface="Arial"/>
            </a:endParaRPr>
          </a:p>
        </p:txBody>
      </p:sp>
      <p:sp>
        <p:nvSpPr>
          <p:cNvPr id="214" name="Google Shape;214;p38"/>
          <p:cNvSpPr txBox="1"/>
          <p:nvPr/>
        </p:nvSpPr>
        <p:spPr>
          <a:xfrm>
            <a:off x="1443978" y="2942897"/>
            <a:ext cx="5451876" cy="4401205"/>
          </a:xfrm>
          <a:prstGeom prst="rect">
            <a:avLst/>
          </a:prstGeom>
          <a:noFill/>
          <a:ln>
            <a:noFill/>
          </a:ln>
        </p:spPr>
        <p:txBody>
          <a:bodyPr spcFirstLastPara="1" wrap="square" lIns="91425" tIns="45700" rIns="91425" bIns="45700" anchor="t" anchorCtr="0">
            <a:spAutoFit/>
          </a:bodyPr>
          <a:lstStyle/>
          <a:p>
            <a:pPr marL="571500" marR="0" lvl="0" indent="-317500" algn="just" rtl="0">
              <a:lnSpc>
                <a:spcPct val="100000"/>
              </a:lnSpc>
              <a:spcBef>
                <a:spcPts val="0"/>
              </a:spcBef>
              <a:spcAft>
                <a:spcPts val="0"/>
              </a:spcAft>
              <a:buClr>
                <a:srgbClr val="000000"/>
              </a:buClr>
              <a:buSzPts val="4000"/>
              <a:buFont typeface="Courier New"/>
              <a:buNone/>
            </a:pPr>
            <a:endParaRPr sz="4000" b="0" i="0" u="none" strike="noStrike" cap="none">
              <a:solidFill>
                <a:srgbClr val="000000"/>
              </a:solidFill>
              <a:latin typeface="Calibri"/>
              <a:ea typeface="Calibri"/>
              <a:cs typeface="Calibri"/>
              <a:sym typeface="Calibri"/>
            </a:endParaRPr>
          </a:p>
          <a:p>
            <a:pPr marL="571500" marR="0" lvl="0" indent="-571500" algn="just" rtl="0">
              <a:lnSpc>
                <a:spcPct val="100000"/>
              </a:lnSpc>
              <a:spcBef>
                <a:spcPts val="0"/>
              </a:spcBef>
              <a:spcAft>
                <a:spcPts val="0"/>
              </a:spcAft>
              <a:buClr>
                <a:srgbClr val="000000"/>
              </a:buClr>
              <a:buSzPts val="4000"/>
              <a:buFont typeface="Courier New"/>
              <a:buChar char="o"/>
            </a:pPr>
            <a:r>
              <a:rPr lang="en-US" sz="4000" b="1" i="0" u="none" strike="noStrike" cap="none">
                <a:solidFill>
                  <a:srgbClr val="000000"/>
                </a:solidFill>
                <a:latin typeface="Calibri"/>
                <a:ea typeface="Calibri"/>
                <a:cs typeface="Calibri"/>
                <a:sym typeface="Calibri"/>
              </a:rPr>
              <a:t>Radovednost,</a:t>
            </a:r>
            <a:endParaRPr/>
          </a:p>
          <a:p>
            <a:pPr marL="571500" marR="0" lvl="0" indent="-571500" algn="just" rtl="0">
              <a:lnSpc>
                <a:spcPct val="100000"/>
              </a:lnSpc>
              <a:spcBef>
                <a:spcPts val="0"/>
              </a:spcBef>
              <a:spcAft>
                <a:spcPts val="0"/>
              </a:spcAft>
              <a:buClr>
                <a:srgbClr val="000000"/>
              </a:buClr>
              <a:buSzPts val="4000"/>
              <a:buFont typeface="Courier New"/>
              <a:buChar char="o"/>
            </a:pPr>
            <a:r>
              <a:rPr lang="en-US" sz="4000" b="1" i="0" u="none" strike="noStrike" cap="none">
                <a:solidFill>
                  <a:srgbClr val="000000"/>
                </a:solidFill>
                <a:latin typeface="Calibri"/>
                <a:ea typeface="Calibri"/>
                <a:cs typeface="Calibri"/>
                <a:sym typeface="Calibri"/>
              </a:rPr>
              <a:t>Samoučinkovitost</a:t>
            </a:r>
            <a:endParaRPr sz="4000" b="1" i="0" u="none" strike="noStrike" cap="none">
              <a:solidFill>
                <a:srgbClr val="000000"/>
              </a:solidFill>
              <a:latin typeface="Calibri"/>
              <a:ea typeface="Calibri"/>
              <a:cs typeface="Calibri"/>
              <a:sym typeface="Calibri"/>
            </a:endParaRPr>
          </a:p>
          <a:p>
            <a:pPr marL="571500" marR="0" lvl="0" indent="-571500" algn="just" rtl="0">
              <a:lnSpc>
                <a:spcPct val="100000"/>
              </a:lnSpc>
              <a:spcBef>
                <a:spcPts val="0"/>
              </a:spcBef>
              <a:spcAft>
                <a:spcPts val="0"/>
              </a:spcAft>
              <a:buClr>
                <a:srgbClr val="000000"/>
              </a:buClr>
              <a:buSzPts val="4000"/>
              <a:buFont typeface="Courier New"/>
              <a:buChar char="o"/>
            </a:pPr>
            <a:r>
              <a:rPr lang="en-US" sz="4000" b="1" i="0" u="none" strike="noStrike" cap="none">
                <a:solidFill>
                  <a:srgbClr val="000000"/>
                </a:solidFill>
                <a:latin typeface="Calibri"/>
                <a:ea typeface="Calibri"/>
                <a:cs typeface="Calibri"/>
                <a:sym typeface="Calibri"/>
              </a:rPr>
              <a:t>Pozornost</a:t>
            </a:r>
            <a:endParaRPr sz="4000" b="1" i="0" u="none" strike="noStrike" cap="none">
              <a:solidFill>
                <a:srgbClr val="000000"/>
              </a:solidFill>
              <a:latin typeface="Calibri"/>
              <a:ea typeface="Calibri"/>
              <a:cs typeface="Calibri"/>
              <a:sym typeface="Calibri"/>
            </a:endParaRPr>
          </a:p>
          <a:p>
            <a:pPr marL="571500" marR="0" lvl="0" indent="-571500" algn="just" rtl="0">
              <a:lnSpc>
                <a:spcPct val="100000"/>
              </a:lnSpc>
              <a:spcBef>
                <a:spcPts val="0"/>
              </a:spcBef>
              <a:spcAft>
                <a:spcPts val="0"/>
              </a:spcAft>
              <a:buClr>
                <a:srgbClr val="000000"/>
              </a:buClr>
              <a:buSzPts val="4000"/>
              <a:buFont typeface="Courier New"/>
              <a:buChar char="o"/>
            </a:pPr>
            <a:r>
              <a:rPr lang="en-US" sz="4000" b="1" i="0" u="none" strike="noStrike" cap="none">
                <a:solidFill>
                  <a:srgbClr val="000000"/>
                </a:solidFill>
                <a:latin typeface="Calibri"/>
                <a:ea typeface="Calibri"/>
                <a:cs typeface="Calibri"/>
                <a:sym typeface="Calibri"/>
              </a:rPr>
              <a:t>Organiziranost</a:t>
            </a:r>
            <a:endParaRPr sz="4000" b="1" i="0" u="none" strike="noStrike" cap="none">
              <a:solidFill>
                <a:srgbClr val="000000"/>
              </a:solidFill>
              <a:latin typeface="Calibri"/>
              <a:ea typeface="Calibri"/>
              <a:cs typeface="Calibri"/>
              <a:sym typeface="Calibri"/>
            </a:endParaRPr>
          </a:p>
          <a:p>
            <a:pPr marL="571500" marR="0" lvl="0" indent="-571500" algn="just" rtl="0">
              <a:lnSpc>
                <a:spcPct val="100000"/>
              </a:lnSpc>
              <a:spcBef>
                <a:spcPts val="0"/>
              </a:spcBef>
              <a:spcAft>
                <a:spcPts val="0"/>
              </a:spcAft>
              <a:buClr>
                <a:srgbClr val="000000"/>
              </a:buClr>
              <a:buSzPts val="4000"/>
              <a:buFont typeface="Courier New"/>
              <a:buChar char="o"/>
            </a:pPr>
            <a:r>
              <a:rPr lang="en-US" sz="4000" b="1" i="0" u="none" strike="noStrike" cap="none">
                <a:solidFill>
                  <a:srgbClr val="000000"/>
                </a:solidFill>
                <a:latin typeface="Calibri"/>
                <a:ea typeface="Calibri"/>
                <a:cs typeface="Calibri"/>
                <a:sym typeface="Calibri"/>
              </a:rPr>
              <a:t>Kreativnost</a:t>
            </a:r>
            <a:endParaRPr sz="4000" b="1" i="0" u="none" strike="noStrike" cap="none">
              <a:solidFill>
                <a:srgbClr val="000000"/>
              </a:solidFill>
              <a:latin typeface="Calibri"/>
              <a:ea typeface="Calibri"/>
              <a:cs typeface="Calibri"/>
              <a:sym typeface="Calibri"/>
            </a:endParaRPr>
          </a:p>
          <a:p>
            <a:pPr marL="571500" marR="0" lvl="0" indent="-571500" algn="just" rtl="0">
              <a:lnSpc>
                <a:spcPct val="100000"/>
              </a:lnSpc>
              <a:spcBef>
                <a:spcPts val="0"/>
              </a:spcBef>
              <a:spcAft>
                <a:spcPts val="0"/>
              </a:spcAft>
              <a:buClr>
                <a:srgbClr val="000000"/>
              </a:buClr>
              <a:buSzPts val="4000"/>
              <a:buFont typeface="Courier New"/>
              <a:buChar char="o"/>
            </a:pPr>
            <a:r>
              <a:rPr lang="en-US" sz="4000" b="1" i="0" u="none" strike="noStrike" cap="none">
                <a:solidFill>
                  <a:srgbClr val="000000"/>
                </a:solidFill>
                <a:latin typeface="Calibri"/>
                <a:ea typeface="Calibri"/>
                <a:cs typeface="Calibri"/>
                <a:sym typeface="Calibri"/>
              </a:rPr>
              <a:t>Refleksivnost</a:t>
            </a:r>
            <a:endParaRPr sz="4000" b="0" i="0" u="none" strike="noStrike" cap="none">
              <a:solidFill>
                <a:srgbClr val="000000"/>
              </a:solidFill>
              <a:latin typeface="Calibri"/>
              <a:ea typeface="Calibri"/>
              <a:cs typeface="Calibri"/>
              <a:sym typeface="Calibri"/>
            </a:endParaRPr>
          </a:p>
        </p:txBody>
      </p:sp>
      <p:sp>
        <p:nvSpPr>
          <p:cNvPr id="215" name="Google Shape;215;p38"/>
          <p:cNvSpPr txBox="1"/>
          <p:nvPr/>
        </p:nvSpPr>
        <p:spPr>
          <a:xfrm>
            <a:off x="8207599" y="3297583"/>
            <a:ext cx="7064266" cy="41549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sz="2400" b="0" i="0" u="none" strike="noStrike" cap="none">
              <a:solidFill>
                <a:srgbClr val="000000"/>
              </a:solidFill>
              <a:latin typeface="Calibri"/>
              <a:ea typeface="Calibri"/>
              <a:cs typeface="Calibri"/>
              <a:sym typeface="Calibri"/>
            </a:endParaRPr>
          </a:p>
          <a:p>
            <a:pPr marL="571500" marR="0" lvl="0" indent="-571500" algn="l" rtl="0">
              <a:lnSpc>
                <a:spcPct val="100000"/>
              </a:lnSpc>
              <a:spcBef>
                <a:spcPts val="0"/>
              </a:spcBef>
              <a:spcAft>
                <a:spcPts val="0"/>
              </a:spcAft>
              <a:buClr>
                <a:srgbClr val="000000"/>
              </a:buClr>
              <a:buSzPts val="4000"/>
              <a:buFont typeface="Arial"/>
              <a:buChar char="•"/>
            </a:pPr>
            <a:r>
              <a:rPr lang="en-US" sz="4000" b="1" i="0" u="none" strike="noStrike" cap="none">
                <a:solidFill>
                  <a:srgbClr val="000000"/>
                </a:solidFill>
                <a:latin typeface="Calibri"/>
                <a:ea typeface="Calibri"/>
                <a:cs typeface="Calibri"/>
                <a:sym typeface="Calibri"/>
              </a:rPr>
              <a:t>Odprtost do novih idej</a:t>
            </a:r>
            <a:endParaRPr sz="4000" b="1" i="0" u="none" strike="noStrike" cap="none">
              <a:solidFill>
                <a:srgbClr val="000000"/>
              </a:solidFill>
              <a:latin typeface="Calibri"/>
              <a:ea typeface="Calibri"/>
              <a:cs typeface="Calibri"/>
              <a:sym typeface="Calibri"/>
            </a:endParaRPr>
          </a:p>
          <a:p>
            <a:pPr marL="571500" marR="0" lvl="0" indent="-571500" algn="l" rtl="0">
              <a:lnSpc>
                <a:spcPct val="100000"/>
              </a:lnSpc>
              <a:spcBef>
                <a:spcPts val="0"/>
              </a:spcBef>
              <a:spcAft>
                <a:spcPts val="0"/>
              </a:spcAft>
              <a:buClr>
                <a:srgbClr val="000000"/>
              </a:buClr>
              <a:buSzPts val="4000"/>
              <a:buFont typeface="Arial"/>
              <a:buChar char="•"/>
            </a:pPr>
            <a:r>
              <a:rPr lang="en-US" sz="4000" b="1" i="0" u="none" strike="noStrike" cap="none">
                <a:solidFill>
                  <a:srgbClr val="000000"/>
                </a:solidFill>
                <a:latin typeface="Calibri"/>
                <a:ea typeface="Calibri"/>
                <a:cs typeface="Calibri"/>
                <a:sym typeface="Calibri"/>
              </a:rPr>
              <a:t>Notranja ciljna usmerjenost</a:t>
            </a:r>
            <a:endParaRPr sz="4000" b="1" i="0" u="none" strike="noStrike" cap="none">
              <a:solidFill>
                <a:srgbClr val="000000"/>
              </a:solidFill>
              <a:latin typeface="Calibri"/>
              <a:ea typeface="Calibri"/>
              <a:cs typeface="Calibri"/>
              <a:sym typeface="Calibri"/>
            </a:endParaRPr>
          </a:p>
          <a:p>
            <a:pPr marL="571500" marR="0" lvl="0" indent="-571500" algn="l" rtl="0">
              <a:lnSpc>
                <a:spcPct val="100000"/>
              </a:lnSpc>
              <a:spcBef>
                <a:spcPts val="0"/>
              </a:spcBef>
              <a:spcAft>
                <a:spcPts val="0"/>
              </a:spcAft>
              <a:buClr>
                <a:srgbClr val="000000"/>
              </a:buClr>
              <a:buSzPts val="4000"/>
              <a:buFont typeface="Arial"/>
              <a:buChar char="•"/>
            </a:pPr>
            <a:r>
              <a:rPr lang="en-US" sz="4000" b="1" i="0" u="none" strike="noStrike" cap="none">
                <a:solidFill>
                  <a:srgbClr val="000000"/>
                </a:solidFill>
                <a:latin typeface="Calibri"/>
                <a:ea typeface="Calibri"/>
                <a:cs typeface="Calibri"/>
                <a:sym typeface="Calibri"/>
              </a:rPr>
              <a:t>Vztrajnost</a:t>
            </a:r>
            <a:endParaRPr sz="4000" b="1" i="0" u="none" strike="noStrike" cap="none">
              <a:solidFill>
                <a:srgbClr val="000000"/>
              </a:solidFill>
              <a:latin typeface="Calibri"/>
              <a:ea typeface="Calibri"/>
              <a:cs typeface="Calibri"/>
              <a:sym typeface="Calibri"/>
            </a:endParaRPr>
          </a:p>
          <a:p>
            <a:pPr marL="571500" marR="0" lvl="0" indent="-571500" algn="l" rtl="0">
              <a:lnSpc>
                <a:spcPct val="100000"/>
              </a:lnSpc>
              <a:spcBef>
                <a:spcPts val="0"/>
              </a:spcBef>
              <a:spcAft>
                <a:spcPts val="0"/>
              </a:spcAft>
              <a:buClr>
                <a:srgbClr val="000000"/>
              </a:buClr>
              <a:buSzPts val="4000"/>
              <a:buFont typeface="Arial"/>
              <a:buChar char="•"/>
            </a:pPr>
            <a:r>
              <a:rPr lang="en-US" sz="4000" b="1" i="0" u="none" strike="noStrike" cap="none">
                <a:solidFill>
                  <a:srgbClr val="000000"/>
                </a:solidFill>
                <a:latin typeface="Calibri"/>
                <a:ea typeface="Calibri"/>
                <a:cs typeface="Calibri"/>
                <a:sym typeface="Calibri"/>
              </a:rPr>
              <a:t>Iskanje resnice</a:t>
            </a:r>
            <a:endParaRPr sz="4000" b="1" i="0" u="none" strike="noStrike" cap="none">
              <a:solidFill>
                <a:srgbClr val="000000"/>
              </a:solidFill>
              <a:latin typeface="Calibri"/>
              <a:ea typeface="Calibri"/>
              <a:cs typeface="Calibri"/>
              <a:sym typeface="Calibri"/>
            </a:endParaRPr>
          </a:p>
          <a:p>
            <a:pPr marL="571500" marR="0" lvl="0" indent="-571500" algn="l" rtl="0">
              <a:lnSpc>
                <a:spcPct val="100000"/>
              </a:lnSpc>
              <a:spcBef>
                <a:spcPts val="0"/>
              </a:spcBef>
              <a:spcAft>
                <a:spcPts val="0"/>
              </a:spcAft>
              <a:buClr>
                <a:srgbClr val="000000"/>
              </a:buClr>
              <a:buSzPts val="4000"/>
              <a:buFont typeface="Arial"/>
              <a:buChar char="•"/>
            </a:pPr>
            <a:r>
              <a:rPr lang="en-US" sz="4000" b="1" i="0" u="none" strike="noStrike" cap="none">
                <a:solidFill>
                  <a:srgbClr val="000000"/>
                </a:solidFill>
                <a:latin typeface="Calibri"/>
                <a:ea typeface="Calibri"/>
                <a:cs typeface="Calibri"/>
                <a:sym typeface="Calibri"/>
              </a:rPr>
              <a:t>Skeptičnost</a:t>
            </a:r>
            <a:endParaRPr sz="4000" b="1" i="0" u="none" strike="noStrike" cap="none">
              <a:solidFill>
                <a:srgbClr val="000000"/>
              </a:solidFill>
              <a:latin typeface="Calibri"/>
              <a:ea typeface="Calibri"/>
              <a:cs typeface="Calibri"/>
              <a:sym typeface="Calibri"/>
            </a:endParaRPr>
          </a:p>
          <a:p>
            <a:pPr marL="571500" marR="0" lvl="0" indent="-571500" algn="l" rtl="0">
              <a:lnSpc>
                <a:spcPct val="100000"/>
              </a:lnSpc>
              <a:spcBef>
                <a:spcPts val="0"/>
              </a:spcBef>
              <a:spcAft>
                <a:spcPts val="0"/>
              </a:spcAft>
              <a:buClr>
                <a:srgbClr val="000000"/>
              </a:buClr>
              <a:buSzPts val="4000"/>
              <a:buFont typeface="Arial"/>
              <a:buChar char="•"/>
            </a:pPr>
            <a:r>
              <a:rPr lang="en-US" sz="4000" b="1" i="0" u="none" strike="noStrike" cap="none">
                <a:solidFill>
                  <a:srgbClr val="000000"/>
                </a:solidFill>
                <a:latin typeface="Calibri"/>
                <a:ea typeface="Calibri"/>
                <a:cs typeface="Calibri"/>
                <a:sym typeface="Calibri"/>
              </a:rPr>
              <a:t>Učinkovitost pri iskanju virov</a:t>
            </a:r>
            <a:endParaRPr sz="4000" b="0" i="0" u="none" strike="noStrike" cap="none">
              <a:solidFill>
                <a:srgbClr val="000000"/>
              </a:solidFill>
              <a:latin typeface="Calibri"/>
              <a:ea typeface="Calibri"/>
              <a:cs typeface="Calibri"/>
              <a:sym typeface="Calibri"/>
            </a:endParaRPr>
          </a:p>
        </p:txBody>
      </p:sp>
      <p:sp>
        <p:nvSpPr>
          <p:cNvPr id="216" name="Google Shape;216;p38"/>
          <p:cNvSpPr txBox="1"/>
          <p:nvPr/>
        </p:nvSpPr>
        <p:spPr>
          <a:xfrm>
            <a:off x="1459929" y="2241662"/>
            <a:ext cx="15502192" cy="95410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Helvetica Neue"/>
                <a:ea typeface="Helvetica Neue"/>
                <a:cs typeface="Helvetica Neue"/>
                <a:sym typeface="Helvetica Neue"/>
              </a:rPr>
              <a:t>12 osebnih lastnosti, na katerih lahko delamo, da postanemo prožni, prilagodljivi in kompleksni kritični misleci, vztrajni ter iskani posamezniki in delavci:</a:t>
            </a:r>
            <a:endParaRPr sz="28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9"/>
          <p:cNvSpPr txBox="1"/>
          <p:nvPr/>
        </p:nvSpPr>
        <p:spPr>
          <a:xfrm>
            <a:off x="1143334" y="939560"/>
            <a:ext cx="1412853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00B24"/>
                </a:solidFill>
                <a:latin typeface="Arial"/>
                <a:ea typeface="Arial"/>
                <a:cs typeface="Arial"/>
                <a:sym typeface="Arial"/>
              </a:rPr>
              <a:t>2.6 ZAKLJUČNA MISEL</a:t>
            </a:r>
            <a:endParaRPr sz="4400" b="1" i="0" u="none" strike="noStrike" cap="none">
              <a:solidFill>
                <a:srgbClr val="D00B24"/>
              </a:solidFill>
              <a:latin typeface="Arial"/>
              <a:ea typeface="Arial"/>
              <a:cs typeface="Arial"/>
              <a:sym typeface="Arial"/>
            </a:endParaRPr>
          </a:p>
        </p:txBody>
      </p:sp>
      <p:sp>
        <p:nvSpPr>
          <p:cNvPr id="222" name="Google Shape;222;p39"/>
          <p:cNvSpPr txBox="1"/>
          <p:nvPr/>
        </p:nvSpPr>
        <p:spPr>
          <a:xfrm>
            <a:off x="7257143" y="3589248"/>
            <a:ext cx="7821695" cy="267761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Calibri"/>
                <a:ea typeface="Calibri"/>
                <a:cs typeface="Calibri"/>
                <a:sym typeface="Calibri"/>
              </a:rPr>
              <a:t>Modrost je nekaj, kar mora vsak posameznik odkriti sam, in ni rezultat znanja. Znanje in modrost ne gredo skupaj. Modrost pride, ko je prisotna zrelost samospoznanja. Brez poznavanja samega sebe, ni mogoče doseči reda in zato ni kreposti.</a:t>
            </a:r>
            <a:endParaRPr sz="2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800" b="0" i="0" u="none" strike="noStrike" cap="none">
                <a:solidFill>
                  <a:srgbClr val="000000"/>
                </a:solidFill>
                <a:latin typeface="Calibri"/>
                <a:ea typeface="Calibri"/>
                <a:cs typeface="Calibri"/>
                <a:sym typeface="Calibri"/>
              </a:rPr>
              <a:t>			- Krishnamurti, The Book of Life</a:t>
            </a:r>
            <a:endParaRPr/>
          </a:p>
        </p:txBody>
      </p:sp>
      <p:pic>
        <p:nvPicPr>
          <p:cNvPr id="223" name="Google Shape;223;p39" descr="Obrázok, na ktorom je osoba, dav&#10;&#10;Automaticky generovaný popi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30286" y="2668814"/>
            <a:ext cx="3454400" cy="4572000"/>
          </a:xfrm>
          <a:prstGeom prst="rect">
            <a:avLst/>
          </a:prstGeom>
          <a:noFill/>
          <a:ln>
            <a:noFill/>
          </a:ln>
        </p:spPr>
      </p:pic>
      <p:sp>
        <p:nvSpPr>
          <p:cNvPr id="224" name="Google Shape;224;p39"/>
          <p:cNvSpPr txBox="1"/>
          <p:nvPr/>
        </p:nvSpPr>
        <p:spPr>
          <a:xfrm>
            <a:off x="2668990" y="7353040"/>
            <a:ext cx="3776991"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Krishnamurti, 1982 by Yousuf Karsh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6"/>
          <p:cNvSpPr txBox="1"/>
          <p:nvPr/>
        </p:nvSpPr>
        <p:spPr>
          <a:xfrm>
            <a:off x="661196" y="836684"/>
            <a:ext cx="1412853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00B24"/>
                </a:solidFill>
                <a:latin typeface="Arial"/>
                <a:ea typeface="Arial"/>
                <a:cs typeface="Arial"/>
                <a:sym typeface="Arial"/>
              </a:rPr>
              <a:t>3.1 OSNOVE STALNEGA UČENJA</a:t>
            </a:r>
            <a:endParaRPr sz="4400" b="1" i="0" u="none" strike="noStrike" cap="none">
              <a:solidFill>
                <a:srgbClr val="D00B24"/>
              </a:solidFill>
              <a:latin typeface="Arial"/>
              <a:ea typeface="Arial"/>
              <a:cs typeface="Arial"/>
              <a:sym typeface="Arial"/>
            </a:endParaRPr>
          </a:p>
        </p:txBody>
      </p:sp>
      <p:sp>
        <p:nvSpPr>
          <p:cNvPr id="230" name="Google Shape;230;p6"/>
          <p:cNvSpPr txBox="1"/>
          <p:nvPr/>
        </p:nvSpPr>
        <p:spPr>
          <a:xfrm>
            <a:off x="661196" y="1669066"/>
            <a:ext cx="14746014"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Helvetica Neue"/>
                <a:ea typeface="Helvetica Neue"/>
                <a:cs typeface="Helvetica Neue"/>
                <a:sym typeface="Helvetica Neue"/>
              </a:rPr>
              <a:t>“Študij brez želje pokvari spomin in ne zadrži ničesar od tistega, kar sprejme.„</a:t>
            </a:r>
            <a:endParaRPr sz="2800" b="0" i="0" u="none" strike="noStrike" cap="none">
              <a:solidFill>
                <a:schemeClr val="dk1"/>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Helvetica Neue"/>
                <a:ea typeface="Helvetica Neue"/>
                <a:cs typeface="Helvetica Neue"/>
                <a:sym typeface="Helvetica Neue"/>
              </a:rPr>
              <a:t>— Leonardo da Vinci </a:t>
            </a:r>
            <a:endParaRPr sz="2800" b="0" i="0" u="none" strike="noStrike" cap="none">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Helvetica Neue"/>
              <a:ea typeface="Helvetica Neue"/>
              <a:cs typeface="Helvetica Neue"/>
              <a:sym typeface="Helvetica Neue"/>
            </a:endParaRPr>
          </a:p>
        </p:txBody>
      </p:sp>
      <p:pic>
        <p:nvPicPr>
          <p:cNvPr id="231" name="Google Shape;231;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1196" y="2561860"/>
            <a:ext cx="5084379" cy="5418357"/>
          </a:xfrm>
          <a:prstGeom prst="rect">
            <a:avLst/>
          </a:prstGeom>
          <a:noFill/>
          <a:ln>
            <a:noFill/>
          </a:ln>
        </p:spPr>
      </p:pic>
      <p:sp>
        <p:nvSpPr>
          <p:cNvPr id="232" name="Google Shape;232;p6"/>
          <p:cNvSpPr txBox="1"/>
          <p:nvPr/>
        </p:nvSpPr>
        <p:spPr>
          <a:xfrm>
            <a:off x="5954684" y="2893218"/>
            <a:ext cx="11672120" cy="95406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800"/>
              <a:buFont typeface="Arial"/>
              <a:buChar char="•"/>
            </a:pPr>
            <a:r>
              <a:rPr lang="en-US" sz="2800" b="1" i="0" u="none" strike="noStrike" cap="none">
                <a:solidFill>
                  <a:srgbClr val="D00B24"/>
                </a:solidFill>
                <a:latin typeface="Arial"/>
                <a:ea typeface="Arial"/>
                <a:cs typeface="Arial"/>
                <a:sym typeface="Arial"/>
              </a:rPr>
              <a:t>Ste se kdaj srečali z izrazi e-učenje, učenje z delom, vizualno učenje ali katero koli drugo vrsto učenja?</a:t>
            </a:r>
            <a:endParaRPr sz="2800" b="1" i="0" u="none" strike="noStrike" cap="none">
              <a:solidFill>
                <a:srgbClr val="D00B24"/>
              </a:solidFill>
              <a:latin typeface="Arial"/>
              <a:ea typeface="Arial"/>
              <a:cs typeface="Arial"/>
              <a:sym typeface="Arial"/>
            </a:endParaRPr>
          </a:p>
        </p:txBody>
      </p:sp>
      <p:sp>
        <p:nvSpPr>
          <p:cNvPr id="233" name="Google Shape;233;p6"/>
          <p:cNvSpPr txBox="1"/>
          <p:nvPr/>
        </p:nvSpPr>
        <p:spPr>
          <a:xfrm>
            <a:off x="5954684" y="3999627"/>
            <a:ext cx="11535294" cy="954107"/>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rgbClr val="000000"/>
              </a:buClr>
              <a:buSzPts val="2800"/>
              <a:buFont typeface="Arial"/>
              <a:buChar char="•"/>
            </a:pPr>
            <a:r>
              <a:rPr lang="en-US" sz="2800" b="1" i="0" u="none" strike="noStrike" cap="none">
                <a:solidFill>
                  <a:srgbClr val="000000"/>
                </a:solidFill>
                <a:latin typeface="Arial"/>
                <a:ea typeface="Arial"/>
                <a:cs typeface="Arial"/>
                <a:sym typeface="Arial"/>
              </a:rPr>
              <a:t>Vzemite si minuto in poskusite razložiti, kaj je učenje po vašem mnenju ...</a:t>
            </a:r>
            <a:endParaRPr sz="2800" b="1" i="0" u="none" strike="noStrike" cap="none">
              <a:solidFill>
                <a:srgbClr val="000000"/>
              </a:solidFill>
              <a:latin typeface="Arial"/>
              <a:ea typeface="Arial"/>
              <a:cs typeface="Arial"/>
              <a:sym typeface="Arial"/>
            </a:endParaRPr>
          </a:p>
        </p:txBody>
      </p:sp>
      <p:sp>
        <p:nvSpPr>
          <p:cNvPr id="234" name="Google Shape;234;p6"/>
          <p:cNvSpPr txBox="1"/>
          <p:nvPr/>
        </p:nvSpPr>
        <p:spPr>
          <a:xfrm>
            <a:off x="5954684" y="5169045"/>
            <a:ext cx="11535294" cy="2246769"/>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Učenje je lahko… proces, rezultat, sprememba stanja, pridobivanje znanja, razvoj, kontestualizacija, izkustvo spoznavanje jezika različnih disciplin, tako pomnjenje in razumevanje, spreminjanje vedenjskih vzorcev z izkušnjami, krepitev pravilnih odgovorov, oslabitev napačnih odgovorov…</a:t>
            </a:r>
            <a:endParaRPr sz="2800" b="0" i="0" u="none" strike="noStrike" cap="none">
              <a:solidFill>
                <a:srgbClr val="000000"/>
              </a:solidFill>
              <a:latin typeface="Arial"/>
              <a:ea typeface="Arial"/>
              <a:cs typeface="Arial"/>
              <a:sym typeface="Arial"/>
            </a:endParaRPr>
          </a:p>
        </p:txBody>
      </p:sp>
      <p:cxnSp>
        <p:nvCxnSpPr>
          <p:cNvPr id="235" name="Google Shape;235;p6"/>
          <p:cNvCxnSpPr/>
          <p:nvPr/>
        </p:nvCxnSpPr>
        <p:spPr>
          <a:xfrm>
            <a:off x="6104313" y="5086916"/>
            <a:ext cx="11385665" cy="0"/>
          </a:xfrm>
          <a:prstGeom prst="straightConnector1">
            <a:avLst/>
          </a:prstGeom>
          <a:noFill/>
          <a:ln w="9525" cap="flat" cmpd="sng">
            <a:solidFill>
              <a:schemeClr val="dk1"/>
            </a:solidFill>
            <a:prstDash val="solid"/>
            <a:round/>
            <a:headEnd type="none" w="sm" len="sm"/>
            <a:tailEnd type="none" w="sm" len="sm"/>
          </a:ln>
        </p:spPr>
      </p:cxnSp>
      <p:cxnSp>
        <p:nvCxnSpPr>
          <p:cNvPr id="236" name="Google Shape;236;p6"/>
          <p:cNvCxnSpPr/>
          <p:nvPr/>
        </p:nvCxnSpPr>
        <p:spPr>
          <a:xfrm>
            <a:off x="6097911" y="3909947"/>
            <a:ext cx="11385665"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p:nvPr/>
        </p:nvSpPr>
        <p:spPr>
          <a:xfrm>
            <a:off x="578069" y="1176348"/>
            <a:ext cx="14128531"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0" u="none" strike="noStrike" cap="none">
                <a:solidFill>
                  <a:srgbClr val="D00B24"/>
                </a:solidFill>
                <a:latin typeface="Arial"/>
                <a:ea typeface="Arial"/>
                <a:cs typeface="Arial"/>
                <a:sym typeface="Arial"/>
              </a:rPr>
              <a:t> 3.1 OSNOVE STALNEGA UČENJA</a:t>
            </a:r>
            <a:endParaRPr sz="4400" b="1" i="0" u="none" strike="noStrike" cap="none">
              <a:solidFill>
                <a:srgbClr val="D00B2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endParaRPr sz="4400" b="1" i="0" u="none" strike="noStrike" cap="none">
              <a:solidFill>
                <a:srgbClr val="D00B24"/>
              </a:solidFill>
              <a:latin typeface="Arial"/>
              <a:ea typeface="Arial"/>
              <a:cs typeface="Arial"/>
              <a:sym typeface="Arial"/>
            </a:endParaRPr>
          </a:p>
        </p:txBody>
      </p:sp>
      <p:sp>
        <p:nvSpPr>
          <p:cNvPr id="242" name="Google Shape;242;p40"/>
          <p:cNvSpPr txBox="1"/>
          <p:nvPr/>
        </p:nvSpPr>
        <p:spPr>
          <a:xfrm>
            <a:off x="914400" y="2567289"/>
            <a:ext cx="16354097" cy="255454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1" i="0" u="none" strike="noStrike" cap="none">
                <a:solidFill>
                  <a:srgbClr val="000000"/>
                </a:solidFill>
                <a:latin typeface="Calibri"/>
                <a:ea typeface="Calibri"/>
                <a:cs typeface="Calibri"/>
                <a:sym typeface="Calibri"/>
              </a:rPr>
              <a:t>Stalno učenje:</a:t>
            </a:r>
            <a:endParaRPr/>
          </a:p>
          <a:p>
            <a:pPr marL="342900" marR="0" lvl="0" indent="-342900" algn="just"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poznano tudi kot vseživljenjsko učenje;</a:t>
            </a:r>
            <a:endParaRPr/>
          </a:p>
          <a:p>
            <a:pPr marL="342900" marR="0" lvl="0" indent="-342900" algn="just"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nanaša se na star koncept, ki se ponovno pojavlja zaradi trenda neprestanih vrzeli v spretnostih v vodilnih industrijah in vzpon e-učenja;</a:t>
            </a:r>
            <a:endParaRPr/>
          </a:p>
          <a:p>
            <a:pPr marL="342900" marR="0" lvl="0" indent="-342900" algn="just"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predstavlja proces, kulturo in način razmišljanja o učenju novih znanju, sposobnosti, veščin, ki zahtevajo predanost in specifične metode; </a:t>
            </a:r>
            <a:endParaRPr/>
          </a:p>
          <a:p>
            <a:pPr marL="342900" marR="0" lvl="0" indent="-342900" algn="just"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presega formalno izobraževanje in se osredotočan na kontinuirano, samoiniciativno in prostovoljno pridobivanje znanja, spodobnosti, veščin za osebnostni ali strokovni razvoj;</a:t>
            </a:r>
            <a:endParaRPr/>
          </a:p>
          <a:p>
            <a:pPr marL="342900" marR="0" lvl="0" indent="-342900" algn="just"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se izvaja preko formalnih neformalnih pristopov. </a:t>
            </a:r>
            <a:endParaRPr/>
          </a:p>
          <a:p>
            <a:pPr marL="342900" marR="0" lvl="0" indent="-342900" algn="just"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je ključen pristop za učenje prihodnosti, saj omogoča pridobivanje novih znanj in veščin, preden jih dejansko potrebujemo. </a:t>
            </a:r>
            <a:endParaRPr/>
          </a:p>
        </p:txBody>
      </p:sp>
      <p:sp>
        <p:nvSpPr>
          <p:cNvPr id="243" name="Google Shape;243;p40"/>
          <p:cNvSpPr txBox="1"/>
          <p:nvPr/>
        </p:nvSpPr>
        <p:spPr>
          <a:xfrm>
            <a:off x="914399" y="5328817"/>
            <a:ext cx="12109665"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Oglejte si ta kratek video, da izveste kako okrpiti željo po vseživljenjskem učenju!</a:t>
            </a:r>
            <a:endParaRPr sz="2800" b="1" i="0" u="none" strike="noStrike" cap="none">
              <a:solidFill>
                <a:schemeClr val="dk1"/>
              </a:solidFill>
              <a:latin typeface="Arial"/>
              <a:ea typeface="Arial"/>
              <a:cs typeface="Arial"/>
              <a:sym typeface="Arial"/>
            </a:endParaRPr>
          </a:p>
        </p:txBody>
      </p:sp>
      <p:pic>
        <p:nvPicPr>
          <p:cNvPr id="244" name="Google Shape;244;p40" descr="Prezentácia s médiami obrys">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956000" y="5047733"/>
            <a:ext cx="1116631" cy="1116631"/>
          </a:xfrm>
          <a:prstGeom prst="rect">
            <a:avLst/>
          </a:prstGeom>
          <a:noFill/>
          <a:ln>
            <a:noFill/>
          </a:ln>
        </p:spPr>
      </p:pic>
      <p:sp>
        <p:nvSpPr>
          <p:cNvPr id="245" name="Google Shape;245;p40"/>
          <p:cNvSpPr txBox="1"/>
          <p:nvPr/>
        </p:nvSpPr>
        <p:spPr>
          <a:xfrm>
            <a:off x="914399" y="6366756"/>
            <a:ext cx="1182010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D00B24"/>
                </a:solidFill>
                <a:latin typeface="Arial"/>
                <a:ea typeface="Arial"/>
                <a:cs typeface="Arial"/>
                <a:sym typeface="Arial"/>
              </a:rPr>
              <a:t>Kako bi pristopili k stalnemu učenju v vsakdanjem življenju?</a:t>
            </a:r>
            <a:endParaRPr/>
          </a:p>
        </p:txBody>
      </p:sp>
      <p:pic>
        <p:nvPicPr>
          <p:cNvPr id="246" name="Google Shape;246;p40" descr="Bublina s myšlienkou obry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734504" y="6163405"/>
            <a:ext cx="1116632" cy="1116632"/>
          </a:xfrm>
          <a:prstGeom prst="rect">
            <a:avLst/>
          </a:prstGeom>
          <a:noFill/>
          <a:ln>
            <a:noFill/>
          </a:ln>
        </p:spPr>
      </p:pic>
      <p:sp>
        <p:nvSpPr>
          <p:cNvPr id="247" name="Google Shape;247;p40"/>
          <p:cNvSpPr txBox="1"/>
          <p:nvPr/>
        </p:nvSpPr>
        <p:spPr>
          <a:xfrm>
            <a:off x="1475874" y="7404695"/>
            <a:ext cx="675949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Poglej si oblike stalnega učenja: </a:t>
            </a:r>
            <a:endParaRPr sz="2800" b="1" i="0" u="none" strike="noStrike" cap="none">
              <a:solidFill>
                <a:schemeClr val="dk1"/>
              </a:solidFill>
              <a:latin typeface="Arial"/>
              <a:ea typeface="Arial"/>
              <a:cs typeface="Arial"/>
              <a:sym typeface="Arial"/>
            </a:endParaRPr>
          </a:p>
        </p:txBody>
      </p:sp>
      <p:sp>
        <p:nvSpPr>
          <p:cNvPr id="248" name="Google Shape;248;p40"/>
          <p:cNvSpPr/>
          <p:nvPr/>
        </p:nvSpPr>
        <p:spPr>
          <a:xfrm>
            <a:off x="8088922" y="7271743"/>
            <a:ext cx="9284679" cy="1123966"/>
          </a:xfrm>
          <a:prstGeom prst="roundRect">
            <a:avLst>
              <a:gd name="adj" fmla="val 16667"/>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9" name="Google Shape;249;p40"/>
          <p:cNvSpPr txBox="1"/>
          <p:nvPr/>
        </p:nvSpPr>
        <p:spPr>
          <a:xfrm>
            <a:off x="8235364" y="7251280"/>
            <a:ext cx="9085888"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mentorski programi; vrstniške skupine; certificirani programi; delavnice; ustrezni spletni/vsakdanji viri kot na primer novice, baze raziskav ali YouTube kanali, ki vas zanimajo; team-building aktivnosti; konference; študijski programi na delovnem mestu; učenje z učenjem nekoga drugega itd.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41"/>
          <p:cNvPicPr preferRelativeResize="0"/>
          <p:nvPr/>
        </p:nvPicPr>
        <p:blipFill rotWithShape="1">
          <a:blip r:embed="rId3">
            <a:alphaModFix/>
          </a:blip>
          <a:srcRect/>
          <a:stretch/>
        </p:blipFill>
        <p:spPr>
          <a:xfrm>
            <a:off x="572666" y="2723189"/>
            <a:ext cx="8513143" cy="5698541"/>
          </a:xfrm>
          <a:prstGeom prst="rect">
            <a:avLst/>
          </a:prstGeom>
          <a:noFill/>
          <a:ln>
            <a:noFill/>
          </a:ln>
        </p:spPr>
      </p:pic>
      <p:sp>
        <p:nvSpPr>
          <p:cNvPr id="255" name="Google Shape;255;p41"/>
          <p:cNvSpPr txBox="1"/>
          <p:nvPr/>
        </p:nvSpPr>
        <p:spPr>
          <a:xfrm>
            <a:off x="445065" y="849822"/>
            <a:ext cx="1412853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00B24"/>
                </a:solidFill>
                <a:latin typeface="Arial"/>
                <a:ea typeface="Arial"/>
                <a:cs typeface="Arial"/>
                <a:sym typeface="Arial"/>
              </a:rPr>
              <a:t>3.2 „ODUČENJE“</a:t>
            </a:r>
            <a:endParaRPr sz="4400" b="1" i="0" u="none" strike="noStrike" cap="none">
              <a:solidFill>
                <a:srgbClr val="D00B24"/>
              </a:solidFill>
              <a:latin typeface="Arial"/>
              <a:ea typeface="Arial"/>
              <a:cs typeface="Arial"/>
              <a:sym typeface="Arial"/>
            </a:endParaRPr>
          </a:p>
        </p:txBody>
      </p:sp>
      <p:sp>
        <p:nvSpPr>
          <p:cNvPr id="256" name="Google Shape;256;p41"/>
          <p:cNvSpPr txBox="1"/>
          <p:nvPr/>
        </p:nvSpPr>
        <p:spPr>
          <a:xfrm>
            <a:off x="661239" y="1712674"/>
            <a:ext cx="14746014"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chemeClr val="dk1"/>
                </a:solidFill>
                <a:latin typeface="Helvetica Neue"/>
                <a:ea typeface="Helvetica Neue"/>
                <a:cs typeface="Helvetica Neue"/>
                <a:sym typeface="Helvetica Neue"/>
              </a:rPr>
              <a:t>"Nobena težava ne more vzdržati napada trajnega razmišljanja." — Voltaire </a:t>
            </a:r>
            <a:endParaRPr sz="3200" b="0" i="0" u="none" strike="noStrike" cap="none">
              <a:solidFill>
                <a:schemeClr val="dk1"/>
              </a:solidFill>
              <a:latin typeface="Helvetica Neue"/>
              <a:ea typeface="Helvetica Neue"/>
              <a:cs typeface="Helvetica Neue"/>
              <a:sym typeface="Helvetica Neue"/>
            </a:endParaRPr>
          </a:p>
        </p:txBody>
      </p:sp>
      <p:sp>
        <p:nvSpPr>
          <p:cNvPr id="257" name="Google Shape;257;p41"/>
          <p:cNvSpPr txBox="1"/>
          <p:nvPr/>
        </p:nvSpPr>
        <p:spPr>
          <a:xfrm>
            <a:off x="1723977" y="3663589"/>
            <a:ext cx="6310269" cy="412420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0000"/>
                </a:solidFill>
                <a:latin typeface="Calibri"/>
                <a:ea typeface="Calibri"/>
                <a:cs typeface="Calibri"/>
                <a:sym typeface="Calibri"/>
              </a:rPr>
              <a:t>Odučenje</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300" b="0" i="0" u="none" strike="noStrike" cap="none">
                <a:solidFill>
                  <a:srgbClr val="000000"/>
                </a:solidFill>
                <a:latin typeface="Calibri"/>
                <a:ea typeface="Calibri"/>
                <a:cs typeface="Calibri"/>
                <a:sym typeface="Calibri"/>
              </a:rPr>
              <a:t>»Odučenje« je del stalnega učenja, saj se nanaša na zamenjavo znanih in varnih vzorcev razmišljanja in vedenja z novimi in neznanimi. Čeprav so vas vaše spretnosti pripeljale do trenutnega položaja, vas lahko zadržujejo pri nadaljnjem napredovanju ali pa so rezultat nepričakovanih zunanjih dogodkov kot smo jim bili priča med pandemijo kot na primer </a:t>
            </a:r>
            <a:r>
              <a:rPr lang="en-US" sz="2300" b="0" i="1" u="none" strike="noStrike" cap="none">
                <a:solidFill>
                  <a:srgbClr val="000000"/>
                </a:solidFill>
                <a:latin typeface="Calibri"/>
                <a:ea typeface="Calibri"/>
                <a:cs typeface="Calibri"/>
                <a:sym typeface="Calibri"/>
              </a:rPr>
              <a:t>reči vedno da tudi, če količina dela narašča </a:t>
            </a:r>
            <a:r>
              <a:rPr lang="en-US" sz="2300" b="0" i="0" u="none" strike="noStrike" cap="none">
                <a:solidFill>
                  <a:srgbClr val="000000"/>
                </a:solidFill>
                <a:latin typeface="Calibri"/>
                <a:ea typeface="Calibri"/>
                <a:cs typeface="Calibri"/>
                <a:sym typeface="Calibri"/>
              </a:rPr>
              <a:t>ali </a:t>
            </a:r>
            <a:r>
              <a:rPr lang="en-US" sz="2300" b="0" i="1" u="none" strike="noStrike" cap="none">
                <a:solidFill>
                  <a:srgbClr val="000000"/>
                </a:solidFill>
                <a:latin typeface="Calibri"/>
                <a:ea typeface="Calibri"/>
                <a:cs typeface="Calibri"/>
                <a:sym typeface="Calibri"/>
              </a:rPr>
              <a:t>pomembne spremembe v deli in šolanju med zaprtjem zaradi pandemije COVID-19.</a:t>
            </a:r>
            <a:endParaRPr sz="2300" b="0" i="1" u="none" strike="noStrike" cap="none">
              <a:solidFill>
                <a:srgbClr val="000000"/>
              </a:solidFill>
              <a:latin typeface="Arial"/>
              <a:ea typeface="Arial"/>
              <a:cs typeface="Arial"/>
              <a:sym typeface="Arial"/>
            </a:endParaRPr>
          </a:p>
        </p:txBody>
      </p:sp>
      <p:sp>
        <p:nvSpPr>
          <p:cNvPr id="258" name="Google Shape;258;p41"/>
          <p:cNvSpPr txBox="1"/>
          <p:nvPr/>
        </p:nvSpPr>
        <p:spPr>
          <a:xfrm>
            <a:off x="9260380" y="2662800"/>
            <a:ext cx="8454954" cy="54784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Calibri"/>
                <a:ea typeface="Calibri"/>
                <a:cs typeface="Calibri"/>
                <a:sym typeface="Calibri"/>
              </a:rPr>
              <a:t>Kateri so načini za učinkovito učenje na delovnem mestu? </a:t>
            </a:r>
            <a:endParaRPr sz="3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Iščite ljudi z različnimi izkušnjami</a:t>
            </a:r>
            <a:r>
              <a:rPr lang="en-US" sz="2200" b="0" i="0" u="none" strike="noStrike" cap="none">
                <a:solidFill>
                  <a:srgbClr val="000000"/>
                </a:solidFill>
                <a:latin typeface="Calibri"/>
                <a:ea typeface="Calibri"/>
                <a:cs typeface="Calibri"/>
                <a:sym typeface="Calibri"/>
              </a:rPr>
              <a:t>, jih poslušajte in skušajte najti nove možne perspektive razmišljanja, čeprav ni nujno, da se strinjate z njimi.</a:t>
            </a:r>
            <a:endParaRPr/>
          </a:p>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Povečajte svoje zavedanje s preizkušanjem svojih lastnih navad.  </a:t>
            </a:r>
            <a:r>
              <a:rPr lang="en-US" sz="2200" b="0" i="0" u="none" strike="noStrike" cap="none">
                <a:solidFill>
                  <a:srgbClr val="000000"/>
                </a:solidFill>
                <a:latin typeface="Calibri"/>
                <a:ea typeface="Calibri"/>
                <a:cs typeface="Calibri"/>
                <a:sym typeface="Calibri"/>
              </a:rPr>
              <a:t>Uporaba nezavednih (avtomatskih) navad lahko ustvari miselne bližnjice. Poskusite prevzeti nekatere navade in se jih zavedno odvaditi, na primer, če samodejno rešite problem, poskusite vprašati nekoga drugega za mnenje ali če običajno organizirate sestanke, prepustite to nekomu drugemu.</a:t>
            </a:r>
            <a:endParaRPr/>
          </a:p>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Postavljajte si vprašanja, ki bodo spodbudila vašo domišljijo </a:t>
            </a:r>
            <a:r>
              <a:rPr lang="en-US" sz="2200" b="0" i="0" u="none" strike="noStrike" cap="none">
                <a:solidFill>
                  <a:srgbClr val="000000"/>
                </a:solidFill>
                <a:latin typeface="Calibri"/>
                <a:ea typeface="Calibri"/>
                <a:cs typeface="Calibri"/>
                <a:sym typeface="Calibri"/>
              </a:rPr>
              <a:t>in preprečila, da bi obstoječe znanje omejevalo vašo sposobnost razmišljanja o novih možnostih. Na primer: Kaj bodo do leta 2030 največje spremembe v vaši poslovni panogi? Katero izmed svojih močnih strani bi lahko prenesli v drug sektor?</a:t>
            </a:r>
            <a:endParaRPr/>
          </a:p>
        </p:txBody>
      </p:sp>
      <p:cxnSp>
        <p:nvCxnSpPr>
          <p:cNvPr id="259" name="Google Shape;259;p41"/>
          <p:cNvCxnSpPr/>
          <p:nvPr/>
        </p:nvCxnSpPr>
        <p:spPr>
          <a:xfrm>
            <a:off x="9144000" y="2696050"/>
            <a:ext cx="0" cy="5725681"/>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2"/>
          <p:cNvSpPr txBox="1"/>
          <p:nvPr/>
        </p:nvSpPr>
        <p:spPr>
          <a:xfrm>
            <a:off x="578069" y="877093"/>
            <a:ext cx="1412853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00B24"/>
                </a:solidFill>
                <a:latin typeface="Arial"/>
                <a:ea typeface="Arial"/>
                <a:cs typeface="Arial"/>
                <a:sym typeface="Arial"/>
              </a:rPr>
              <a:t>3.3 STRATEGIJE UČENJA</a:t>
            </a:r>
            <a:endParaRPr sz="4400" b="1" i="0" u="none" strike="noStrike" cap="none">
              <a:solidFill>
                <a:srgbClr val="D00B24"/>
              </a:solidFill>
              <a:latin typeface="Arial"/>
              <a:ea typeface="Arial"/>
              <a:cs typeface="Arial"/>
              <a:sym typeface="Arial"/>
            </a:endParaRPr>
          </a:p>
        </p:txBody>
      </p:sp>
      <p:grpSp>
        <p:nvGrpSpPr>
          <p:cNvPr id="265" name="Google Shape;265;p42"/>
          <p:cNvGrpSpPr/>
          <p:nvPr/>
        </p:nvGrpSpPr>
        <p:grpSpPr>
          <a:xfrm>
            <a:off x="578069" y="2554015"/>
            <a:ext cx="17016248" cy="5297213"/>
            <a:chOff x="0" y="0"/>
            <a:chExt cx="9829800" cy="3625932"/>
          </a:xfrm>
        </p:grpSpPr>
        <p:sp>
          <p:nvSpPr>
            <p:cNvPr id="266" name="Google Shape;266;p42"/>
            <p:cNvSpPr/>
            <p:nvPr/>
          </p:nvSpPr>
          <p:spPr>
            <a:xfrm>
              <a:off x="0" y="0"/>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42"/>
            <p:cNvSpPr txBox="1"/>
            <p:nvPr/>
          </p:nvSpPr>
          <p:spPr>
            <a:xfrm>
              <a:off x="1178323" y="0"/>
              <a:ext cx="8651476" cy="1133104"/>
            </a:xfrm>
            <a:prstGeom prst="rect">
              <a:avLst/>
            </a:prstGeom>
            <a:noFill/>
            <a:ln>
              <a:noFill/>
            </a:ln>
          </p:spPr>
          <p:txBody>
            <a:bodyPr spcFirstLastPara="1" wrap="square" lIns="152400" tIns="152400" rIns="152400" bIns="152400" anchor="ctr" anchorCtr="0">
              <a:noAutofit/>
            </a:bodyPr>
            <a:lstStyle/>
            <a:p>
              <a:pPr marL="0" marR="0" lvl="0" indent="0" algn="just" rtl="0">
                <a:lnSpc>
                  <a:spcPct val="90000"/>
                </a:lnSpc>
                <a:spcBef>
                  <a:spcPts val="0"/>
                </a:spcBef>
                <a:spcAft>
                  <a:spcPts val="0"/>
                </a:spcAft>
                <a:buClr>
                  <a:schemeClr val="lt1"/>
                </a:buClr>
                <a:buSzPts val="4000"/>
                <a:buFont typeface="Arial"/>
                <a:buNone/>
              </a:pPr>
              <a:r>
                <a:rPr lang="en-US" sz="36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Razmik</a:t>
              </a:r>
              <a:r>
                <a:rPr lang="en-US" sz="3600" b="0" i="0" u="none" strike="noStrike" cap="none">
                  <a:solidFill>
                    <a:schemeClr val="lt1"/>
                  </a:solidFill>
                  <a:latin typeface="Arial"/>
                  <a:ea typeface="Arial"/>
                  <a:cs typeface="Arial"/>
                  <a:sym typeface="Arial"/>
                </a:rPr>
                <a:t> - </a:t>
              </a:r>
              <a:r>
                <a:rPr lang="en-US" sz="2100" b="0" i="0" u="none" strike="noStrike" cap="none">
                  <a:solidFill>
                    <a:schemeClr val="lt1"/>
                  </a:solidFill>
                  <a:latin typeface="Arial"/>
                  <a:ea typeface="Arial"/>
                  <a:cs typeface="Arial"/>
                  <a:sym typeface="Arial"/>
                </a:rPr>
                <a:t>Za utrjevanje spomina pri učenju novih stvari, je bolje, da se učite v manjših delih in v daljšem obdobju. Tudi, če se lahko naučite vse gradivo v eni noči pred izpitom, ga najverjetneje ne boste pomnili na dolgi rok.  S to metodo se boste naučili malo informacij, nato pa boste nekaj pozabili, na koncu pa se boste ponovno naučili. Za to strategijo potrebujete učni koledar, v katerem boste vključili trenutno in prej naučeno gradivo.</a:t>
              </a:r>
              <a:endParaRPr sz="2100" b="0" i="0" u="none" strike="noStrike" cap="none">
                <a:solidFill>
                  <a:schemeClr val="lt1"/>
                </a:solidFill>
                <a:latin typeface="Arial"/>
                <a:ea typeface="Arial"/>
                <a:cs typeface="Arial"/>
                <a:sym typeface="Arial"/>
              </a:endParaRPr>
            </a:p>
          </p:txBody>
        </p:sp>
        <p:sp>
          <p:nvSpPr>
            <p:cNvPr id="268" name="Google Shape;268;p42"/>
            <p:cNvSpPr/>
            <p:nvPr/>
          </p:nvSpPr>
          <p:spPr>
            <a:xfrm>
              <a:off x="113311" y="113310"/>
              <a:ext cx="1065013"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42"/>
            <p:cNvSpPr/>
            <p:nvPr/>
          </p:nvSpPr>
          <p:spPr>
            <a:xfrm>
              <a:off x="0" y="1246414"/>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42"/>
            <p:cNvSpPr txBox="1"/>
            <p:nvPr/>
          </p:nvSpPr>
          <p:spPr>
            <a:xfrm>
              <a:off x="1178321" y="1246414"/>
              <a:ext cx="8651476" cy="1133104"/>
            </a:xfrm>
            <a:prstGeom prst="rect">
              <a:avLst/>
            </a:prstGeom>
            <a:noFill/>
            <a:ln>
              <a:noFill/>
            </a:ln>
          </p:spPr>
          <p:txBody>
            <a:bodyPr spcFirstLastPara="1" wrap="square" lIns="152400" tIns="152400" rIns="152400" bIns="152400" anchor="ctr" anchorCtr="0">
              <a:noAutofit/>
            </a:bodyPr>
            <a:lstStyle/>
            <a:p>
              <a:pPr marL="0" marR="0" lvl="0" indent="0" algn="just" rtl="0">
                <a:lnSpc>
                  <a:spcPct val="90000"/>
                </a:lnSpc>
                <a:spcBef>
                  <a:spcPts val="0"/>
                </a:spcBef>
                <a:spcAft>
                  <a:spcPts val="0"/>
                </a:spcAft>
                <a:buClr>
                  <a:schemeClr val="lt1"/>
                </a:buClr>
                <a:buSzPts val="4000"/>
                <a:buFont typeface="Arial"/>
                <a:buNone/>
              </a:pPr>
              <a:r>
                <a:rPr lang="en-US" sz="3600" b="0" i="0" u="sng" strike="noStrike" cap="none">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Vaja pomnjenja</a:t>
              </a:r>
              <a:r>
                <a:rPr lang="en-US" sz="3600" b="0" i="0" u="none" strike="noStrike" cap="none">
                  <a:solidFill>
                    <a:schemeClr val="lt1"/>
                  </a:solidFill>
                  <a:latin typeface="Arial"/>
                  <a:ea typeface="Arial"/>
                  <a:cs typeface="Arial"/>
                  <a:sym typeface="Arial"/>
                </a:rPr>
                <a:t> </a:t>
              </a:r>
              <a:r>
                <a:rPr lang="en-US" sz="4000" b="0" i="0" u="none" strike="noStrike" cap="none">
                  <a:solidFill>
                    <a:schemeClr val="lt1"/>
                  </a:solidFill>
                  <a:latin typeface="Arial"/>
                  <a:ea typeface="Arial"/>
                  <a:cs typeface="Arial"/>
                  <a:sym typeface="Arial"/>
                </a:rPr>
                <a:t>- </a:t>
              </a:r>
              <a:r>
                <a:rPr lang="en-US" sz="2100" b="0" i="0" u="none" strike="noStrike" cap="none">
                  <a:solidFill>
                    <a:schemeClr val="lt1"/>
                  </a:solidFill>
                  <a:latin typeface="Arial"/>
                  <a:ea typeface="Arial"/>
                  <a:cs typeface="Arial"/>
                  <a:sym typeface="Arial"/>
                </a:rPr>
                <a:t>Pomnjenje informacij brez podpornega gradiva pomaga, da se učite bolj učinkovito, saj spreminja način, kako so informacije shranjene. Poskusite si zapomniti informacije iz spomina namesto da se zavajate, da nekaj veste, ker imate informacije pred seboj (na primer ponovno branje zapiskov). Lahko poskusite izgovarjati, skicirati ali zapisati informacije in jih nato primerjati z učnim gradivom ali jih preverite pri učitelju..  </a:t>
              </a:r>
              <a:endParaRPr sz="2100" b="0" i="0" u="none" strike="noStrike" cap="none">
                <a:solidFill>
                  <a:schemeClr val="lt1"/>
                </a:solidFill>
                <a:latin typeface="Arial"/>
                <a:ea typeface="Arial"/>
                <a:cs typeface="Arial"/>
                <a:sym typeface="Arial"/>
              </a:endParaRPr>
            </a:p>
          </p:txBody>
        </p:sp>
        <p:sp>
          <p:nvSpPr>
            <p:cNvPr id="271" name="Google Shape;271;p42"/>
            <p:cNvSpPr/>
            <p:nvPr/>
          </p:nvSpPr>
          <p:spPr>
            <a:xfrm>
              <a:off x="113310" y="1359724"/>
              <a:ext cx="1065013"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42"/>
            <p:cNvSpPr/>
            <p:nvPr/>
          </p:nvSpPr>
          <p:spPr>
            <a:xfrm>
              <a:off x="0" y="2492828"/>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42"/>
            <p:cNvSpPr txBox="1"/>
            <p:nvPr/>
          </p:nvSpPr>
          <p:spPr>
            <a:xfrm>
              <a:off x="1178321" y="2492828"/>
              <a:ext cx="8651478" cy="1133104"/>
            </a:xfrm>
            <a:prstGeom prst="rect">
              <a:avLst/>
            </a:prstGeom>
            <a:noFill/>
            <a:ln>
              <a:noFill/>
            </a:ln>
          </p:spPr>
          <p:txBody>
            <a:bodyPr spcFirstLastPara="1" wrap="square" lIns="152400" tIns="152400" rIns="152400" bIns="152400" anchor="ctr" anchorCtr="0">
              <a:noAutofit/>
            </a:bodyPr>
            <a:lstStyle/>
            <a:p>
              <a:pPr marL="0" marR="0" lvl="0" indent="0" algn="l" rtl="0">
                <a:lnSpc>
                  <a:spcPct val="90000"/>
                </a:lnSpc>
                <a:spcBef>
                  <a:spcPts val="0"/>
                </a:spcBef>
                <a:spcAft>
                  <a:spcPts val="0"/>
                </a:spcAft>
                <a:buClr>
                  <a:schemeClr val="lt1"/>
                </a:buClr>
                <a:buSzPts val="4000"/>
                <a:buFont typeface="Arial"/>
                <a:buNone/>
              </a:pPr>
              <a:r>
                <a:rPr lang="en-US" sz="3600" b="0" i="0" u="sng" strike="noStrike" cap="none">
                  <a:solidFill>
                    <a:schemeClr val="lt1"/>
                  </a:solidFill>
                  <a:latin typeface="Arial"/>
                  <a:ea typeface="Arial"/>
                  <a:cs typeface="Arial"/>
                  <a:sym typeface="Arial"/>
                  <a:hlinkClick r:id="rId5">
                    <a:extLst>
                      <a:ext uri="{A12FA001-AC4F-418D-AE19-62706E023703}">
                        <ahyp:hlinkClr xmlns:ahyp="http://schemas.microsoft.com/office/drawing/2018/hyperlinkcolor" val="tx"/>
                      </a:ext>
                    </a:extLst>
                  </a:hlinkClick>
                </a:rPr>
                <a:t>Prepletanje</a:t>
              </a:r>
              <a:r>
                <a:rPr lang="en-US" sz="3600" b="0" i="0" u="none" strike="noStrike" cap="none">
                  <a:solidFill>
                    <a:schemeClr val="lt1"/>
                  </a:solidFill>
                  <a:latin typeface="Arial"/>
                  <a:ea typeface="Arial"/>
                  <a:cs typeface="Arial"/>
                  <a:sym typeface="Arial"/>
                </a:rPr>
                <a:t>- </a:t>
              </a:r>
              <a:r>
                <a:rPr lang="en-US" sz="2100" b="0" i="0" u="none" strike="noStrike" cap="none">
                  <a:solidFill>
                    <a:schemeClr val="lt1"/>
                  </a:solidFill>
                  <a:latin typeface="Arial"/>
                  <a:ea typeface="Arial"/>
                  <a:cs typeface="Arial"/>
                  <a:sym typeface="Arial"/>
                </a:rPr>
                <a:t>Za učinkovitejše učenje nove veščine in bolj prilagodljivo razmišljanje, jo lahko mešamo z drugimi veščinami, namesto da bi jo ponavljali vedno znova.</a:t>
              </a:r>
              <a:endParaRPr sz="2100" b="0" i="0" u="none" strike="noStrike" cap="none">
                <a:solidFill>
                  <a:schemeClr val="lt1"/>
                </a:solidFill>
                <a:latin typeface="Arial"/>
                <a:ea typeface="Arial"/>
                <a:cs typeface="Arial"/>
                <a:sym typeface="Arial"/>
              </a:endParaRPr>
            </a:p>
          </p:txBody>
        </p:sp>
        <p:sp>
          <p:nvSpPr>
            <p:cNvPr id="274" name="Google Shape;274;p42"/>
            <p:cNvSpPr/>
            <p:nvPr/>
          </p:nvSpPr>
          <p:spPr>
            <a:xfrm>
              <a:off x="113310" y="2606139"/>
              <a:ext cx="1065011"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75" name="Google Shape;275;p42" descr="Prezentácia s médiami obrys">
            <a:hlinkClick r:id="rId3"/>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57609" y="2743277"/>
            <a:ext cx="1276851" cy="1276851"/>
          </a:xfrm>
          <a:prstGeom prst="rect">
            <a:avLst/>
          </a:prstGeom>
          <a:noFill/>
          <a:ln>
            <a:noFill/>
          </a:ln>
        </p:spPr>
      </p:pic>
      <p:pic>
        <p:nvPicPr>
          <p:cNvPr id="276" name="Google Shape;276;p42" descr="Prezentácia s médiami obrys">
            <a:hlinkClick r:id="rId4"/>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057609" y="4570081"/>
            <a:ext cx="1330009" cy="1330009"/>
          </a:xfrm>
          <a:prstGeom prst="rect">
            <a:avLst/>
          </a:prstGeom>
          <a:noFill/>
          <a:ln>
            <a:noFill/>
          </a:ln>
        </p:spPr>
      </p:pic>
      <p:pic>
        <p:nvPicPr>
          <p:cNvPr id="277" name="Google Shape;277;p42" descr="Prezentácia s médiami obrys">
            <a:hlinkClick r:id="rId5"/>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26078" y="6361387"/>
            <a:ext cx="1361540" cy="13615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3"/>
          <p:cNvSpPr txBox="1"/>
          <p:nvPr/>
        </p:nvSpPr>
        <p:spPr>
          <a:xfrm>
            <a:off x="578069" y="926970"/>
            <a:ext cx="1412853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00B24"/>
                </a:solidFill>
                <a:latin typeface="Arial"/>
                <a:ea typeface="Arial"/>
                <a:cs typeface="Arial"/>
                <a:sym typeface="Arial"/>
              </a:rPr>
              <a:t>3.3 STRATEGIJE UČENJA</a:t>
            </a:r>
            <a:endParaRPr sz="4400" b="1" i="0" u="none" strike="noStrike" cap="none">
              <a:solidFill>
                <a:srgbClr val="D00B24"/>
              </a:solidFill>
              <a:latin typeface="Arial"/>
              <a:ea typeface="Arial"/>
              <a:cs typeface="Arial"/>
              <a:sym typeface="Arial"/>
            </a:endParaRPr>
          </a:p>
        </p:txBody>
      </p:sp>
      <p:grpSp>
        <p:nvGrpSpPr>
          <p:cNvPr id="283" name="Google Shape;283;p43"/>
          <p:cNvGrpSpPr/>
          <p:nvPr/>
        </p:nvGrpSpPr>
        <p:grpSpPr>
          <a:xfrm>
            <a:off x="578069" y="2554015"/>
            <a:ext cx="17016248" cy="5297213"/>
            <a:chOff x="0" y="0"/>
            <a:chExt cx="9829800" cy="3625932"/>
          </a:xfrm>
        </p:grpSpPr>
        <p:sp>
          <p:nvSpPr>
            <p:cNvPr id="284" name="Google Shape;284;p43"/>
            <p:cNvSpPr/>
            <p:nvPr/>
          </p:nvSpPr>
          <p:spPr>
            <a:xfrm>
              <a:off x="0" y="0"/>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43"/>
            <p:cNvSpPr txBox="1"/>
            <p:nvPr/>
          </p:nvSpPr>
          <p:spPr>
            <a:xfrm>
              <a:off x="1178323" y="0"/>
              <a:ext cx="8651476" cy="1133104"/>
            </a:xfrm>
            <a:prstGeom prst="rect">
              <a:avLst/>
            </a:prstGeom>
            <a:noFill/>
            <a:ln>
              <a:noFill/>
            </a:ln>
          </p:spPr>
          <p:txBody>
            <a:bodyPr spcFirstLastPara="1" wrap="square" lIns="152400" tIns="152400" rIns="152400" bIns="152400" anchor="ctr" anchorCtr="0">
              <a:noAutofit/>
            </a:bodyPr>
            <a:lstStyle/>
            <a:p>
              <a:pPr marL="0" marR="0" lvl="0" indent="0" algn="just" rtl="0">
                <a:lnSpc>
                  <a:spcPct val="90000"/>
                </a:lnSpc>
                <a:spcBef>
                  <a:spcPts val="0"/>
                </a:spcBef>
                <a:spcAft>
                  <a:spcPts val="0"/>
                </a:spcAft>
                <a:buClr>
                  <a:schemeClr val="lt1"/>
                </a:buClr>
                <a:buSzPts val="4000"/>
                <a:buFont typeface="Arial"/>
                <a:buNone/>
              </a:pPr>
              <a:r>
                <a:rPr lang="en-US" sz="36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Razlaga</a:t>
              </a:r>
              <a:r>
                <a:rPr lang="en-US" sz="4000" b="0" i="0" u="none" strike="noStrike" cap="none">
                  <a:solidFill>
                    <a:schemeClr val="lt1"/>
                  </a:solidFill>
                  <a:latin typeface="Arial"/>
                  <a:ea typeface="Arial"/>
                  <a:cs typeface="Arial"/>
                  <a:sym typeface="Arial"/>
                </a:rPr>
                <a:t>- </a:t>
              </a:r>
              <a:r>
                <a:rPr lang="en-US" sz="2100" b="0" i="0" u="none" strike="noStrike" cap="none">
                  <a:solidFill>
                    <a:schemeClr val="lt1"/>
                  </a:solidFill>
                  <a:latin typeface="Arial"/>
                  <a:ea typeface="Arial"/>
                  <a:cs typeface="Arial"/>
                  <a:sym typeface="Arial"/>
                </a:rPr>
                <a:t>Ta tehnika sledi vadbi pomnjenja tako, da vzpostavi povezave znotraj informacij z uporabo odprtih vprašanj (kaj, kako, zakaj) in iskanjem podrobnih odgovorov, npr. v obliki kratke razprave v skupini. </a:t>
              </a:r>
              <a:endParaRPr/>
            </a:p>
          </p:txBody>
        </p:sp>
        <p:sp>
          <p:nvSpPr>
            <p:cNvPr id="286" name="Google Shape;286;p43"/>
            <p:cNvSpPr/>
            <p:nvPr/>
          </p:nvSpPr>
          <p:spPr>
            <a:xfrm>
              <a:off x="113311" y="113310"/>
              <a:ext cx="1065013"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43"/>
            <p:cNvSpPr/>
            <p:nvPr/>
          </p:nvSpPr>
          <p:spPr>
            <a:xfrm>
              <a:off x="0" y="1246414"/>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43"/>
            <p:cNvSpPr txBox="1"/>
            <p:nvPr/>
          </p:nvSpPr>
          <p:spPr>
            <a:xfrm>
              <a:off x="1178321" y="1246414"/>
              <a:ext cx="8651476" cy="1133104"/>
            </a:xfrm>
            <a:prstGeom prst="rect">
              <a:avLst/>
            </a:prstGeom>
            <a:noFill/>
            <a:ln>
              <a:noFill/>
            </a:ln>
          </p:spPr>
          <p:txBody>
            <a:bodyPr spcFirstLastPara="1" wrap="square" lIns="152400" tIns="152400" rIns="152400" bIns="152400" anchor="ctr" anchorCtr="0">
              <a:noAutofit/>
            </a:bodyPr>
            <a:lstStyle/>
            <a:p>
              <a:pPr marL="0" marR="0" lvl="0" indent="0" algn="just" rtl="0">
                <a:lnSpc>
                  <a:spcPct val="90000"/>
                </a:lnSpc>
                <a:spcBef>
                  <a:spcPts val="0"/>
                </a:spcBef>
                <a:spcAft>
                  <a:spcPts val="0"/>
                </a:spcAft>
                <a:buClr>
                  <a:schemeClr val="lt1"/>
                </a:buClr>
                <a:buSzPts val="4000"/>
                <a:buFont typeface="Arial"/>
                <a:buNone/>
              </a:pPr>
              <a:r>
                <a:rPr lang="en-US" sz="3600" b="0" i="0" u="sng" strike="noStrike" cap="none">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Konkretni primeri</a:t>
              </a:r>
              <a:r>
                <a:rPr lang="en-US" sz="3600" b="0" i="0" u="none" strike="noStrike" cap="none">
                  <a:solidFill>
                    <a:schemeClr val="lt1"/>
                  </a:solidFill>
                  <a:latin typeface="Arial"/>
                  <a:ea typeface="Arial"/>
                  <a:cs typeface="Arial"/>
                  <a:sym typeface="Arial"/>
                </a:rPr>
                <a:t> </a:t>
              </a:r>
              <a:r>
                <a:rPr lang="en-US" sz="4000" b="0" i="0" u="none" strike="noStrike" cap="none">
                  <a:solidFill>
                    <a:schemeClr val="lt1"/>
                  </a:solidFill>
                  <a:latin typeface="Arial"/>
                  <a:ea typeface="Arial"/>
                  <a:cs typeface="Arial"/>
                  <a:sym typeface="Arial"/>
                </a:rPr>
                <a:t>- </a:t>
              </a:r>
              <a:r>
                <a:rPr lang="en-US" sz="2100" b="0" i="0" u="none" strike="noStrike" cap="none">
                  <a:solidFill>
                    <a:schemeClr val="lt1"/>
                  </a:solidFill>
                  <a:latin typeface="Arial"/>
                  <a:ea typeface="Arial"/>
                  <a:cs typeface="Arial"/>
                  <a:sym typeface="Arial"/>
                </a:rPr>
                <a:t>Med učenjem abstraktnih konceptov si predstavljajte konkretno izvedbo teh konceptov. Poskusite si zamisliti ideje in jih nato preverite v svojem učbeniku ali z učiteljem. </a:t>
              </a:r>
              <a:endParaRPr/>
            </a:p>
          </p:txBody>
        </p:sp>
        <p:sp>
          <p:nvSpPr>
            <p:cNvPr id="289" name="Google Shape;289;p43"/>
            <p:cNvSpPr/>
            <p:nvPr/>
          </p:nvSpPr>
          <p:spPr>
            <a:xfrm>
              <a:off x="113310" y="1359724"/>
              <a:ext cx="1065013"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43"/>
            <p:cNvSpPr/>
            <p:nvPr/>
          </p:nvSpPr>
          <p:spPr>
            <a:xfrm>
              <a:off x="0" y="2492828"/>
              <a:ext cx="9829800" cy="1133104"/>
            </a:xfrm>
            <a:prstGeom prst="roundRect">
              <a:avLst>
                <a:gd name="adj" fmla="val 10000"/>
              </a:avLst>
            </a:prstGeom>
            <a:solidFill>
              <a:srgbClr val="ED9D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43"/>
            <p:cNvSpPr txBox="1"/>
            <p:nvPr/>
          </p:nvSpPr>
          <p:spPr>
            <a:xfrm>
              <a:off x="1178321" y="2492828"/>
              <a:ext cx="8651478" cy="1133104"/>
            </a:xfrm>
            <a:prstGeom prst="rect">
              <a:avLst/>
            </a:prstGeom>
            <a:noFill/>
            <a:ln>
              <a:noFill/>
            </a:ln>
          </p:spPr>
          <p:txBody>
            <a:bodyPr spcFirstLastPara="1" wrap="square" lIns="152400" tIns="152400" rIns="152400" bIns="152400" anchor="ctr" anchorCtr="0">
              <a:noAutofit/>
            </a:bodyPr>
            <a:lstStyle/>
            <a:p>
              <a:pPr marL="0" marR="0" lvl="0" indent="0" algn="l" rtl="0">
                <a:lnSpc>
                  <a:spcPct val="90000"/>
                </a:lnSpc>
                <a:spcBef>
                  <a:spcPts val="0"/>
                </a:spcBef>
                <a:spcAft>
                  <a:spcPts val="0"/>
                </a:spcAft>
                <a:buClr>
                  <a:schemeClr val="lt1"/>
                </a:buClr>
                <a:buSzPts val="4000"/>
                <a:buFont typeface="Arial"/>
                <a:buNone/>
              </a:pPr>
              <a:r>
                <a:rPr lang="en-US" sz="3600" b="0" i="0" u="sng" strike="noStrike" cap="none">
                  <a:solidFill>
                    <a:schemeClr val="lt1"/>
                  </a:solidFill>
                  <a:latin typeface="Arial"/>
                  <a:ea typeface="Arial"/>
                  <a:cs typeface="Arial"/>
                  <a:sym typeface="Arial"/>
                  <a:hlinkClick r:id="rId5">
                    <a:extLst>
                      <a:ext uri="{A12FA001-AC4F-418D-AE19-62706E023703}">
                        <ahyp:hlinkClr xmlns:ahyp="http://schemas.microsoft.com/office/drawing/2018/hyperlinkcolor" val="tx"/>
                      </a:ext>
                    </a:extLst>
                  </a:hlinkClick>
                </a:rPr>
                <a:t>Dvojno kodiranje</a:t>
              </a:r>
              <a:r>
                <a:rPr lang="en-US" sz="3600" b="0" i="0" u="none" strike="noStrike" cap="none">
                  <a:solidFill>
                    <a:schemeClr val="lt1"/>
                  </a:solidFill>
                  <a:latin typeface="Arial"/>
                  <a:ea typeface="Arial"/>
                  <a:cs typeface="Arial"/>
                  <a:sym typeface="Arial"/>
                </a:rPr>
                <a:t> - </a:t>
              </a:r>
              <a:r>
                <a:rPr lang="en-US" sz="2100" b="0" i="0" u="none" strike="noStrike" cap="none">
                  <a:solidFill>
                    <a:schemeClr val="lt1"/>
                  </a:solidFill>
                  <a:latin typeface="Arial"/>
                  <a:ea typeface="Arial"/>
                  <a:cs typeface="Arial"/>
                  <a:sym typeface="Arial"/>
                </a:rPr>
                <a:t>Ko se učite, ne bodite pozorni le na besedilo, ampak tudi na vizualne elemente (grafe, slike, diagrame) in jih poskušajte razložiti s svojimi besedami.</a:t>
              </a:r>
              <a:endParaRPr/>
            </a:p>
          </p:txBody>
        </p:sp>
        <p:sp>
          <p:nvSpPr>
            <p:cNvPr id="292" name="Google Shape;292;p43"/>
            <p:cNvSpPr/>
            <p:nvPr/>
          </p:nvSpPr>
          <p:spPr>
            <a:xfrm>
              <a:off x="113310" y="2606139"/>
              <a:ext cx="1065011" cy="906483"/>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93" name="Google Shape;293;p43" descr="Prezentácia s médiami obrys">
            <a:hlinkClick r:id="rId3"/>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26078" y="2645079"/>
            <a:ext cx="1361540" cy="1361540"/>
          </a:xfrm>
          <a:prstGeom prst="rect">
            <a:avLst/>
          </a:prstGeom>
          <a:noFill/>
          <a:ln>
            <a:noFill/>
          </a:ln>
        </p:spPr>
      </p:pic>
      <p:pic>
        <p:nvPicPr>
          <p:cNvPr id="294" name="Google Shape;294;p43" descr="Prezentácia s médiami obrys">
            <a:hlinkClick r:id="rId4"/>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044696" y="4481348"/>
            <a:ext cx="1324303" cy="1324303"/>
          </a:xfrm>
          <a:prstGeom prst="rect">
            <a:avLst/>
          </a:prstGeom>
          <a:noFill/>
          <a:ln>
            <a:noFill/>
          </a:ln>
        </p:spPr>
      </p:pic>
      <p:pic>
        <p:nvPicPr>
          <p:cNvPr id="295" name="Google Shape;295;p43" descr="Prezentácia s médiami obrys">
            <a:hlinkClick r:id="rId5"/>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87936" y="6377153"/>
            <a:ext cx="1299682" cy="12996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p:nvPr/>
        </p:nvSpPr>
        <p:spPr>
          <a:xfrm>
            <a:off x="1524000" y="1427012"/>
            <a:ext cx="545951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0" u="none" strike="noStrike" cap="none">
                <a:solidFill>
                  <a:srgbClr val="D00B24"/>
                </a:solidFill>
                <a:latin typeface="Arial"/>
                <a:ea typeface="Arial"/>
                <a:cs typeface="Arial"/>
                <a:sym typeface="Arial"/>
              </a:rPr>
              <a:t>Učni izidi</a:t>
            </a:r>
            <a:endParaRPr sz="4400" b="1" i="0" u="none" strike="noStrike" cap="none">
              <a:solidFill>
                <a:srgbClr val="D00B24"/>
              </a:solidFill>
              <a:latin typeface="Arial"/>
              <a:ea typeface="Arial"/>
              <a:cs typeface="Arial"/>
              <a:sym typeface="Arial"/>
            </a:endParaRPr>
          </a:p>
        </p:txBody>
      </p:sp>
      <p:sp>
        <p:nvSpPr>
          <p:cNvPr id="122" name="Google Shape;122;p4"/>
          <p:cNvSpPr txBox="1"/>
          <p:nvPr/>
        </p:nvSpPr>
        <p:spPr>
          <a:xfrm>
            <a:off x="1524000" y="2850738"/>
            <a:ext cx="10040186"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Helvetica Neue"/>
                <a:ea typeface="Helvetica Neue"/>
                <a:cs typeface="Helvetica Neue"/>
                <a:sym typeface="Helvetica Neue"/>
              </a:rPr>
              <a:t>Po zaključku modula boste:</a:t>
            </a:r>
            <a:endParaRPr/>
          </a:p>
        </p:txBody>
      </p:sp>
      <p:pic>
        <p:nvPicPr>
          <p:cNvPr id="123" name="Google Shape;123;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3855260"/>
            <a:ext cx="467367" cy="450740"/>
          </a:xfrm>
          <a:prstGeom prst="rect">
            <a:avLst/>
          </a:prstGeom>
          <a:noFill/>
          <a:ln>
            <a:noFill/>
          </a:ln>
        </p:spPr>
      </p:pic>
      <p:pic>
        <p:nvPicPr>
          <p:cNvPr id="124" name="Google Shape;124;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1" y="5272210"/>
            <a:ext cx="467367" cy="450740"/>
          </a:xfrm>
          <a:prstGeom prst="rect">
            <a:avLst/>
          </a:prstGeom>
          <a:noFill/>
          <a:ln>
            <a:noFill/>
          </a:ln>
        </p:spPr>
      </p:pic>
      <p:pic>
        <p:nvPicPr>
          <p:cNvPr id="125" name="Google Shape;125;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6677758"/>
            <a:ext cx="467367" cy="450740"/>
          </a:xfrm>
          <a:prstGeom prst="rect">
            <a:avLst/>
          </a:prstGeom>
          <a:noFill/>
          <a:ln>
            <a:noFill/>
          </a:ln>
        </p:spPr>
      </p:pic>
      <p:sp>
        <p:nvSpPr>
          <p:cNvPr id="126" name="Google Shape;126;p4"/>
          <p:cNvSpPr txBox="1"/>
          <p:nvPr/>
        </p:nvSpPr>
        <p:spPr>
          <a:xfrm>
            <a:off x="2514596" y="3635185"/>
            <a:ext cx="7661370" cy="954107"/>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ED9DAB"/>
                </a:solidFill>
                <a:latin typeface="Helvetica Neue"/>
                <a:ea typeface="Helvetica Neue"/>
                <a:cs typeface="Helvetica Neue"/>
                <a:sym typeface="Helvetica Neue"/>
              </a:rPr>
              <a:t>Seznanjeni z jezikom in izrazi uporabljenimi v modulu</a:t>
            </a:r>
            <a:endParaRPr sz="2800" b="1" i="0" u="none" strike="noStrike" cap="none">
              <a:solidFill>
                <a:srgbClr val="ED9DAB"/>
              </a:solidFill>
              <a:latin typeface="Helvetica Neue"/>
              <a:ea typeface="Helvetica Neue"/>
              <a:cs typeface="Helvetica Neue"/>
              <a:sym typeface="Helvetica Neue"/>
            </a:endParaRPr>
          </a:p>
        </p:txBody>
      </p:sp>
      <p:sp>
        <p:nvSpPr>
          <p:cNvPr id="127" name="Google Shape;127;p4"/>
          <p:cNvSpPr txBox="1"/>
          <p:nvPr/>
        </p:nvSpPr>
        <p:spPr>
          <a:xfrm>
            <a:off x="2514595" y="4904420"/>
            <a:ext cx="7661370" cy="954107"/>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ED9DAB"/>
                </a:solidFill>
                <a:latin typeface="Helvetica Neue"/>
                <a:ea typeface="Helvetica Neue"/>
                <a:cs typeface="Helvetica Neue"/>
                <a:sym typeface="Helvetica Neue"/>
              </a:rPr>
              <a:t>Razvili mehke veščine in jih uporabljali v delovnem okolju</a:t>
            </a:r>
            <a:endParaRPr sz="2800" b="1" i="0" u="none" strike="noStrike" cap="none">
              <a:solidFill>
                <a:srgbClr val="ED9DAB"/>
              </a:solidFill>
              <a:latin typeface="Helvetica Neue"/>
              <a:ea typeface="Helvetica Neue"/>
              <a:cs typeface="Helvetica Neue"/>
              <a:sym typeface="Helvetica Neue"/>
            </a:endParaRPr>
          </a:p>
        </p:txBody>
      </p:sp>
      <p:sp>
        <p:nvSpPr>
          <p:cNvPr id="128" name="Google Shape;128;p4"/>
          <p:cNvSpPr txBox="1"/>
          <p:nvPr/>
        </p:nvSpPr>
        <p:spPr>
          <a:xfrm>
            <a:off x="2514595" y="6444314"/>
            <a:ext cx="7360925" cy="954107"/>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ED9DAB"/>
                </a:solidFill>
                <a:latin typeface="Helvetica Neue"/>
                <a:ea typeface="Helvetica Neue"/>
                <a:cs typeface="Helvetica Neue"/>
                <a:sym typeface="Helvetica Neue"/>
              </a:rPr>
              <a:t>Razumeli priložnosti in izzive, ki jih ponujajo mehke veščine</a:t>
            </a:r>
            <a:endParaRPr sz="2800" b="1" i="0" u="none" strike="noStrike" cap="none">
              <a:solidFill>
                <a:srgbClr val="ED9DAB"/>
              </a:solidFill>
              <a:latin typeface="Helvetica Neue"/>
              <a:ea typeface="Helvetica Neue"/>
              <a:cs typeface="Helvetica Neue"/>
              <a:sym typeface="Helvetica Neue"/>
            </a:endParaRPr>
          </a:p>
        </p:txBody>
      </p:sp>
      <p:pic>
        <p:nvPicPr>
          <p:cNvPr id="129" name="Google Shape;129;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27449" y="3845265"/>
            <a:ext cx="6597239" cy="350330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4"/>
          <p:cNvSpPr txBox="1"/>
          <p:nvPr/>
        </p:nvSpPr>
        <p:spPr>
          <a:xfrm>
            <a:off x="578069" y="1176348"/>
            <a:ext cx="1412853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00B24"/>
                </a:solidFill>
                <a:latin typeface="Arial"/>
                <a:ea typeface="Arial"/>
                <a:cs typeface="Arial"/>
                <a:sym typeface="Arial"/>
              </a:rPr>
              <a:t>3.3 STRATEGIJE UČENJA</a:t>
            </a:r>
            <a:endParaRPr sz="4400" b="1" i="0" u="none" strike="noStrike" cap="none">
              <a:solidFill>
                <a:srgbClr val="D00B24"/>
              </a:solidFill>
              <a:latin typeface="Arial"/>
              <a:ea typeface="Arial"/>
              <a:cs typeface="Arial"/>
              <a:sym typeface="Arial"/>
            </a:endParaRPr>
          </a:p>
        </p:txBody>
      </p:sp>
      <p:sp>
        <p:nvSpPr>
          <p:cNvPr id="301" name="Google Shape;301;p44"/>
          <p:cNvSpPr/>
          <p:nvPr/>
        </p:nvSpPr>
        <p:spPr>
          <a:xfrm>
            <a:off x="1253000" y="5868453"/>
            <a:ext cx="15553041" cy="2298083"/>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2400" b="1" i="0" u="none" strike="noStrike" cap="none">
                <a:solidFill>
                  <a:srgbClr val="000000"/>
                </a:solidFill>
                <a:latin typeface="Arial"/>
                <a:ea typeface="Arial"/>
                <a:cs typeface="Arial"/>
                <a:sym typeface="Arial"/>
              </a:rPr>
              <a:t>Nasveti za strategije zapisovanja!</a:t>
            </a:r>
            <a:endParaRPr sz="2000" b="0" i="0" u="none" strike="noStrike" cap="none">
              <a:solidFill>
                <a:srgbClr val="000000"/>
              </a:solidFill>
              <a:latin typeface="Arial"/>
              <a:ea typeface="Arial"/>
              <a:cs typeface="Arial"/>
              <a:sym typeface="Arial"/>
            </a:endParaRPr>
          </a:p>
          <a:p>
            <a:pPr marL="2044700" marR="0" lvl="0" indent="-477837" algn="just" rtl="0">
              <a:lnSpc>
                <a:spcPct val="107000"/>
              </a:lnSpc>
              <a:spcBef>
                <a:spcPts val="800"/>
              </a:spcBef>
              <a:spcAft>
                <a:spcPts val="0"/>
              </a:spcAft>
              <a:buClr>
                <a:srgbClr val="000000"/>
              </a:buClr>
              <a:buSzPts val="2000"/>
              <a:buFont typeface="Arial"/>
              <a:buAutoNum type="arabicPeriod"/>
            </a:pPr>
            <a:r>
              <a:rPr lang="en-US" sz="2000" b="0" i="0" u="none" strike="noStrike" cap="none">
                <a:solidFill>
                  <a:srgbClr val="000000"/>
                </a:solidFill>
                <a:latin typeface="Arial"/>
                <a:ea typeface="Arial"/>
                <a:cs typeface="Arial"/>
                <a:sym typeface="Arial"/>
              </a:rPr>
              <a:t>Uporabite grafikon za pisanje glavnih idej ali razčlenitev koncepta</a:t>
            </a:r>
            <a:endParaRPr sz="2000" b="0" i="0" u="none" strike="noStrike" cap="none">
              <a:solidFill>
                <a:srgbClr val="000000"/>
              </a:solidFill>
              <a:latin typeface="Arial"/>
              <a:ea typeface="Arial"/>
              <a:cs typeface="Arial"/>
              <a:sym typeface="Arial"/>
            </a:endParaRPr>
          </a:p>
          <a:p>
            <a:pPr marL="2044700" marR="0" lvl="0" indent="-477837" algn="just" rtl="0">
              <a:lnSpc>
                <a:spcPct val="107000"/>
              </a:lnSpc>
              <a:spcBef>
                <a:spcPts val="800"/>
              </a:spcBef>
              <a:spcAft>
                <a:spcPts val="0"/>
              </a:spcAft>
              <a:buClr>
                <a:srgbClr val="000000"/>
              </a:buClr>
              <a:buSzPts val="2000"/>
              <a:buFont typeface="Arial"/>
              <a:buAutoNum type="arabicPeriod"/>
            </a:pPr>
            <a:r>
              <a:rPr lang="en-US" sz="2000" b="0" i="0" u="none" strike="noStrike" cap="none">
                <a:solidFill>
                  <a:srgbClr val="000000"/>
                </a:solidFill>
                <a:latin typeface="Arial"/>
                <a:ea typeface="Arial"/>
                <a:cs typeface="Arial"/>
                <a:sym typeface="Arial"/>
              </a:rPr>
              <a:t>Narišite informacije in ustvarite interaktivno beležko z zapisanimi opombami</a:t>
            </a:r>
            <a:endParaRPr sz="2000" b="0" i="0" u="none" strike="noStrike" cap="none">
              <a:solidFill>
                <a:srgbClr val="000000"/>
              </a:solidFill>
              <a:latin typeface="Arial"/>
              <a:ea typeface="Arial"/>
              <a:cs typeface="Arial"/>
              <a:sym typeface="Arial"/>
            </a:endParaRPr>
          </a:p>
          <a:p>
            <a:pPr marL="2044700" marR="0" lvl="0" indent="-477837" algn="just" rtl="0">
              <a:lnSpc>
                <a:spcPct val="107000"/>
              </a:lnSpc>
              <a:spcBef>
                <a:spcPts val="800"/>
              </a:spcBef>
              <a:spcAft>
                <a:spcPts val="0"/>
              </a:spcAft>
              <a:buClr>
                <a:srgbClr val="000000"/>
              </a:buClr>
              <a:buSzPts val="2000"/>
              <a:buFont typeface="Arial"/>
              <a:buAutoNum type="arabicPeriod"/>
            </a:pPr>
            <a:r>
              <a:rPr lang="en-US" sz="2000" b="0" i="0" u="none" strike="noStrike" cap="none">
                <a:solidFill>
                  <a:srgbClr val="000000"/>
                </a:solidFill>
                <a:latin typeface="Arial"/>
                <a:ea typeface="Arial"/>
                <a:cs typeface="Arial"/>
                <a:sym typeface="Arial"/>
              </a:rPr>
              <a:t>Ponudite dolgopisno pisanje, ki vas sili, da v informacije vložite več truda kot pri tipkanju na računalniku.</a:t>
            </a:r>
            <a:endParaRPr/>
          </a:p>
        </p:txBody>
      </p:sp>
      <p:pic>
        <p:nvPicPr>
          <p:cNvPr id="302" name="Google Shape;302;p44" descr="Čierna tabuľa obry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11818" y="6683637"/>
            <a:ext cx="780581" cy="780581"/>
          </a:xfrm>
          <a:prstGeom prst="rect">
            <a:avLst/>
          </a:prstGeom>
          <a:noFill/>
          <a:ln>
            <a:noFill/>
          </a:ln>
        </p:spPr>
      </p:pic>
      <p:pic>
        <p:nvPicPr>
          <p:cNvPr id="303" name="Google Shape;303;p44" descr="Čarbanica obry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11819" y="7381093"/>
            <a:ext cx="780580" cy="780580"/>
          </a:xfrm>
          <a:prstGeom prst="rect">
            <a:avLst/>
          </a:prstGeom>
          <a:noFill/>
          <a:ln>
            <a:noFill/>
          </a:ln>
        </p:spPr>
      </p:pic>
      <p:pic>
        <p:nvPicPr>
          <p:cNvPr id="304" name="Google Shape;304;p44" descr="Denný kalendár obry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11818" y="5908645"/>
            <a:ext cx="780581" cy="780581"/>
          </a:xfrm>
          <a:prstGeom prst="rect">
            <a:avLst/>
          </a:prstGeom>
          <a:noFill/>
          <a:ln>
            <a:noFill/>
          </a:ln>
        </p:spPr>
      </p:pic>
      <p:sp>
        <p:nvSpPr>
          <p:cNvPr id="305" name="Google Shape;305;p44"/>
          <p:cNvSpPr txBox="1"/>
          <p:nvPr/>
        </p:nvSpPr>
        <p:spPr>
          <a:xfrm>
            <a:off x="1253000" y="2809960"/>
            <a:ext cx="15553041"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Izvedite več in si oglejte </a:t>
            </a:r>
            <a:r>
              <a:rPr lang="en-US" sz="2400" b="1"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6-minutni video </a:t>
            </a:r>
            <a:r>
              <a:rPr lang="en-US" sz="2400" b="1" i="0" u="none" strike="noStrike" cap="none">
                <a:solidFill>
                  <a:schemeClr val="dk1"/>
                </a:solidFill>
                <a:latin typeface="Arial"/>
                <a:ea typeface="Arial"/>
                <a:cs typeface="Arial"/>
                <a:sym typeface="Arial"/>
              </a:rPr>
              <a:t>Elona Muska – </a:t>
            </a:r>
            <a:r>
              <a:rPr lang="en-US" sz="2400" b="1" i="1" u="none" strike="noStrike" cap="none">
                <a:solidFill>
                  <a:schemeClr val="dk1"/>
                </a:solidFill>
                <a:latin typeface="Arial"/>
                <a:ea typeface="Arial"/>
                <a:cs typeface="Arial"/>
                <a:sym typeface="Arial"/>
              </a:rPr>
              <a:t>2 pravili za hitrejše učenje česarkoli</a:t>
            </a: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p:txBody>
      </p:sp>
      <p:pic>
        <p:nvPicPr>
          <p:cNvPr id="306" name="Google Shape;306;p44" descr="Strom s koreňmi obrys"/>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884020" y="3286993"/>
            <a:ext cx="2145500" cy="2145500"/>
          </a:xfrm>
          <a:prstGeom prst="rect">
            <a:avLst/>
          </a:prstGeom>
          <a:noFill/>
          <a:ln>
            <a:noFill/>
          </a:ln>
        </p:spPr>
      </p:pic>
      <p:pic>
        <p:nvPicPr>
          <p:cNvPr id="307" name="Google Shape;307;p44" descr="Prezentácia s médiami obrys">
            <a:hlinkClick r:id="rId6"/>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642334" y="3599854"/>
            <a:ext cx="665604" cy="66560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5"/>
          <p:cNvSpPr txBox="1"/>
          <p:nvPr/>
        </p:nvSpPr>
        <p:spPr>
          <a:xfrm>
            <a:off x="1795157" y="1514179"/>
            <a:ext cx="35814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0" u="none" strike="noStrike" cap="none">
                <a:solidFill>
                  <a:srgbClr val="D00B24"/>
                </a:solidFill>
                <a:latin typeface="Arial"/>
                <a:ea typeface="Arial"/>
                <a:cs typeface="Arial"/>
                <a:sym typeface="Arial"/>
              </a:rPr>
              <a:t>Povzetek </a:t>
            </a:r>
            <a:endParaRPr sz="4400" b="1" i="0" u="none" strike="noStrike" cap="none">
              <a:solidFill>
                <a:srgbClr val="D00B24"/>
              </a:solidFill>
              <a:latin typeface="Arial"/>
              <a:ea typeface="Arial"/>
              <a:cs typeface="Arial"/>
              <a:sym typeface="Arial"/>
            </a:endParaRPr>
          </a:p>
        </p:txBody>
      </p:sp>
      <p:sp>
        <p:nvSpPr>
          <p:cNvPr id="313" name="Google Shape;313;p45"/>
          <p:cNvSpPr txBox="1"/>
          <p:nvPr/>
        </p:nvSpPr>
        <p:spPr>
          <a:xfrm>
            <a:off x="2343446" y="3021459"/>
            <a:ext cx="6239080" cy="120032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Helvetica Neue"/>
                <a:ea typeface="Helvetica Neue"/>
                <a:cs typeface="Helvetica Neue"/>
                <a:sym typeface="Helvetica Neue"/>
              </a:rPr>
              <a:t>Prilagodljivost je veščina, ki jo lahko uporabi-mo za bolj odzivanje na vedno spreminjajoči se svet okoli vas.</a:t>
            </a:r>
            <a:endParaRPr sz="2400" b="0" i="0" u="none" strike="noStrike" cap="none">
              <a:solidFill>
                <a:schemeClr val="dk1"/>
              </a:solidFill>
              <a:latin typeface="Helvetica Neue"/>
              <a:ea typeface="Helvetica Neue"/>
              <a:cs typeface="Helvetica Neue"/>
              <a:sym typeface="Helvetica Neue"/>
            </a:endParaRPr>
          </a:p>
        </p:txBody>
      </p:sp>
      <p:sp>
        <p:nvSpPr>
          <p:cNvPr id="314" name="Google Shape;314;p45"/>
          <p:cNvSpPr txBox="1"/>
          <p:nvPr/>
        </p:nvSpPr>
        <p:spPr>
          <a:xfrm>
            <a:off x="2243006" y="5413452"/>
            <a:ext cx="6339520" cy="23083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Helvetica Neue"/>
                <a:ea typeface="Helvetica Neue"/>
                <a:cs typeface="Helvetica Neue"/>
                <a:sym typeface="Helvetica Neue"/>
              </a:rPr>
              <a:t>Logično razmišljanje pomaga pri analiziranju problemov, viharjenju idej in iskanju odgovor-ov. Delodajalci želijo zaposlene, ki lahko naj-dejo prave rešitve, ki so finančno razumne, v-erjetne in izvedljive. </a:t>
            </a:r>
            <a:endParaRPr/>
          </a:p>
          <a:p>
            <a:pPr marL="0" marR="0" lvl="0" indent="0" algn="l" rtl="0">
              <a:lnSpc>
                <a:spcPct val="100000"/>
              </a:lnSpc>
              <a:spcBef>
                <a:spcPts val="0"/>
              </a:spcBef>
              <a:spcAft>
                <a:spcPts val="0"/>
              </a:spcAft>
              <a:buNone/>
            </a:pPr>
            <a:endParaRPr sz="2400" b="0" i="0" u="none" strike="noStrike" cap="none">
              <a:solidFill>
                <a:schemeClr val="dk1"/>
              </a:solidFill>
              <a:latin typeface="Helvetica Neue"/>
              <a:ea typeface="Helvetica Neue"/>
              <a:cs typeface="Helvetica Neue"/>
              <a:sym typeface="Helvetica Neue"/>
            </a:endParaRPr>
          </a:p>
        </p:txBody>
      </p:sp>
      <p:sp>
        <p:nvSpPr>
          <p:cNvPr id="315" name="Google Shape;315;p45"/>
          <p:cNvSpPr txBox="1"/>
          <p:nvPr/>
        </p:nvSpPr>
        <p:spPr>
          <a:xfrm>
            <a:off x="10398642" y="2808635"/>
            <a:ext cx="6310789" cy="23083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Helvetica Neue"/>
                <a:ea typeface="Helvetica Neue"/>
                <a:cs typeface="Helvetica Neue"/>
                <a:sym typeface="Helvetica Neue"/>
              </a:rPr>
              <a:t>Stalno učenje se nanaša na stalno, samoinic-iativno zasledovanje poklicnega, kognitivneg-a/zdravstvenega, čustvenega in drugih oseb-nih razvojnih ciljev, ki presegajo obseg potre-ben za vzpostavljanje odnosov z drugimi lju-dmi, vključno s seboj. </a:t>
            </a:r>
            <a:endParaRPr sz="2400" b="0" i="0" u="none" strike="noStrike" cap="none">
              <a:solidFill>
                <a:schemeClr val="dk1"/>
              </a:solidFill>
              <a:latin typeface="Helvetica Neue"/>
              <a:ea typeface="Helvetica Neue"/>
              <a:cs typeface="Helvetica Neue"/>
              <a:sym typeface="Helvetica Neue"/>
            </a:endParaRPr>
          </a:p>
        </p:txBody>
      </p:sp>
      <p:sp>
        <p:nvSpPr>
          <p:cNvPr id="316" name="Google Shape;316;p45"/>
          <p:cNvSpPr txBox="1"/>
          <p:nvPr/>
        </p:nvSpPr>
        <p:spPr>
          <a:xfrm>
            <a:off x="10398642" y="5563580"/>
            <a:ext cx="6310788" cy="156966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Helvetica Neue"/>
                <a:ea typeface="Helvetica Neue"/>
                <a:cs typeface="Helvetica Neue"/>
                <a:sym typeface="Helvetica Neue"/>
              </a:rPr>
              <a:t>Mehke veščine so edinstvene človeške veščine in prihodnost človeških veščin ne morejo nadomestiti roboti ali umetna inteligenca.</a:t>
            </a:r>
            <a:endParaRPr sz="2400" b="0" i="0" u="none" strike="noStrike" cap="none">
              <a:solidFill>
                <a:schemeClr val="dk1"/>
              </a:solidFill>
              <a:latin typeface="Helvetica Neue"/>
              <a:ea typeface="Helvetica Neue"/>
              <a:cs typeface="Helvetica Neue"/>
              <a:sym typeface="Helvetica Neue"/>
            </a:endParaRPr>
          </a:p>
        </p:txBody>
      </p:sp>
      <p:pic>
        <p:nvPicPr>
          <p:cNvPr id="317" name="Google Shape;317;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76729"/>
            <a:ext cx="467367" cy="450740"/>
          </a:xfrm>
          <a:prstGeom prst="rect">
            <a:avLst/>
          </a:prstGeom>
          <a:noFill/>
          <a:ln>
            <a:noFill/>
          </a:ln>
        </p:spPr>
      </p:pic>
      <p:pic>
        <p:nvPicPr>
          <p:cNvPr id="318" name="Google Shape;318;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5637323"/>
            <a:ext cx="467367" cy="450740"/>
          </a:xfrm>
          <a:prstGeom prst="rect">
            <a:avLst/>
          </a:prstGeom>
          <a:noFill/>
          <a:ln>
            <a:noFill/>
          </a:ln>
        </p:spPr>
      </p:pic>
      <p:pic>
        <p:nvPicPr>
          <p:cNvPr id="319" name="Google Shape;319;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9791877" y="2994802"/>
            <a:ext cx="467367" cy="450740"/>
          </a:xfrm>
          <a:prstGeom prst="rect">
            <a:avLst/>
          </a:prstGeom>
          <a:noFill/>
          <a:ln>
            <a:noFill/>
          </a:ln>
        </p:spPr>
      </p:pic>
      <p:pic>
        <p:nvPicPr>
          <p:cNvPr id="320" name="Google Shape;320;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9821538" y="5756559"/>
            <a:ext cx="467367" cy="45074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0"/>
          <p:cNvSpPr txBox="1"/>
          <p:nvPr/>
        </p:nvSpPr>
        <p:spPr>
          <a:xfrm>
            <a:off x="643890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i="0" u="none" strike="noStrike" cap="none">
                <a:solidFill>
                  <a:srgbClr val="D00B24"/>
                </a:solidFill>
                <a:latin typeface="Arial"/>
                <a:ea typeface="Arial"/>
                <a:cs typeface="Arial"/>
                <a:sym typeface="Arial"/>
              </a:rPr>
              <a:t>Hvala!</a:t>
            </a:r>
            <a:endParaRPr sz="8000" b="1" i="0" u="none" strike="noStrike" cap="none">
              <a:solidFill>
                <a:srgbClr val="D00B24"/>
              </a:solidFill>
              <a:latin typeface="Arial"/>
              <a:ea typeface="Arial"/>
              <a:cs typeface="Arial"/>
              <a:sym typeface="Arial"/>
            </a:endParaRPr>
          </a:p>
        </p:txBody>
      </p:sp>
      <p:sp>
        <p:nvSpPr>
          <p:cNvPr id="326" name="Google Shape;326;p10"/>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b="0" i="0" u="sng" strike="noStrike" cap="none">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b="0" i="0" u="sng" strike="noStrike" cap="none">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b="0" i="0" u="none" strike="noStrike" cap="none">
              <a:solidFill>
                <a:srgbClr val="7F7F7F"/>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txBox="1"/>
          <p:nvPr/>
        </p:nvSpPr>
        <p:spPr>
          <a:xfrm>
            <a:off x="1757759" y="1628879"/>
            <a:ext cx="27432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00B24"/>
                </a:solidFill>
                <a:latin typeface="Arial"/>
                <a:ea typeface="Arial"/>
                <a:cs typeface="Arial"/>
                <a:sym typeface="Arial"/>
              </a:rPr>
              <a:t>Kazalo</a:t>
            </a:r>
            <a:endParaRPr sz="4400" b="1" i="0" u="none" strike="noStrike" cap="none">
              <a:solidFill>
                <a:srgbClr val="D00B24"/>
              </a:solidFill>
              <a:latin typeface="Arial"/>
              <a:ea typeface="Arial"/>
              <a:cs typeface="Arial"/>
              <a:sym typeface="Arial"/>
            </a:endParaRPr>
          </a:p>
        </p:txBody>
      </p:sp>
      <p:sp>
        <p:nvSpPr>
          <p:cNvPr id="135" name="Google Shape;135;p3"/>
          <p:cNvSpPr txBox="1"/>
          <p:nvPr/>
        </p:nvSpPr>
        <p:spPr>
          <a:xfrm>
            <a:off x="2362200" y="2919517"/>
            <a:ext cx="5124925" cy="52322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Helvetica Neue"/>
                <a:ea typeface="Helvetica Neue"/>
                <a:cs typeface="Helvetica Neue"/>
                <a:sym typeface="Helvetica Neue"/>
              </a:rPr>
              <a:t>Enota 1: Veščine prilagajanja</a:t>
            </a:r>
            <a:endParaRPr sz="2800" b="1" i="0" u="none" strike="noStrike" cap="none">
              <a:solidFill>
                <a:schemeClr val="dk1"/>
              </a:solidFill>
              <a:latin typeface="Helvetica Neue"/>
              <a:ea typeface="Helvetica Neue"/>
              <a:cs typeface="Helvetica Neue"/>
              <a:sym typeface="Helvetica Neue"/>
            </a:endParaRPr>
          </a:p>
        </p:txBody>
      </p:sp>
      <p:sp>
        <p:nvSpPr>
          <p:cNvPr id="136" name="Google Shape;136;p3"/>
          <p:cNvSpPr txBox="1"/>
          <p:nvPr/>
        </p:nvSpPr>
        <p:spPr>
          <a:xfrm>
            <a:off x="2362200" y="4397552"/>
            <a:ext cx="5956610" cy="52318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Helvetica Neue"/>
                <a:ea typeface="Helvetica Neue"/>
                <a:cs typeface="Helvetica Neue"/>
                <a:sym typeface="Helvetica Neue"/>
              </a:rPr>
              <a:t>Enota 2: Analitično razmišljanje</a:t>
            </a:r>
            <a:endParaRPr sz="2800" b="1" i="0" u="none" strike="noStrike" cap="none">
              <a:solidFill>
                <a:schemeClr val="dk1"/>
              </a:solidFill>
              <a:latin typeface="Helvetica Neue"/>
              <a:ea typeface="Helvetica Neue"/>
              <a:cs typeface="Helvetica Neue"/>
              <a:sym typeface="Helvetica Neue"/>
            </a:endParaRPr>
          </a:p>
        </p:txBody>
      </p:sp>
      <p:sp>
        <p:nvSpPr>
          <p:cNvPr id="137" name="Google Shape;137;p3"/>
          <p:cNvSpPr txBox="1"/>
          <p:nvPr/>
        </p:nvSpPr>
        <p:spPr>
          <a:xfrm>
            <a:off x="2336490" y="5875587"/>
            <a:ext cx="9093510" cy="52318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Helvetica Neue"/>
                <a:ea typeface="Helvetica Neue"/>
                <a:cs typeface="Helvetica Neue"/>
                <a:sym typeface="Helvetica Neue"/>
              </a:rPr>
              <a:t>Enota 3: Stalno učenje in tehnike učenja </a:t>
            </a:r>
            <a:endParaRPr sz="2800" b="1" i="0" u="none" strike="noStrike" cap="none">
              <a:solidFill>
                <a:schemeClr val="dk1"/>
              </a:solidFill>
              <a:latin typeface="Helvetica Neue"/>
              <a:ea typeface="Helvetica Neue"/>
              <a:cs typeface="Helvetica Neue"/>
              <a:sym typeface="Helvetica Neue"/>
            </a:endParaRPr>
          </a:p>
        </p:txBody>
      </p:sp>
      <p:pic>
        <p:nvPicPr>
          <p:cNvPr id="138" name="Google Shape;138;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76729"/>
            <a:ext cx="467367" cy="450740"/>
          </a:xfrm>
          <a:prstGeom prst="rect">
            <a:avLst/>
          </a:prstGeom>
          <a:noFill/>
          <a:ln>
            <a:noFill/>
          </a:ln>
        </p:spPr>
      </p:pic>
      <p:pic>
        <p:nvPicPr>
          <p:cNvPr id="139" name="Google Shape;139;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2986" y="4426837"/>
            <a:ext cx="467367" cy="450740"/>
          </a:xfrm>
          <a:prstGeom prst="rect">
            <a:avLst/>
          </a:prstGeom>
          <a:noFill/>
          <a:ln>
            <a:noFill/>
          </a:ln>
        </p:spPr>
      </p:pic>
      <p:pic>
        <p:nvPicPr>
          <p:cNvPr id="140" name="Google Shape;14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35469" y="5914439"/>
            <a:ext cx="467367" cy="450740"/>
          </a:xfrm>
          <a:prstGeom prst="rect">
            <a:avLst/>
          </a:prstGeom>
          <a:noFill/>
          <a:ln>
            <a:noFill/>
          </a:ln>
        </p:spPr>
      </p:pic>
      <p:pic>
        <p:nvPicPr>
          <p:cNvPr id="141" name="Google Shape;141;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430000" y="3157867"/>
            <a:ext cx="5791200" cy="45831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p:nvPr/>
        </p:nvSpPr>
        <p:spPr>
          <a:xfrm>
            <a:off x="1480449" y="1707050"/>
            <a:ext cx="126078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0" u="none" strike="noStrike" cap="none">
                <a:solidFill>
                  <a:srgbClr val="D00B24"/>
                </a:solidFill>
                <a:latin typeface="Arial"/>
                <a:ea typeface="Arial"/>
                <a:cs typeface="Arial"/>
                <a:sym typeface="Arial"/>
              </a:rPr>
              <a:t>1.1 PRILAGODLJIVOST IN FLEKSIBILNOST</a:t>
            </a:r>
            <a:endParaRPr sz="4400" b="1" i="0" u="none" strike="noStrike" cap="none">
              <a:solidFill>
                <a:srgbClr val="D00B24"/>
              </a:solidFill>
              <a:latin typeface="Arial"/>
              <a:ea typeface="Arial"/>
              <a:cs typeface="Arial"/>
              <a:sym typeface="Arial"/>
            </a:endParaRPr>
          </a:p>
        </p:txBody>
      </p:sp>
      <p:sp>
        <p:nvSpPr>
          <p:cNvPr id="148" name="Google Shape;148;p29"/>
          <p:cNvSpPr txBox="1"/>
          <p:nvPr/>
        </p:nvSpPr>
        <p:spPr>
          <a:xfrm>
            <a:off x="1380306" y="2762543"/>
            <a:ext cx="15718036" cy="48320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Helvetica Neue"/>
                <a:ea typeface="Helvetica Neue"/>
                <a:cs typeface="Helvetica Neue"/>
                <a:sym typeface="Helvetica Neue"/>
              </a:rPr>
              <a:t>Prilagodljivost je sposobnost, da smo fleksibilni in se prilagajamo na spreminjajoče dejavnike, razmere in okolje. Prilagodljivost je zelo cenjena veščina na delovnem mestu. Oglejte si vpoglede in misli o prilagodljivosti in prihodnosti dela kot ga vidijo vodilni kadri iz celega sveta </a:t>
            </a:r>
            <a:r>
              <a:rPr lang="en-US" sz="2800" b="0" i="0" u="sng" strike="noStrike" cap="none">
                <a:solidFill>
                  <a:srgbClr val="000000"/>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v kratkem dokumentarnem filmu</a:t>
            </a:r>
            <a:r>
              <a:rPr lang="en-US" sz="2800" b="0" i="0" u="none" strike="noStrike" cap="none">
                <a:solidFill>
                  <a:srgbClr val="000000"/>
                </a:solidFill>
                <a:latin typeface="Helvetica Neue"/>
                <a:ea typeface="Helvetica Neue"/>
                <a:cs typeface="Helvetica Neue"/>
                <a:sym typeface="Helvetica Neue"/>
              </a:rPr>
              <a:t>. Nekateri ljudje se prilagodijo lažje, drugim pa predstavlja prilagajanje velik izziv. Če želite razviti veščino prilagajanja v sebi, morate graditi svojo samozavest, spreminjanju perspektive, prepoznavanju, da se včasih zgodi tudi neuspeh. </a:t>
            </a:r>
            <a:endParaRPr sz="2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None/>
            </a:pPr>
            <a:endParaRPr sz="2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None/>
            </a:pPr>
            <a:r>
              <a:rPr lang="en-US" sz="2800" b="0" i="0" u="none" strike="noStrike" cap="none">
                <a:solidFill>
                  <a:srgbClr val="000000"/>
                </a:solidFill>
                <a:latin typeface="Helvetica Neue"/>
                <a:ea typeface="Helvetica Neue"/>
                <a:cs typeface="Helvetica Neue"/>
                <a:sym typeface="Helvetica Neue"/>
              </a:rPr>
              <a:t>Prilagodljivost in fleksibilnost sta dva zelo podobna termina, ki se nekoliko razlikujeta.  Biti moraš fleksibilen, da si lahko prilagodljiv, če pa si fleksibilen, ne pomeni, da si tudi prilagodljiv. Drugače povedano, fleksibilnost je sestavni del prilagodljivost. Biti fleksibilen v življenju pomeni, da lahko svoje načrte spremenite in se zlahka prilagajate novim situacijam. </a:t>
            </a:r>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0"/>
          <p:cNvSpPr txBox="1"/>
          <p:nvPr/>
        </p:nvSpPr>
        <p:spPr>
          <a:xfrm>
            <a:off x="1447800" y="1573291"/>
            <a:ext cx="13204902"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0" u="none" strike="noStrike" cap="none">
                <a:solidFill>
                  <a:srgbClr val="D00B24"/>
                </a:solidFill>
                <a:latin typeface="Arial"/>
                <a:ea typeface="Arial"/>
                <a:cs typeface="Arial"/>
                <a:sym typeface="Arial"/>
              </a:rPr>
              <a:t>1.2 PRILAGODLJIVOST NA DELOVNEM MESTU</a:t>
            </a:r>
            <a:endParaRPr sz="4400" b="1" i="0" u="none" strike="noStrike" cap="none">
              <a:solidFill>
                <a:srgbClr val="D00B24"/>
              </a:solidFill>
              <a:latin typeface="Arial"/>
              <a:ea typeface="Arial"/>
              <a:cs typeface="Arial"/>
              <a:sym typeface="Arial"/>
            </a:endParaRPr>
          </a:p>
        </p:txBody>
      </p:sp>
      <p:sp>
        <p:nvSpPr>
          <p:cNvPr id="154" name="Google Shape;154;p30"/>
          <p:cNvSpPr txBox="1"/>
          <p:nvPr/>
        </p:nvSpPr>
        <p:spPr>
          <a:xfrm>
            <a:off x="1192251" y="2342732"/>
            <a:ext cx="15903498" cy="61247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Helvetica Neue"/>
                <a:ea typeface="Helvetica Neue"/>
                <a:cs typeface="Helvetica Neue"/>
                <a:sym typeface="Helvetica Neue"/>
              </a:rPr>
              <a:t>Prilagodljivost na delovnem mestu pa pomeni sposobnost učinkovitega odzivanja na različne scenarije in izzive na delovnem mestu. Postati prilagodljiv na delovnem mestu pomaga pri odzivanju na nove situacije, nove vloge, nove projekte in nove stranke. Učenje prilagodljivosti na delovnem mestu terja čas in zahteva osredotočenost, gre bolj za proces kot za končni rezultat.  Učenje mehkih veščin, kot je prilagodljivost, morda ne prinaša uradnega potrdila ali morda ni merljivo kot trde veščine, vendar pa lahko na poti k uspehu, bodisi kot vodja ali član skupine, pripomorejo prav toliko, če ne celo več za vodjo ali čalna skupine. </a:t>
            </a:r>
            <a:endParaRPr/>
          </a:p>
          <a:p>
            <a:pPr marL="0" marR="0" lvl="0" indent="0" algn="just" rtl="0">
              <a:lnSpc>
                <a:spcPct val="100000"/>
              </a:lnSpc>
              <a:spcBef>
                <a:spcPts val="0"/>
              </a:spcBef>
              <a:spcAft>
                <a:spcPts val="0"/>
              </a:spcAft>
              <a:buNone/>
            </a:pPr>
            <a:endParaRPr sz="2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None/>
            </a:pPr>
            <a:r>
              <a:rPr lang="en-US" sz="2800" b="0" i="0" u="none" strike="noStrike" cap="none">
                <a:solidFill>
                  <a:srgbClr val="000000"/>
                </a:solidFill>
                <a:latin typeface="Helvetica Neue"/>
                <a:ea typeface="Helvetica Neue"/>
                <a:cs typeface="Helvetica Neue"/>
                <a:sym typeface="Helvetica Neue"/>
              </a:rPr>
              <a:t>Prilagodljivi ljudje razvijajo ciljno usmerjene nabore veščin, procesov in okvirjev, ki omogočajo hitro in učinkovito upravljanje z različnimi situacijami. Postati prilagodljiv na delovnem mestu pripomore k odzivanju na nove situacije, nove vloge, nove projekte in nove stranke. Ko razvijete ta nabor veščin se boste sposobni spopadati z vsako spremembo na vaši poti. Center za Kreativno Vodenje deli veščine prilagodljivosti na tri kategorije: kognitivna prilagodljivost, čustvena prilagodljivost in osebna prilagodljivost. </a:t>
            </a:r>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1"/>
          <p:cNvSpPr txBox="1"/>
          <p:nvPr/>
        </p:nvSpPr>
        <p:spPr>
          <a:xfrm>
            <a:off x="1447800" y="1573291"/>
            <a:ext cx="13204902"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0" u="none" strike="noStrike" cap="none">
                <a:solidFill>
                  <a:srgbClr val="D00B24"/>
                </a:solidFill>
                <a:latin typeface="Arial"/>
                <a:ea typeface="Arial"/>
                <a:cs typeface="Arial"/>
                <a:sym typeface="Arial"/>
              </a:rPr>
              <a:t>1.3 FLEKSIBILNOST NA DELOVNEM MESTU</a:t>
            </a:r>
            <a:endParaRPr sz="4400" b="1" i="0" u="none" strike="noStrike" cap="none">
              <a:solidFill>
                <a:srgbClr val="D00B24"/>
              </a:solidFill>
              <a:latin typeface="Arial"/>
              <a:ea typeface="Arial"/>
              <a:cs typeface="Arial"/>
              <a:sym typeface="Arial"/>
            </a:endParaRPr>
          </a:p>
        </p:txBody>
      </p:sp>
      <p:sp>
        <p:nvSpPr>
          <p:cNvPr id="160" name="Google Shape;160;p31"/>
          <p:cNvSpPr txBox="1"/>
          <p:nvPr/>
        </p:nvSpPr>
        <p:spPr>
          <a:xfrm>
            <a:off x="1343298" y="2780768"/>
            <a:ext cx="15903498" cy="526297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Helvetica Neue"/>
                <a:ea typeface="Helvetica Neue"/>
                <a:cs typeface="Helvetica Neue"/>
                <a:sym typeface="Helvetica Neue"/>
              </a:rPr>
              <a:t>Fleksibilnost na delovnem mestu je spodobnost vrednotenja situacij in prilagajanja na vloge in naloge na določenem delovnem mestu. Fleksibilnost delovnega mesta je dogovor, kjer je zaposlenemu omogočena prilagoditev kraja dela, delovnega časa in načina opravljanja dela. Primeri, ki koristijo tako zaposlenim kot delodajalcem, so usklajevanje dela in prostega časa, povečana produktivnost in večja odzivnost na spremembe. Managerji in voditelji po vsem svetu prehajajo iz tradicionalnega načina dela v nov in sodoben način, kot je na primer možnost dela od doma, neodvisnost delovnega mesta ali možnost različnih oblik delovnega dogovora.</a:t>
            </a:r>
            <a:endParaRPr sz="2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None/>
            </a:pPr>
            <a:endParaRPr sz="2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None/>
            </a:pPr>
            <a:r>
              <a:rPr lang="en-US" sz="2800" b="0" i="0" u="none" strike="noStrike" cap="none">
                <a:solidFill>
                  <a:srgbClr val="000000"/>
                </a:solidFill>
                <a:latin typeface="Helvetica Neue"/>
                <a:ea typeface="Helvetica Neue"/>
                <a:cs typeface="Helvetica Neue"/>
                <a:sym typeface="Helvetica Neue"/>
              </a:rPr>
              <a:t>Majhna podjetja se nagibajo k prilagajanju in fleksibilnosti na delovnem mestu, saj skušajo prihraniti pri stroških storitev in najema, to lahko storijo, saj imajo manjši obseg dela in manjše število vključenih oseb (zaposlenih).</a:t>
            </a:r>
            <a:endParaRPr/>
          </a:p>
          <a:p>
            <a:pPr marL="0" marR="0" lvl="0" indent="0" algn="just" rtl="0">
              <a:lnSpc>
                <a:spcPct val="100000"/>
              </a:lnSpc>
              <a:spcBef>
                <a:spcPts val="0"/>
              </a:spcBef>
              <a:spcAft>
                <a:spcPts val="0"/>
              </a:spcAft>
              <a:buNone/>
            </a:pPr>
            <a:r>
              <a:rPr lang="en-US" sz="2800" b="0" i="0" u="none" strike="noStrike" cap="none">
                <a:solidFill>
                  <a:srgbClr val="000000"/>
                </a:solidFill>
                <a:latin typeface="Helvetica Neue"/>
                <a:ea typeface="Helvetica Neue"/>
                <a:cs typeface="Helvetica Neue"/>
                <a:sym typeface="Helvetica Neue"/>
              </a:rPr>
              <a:t>  </a:t>
            </a:r>
            <a:endParaRPr sz="2800" b="0" i="0" u="none" strike="noStrike" cap="none">
              <a:solidFill>
                <a:srgbClr val="000000"/>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2"/>
          <p:cNvSpPr txBox="1"/>
          <p:nvPr/>
        </p:nvSpPr>
        <p:spPr>
          <a:xfrm>
            <a:off x="1447800" y="1573291"/>
            <a:ext cx="13204902"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0" u="none" strike="noStrike" cap="none">
                <a:solidFill>
                  <a:srgbClr val="D00B24"/>
                </a:solidFill>
                <a:latin typeface="Arial"/>
                <a:ea typeface="Arial"/>
                <a:cs typeface="Arial"/>
                <a:sym typeface="Arial"/>
              </a:rPr>
              <a:t>1.4 VAJE</a:t>
            </a:r>
            <a:endParaRPr sz="4400" b="1" i="0" u="none" strike="noStrike" cap="none">
              <a:solidFill>
                <a:srgbClr val="D00B24"/>
              </a:solidFill>
              <a:latin typeface="Arial"/>
              <a:ea typeface="Arial"/>
              <a:cs typeface="Arial"/>
              <a:sym typeface="Arial"/>
            </a:endParaRPr>
          </a:p>
        </p:txBody>
      </p:sp>
      <p:sp>
        <p:nvSpPr>
          <p:cNvPr id="166" name="Google Shape;166;p32"/>
          <p:cNvSpPr txBox="1"/>
          <p:nvPr/>
        </p:nvSpPr>
        <p:spPr>
          <a:xfrm>
            <a:off x="1447800" y="2610951"/>
            <a:ext cx="15804000" cy="6031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Helvetica Neue"/>
                <a:ea typeface="Helvetica Neue"/>
                <a:cs typeface="Helvetica Neue"/>
                <a:sym typeface="Helvetica Neue"/>
              </a:rPr>
              <a:t>Odgovorite na spodnja vprašanja, da ugotovite ali ste prilagodljivi ali pa da ugotovite, ali je to veščina, na kateri bi morda morali še malo delati:</a:t>
            </a:r>
            <a:r>
              <a:rPr lang="en-US" sz="2000" b="0" i="0" u="none" strike="noStrike" cap="none">
                <a:solidFill>
                  <a:srgbClr val="000000"/>
                </a:solidFill>
                <a:latin typeface="Helvetica Neue"/>
                <a:ea typeface="Helvetica Neue"/>
                <a:cs typeface="Helvetica Neue"/>
                <a:sym typeface="Helvetica Neue"/>
              </a:rPr>
              <a:t>Are you good at taking advice?</a:t>
            </a:r>
            <a:endParaRPr sz="2000" b="0" i="0" u="none" strike="noStrike" cap="none">
              <a:solidFill>
                <a:srgbClr val="000000"/>
              </a:solidFill>
              <a:latin typeface="Helvetica Neue"/>
              <a:ea typeface="Helvetica Neue"/>
              <a:cs typeface="Helvetica Neue"/>
              <a:sym typeface="Helvetica Neue"/>
            </a:endParaRPr>
          </a:p>
          <a:p>
            <a:pPr marL="342900" marR="0" lvl="0" indent="-342900" algn="just" rtl="0">
              <a:lnSpc>
                <a:spcPct val="107000"/>
              </a:lnSpc>
              <a:spcBef>
                <a:spcPts val="0"/>
              </a:spcBef>
              <a:spcAft>
                <a:spcPts val="0"/>
              </a:spcAft>
              <a:buClr>
                <a:srgbClr val="000000"/>
              </a:buClr>
              <a:buSzPts val="2000"/>
              <a:buFont typeface="Arial"/>
              <a:buAutoNum type="arabicPeriod"/>
            </a:pPr>
            <a:r>
              <a:rPr lang="en-US" sz="2000">
                <a:latin typeface="Helvetica Neue"/>
                <a:ea typeface="Helvetica Neue"/>
                <a:cs typeface="Helvetica Neue"/>
                <a:sym typeface="Helvetica Neue"/>
              </a:rPr>
              <a:t>Ali znate sprejemati nasvet?</a:t>
            </a:r>
            <a:endParaRPr sz="2000">
              <a:latin typeface="Helvetica Neue"/>
              <a:ea typeface="Helvetica Neue"/>
              <a:cs typeface="Helvetica Neue"/>
              <a:sym typeface="Helvetica Neue"/>
            </a:endParaRPr>
          </a:p>
          <a:p>
            <a:pPr marL="342900" marR="0" lvl="0" indent="-342900" algn="just" rtl="0">
              <a:lnSpc>
                <a:spcPct val="107000"/>
              </a:lnSpc>
              <a:spcBef>
                <a:spcPts val="0"/>
              </a:spcBef>
              <a:spcAft>
                <a:spcPts val="0"/>
              </a:spcAft>
              <a:buClr>
                <a:srgbClr val="000000"/>
              </a:buClr>
              <a:buSzPts val="2000"/>
              <a:buFont typeface="Arial"/>
              <a:buAutoNum type="arabicPeriod"/>
            </a:pPr>
            <a:r>
              <a:rPr lang="en-US" sz="2000" b="0" i="0" u="none" strike="noStrike" cap="none">
                <a:solidFill>
                  <a:srgbClr val="000000"/>
                </a:solidFill>
                <a:latin typeface="Helvetica Neue"/>
                <a:ea typeface="Helvetica Neue"/>
                <a:cs typeface="Helvetica Neue"/>
                <a:sym typeface="Helvetica Neue"/>
              </a:rPr>
              <a:t>Ali se zlahka prilagajate novim situacijam?</a:t>
            </a:r>
            <a:endParaRPr sz="2000" b="0" i="0" u="none" strike="noStrike" cap="none">
              <a:solidFill>
                <a:srgbClr val="000000"/>
              </a:solidFill>
              <a:latin typeface="Helvetica Neue"/>
              <a:ea typeface="Helvetica Neue"/>
              <a:cs typeface="Helvetica Neue"/>
              <a:sym typeface="Helvetica Neue"/>
            </a:endParaRPr>
          </a:p>
          <a:p>
            <a:pPr marL="342900" marR="0" lvl="0" indent="-342900" algn="just" rtl="0">
              <a:lnSpc>
                <a:spcPct val="107000"/>
              </a:lnSpc>
              <a:spcBef>
                <a:spcPts val="800"/>
              </a:spcBef>
              <a:spcAft>
                <a:spcPts val="0"/>
              </a:spcAft>
              <a:buClr>
                <a:srgbClr val="000000"/>
              </a:buClr>
              <a:buSzPts val="2000"/>
              <a:buFont typeface="Arial"/>
              <a:buAutoNum type="arabicPeriod"/>
            </a:pPr>
            <a:r>
              <a:rPr lang="en-US" sz="2000" b="0" i="0" u="none" strike="noStrike" cap="none">
                <a:solidFill>
                  <a:srgbClr val="000000"/>
                </a:solidFill>
                <a:latin typeface="Helvetica Neue"/>
                <a:ea typeface="Helvetica Neue"/>
                <a:cs typeface="Helvetica Neue"/>
                <a:sym typeface="Helvetica Neue"/>
              </a:rPr>
              <a:t>Lahko prenesete kritiko? </a:t>
            </a:r>
            <a:endParaRPr/>
          </a:p>
          <a:p>
            <a:pPr marL="342900" marR="0" lvl="0" indent="-342900" algn="just" rtl="0">
              <a:lnSpc>
                <a:spcPct val="107000"/>
              </a:lnSpc>
              <a:spcBef>
                <a:spcPts val="800"/>
              </a:spcBef>
              <a:spcAft>
                <a:spcPts val="0"/>
              </a:spcAft>
              <a:buClr>
                <a:srgbClr val="000000"/>
              </a:buClr>
              <a:buSzPts val="2000"/>
              <a:buFont typeface="Arial"/>
              <a:buAutoNum type="arabicPeriod"/>
            </a:pPr>
            <a:r>
              <a:rPr lang="en-US" sz="2000" b="0" i="0" u="none" strike="noStrike" cap="none">
                <a:solidFill>
                  <a:srgbClr val="000000"/>
                </a:solidFill>
                <a:latin typeface="Helvetica Neue"/>
                <a:ea typeface="Helvetica Neue"/>
                <a:cs typeface="Helvetica Neue"/>
                <a:sym typeface="Helvetica Neue"/>
              </a:rPr>
              <a:t>Ste slabi poraženec?</a:t>
            </a:r>
            <a:endParaRPr sz="2000" b="0" i="0" u="none" strike="noStrike" cap="none">
              <a:solidFill>
                <a:srgbClr val="000000"/>
              </a:solidFill>
              <a:latin typeface="Helvetica Neue"/>
              <a:ea typeface="Helvetica Neue"/>
              <a:cs typeface="Helvetica Neue"/>
              <a:sym typeface="Helvetica Neue"/>
            </a:endParaRPr>
          </a:p>
          <a:p>
            <a:pPr marL="342900" marR="0" lvl="0" indent="-342900" algn="just" rtl="0">
              <a:lnSpc>
                <a:spcPct val="107000"/>
              </a:lnSpc>
              <a:spcBef>
                <a:spcPts val="800"/>
              </a:spcBef>
              <a:spcAft>
                <a:spcPts val="0"/>
              </a:spcAft>
              <a:buClr>
                <a:srgbClr val="000000"/>
              </a:buClr>
              <a:buSzPts val="2000"/>
              <a:buFont typeface="Arial"/>
              <a:buAutoNum type="arabicPeriod"/>
            </a:pPr>
            <a:r>
              <a:rPr lang="en-US" sz="2000" b="0" i="0" u="none" strike="noStrike" cap="none">
                <a:solidFill>
                  <a:srgbClr val="000000"/>
                </a:solidFill>
                <a:latin typeface="Helvetica Neue"/>
                <a:ea typeface="Helvetica Neue"/>
                <a:cs typeface="Helvetica Neue"/>
                <a:sym typeface="Helvetica Neue"/>
              </a:rPr>
              <a:t>Želite imeti vedno zadnjo besedo?</a:t>
            </a:r>
            <a:endParaRPr sz="2000" b="0" i="0" u="none" strike="noStrike" cap="none">
              <a:solidFill>
                <a:srgbClr val="000000"/>
              </a:solidFill>
              <a:latin typeface="Helvetica Neue"/>
              <a:ea typeface="Helvetica Neue"/>
              <a:cs typeface="Helvetica Neue"/>
              <a:sym typeface="Helvetica Neue"/>
            </a:endParaRPr>
          </a:p>
          <a:p>
            <a:pPr marL="342900" marR="0" lvl="0" indent="-342900" algn="just" rtl="0">
              <a:lnSpc>
                <a:spcPct val="107000"/>
              </a:lnSpc>
              <a:spcBef>
                <a:spcPts val="800"/>
              </a:spcBef>
              <a:spcAft>
                <a:spcPts val="0"/>
              </a:spcAft>
              <a:buClr>
                <a:srgbClr val="000000"/>
              </a:buClr>
              <a:buSzPts val="2000"/>
              <a:buFont typeface="Arial"/>
              <a:buAutoNum type="arabicPeriod"/>
            </a:pPr>
            <a:r>
              <a:rPr lang="en-US" sz="2000" b="0" i="0" u="none" strike="noStrike" cap="none">
                <a:solidFill>
                  <a:srgbClr val="000000"/>
                </a:solidFill>
                <a:latin typeface="Helvetica Neue"/>
                <a:ea typeface="Helvetica Neue"/>
                <a:cs typeface="Helvetica Neue"/>
                <a:sym typeface="Helvetica Neue"/>
              </a:rPr>
              <a:t>Se vam zdi, da težko prenašate, če vam nasprotujejo?</a:t>
            </a:r>
            <a:endParaRPr sz="2000" b="0" i="0" u="none" strike="noStrike" cap="none">
              <a:solidFill>
                <a:srgbClr val="000000"/>
              </a:solidFill>
              <a:latin typeface="Helvetica Neue"/>
              <a:ea typeface="Helvetica Neue"/>
              <a:cs typeface="Helvetica Neue"/>
              <a:sym typeface="Helvetica Neue"/>
            </a:endParaRPr>
          </a:p>
          <a:p>
            <a:pPr marL="342900" marR="0" lvl="0" indent="-342900" algn="just" rtl="0">
              <a:lnSpc>
                <a:spcPct val="107000"/>
              </a:lnSpc>
              <a:spcBef>
                <a:spcPts val="800"/>
              </a:spcBef>
              <a:spcAft>
                <a:spcPts val="0"/>
              </a:spcAft>
              <a:buClr>
                <a:srgbClr val="000000"/>
              </a:buClr>
              <a:buSzPts val="2000"/>
              <a:buFont typeface="Arial"/>
              <a:buAutoNum type="arabicPeriod"/>
            </a:pPr>
            <a:r>
              <a:rPr lang="en-US" sz="2000" b="0" i="0" u="none" strike="noStrike" cap="none">
                <a:solidFill>
                  <a:srgbClr val="000000"/>
                </a:solidFill>
                <a:latin typeface="Helvetica Neue"/>
                <a:ea typeface="Helvetica Neue"/>
                <a:cs typeface="Helvetica Neue"/>
                <a:sym typeface="Helvetica Neue"/>
              </a:rPr>
              <a:t>Ali zavračate predloge drugih?</a:t>
            </a:r>
            <a:endParaRPr sz="2000" b="0" i="0" u="none" strike="noStrike" cap="none">
              <a:solidFill>
                <a:srgbClr val="000000"/>
              </a:solidFill>
              <a:latin typeface="Helvetica Neue"/>
              <a:ea typeface="Helvetica Neue"/>
              <a:cs typeface="Helvetica Neue"/>
              <a:sym typeface="Helvetica Neue"/>
            </a:endParaRPr>
          </a:p>
          <a:p>
            <a:pPr marL="342900" marR="0" lvl="0" indent="-342900" algn="just" rtl="0">
              <a:lnSpc>
                <a:spcPct val="107000"/>
              </a:lnSpc>
              <a:spcBef>
                <a:spcPts val="800"/>
              </a:spcBef>
              <a:spcAft>
                <a:spcPts val="0"/>
              </a:spcAft>
              <a:buClr>
                <a:srgbClr val="000000"/>
              </a:buClr>
              <a:buSzPts val="2000"/>
              <a:buFont typeface="Arial"/>
              <a:buAutoNum type="arabicPeriod"/>
            </a:pPr>
            <a:r>
              <a:rPr lang="en-US" sz="2000" b="0" i="0" u="none" strike="noStrike" cap="none">
                <a:solidFill>
                  <a:srgbClr val="000000"/>
                </a:solidFill>
                <a:latin typeface="Helvetica Neue"/>
                <a:ea typeface="Helvetica Neue"/>
                <a:cs typeface="Helvetica Neue"/>
                <a:sym typeface="Helvetica Neue"/>
              </a:rPr>
              <a:t>Se vam zdi, da ne prenašate kritik? (Jackson et. al., 2000)</a:t>
            </a:r>
            <a:endParaRPr sz="20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800"/>
              </a:spcBef>
              <a:spcAft>
                <a:spcPts val="0"/>
              </a:spcAft>
              <a:buNone/>
            </a:pPr>
            <a:r>
              <a:rPr lang="en-US" sz="2800" b="0" i="0" u="none" strike="noStrike" cap="none">
                <a:solidFill>
                  <a:srgbClr val="000000"/>
                </a:solidFill>
                <a:latin typeface="Helvetica Neue"/>
                <a:ea typeface="Helvetica Neue"/>
                <a:cs typeface="Helvetica Neue"/>
                <a:sym typeface="Helvetica Neue"/>
              </a:rPr>
              <a:t>Točkujte svoje odgovore tako, da prištejete 1 točko, če ste odgovorili z „ne“ na vprašanja od 1-3, in 1 točko, če ste odgovorili z „da“ na vprašanja od 4-8. Višje ocene bi lahko nakazovale manj prilagodljive in bolj rigidne načine razmišljanja.</a:t>
            </a:r>
            <a:endParaRPr sz="2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None/>
            </a:pPr>
            <a:endParaRPr sz="2800" b="0" i="0" u="none" strike="noStrike" cap="none">
              <a:solidFill>
                <a:srgbClr val="000000"/>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3"/>
          <p:cNvSpPr txBox="1"/>
          <p:nvPr/>
        </p:nvSpPr>
        <p:spPr>
          <a:xfrm>
            <a:off x="1447800" y="1573291"/>
            <a:ext cx="13204902"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0" u="none" strike="noStrike" cap="none">
                <a:solidFill>
                  <a:srgbClr val="D00B24"/>
                </a:solidFill>
                <a:latin typeface="Arial"/>
                <a:ea typeface="Arial"/>
                <a:cs typeface="Arial"/>
                <a:sym typeface="Arial"/>
              </a:rPr>
              <a:t>1.4 VAJE</a:t>
            </a:r>
            <a:endParaRPr sz="4400" b="1" i="0" u="none" strike="noStrike" cap="none">
              <a:solidFill>
                <a:srgbClr val="D00B24"/>
              </a:solidFill>
              <a:latin typeface="Arial"/>
              <a:ea typeface="Arial"/>
              <a:cs typeface="Arial"/>
              <a:sym typeface="Arial"/>
            </a:endParaRPr>
          </a:p>
        </p:txBody>
      </p:sp>
      <p:sp>
        <p:nvSpPr>
          <p:cNvPr id="172" name="Google Shape;172;p33"/>
          <p:cNvSpPr txBox="1"/>
          <p:nvPr/>
        </p:nvSpPr>
        <p:spPr>
          <a:xfrm>
            <a:off x="1447800" y="2610951"/>
            <a:ext cx="15803934" cy="48320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Helvetica Neue"/>
                <a:ea typeface="Helvetica Neue"/>
                <a:cs typeface="Helvetica Neue"/>
                <a:sym typeface="Helvetica Neue"/>
              </a:rPr>
              <a:t>Poglejmo si nekaj primerov, kako lahko z vajami in prakso razvijemo, izpopolnimo in povečamo svoje veščine prilagodljivosti:</a:t>
            </a:r>
            <a:endParaRPr sz="2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None/>
            </a:pPr>
            <a:endParaRPr sz="2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None/>
            </a:pPr>
            <a:r>
              <a:rPr lang="en-US" sz="2800" b="0" i="0" u="none" strike="noStrike" cap="none">
                <a:solidFill>
                  <a:srgbClr val="000000"/>
                </a:solidFill>
                <a:latin typeface="Helvetica Neue"/>
                <a:ea typeface="Helvetica Neue"/>
                <a:cs typeface="Helvetica Neue"/>
                <a:sym typeface="Helvetica Neue"/>
              </a:rPr>
              <a:t>Primer: Pustite svoje ego pred vrati</a:t>
            </a:r>
            <a:endParaRPr sz="2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None/>
            </a:pPr>
            <a:r>
              <a:rPr lang="en-US" sz="2800" b="0" i="0" u="none" strike="noStrike" cap="none">
                <a:solidFill>
                  <a:srgbClr val="000000"/>
                </a:solidFill>
                <a:latin typeface="Helvetica Neue"/>
                <a:ea typeface="Helvetica Neue"/>
                <a:cs typeface="Helvetica Neue"/>
                <a:sym typeface="Helvetica Neue"/>
              </a:rPr>
              <a:t>Vaša ekipa je nedavno organizirala ustvarjalno sejo razmišljanja, vendar vaša ideja ni bila izbrana. Občutek razočaranja je normalen. Namesto da bi ostali žalostni zaradi tega, pa lahko izberete, da se boste odločili to sprejeti in pustili svoj ego pri vratih. Sprejmite idejo, za katero se je ekipa odločila, da jo bo izvedla. S tem omogočate drugim, da izrazijo svojo kreativnost z še bolj edinstvenimi idejami. Hkrati se učite, da je več rešitev za vsak problem in se lahko prilagodite, ne glede na to, katera rešitev se izbere.</a:t>
            </a:r>
            <a:endParaRPr sz="2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None/>
            </a:pPr>
            <a:endParaRPr sz="2800" b="0" i="0" u="none" strike="noStrike" cap="none">
              <a:solidFill>
                <a:srgbClr val="000000"/>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4"/>
          <p:cNvSpPr txBox="1"/>
          <p:nvPr/>
        </p:nvSpPr>
        <p:spPr>
          <a:xfrm>
            <a:off x="1288808" y="716239"/>
            <a:ext cx="1412853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D00B24"/>
                </a:solidFill>
                <a:latin typeface="Arial"/>
                <a:ea typeface="Arial"/>
                <a:cs typeface="Arial"/>
                <a:sym typeface="Arial"/>
              </a:rPr>
              <a:t>2.1 OSNOVE ANALITIČNEGA RAZMIŠLJANJA</a:t>
            </a:r>
            <a:endParaRPr sz="4400" b="1" i="0" u="none" strike="noStrike" cap="none">
              <a:solidFill>
                <a:srgbClr val="D00B24"/>
              </a:solidFill>
              <a:latin typeface="Arial"/>
              <a:ea typeface="Arial"/>
              <a:cs typeface="Arial"/>
              <a:sym typeface="Arial"/>
            </a:endParaRPr>
          </a:p>
        </p:txBody>
      </p:sp>
      <p:sp>
        <p:nvSpPr>
          <p:cNvPr id="178" name="Google Shape;178;p34"/>
          <p:cNvSpPr txBox="1"/>
          <p:nvPr/>
        </p:nvSpPr>
        <p:spPr>
          <a:xfrm>
            <a:off x="1288808" y="2399567"/>
            <a:ext cx="16147139" cy="686341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1" i="0" u="none" strike="noStrike" cap="none">
                <a:solidFill>
                  <a:srgbClr val="000000"/>
                </a:solidFill>
                <a:latin typeface="Calibri"/>
                <a:ea typeface="Calibri"/>
                <a:cs typeface="Calibri"/>
                <a:sym typeface="Calibri"/>
              </a:rPr>
              <a:t>“V povprečju približno štirideset odstotkov človeškega uma predstavlja podatke, trideset odstotkov informacije, dvajset odstotkov znanje, deset odstotkov razumevanje in skoraj nič modrosti.” </a:t>
            </a:r>
            <a:r>
              <a:rPr lang="en-US" sz="2000" b="0" i="0" u="none" strike="noStrike" cap="none">
                <a:solidFill>
                  <a:srgbClr val="000000"/>
                </a:solidFill>
                <a:latin typeface="Calibri"/>
                <a:ea typeface="Calibri"/>
                <a:cs typeface="Calibri"/>
                <a:sym typeface="Calibri"/>
              </a:rPr>
              <a:t> (Ackoff,  1989,  3). </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Podatki - </a:t>
            </a:r>
            <a:r>
              <a:rPr lang="en-US" sz="2000" b="0" i="0" u="none" strike="noStrike" cap="none">
                <a:solidFill>
                  <a:srgbClr val="000000"/>
                </a:solidFill>
                <a:latin typeface="Calibri"/>
                <a:ea typeface="Calibri"/>
                <a:cs typeface="Calibri"/>
                <a:sym typeface="Calibri"/>
              </a:rPr>
              <a:t>predstavljajo niz naključnih pik, ki lahko pomenijo nekaj - ali pa ničesar.</a:t>
            </a:r>
            <a:endParaRPr sz="2000" b="0" i="0" u="none" strike="noStrike" cap="none">
              <a:solidFill>
                <a:srgbClr val="000000"/>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Informacije -  </a:t>
            </a:r>
            <a:r>
              <a:rPr lang="en-US" sz="2000" b="0" i="0" u="none" strike="noStrike" cap="none">
                <a:solidFill>
                  <a:srgbClr val="000000"/>
                </a:solidFill>
                <a:latin typeface="Calibri"/>
                <a:ea typeface="Calibri"/>
                <a:cs typeface="Calibri"/>
                <a:sym typeface="Calibri"/>
              </a:rPr>
              <a:t>kjer se pomen ali razmerje nanaša na surovino. To je označeno z nanašanjem različnih barv na pike.</a:t>
            </a:r>
            <a:endParaRPr sz="2000" b="0" i="0" u="none" strike="noStrike" cap="none">
              <a:solidFill>
                <a:srgbClr val="000000"/>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Znanje -</a:t>
            </a:r>
            <a:r>
              <a:rPr lang="en-US" sz="2000" b="0" i="0" u="none" strike="noStrike" cap="none">
                <a:solidFill>
                  <a:srgbClr val="000000"/>
                </a:solidFill>
                <a:latin typeface="Calibri"/>
                <a:ea typeface="Calibri"/>
                <a:cs typeface="Calibri"/>
                <a:sym typeface="Calibri"/>
              </a:rPr>
              <a:t> pridobimo, ko smo si sposobni zapomniti informacije, npr. za standardne tabele množenja ali čas sončnega vzhoda in zahoda v določenem mesecu. Ko pridobimo znanje, začnemo razumeti stvari in povezovati različne informacije.</a:t>
            </a:r>
            <a:endParaRPr/>
          </a:p>
          <a:p>
            <a:pPr marL="285750" marR="0" lvl="0" indent="-285750" algn="just"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Vpogled - </a:t>
            </a:r>
            <a:r>
              <a:rPr lang="en-US" sz="2000" b="0" i="0" u="none" strike="noStrike" cap="none">
                <a:solidFill>
                  <a:srgbClr val="000000"/>
                </a:solidFill>
                <a:latin typeface="Calibri"/>
                <a:ea typeface="Calibri"/>
                <a:cs typeface="Calibri"/>
                <a:sym typeface="Calibri"/>
              </a:rPr>
              <a:t>je raven, kjer podatki postanejo resno uporabni. Vpogled je sposobnost sintetiziranja znanja, da bi pridobili globoko razumevanje problema. Z vpogledom pride možnost</a:t>
            </a:r>
            <a:endParaRPr sz="2000" b="0" i="0" u="none" strike="noStrike" cap="none">
              <a:solidFill>
                <a:srgbClr val="000000"/>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Modrost – </a:t>
            </a:r>
            <a:r>
              <a:rPr lang="en-US" sz="2000" b="0" i="0" u="none" strike="noStrike" cap="none">
                <a:solidFill>
                  <a:srgbClr val="000000"/>
                </a:solidFill>
                <a:latin typeface="Calibri"/>
                <a:ea typeface="Calibri"/>
                <a:cs typeface="Calibri"/>
                <a:sym typeface="Calibri"/>
              </a:rPr>
              <a:t>sposobnost uporabe vpogleda za olajšanje sprejemanja odločitev na podlagi informacij.</a:t>
            </a:r>
            <a:endParaRPr/>
          </a:p>
          <a:p>
            <a:pPr marL="0" marR="0" lvl="0" indent="0" algn="just" rtl="0">
              <a:lnSpc>
                <a:spcPct val="100000"/>
              </a:lnSpc>
              <a:spcBef>
                <a:spcPts val="0"/>
              </a:spcBef>
              <a:spcAft>
                <a:spcPts val="0"/>
              </a:spcAft>
              <a:buNone/>
            </a:pPr>
            <a:endParaRPr sz="20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p:txBody>
      </p:sp>
      <p:pic>
        <p:nvPicPr>
          <p:cNvPr id="179" name="Google Shape;179;p34" descr="Data To Wisdom Via Information, Knowledge &amp; Insight. - Information Factory  Information Factor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30382" y="3236678"/>
            <a:ext cx="8171918" cy="2474159"/>
          </a:xfrm>
          <a:prstGeom prst="rect">
            <a:avLst/>
          </a:prstGeom>
          <a:noFill/>
          <a:ln>
            <a:noFill/>
          </a:ln>
        </p:spPr>
      </p:pic>
      <p:sp>
        <p:nvSpPr>
          <p:cNvPr id="180" name="Google Shape;180;p34"/>
          <p:cNvSpPr txBox="1"/>
          <p:nvPr/>
        </p:nvSpPr>
        <p:spPr>
          <a:xfrm>
            <a:off x="5534944" y="5710837"/>
            <a:ext cx="781529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Original graphic by Hugh MacLeod @hughcards, extended by David Sommerville @smrvl </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2764</Words>
  <Application>Microsoft Office PowerPoint</Application>
  <PresentationFormat>Personalizado</PresentationFormat>
  <Paragraphs>155</Paragraphs>
  <Slides>22</Slides>
  <Notes>22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22</vt:i4>
      </vt:variant>
    </vt:vector>
  </HeadingPairs>
  <TitlesOfParts>
    <vt:vector size="29" baseType="lpstr">
      <vt:lpstr>Tahoma</vt:lpstr>
      <vt:lpstr>Helvetica Neue</vt:lpstr>
      <vt:lpstr>Courier New</vt:lpstr>
      <vt:lpstr>Arial</vt:lpstr>
      <vt:lpstr>Calibri</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Monia Coppola</dc:creator>
  <cp:lastModifiedBy>Miriam IWS</cp:lastModifiedBy>
  <cp:revision>2</cp:revision>
  <dcterms:created xsi:type="dcterms:W3CDTF">2022-05-13T08:01:25Z</dcterms:created>
  <dcterms:modified xsi:type="dcterms:W3CDTF">2023-06-06T11:25:59Z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