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8288000" cy="10287000"/>
  <p:notesSz cx="18288000" cy="10287000"/>
  <p:embeddedFontLst>
    <p:embeddedFont>
      <p:font typeface="Helvetica Neue" panose="020B0604020202020204" charset="0"/>
      <p:regular r:id="rId19"/>
      <p:bold r:id="rId20"/>
      <p:italic r:id="rId21"/>
      <p:boldItalic r:id="rId22"/>
    </p:embeddedFont>
    <p:embeddedFont>
      <p:font typeface="Noto Sans Symbols" panose="020B0502040504020204" pitchFamily="34" charset="0"/>
      <p:regular r:id="rId23"/>
    </p:embeddedFont>
    <p:embeddedFont>
      <p:font typeface="Tahoma" panose="020B060403050404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NSPW12F/CWDHjwkey1xhYlOq9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307"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5: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7"/>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s-E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7"/>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7"/>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7"/>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7"/>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0"/>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30"/>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31"/>
          <p:cNvSpPr>
            <a:spLocks noGrp="1"/>
          </p:cNvSpPr>
          <p:nvPr>
            <p:ph type="pic" idx="2"/>
          </p:nvPr>
        </p:nvSpPr>
        <p:spPr>
          <a:xfrm>
            <a:off x="7775575" y="1481138"/>
            <a:ext cx="9258300" cy="7310437"/>
          </a:xfrm>
          <a:prstGeom prst="rect">
            <a:avLst/>
          </a:prstGeom>
          <a:noFill/>
          <a:ln>
            <a:noFill/>
          </a:ln>
        </p:spPr>
      </p:sp>
      <p:sp>
        <p:nvSpPr>
          <p:cNvPr id="94" name="Google Shape;94;p31"/>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2"/>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33"/>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33"/>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1"/>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1"/>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21"/>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2"/>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22"/>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22"/>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3"/>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24"/>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s-E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9"/>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9"/>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2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5"/>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6"/>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6"/>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6"/>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6"/>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6"/>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8"/>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8"/>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8"/>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8"/>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8"/>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8"/>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s-E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657600" y="5966311"/>
            <a:ext cx="11430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400" b="1" dirty="0">
                <a:solidFill>
                  <a:srgbClr val="D00B24"/>
                </a:solidFill>
                <a:latin typeface="Arial"/>
                <a:ea typeface="Arial"/>
                <a:cs typeface="Arial"/>
                <a:sym typeface="Arial"/>
              </a:rPr>
              <a:t>Varno komuniciranje v digitalnem okolju</a:t>
            </a: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s-ES" sz="4000" b="1" dirty="0">
                <a:solidFill>
                  <a:srgbClr val="D00B24"/>
                </a:solidFill>
                <a:latin typeface="Arial"/>
                <a:ea typeface="Arial"/>
                <a:cs typeface="Arial"/>
                <a:sym typeface="Arial"/>
              </a:rPr>
              <a:t>Partner: IWS</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s-E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pic>
        <p:nvPicPr>
          <p:cNvPr id="2" name="Imagen 1" descr="Un dibujo de una cara feliz&#10;&#10;Descripción generada automáticamente con confianza baja">
            <a:extLst>
              <a:ext uri="{FF2B5EF4-FFF2-40B4-BE49-F238E27FC236}">
                <a16:creationId xmlns:a16="http://schemas.microsoft.com/office/drawing/2014/main" id="{5893F7FB-73D2-FC8F-2FB7-B39F68E122B0}"/>
              </a:ext>
            </a:extLst>
          </p:cNvPr>
          <p:cNvPicPr>
            <a:picLocks noChangeAspect="1"/>
          </p:cNvPicPr>
          <p:nvPr/>
        </p:nvPicPr>
        <p:blipFill>
          <a:blip r:embed="rId4"/>
          <a:stretch>
            <a:fillRect/>
          </a:stretch>
        </p:blipFill>
        <p:spPr>
          <a:xfrm>
            <a:off x="14813446" y="597797"/>
            <a:ext cx="2522160" cy="9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p:nvPr/>
        </p:nvSpPr>
        <p:spPr>
          <a:xfrm>
            <a:off x="1447800" y="1573291"/>
            <a:ext cx="1226820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2.3 </a:t>
            </a:r>
            <a:r>
              <a:rPr lang="es-ES" sz="4400" b="1" dirty="0">
                <a:solidFill>
                  <a:srgbClr val="D00B24"/>
                </a:solidFill>
              </a:rPr>
              <a:t>Varno ravnanje</a:t>
            </a:r>
            <a:r>
              <a:rPr lang="es-ES" sz="4400" b="1" dirty="0">
                <a:solidFill>
                  <a:srgbClr val="D00B24"/>
                </a:solidFill>
                <a:latin typeface="Arial"/>
                <a:ea typeface="Arial"/>
                <a:cs typeface="Arial"/>
                <a:sym typeface="Arial"/>
              </a:rPr>
              <a:t>: Pazite na netiketo (2)</a:t>
            </a:r>
            <a:endParaRPr dirty="0"/>
          </a:p>
          <a:p>
            <a:pPr marL="0" marR="0" lvl="0" indent="0" algn="l" rtl="0">
              <a:spcBef>
                <a:spcPts val="0"/>
              </a:spcBef>
              <a:spcAft>
                <a:spcPts val="0"/>
              </a:spcAft>
              <a:buNone/>
            </a:pPr>
            <a:endParaRPr sz="4400" b="1" dirty="0">
              <a:solidFill>
                <a:srgbClr val="D00B24"/>
              </a:solidFill>
              <a:latin typeface="Arial"/>
              <a:ea typeface="Arial"/>
              <a:cs typeface="Arial"/>
              <a:sym typeface="Arial"/>
            </a:endParaRPr>
          </a:p>
        </p:txBody>
      </p:sp>
      <p:sp>
        <p:nvSpPr>
          <p:cNvPr id="196" name="Google Shape;196;p10"/>
          <p:cNvSpPr txBox="1"/>
          <p:nvPr/>
        </p:nvSpPr>
        <p:spPr>
          <a:xfrm>
            <a:off x="1447800" y="2705100"/>
            <a:ext cx="15647504" cy="483205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ED9DAB"/>
              </a:buClr>
              <a:buSzPts val="2800"/>
              <a:buFont typeface="Noto Sans Symbols"/>
              <a:buChar char="❖"/>
            </a:pPr>
            <a:r>
              <a:rPr lang="es-ES" sz="2800" b="1" dirty="0">
                <a:solidFill>
                  <a:srgbClr val="C00000"/>
                </a:solidFill>
                <a:latin typeface="Helvetica Neue"/>
                <a:ea typeface="Helvetica Neue"/>
                <a:cs typeface="Helvetica Neue"/>
                <a:sym typeface="Helvetica Neue"/>
              </a:rPr>
              <a:t>Izogibajte se uporabi spletnih skupnosti kot nadomestkov Googla – </a:t>
            </a:r>
            <a:r>
              <a:rPr lang="es-ES" sz="2800" dirty="0">
                <a:solidFill>
                  <a:schemeClr val="tx1"/>
                </a:solidFill>
                <a:latin typeface="Helvetica Neue"/>
                <a:ea typeface="Helvetica Neue"/>
                <a:cs typeface="Helvetica Neue"/>
                <a:sym typeface="Helvetica Neue"/>
              </a:rPr>
              <a:t>V bistvu poskusite poiskati prejšnje objave/vlaken, ki so že odgovorile na vprašanje.</a:t>
            </a:r>
          </a:p>
          <a:p>
            <a:pPr marR="0" lvl="0" algn="l" rtl="0">
              <a:spcBef>
                <a:spcPts val="0"/>
              </a:spcBef>
              <a:spcAft>
                <a:spcPts val="0"/>
              </a:spcAft>
              <a:buClr>
                <a:srgbClr val="ED9DAB"/>
              </a:buClr>
              <a:buSzPts val="2800"/>
            </a:pPr>
            <a:endParaRPr sz="2800" dirty="0">
              <a:solidFill>
                <a:schemeClr val="tx1"/>
              </a:solidFill>
              <a:latin typeface="Helvetica Neue"/>
              <a:ea typeface="Helvetica Neue"/>
              <a:cs typeface="Helvetica Neue"/>
              <a:sym typeface="Helvetica Neue"/>
            </a:endParaRPr>
          </a:p>
          <a:p>
            <a:pPr marL="457200" marR="0" lvl="0" indent="-457200" algn="l" rtl="0">
              <a:spcBef>
                <a:spcPts val="0"/>
              </a:spcBef>
              <a:spcAft>
                <a:spcPts val="0"/>
              </a:spcAft>
              <a:buClr>
                <a:srgbClr val="ED9DAB"/>
              </a:buClr>
              <a:buSzPts val="2800"/>
              <a:buFont typeface="Noto Sans Symbols"/>
              <a:buChar char="❖"/>
            </a:pPr>
            <a:r>
              <a:rPr lang="es-ES" sz="2800" b="1" dirty="0">
                <a:solidFill>
                  <a:srgbClr val="C00000"/>
                </a:solidFill>
                <a:latin typeface="Helvetica Neue"/>
                <a:ea typeface="Helvetica Neue"/>
                <a:cs typeface="Helvetica Neue"/>
                <a:sym typeface="Helvetica Neue"/>
              </a:rPr>
              <a:t>Omejite uporabo dodatnih ločil, okrajšav, emojijev, velikih črk in alternativnih pisav. </a:t>
            </a:r>
            <a:r>
              <a:rPr lang="es-ES" sz="2800" dirty="0">
                <a:solidFill>
                  <a:schemeClr val="dk1"/>
                </a:solidFill>
                <a:latin typeface="Helvetica Neue"/>
                <a:ea typeface="Helvetica Neue"/>
                <a:cs typeface="Helvetica Neue"/>
                <a:sym typeface="Helvetica Neue"/>
              </a:rPr>
              <a:t>C0Z N0B0DY wantz T0 R3AD MESSAG3S L1KE th1s, rite???? </a:t>
            </a:r>
            <a:r>
              <a:rPr lang="es-ES" sz="2800" b="1" dirty="0">
                <a:solidFill>
                  <a:srgbClr val="C00000"/>
                </a:solidFill>
                <a:latin typeface="Helvetica Neue"/>
                <a:ea typeface="Helvetica Neue"/>
                <a:cs typeface="Helvetica Neue"/>
                <a:sym typeface="Helvetica Neue"/>
              </a:rPr>
              <a:t>–</a:t>
            </a:r>
            <a:r>
              <a:rPr lang="es-ES" sz="2800" b="0" i="0" dirty="0">
                <a:solidFill>
                  <a:srgbClr val="CCCCCC"/>
                </a:solidFill>
                <a:latin typeface="Arial"/>
                <a:ea typeface="Arial"/>
                <a:cs typeface="Arial"/>
                <a:sym typeface="Arial"/>
              </a:rPr>
              <a:t>😃😃😃</a:t>
            </a:r>
            <a:endParaRPr dirty="0"/>
          </a:p>
          <a:p>
            <a:pPr marL="457200" marR="0" lvl="0" indent="-279400" algn="l" rtl="0">
              <a:spcBef>
                <a:spcPts val="0"/>
              </a:spcBef>
              <a:spcAft>
                <a:spcPts val="0"/>
              </a:spcAft>
              <a:buClr>
                <a:srgbClr val="ED9DAB"/>
              </a:buClr>
              <a:buSzPts val="2800"/>
              <a:buFont typeface="Noto Sans Symbols"/>
              <a:buNone/>
            </a:pPr>
            <a:endParaRPr sz="2800" dirty="0">
              <a:solidFill>
                <a:srgbClr val="CCCCCC"/>
              </a:solidFill>
              <a:latin typeface="Arial"/>
              <a:ea typeface="Arial"/>
              <a:cs typeface="Arial"/>
              <a:sym typeface="Arial"/>
            </a:endParaRPr>
          </a:p>
          <a:p>
            <a:pPr marL="457200" marR="0" lvl="0" indent="-457200" algn="l" rtl="0">
              <a:spcBef>
                <a:spcPts val="0"/>
              </a:spcBef>
              <a:spcAft>
                <a:spcPts val="0"/>
              </a:spcAft>
              <a:buClr>
                <a:srgbClr val="ED9DAB"/>
              </a:buClr>
              <a:buSzPts val="2800"/>
              <a:buFont typeface="Noto Sans Symbols"/>
              <a:buChar char="❖"/>
            </a:pPr>
            <a:r>
              <a:rPr lang="es-ES" sz="2800" b="1" dirty="0">
                <a:solidFill>
                  <a:srgbClr val="C00000"/>
                </a:solidFill>
                <a:latin typeface="Helvetica Neue"/>
                <a:ea typeface="Helvetica Neue"/>
                <a:cs typeface="Helvetica Neue"/>
                <a:sym typeface="Helvetica Neue"/>
              </a:rPr>
              <a:t>Ne pošiljajte neželene pošte z lastnimi izdelki ali storitvami – </a:t>
            </a:r>
            <a:r>
              <a:rPr lang="es-ES" sz="2800" dirty="0">
                <a:solidFill>
                  <a:schemeClr val="tx1"/>
                </a:solidFill>
                <a:latin typeface="Helvetica Neue"/>
                <a:ea typeface="Helvetica Neue"/>
                <a:cs typeface="Helvetica Neue"/>
                <a:sym typeface="Helvetica Neue"/>
              </a:rPr>
              <a:t>Običajno so za to namenjeni posebni prostori. Če jih ne vidite, niste na pravem mestu.</a:t>
            </a:r>
            <a:endParaRPr sz="2800" dirty="0">
              <a:solidFill>
                <a:schemeClr val="tx1"/>
              </a:solidFill>
              <a:latin typeface="Helvetica Neue"/>
              <a:ea typeface="Helvetica Neue"/>
              <a:cs typeface="Helvetica Neue"/>
              <a:sym typeface="Helvetica Neue"/>
            </a:endParaRPr>
          </a:p>
          <a:p>
            <a:pPr marL="457200" marR="0" lvl="0" indent="-457200" algn="l" rtl="0">
              <a:spcBef>
                <a:spcPts val="0"/>
              </a:spcBef>
              <a:spcAft>
                <a:spcPts val="0"/>
              </a:spcAft>
              <a:buClr>
                <a:srgbClr val="ED9DAB"/>
              </a:buClr>
              <a:buSzPts val="2800"/>
              <a:buFont typeface="Noto Sans Symbols"/>
              <a:buChar char="❖"/>
            </a:pPr>
            <a:r>
              <a:rPr lang="pl-PL" sz="2800" b="1" dirty="0">
                <a:solidFill>
                  <a:srgbClr val="C00000"/>
                </a:solidFill>
                <a:latin typeface="Helvetica Neue"/>
                <a:ea typeface="Helvetica Neue"/>
                <a:cs typeface="Helvetica Neue"/>
                <a:sym typeface="Helvetica Neue"/>
              </a:rPr>
              <a:t>Ne pošiljajte osebnih ali zasebnih podatkov.</a:t>
            </a:r>
            <a:r>
              <a:rPr lang="es-ES" sz="2800" dirty="0">
                <a:solidFill>
                  <a:schemeClr val="dk1"/>
                </a:solidFill>
                <a:latin typeface="Helvetica Neue"/>
                <a:ea typeface="Helvetica Neue"/>
                <a:cs typeface="Helvetica Neue"/>
                <a:sym typeface="Helvetica Neue"/>
              </a:rPr>
              <a:t>– Oglejte si prejšnje poglavje</a:t>
            </a:r>
            <a:endParaRPr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Clr>
                <a:srgbClr val="ED9DAB"/>
              </a:buClr>
              <a:buSzPts val="2800"/>
              <a:buFont typeface="Noto Sans Symbols"/>
              <a:buChar char="❖"/>
            </a:pPr>
            <a:r>
              <a:rPr lang="es-ES" sz="2800" b="1" dirty="0">
                <a:solidFill>
                  <a:srgbClr val="C00000"/>
                </a:solidFill>
                <a:latin typeface="Helvetica Neue"/>
                <a:ea typeface="Helvetica Neue"/>
                <a:cs typeface="Helvetica Neue"/>
                <a:sym typeface="Helvetica Neue"/>
              </a:rPr>
              <a:t>Ustrezno priznavanje avtorjev </a:t>
            </a:r>
            <a:r>
              <a:rPr lang="es-ES" sz="2800" dirty="0">
                <a:solidFill>
                  <a:schemeClr val="dk1"/>
                </a:solidFill>
                <a:latin typeface="Helvetica Neue"/>
                <a:ea typeface="Helvetica Neue"/>
                <a:cs typeface="Helvetica Neue"/>
                <a:sym typeface="Helvetica Neue"/>
              </a:rPr>
              <a:t>– Ne le s pravnega vidika, temveč tudi zato, ker ljudje sicer ne marajo plagiatorstva, vendar radi vidijo, da se njihovo delo deli.</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p:nvPr/>
        </p:nvSpPr>
        <p:spPr>
          <a:xfrm>
            <a:off x="1447799" y="1352811"/>
            <a:ext cx="12932079"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3.1 Orodja za izboljšanje varnosti IKT: VPN-ji</a:t>
            </a:r>
            <a:endParaRPr dirty="0"/>
          </a:p>
        </p:txBody>
      </p:sp>
      <p:sp>
        <p:nvSpPr>
          <p:cNvPr id="202" name="Google Shape;202;p11"/>
          <p:cNvSpPr txBox="1"/>
          <p:nvPr/>
        </p:nvSpPr>
        <p:spPr>
          <a:xfrm>
            <a:off x="1524000" y="2562880"/>
            <a:ext cx="15849600" cy="4293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dirty="0" err="1">
                <a:solidFill>
                  <a:schemeClr val="dk1"/>
                </a:solidFill>
                <a:latin typeface="Helvetica Neue"/>
                <a:ea typeface="Helvetica Neue"/>
                <a:cs typeface="Helvetica Neue"/>
                <a:sym typeface="Helvetica Neue"/>
              </a:rPr>
              <a:t>Vseh</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ukrepov</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pravil</a:t>
            </a:r>
            <a:r>
              <a:rPr lang="en-US" sz="2700" dirty="0">
                <a:solidFill>
                  <a:schemeClr val="dk1"/>
                </a:solidFill>
                <a:latin typeface="Helvetica Neue"/>
                <a:ea typeface="Helvetica Neue"/>
                <a:cs typeface="Helvetica Neue"/>
                <a:sym typeface="Helvetica Neue"/>
              </a:rPr>
              <a:t> in </a:t>
            </a:r>
            <a:r>
              <a:rPr lang="en-US" sz="2700" dirty="0" err="1">
                <a:solidFill>
                  <a:schemeClr val="dk1"/>
                </a:solidFill>
                <a:latin typeface="Helvetica Neue"/>
                <a:ea typeface="Helvetica Neue"/>
                <a:cs typeface="Helvetica Neue"/>
                <a:sym typeface="Helvetica Neue"/>
              </a:rPr>
              <a:t>navad</a:t>
            </a:r>
            <a:r>
              <a:rPr lang="en-US" sz="2700" dirty="0">
                <a:solidFill>
                  <a:schemeClr val="dk1"/>
                </a:solidFill>
                <a:latin typeface="Helvetica Neue"/>
                <a:ea typeface="Helvetica Neue"/>
                <a:cs typeface="Helvetica Neue"/>
                <a:sym typeface="Helvetica Neue"/>
              </a:rPr>
              <a:t> ne </a:t>
            </a:r>
            <a:r>
              <a:rPr lang="en-US" sz="2700" dirty="0" err="1">
                <a:solidFill>
                  <a:schemeClr val="dk1"/>
                </a:solidFill>
                <a:latin typeface="Helvetica Neue"/>
                <a:ea typeface="Helvetica Neue"/>
                <a:cs typeface="Helvetica Neue"/>
                <a:sym typeface="Helvetica Neue"/>
              </a:rPr>
              <a:t>bo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mogoče</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izvesti</a:t>
            </a:r>
            <a:r>
              <a:rPr lang="en-US" sz="2700" dirty="0">
                <a:solidFill>
                  <a:schemeClr val="dk1"/>
                </a:solidFill>
                <a:latin typeface="Helvetica Neue"/>
                <a:ea typeface="Helvetica Neue"/>
                <a:cs typeface="Helvetica Neue"/>
                <a:sym typeface="Helvetica Neue"/>
              </a:rPr>
              <a:t>. Na </a:t>
            </a:r>
            <a:r>
              <a:rPr lang="en-US" sz="2700" dirty="0" err="1">
                <a:solidFill>
                  <a:schemeClr val="dk1"/>
                </a:solidFill>
                <a:latin typeface="Helvetica Neue"/>
                <a:ea typeface="Helvetica Neue"/>
                <a:cs typeface="Helvetica Neue"/>
                <a:sym typeface="Helvetica Neue"/>
              </a:rPr>
              <a:t>srečo</a:t>
            </a:r>
            <a:r>
              <a:rPr lang="en-US" sz="2700" dirty="0">
                <a:solidFill>
                  <a:schemeClr val="dk1"/>
                </a:solidFill>
                <a:latin typeface="Helvetica Neue"/>
                <a:ea typeface="Helvetica Neue"/>
                <a:cs typeface="Helvetica Neue"/>
                <a:sym typeface="Helvetica Neue"/>
              </a:rPr>
              <a:t> je </a:t>
            </a:r>
            <a:r>
              <a:rPr lang="en-US" sz="2700" dirty="0" err="1">
                <a:solidFill>
                  <a:schemeClr val="dk1"/>
                </a:solidFill>
                <a:latin typeface="Helvetica Neue"/>
                <a:ea typeface="Helvetica Neue"/>
                <a:cs typeface="Helvetica Neue"/>
                <a:sym typeface="Helvetica Neue"/>
              </a:rPr>
              <a:t>na</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voljo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veliko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orodij</a:t>
            </a:r>
            <a:r>
              <a:rPr lang="en-US" sz="2700" dirty="0">
                <a:solidFill>
                  <a:schemeClr val="dk1"/>
                </a:solidFill>
                <a:latin typeface="Helvetica Neue"/>
                <a:ea typeface="Helvetica Neue"/>
                <a:cs typeface="Helvetica Neue"/>
                <a:sym typeface="Helvetica Neue"/>
              </a:rPr>
              <a:t> za </a:t>
            </a:r>
            <a:r>
              <a:rPr lang="en-US" sz="2700" dirty="0" err="1">
                <a:solidFill>
                  <a:schemeClr val="dk1"/>
                </a:solidFill>
                <a:latin typeface="Helvetica Neue"/>
                <a:ea typeface="Helvetica Neue"/>
                <a:cs typeface="Helvetica Neue"/>
                <a:sym typeface="Helvetica Neue"/>
              </a:rPr>
              <a:t>boj</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proti</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kibernetskim</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grožnjam</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kot</a:t>
            </a:r>
            <a:r>
              <a:rPr lang="en-US" sz="2700" dirty="0">
                <a:solidFill>
                  <a:schemeClr val="dk1"/>
                </a:solidFill>
                <a:latin typeface="Helvetica Neue"/>
                <a:ea typeface="Helvetica Neue"/>
                <a:cs typeface="Helvetica Neue"/>
                <a:sym typeface="Helvetica Neue"/>
              </a:rPr>
              <a:t> so VPN, </a:t>
            </a:r>
            <a:r>
              <a:rPr lang="en-US" sz="2700" dirty="0" err="1">
                <a:solidFill>
                  <a:schemeClr val="dk1"/>
                </a:solidFill>
                <a:latin typeface="Helvetica Neue"/>
                <a:ea typeface="Helvetica Neue"/>
                <a:cs typeface="Helvetica Neue"/>
                <a:sym typeface="Helvetica Neue"/>
              </a:rPr>
              <a:t>protivirusna</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programska</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oprema</a:t>
            </a:r>
            <a:r>
              <a:rPr lang="en-US" sz="2700" dirty="0">
                <a:solidFill>
                  <a:schemeClr val="dk1"/>
                </a:solidFill>
                <a:latin typeface="Helvetica Neue"/>
                <a:ea typeface="Helvetica Neue"/>
                <a:cs typeface="Helvetica Neue"/>
                <a:sym typeface="Helvetica Neue"/>
              </a:rPr>
              <a:t> in </a:t>
            </a:r>
            <a:r>
              <a:rPr lang="en-US" sz="2700" dirty="0" err="1">
                <a:solidFill>
                  <a:schemeClr val="dk1"/>
                </a:solidFill>
                <a:latin typeface="Helvetica Neue"/>
                <a:ea typeface="Helvetica Neue"/>
                <a:cs typeface="Helvetica Neue"/>
                <a:sym typeface="Helvetica Neue"/>
              </a:rPr>
              <a:t>aplikacije</a:t>
            </a:r>
            <a:r>
              <a:rPr lang="en-US" sz="2700" dirty="0">
                <a:solidFill>
                  <a:schemeClr val="dk1"/>
                </a:solidFill>
                <a:latin typeface="Helvetica Neue"/>
                <a:ea typeface="Helvetica Neue"/>
                <a:cs typeface="Helvetica Neue"/>
                <a:sym typeface="Helvetica Neue"/>
              </a:rPr>
              <a:t> v </a:t>
            </a:r>
            <a:r>
              <a:rPr lang="en-US" sz="2700" dirty="0" err="1">
                <a:solidFill>
                  <a:schemeClr val="dk1"/>
                </a:solidFill>
                <a:latin typeface="Helvetica Neue"/>
                <a:ea typeface="Helvetica Neue"/>
                <a:cs typeface="Helvetica Neue"/>
                <a:sym typeface="Helvetica Neue"/>
              </a:rPr>
              <a:t>oblaku</a:t>
            </a:r>
            <a:r>
              <a:rPr lang="en-US" sz="27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7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700" dirty="0">
                <a:solidFill>
                  <a:schemeClr val="dk1"/>
                </a:solidFill>
                <a:latin typeface="Helvetica Neue"/>
                <a:ea typeface="Helvetica Neue"/>
                <a:cs typeface="Helvetica Neue"/>
                <a:sym typeface="Helvetica Neue"/>
              </a:rPr>
              <a:t>VPN so </a:t>
            </a:r>
            <a:r>
              <a:rPr lang="en-US" sz="2700" dirty="0" err="1">
                <a:solidFill>
                  <a:schemeClr val="dk1"/>
                </a:solidFill>
                <a:latin typeface="Helvetica Neue"/>
                <a:ea typeface="Helvetica Neue"/>
                <a:cs typeface="Helvetica Neue"/>
                <a:sym typeface="Helvetica Neue"/>
              </a:rPr>
              <a:t>filtri</a:t>
            </a:r>
            <a:r>
              <a:rPr lang="en-US" sz="2700" dirty="0">
                <a:solidFill>
                  <a:schemeClr val="dk1"/>
                </a:solidFill>
                <a:latin typeface="Helvetica Neue"/>
                <a:ea typeface="Helvetica Neue"/>
                <a:cs typeface="Helvetica Neue"/>
                <a:sym typeface="Helvetica Neue"/>
              </a:rPr>
              <a:t>, ki </a:t>
            </a:r>
            <a:r>
              <a:rPr lang="en-US" sz="2700" dirty="0" err="1">
                <a:solidFill>
                  <a:schemeClr val="dk1"/>
                </a:solidFill>
                <a:latin typeface="Helvetica Neue"/>
                <a:ea typeface="Helvetica Neue"/>
                <a:cs typeface="Helvetica Neue"/>
                <a:sym typeface="Helvetica Neue"/>
              </a:rPr>
              <a:t>zakrijejo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vašo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spletno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identiteto</a:t>
            </a:r>
            <a:r>
              <a:rPr lang="en-US" sz="2700" dirty="0">
                <a:solidFill>
                  <a:schemeClr val="dk1"/>
                </a:solidFill>
                <a:latin typeface="Helvetica Neue"/>
                <a:ea typeface="Helvetica Neue"/>
                <a:cs typeface="Helvetica Neue"/>
                <a:sym typeface="Helvetica Neue"/>
              </a:rPr>
              <a:t> in </a:t>
            </a:r>
            <a:r>
              <a:rPr lang="en-US" sz="2700" dirty="0" err="1">
                <a:solidFill>
                  <a:schemeClr val="dk1"/>
                </a:solidFill>
                <a:latin typeface="Helvetica Neue"/>
                <a:ea typeface="Helvetica Neue"/>
                <a:cs typeface="Helvetica Neue"/>
                <a:sym typeface="Helvetica Neue"/>
              </a:rPr>
              <a:t>šifrirajo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vaše</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podatke</a:t>
            </a:r>
            <a:r>
              <a:rPr lang="en-US" sz="2700" dirty="0">
                <a:solidFill>
                  <a:schemeClr val="dk1"/>
                </a:solidFill>
                <a:latin typeface="Helvetica Neue"/>
                <a:ea typeface="Helvetica Neue"/>
                <a:cs typeface="Helvetica Neue"/>
                <a:sym typeface="Helvetica Neue"/>
              </a:rPr>
              <a:t>. To </a:t>
            </a:r>
            <a:r>
              <a:rPr lang="en-US" sz="2700" dirty="0" err="1">
                <a:solidFill>
                  <a:schemeClr val="dk1"/>
                </a:solidFill>
                <a:latin typeface="Helvetica Neue"/>
                <a:ea typeface="Helvetica Neue"/>
                <a:cs typeface="Helvetica Neue"/>
                <a:sym typeface="Helvetica Neue"/>
              </a:rPr>
              <a:t>stori</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tako</a:t>
            </a:r>
            <a:r>
              <a:rPr lang="en-US" sz="2700" dirty="0">
                <a:solidFill>
                  <a:schemeClr val="dk1"/>
                </a:solidFill>
                <a:latin typeface="Helvetica Neue"/>
                <a:ea typeface="Helvetica Neue"/>
                <a:cs typeface="Helvetica Neue"/>
                <a:sym typeface="Helvetica Neue"/>
              </a:rPr>
              <a:t>, da se </a:t>
            </a:r>
            <a:r>
              <a:rPr lang="en-US" sz="2700" dirty="0" err="1">
                <a:solidFill>
                  <a:schemeClr val="dk1"/>
                </a:solidFill>
                <a:latin typeface="Helvetica Neue"/>
                <a:ea typeface="Helvetica Neue"/>
                <a:cs typeface="Helvetica Neue"/>
                <a:sym typeface="Helvetica Neue"/>
              </a:rPr>
              <a:t>poveže</a:t>
            </a:r>
            <a:r>
              <a:rPr lang="en-US" sz="2700" dirty="0">
                <a:solidFill>
                  <a:schemeClr val="dk1"/>
                </a:solidFill>
                <a:latin typeface="Helvetica Neue"/>
                <a:ea typeface="Helvetica Neue"/>
                <a:cs typeface="Helvetica Neue"/>
                <a:sym typeface="Helvetica Neue"/>
              </a:rPr>
              <a:t> z </a:t>
            </a:r>
            <a:r>
              <a:rPr lang="en-US" sz="2700" dirty="0" err="1">
                <a:solidFill>
                  <a:schemeClr val="dk1"/>
                </a:solidFill>
                <a:latin typeface="Helvetica Neue"/>
                <a:ea typeface="Helvetica Neue"/>
                <a:cs typeface="Helvetica Neue"/>
                <a:sym typeface="Helvetica Neue"/>
              </a:rPr>
              <a:t>zasebnim</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strežnikom</a:t>
            </a:r>
            <a:r>
              <a:rPr lang="en-US" sz="2700" dirty="0">
                <a:solidFill>
                  <a:schemeClr val="dk1"/>
                </a:solidFill>
                <a:latin typeface="Helvetica Neue"/>
                <a:ea typeface="Helvetica Neue"/>
                <a:cs typeface="Helvetica Neue"/>
                <a:sym typeface="Helvetica Neue"/>
              </a:rPr>
              <a:t>, ki </a:t>
            </a:r>
            <a:r>
              <a:rPr lang="en-US" sz="2700" dirty="0" err="1">
                <a:solidFill>
                  <a:schemeClr val="dk1"/>
                </a:solidFill>
                <a:latin typeface="Helvetica Neue"/>
                <a:ea typeface="Helvetica Neue"/>
                <a:cs typeface="Helvetica Neue"/>
                <a:sym typeface="Helvetica Neue"/>
              </a:rPr>
              <a:t>zakodira</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vaše</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podatke</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onemogoči</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zunanji</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dostop</a:t>
            </a:r>
            <a:r>
              <a:rPr lang="en-US" sz="2700" dirty="0">
                <a:solidFill>
                  <a:schemeClr val="dk1"/>
                </a:solidFill>
                <a:latin typeface="Helvetica Neue"/>
                <a:ea typeface="Helvetica Neue"/>
                <a:cs typeface="Helvetica Neue"/>
                <a:sym typeface="Helvetica Neue"/>
              </a:rPr>
              <a:t> do </a:t>
            </a:r>
            <a:r>
              <a:rPr lang="en-US" sz="2700" dirty="0" err="1">
                <a:solidFill>
                  <a:schemeClr val="dk1"/>
                </a:solidFill>
                <a:latin typeface="Helvetica Neue"/>
                <a:ea typeface="Helvetica Neue"/>
                <a:cs typeface="Helvetica Neue"/>
                <a:sym typeface="Helvetica Neue"/>
              </a:rPr>
              <a:t>njih</a:t>
            </a:r>
            <a:r>
              <a:rPr lang="en-US" sz="2700" dirty="0">
                <a:solidFill>
                  <a:schemeClr val="dk1"/>
                </a:solidFill>
                <a:latin typeface="Helvetica Neue"/>
                <a:ea typeface="Helvetica Neue"/>
                <a:cs typeface="Helvetica Neue"/>
                <a:sym typeface="Helvetica Neue"/>
              </a:rPr>
              <a:t> in </a:t>
            </a:r>
            <a:r>
              <a:rPr lang="en-US" sz="2700" dirty="0" err="1">
                <a:solidFill>
                  <a:schemeClr val="dk1"/>
                </a:solidFill>
                <a:latin typeface="Helvetica Neue"/>
                <a:ea typeface="Helvetica Neue"/>
                <a:cs typeface="Helvetica Neue"/>
                <a:sym typeface="Helvetica Neue"/>
              </a:rPr>
              <a:t>jih</a:t>
            </a:r>
            <a:r>
              <a:rPr lang="en-US" sz="2700" dirty="0">
                <a:solidFill>
                  <a:schemeClr val="dk1"/>
                </a:solidFill>
                <a:latin typeface="Helvetica Neue"/>
                <a:ea typeface="Helvetica Neue"/>
                <a:cs typeface="Helvetica Neue"/>
                <a:sym typeface="Helvetica Neue"/>
              </a:rPr>
              <a:t> v </a:t>
            </a:r>
            <a:r>
              <a:rPr lang="en-US" sz="2700" dirty="0" err="1">
                <a:solidFill>
                  <a:schemeClr val="dk1"/>
                </a:solidFill>
                <a:latin typeface="Helvetica Neue"/>
                <a:ea typeface="Helvetica Neue"/>
                <a:cs typeface="Helvetica Neue"/>
                <a:sym typeface="Helvetica Neue"/>
              </a:rPr>
              <a:t>primeru</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kraje</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naredi</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neberljive</a:t>
            </a:r>
            <a:r>
              <a:rPr lang="en-US" sz="27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7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Poleg </a:t>
            </a:r>
            <a:r>
              <a:rPr lang="en-US" sz="2800" dirty="0" err="1">
                <a:solidFill>
                  <a:schemeClr val="dk1"/>
                </a:solidFill>
                <a:latin typeface="Helvetica Neue"/>
                <a:ea typeface="Helvetica Neue"/>
                <a:cs typeface="Helvetica Neue"/>
                <a:sym typeface="Helvetica Neue"/>
              </a:rPr>
              <a:t>tega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ima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večina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omrežij</a:t>
            </a:r>
            <a:r>
              <a:rPr lang="en-US" sz="2800" dirty="0">
                <a:solidFill>
                  <a:schemeClr val="dk1"/>
                </a:solidFill>
                <a:latin typeface="Helvetica Neue"/>
                <a:ea typeface="Helvetica Neue"/>
                <a:cs typeface="Helvetica Neue"/>
                <a:sym typeface="Helvetica Neue"/>
              </a:rPr>
              <a:t> VPN </a:t>
            </a:r>
            <a:r>
              <a:rPr lang="en-US" sz="2800" dirty="0" err="1">
                <a:solidFill>
                  <a:schemeClr val="dk1"/>
                </a:solidFill>
                <a:latin typeface="Helvetica Neue"/>
                <a:ea typeface="Helvetica Neue"/>
                <a:cs typeface="Helvetica Neue"/>
                <a:sym typeface="Helvetica Neue"/>
              </a:rPr>
              <a:t>strežnike</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več</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državah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kar</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pomeni</a:t>
            </a:r>
            <a:r>
              <a:rPr lang="en-US" sz="2800" dirty="0">
                <a:solidFill>
                  <a:schemeClr val="dk1"/>
                </a:solidFill>
                <a:latin typeface="Helvetica Neue"/>
                <a:ea typeface="Helvetica Neue"/>
                <a:cs typeface="Helvetica Neue"/>
                <a:sym typeface="Helvetica Neue"/>
              </a:rPr>
              <a:t>, da </a:t>
            </a:r>
            <a:r>
              <a:rPr lang="en-US" sz="2800" dirty="0" err="1">
                <a:solidFill>
                  <a:schemeClr val="dk1"/>
                </a:solidFill>
                <a:latin typeface="Helvetica Neue"/>
                <a:ea typeface="Helvetica Neue"/>
                <a:cs typeface="Helvetica Neue"/>
                <a:sym typeface="Helvetica Neue"/>
              </a:rPr>
              <a:t>imamo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veliko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možnosti</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prikrivanje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svojega</a:t>
            </a:r>
            <a:r>
              <a:rPr lang="en-US" sz="2800" dirty="0">
                <a:solidFill>
                  <a:schemeClr val="dk1"/>
                </a:solidFill>
                <a:latin typeface="Helvetica Neue"/>
                <a:ea typeface="Helvetica Neue"/>
                <a:cs typeface="Helvetica Neue"/>
                <a:sym typeface="Helvetica Neue"/>
              </a:rPr>
              <a:t> IP </a:t>
            </a:r>
            <a:r>
              <a:rPr lang="en-US" sz="2800" dirty="0" err="1">
                <a:solidFill>
                  <a:schemeClr val="dk1"/>
                </a:solidFill>
                <a:latin typeface="Helvetica Neue"/>
                <a:ea typeface="Helvetica Neue"/>
                <a:cs typeface="Helvetica Neue"/>
                <a:sym typeface="Helvetica Neue"/>
              </a:rPr>
              <a:t>kot</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tujega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dostop</a:t>
            </a:r>
            <a:r>
              <a:rPr lang="en-US" sz="2800" dirty="0">
                <a:solidFill>
                  <a:schemeClr val="dk1"/>
                </a:solidFill>
                <a:latin typeface="Helvetica Neue"/>
                <a:ea typeface="Helvetica Neue"/>
                <a:cs typeface="Helvetica Neue"/>
                <a:sym typeface="Helvetica Neue"/>
              </a:rPr>
              <a:t> do </a:t>
            </a:r>
            <a:r>
              <a:rPr lang="en-US" sz="2800" dirty="0" err="1">
                <a:solidFill>
                  <a:schemeClr val="dk1"/>
                </a:solidFill>
                <a:latin typeface="Helvetica Neue"/>
                <a:ea typeface="Helvetica Neue"/>
                <a:cs typeface="Helvetica Neue"/>
                <a:sym typeface="Helvetica Neue"/>
              </a:rPr>
              <a:t>geografsko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blokiranih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vsebin</a:t>
            </a:r>
            <a:r>
              <a:rPr lang="en-US" sz="2800" dirty="0">
                <a:solidFill>
                  <a:schemeClr val="dk1"/>
                </a:solidFill>
                <a:latin typeface="Helvetica Neue"/>
                <a:ea typeface="Helvetica Neue"/>
                <a:cs typeface="Helvetica Neue"/>
                <a:sym typeface="Helvetica Neue"/>
              </a:rPr>
              <a:t>, ki v </a:t>
            </a:r>
            <a:r>
              <a:rPr lang="en-US" sz="2800" dirty="0" err="1">
                <a:solidFill>
                  <a:schemeClr val="dk1"/>
                </a:solidFill>
                <a:latin typeface="Helvetica Neue"/>
                <a:ea typeface="Helvetica Neue"/>
                <a:cs typeface="Helvetica Neue"/>
                <a:sym typeface="Helvetica Neue"/>
              </a:rPr>
              <a:t>naši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državi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niso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voljo</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pic>
        <p:nvPicPr>
          <p:cNvPr id="203" name="Google Shape;203;p11"/>
          <p:cNvPicPr preferRelativeResize="0"/>
          <p:nvPr/>
        </p:nvPicPr>
        <p:blipFill rotWithShape="1">
          <a:blip r:embed="rId3" cstate="email">
            <a:alphaModFix/>
            <a:extLst>
              <a:ext uri="{28A0092B-C50C-407E-A947-70E740481C1C}">
                <a14:useLocalDpi xmlns:a14="http://schemas.microsoft.com/office/drawing/2010/main"/>
              </a:ext>
            </a:extLst>
          </a:blip>
          <a:srcRect r="-871"/>
          <a:stretch/>
        </p:blipFill>
        <p:spPr>
          <a:xfrm>
            <a:off x="1447800" y="6842978"/>
            <a:ext cx="2514067" cy="523220"/>
          </a:xfrm>
          <a:prstGeom prst="rect">
            <a:avLst/>
          </a:prstGeom>
          <a:noFill/>
          <a:ln>
            <a:noFill/>
          </a:ln>
        </p:spPr>
      </p:pic>
      <p:sp>
        <p:nvSpPr>
          <p:cNvPr id="204" name="Google Shape;204;p11"/>
          <p:cNvSpPr txBox="1"/>
          <p:nvPr/>
        </p:nvSpPr>
        <p:spPr>
          <a:xfrm>
            <a:off x="1447800" y="6842978"/>
            <a:ext cx="15468600"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700" dirty="0">
                <a:solidFill>
                  <a:schemeClr val="dk1"/>
                </a:solidFill>
                <a:latin typeface="Helvetica Neue"/>
                <a:ea typeface="Helvetica Neue"/>
                <a:cs typeface="Helvetica Neue"/>
                <a:sym typeface="Helvetica Neue"/>
              </a:rPr>
              <a:t>                           and                            sta dve plačljivi možnosti, ki nam omogočata varno brskanje.</a:t>
            </a:r>
            <a:endParaRPr dirty="0"/>
          </a:p>
        </p:txBody>
      </p:sp>
      <p:pic>
        <p:nvPicPr>
          <p:cNvPr id="205" name="Google Shape;205;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24200" y="7737371"/>
            <a:ext cx="2209800" cy="501686"/>
          </a:xfrm>
          <a:prstGeom prst="rect">
            <a:avLst/>
          </a:prstGeom>
          <a:noFill/>
          <a:ln>
            <a:noFill/>
          </a:ln>
        </p:spPr>
      </p:pic>
      <p:pic>
        <p:nvPicPr>
          <p:cNvPr id="206" name="Google Shape;206;p11"/>
          <p:cNvPicPr preferRelativeResize="0"/>
          <p:nvPr/>
        </p:nvPicPr>
        <p:blipFill rotWithShape="1">
          <a:blip r:embed="rId5">
            <a:alphaModFix/>
          </a:blip>
          <a:srcRect/>
          <a:stretch/>
        </p:blipFill>
        <p:spPr>
          <a:xfrm>
            <a:off x="4724400" y="6634939"/>
            <a:ext cx="2286000" cy="685800"/>
          </a:xfrm>
          <a:prstGeom prst="rect">
            <a:avLst/>
          </a:prstGeom>
          <a:noFill/>
          <a:ln>
            <a:noFill/>
          </a:ln>
        </p:spPr>
      </p:pic>
      <p:sp>
        <p:nvSpPr>
          <p:cNvPr id="207" name="Google Shape;207;p11"/>
          <p:cNvSpPr txBox="1"/>
          <p:nvPr/>
        </p:nvSpPr>
        <p:spPr>
          <a:xfrm>
            <a:off x="1447800" y="7715837"/>
            <a:ext cx="15392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700" dirty="0">
                <a:solidFill>
                  <a:schemeClr val="dk1"/>
                </a:solidFill>
                <a:latin typeface="Helvetica Neue"/>
                <a:ea typeface="Helvetica Neue"/>
                <a:cs typeface="Helvetica Neue"/>
                <a:sym typeface="Helvetica Neue"/>
              </a:rPr>
              <a:t>Moreover,                         and                            ponujajo tudi privlačne in zanesljive brezplačne načrte.</a:t>
            </a:r>
            <a:endParaRPr dirty="0"/>
          </a:p>
        </p:txBody>
      </p:sp>
      <p:pic>
        <p:nvPicPr>
          <p:cNvPr id="208" name="Google Shape;208;p11"/>
          <p:cNvPicPr preferRelativeResize="0"/>
          <p:nvPr/>
        </p:nvPicPr>
        <p:blipFill rotWithShape="1">
          <a:blip r:embed="rId6">
            <a:alphaModFix/>
          </a:blip>
          <a:srcRect/>
          <a:stretch/>
        </p:blipFill>
        <p:spPr>
          <a:xfrm>
            <a:off x="6019800" y="7715837"/>
            <a:ext cx="2403131" cy="4735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p:nvPr/>
        </p:nvSpPr>
        <p:spPr>
          <a:xfrm>
            <a:off x="1447799" y="1302707"/>
            <a:ext cx="13608485" cy="1415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300" b="1" dirty="0">
                <a:solidFill>
                  <a:srgbClr val="D00B24"/>
                </a:solidFill>
                <a:latin typeface="Arial"/>
                <a:ea typeface="Arial"/>
                <a:cs typeface="Arial"/>
                <a:sym typeface="Arial"/>
              </a:rPr>
              <a:t>3.2 Orodja za izboljšanje varnosti IKT: Protivohunska programska oprema</a:t>
            </a:r>
            <a:endParaRPr dirty="0"/>
          </a:p>
        </p:txBody>
      </p:sp>
      <p:sp>
        <p:nvSpPr>
          <p:cNvPr id="214" name="Google Shape;214;p12"/>
          <p:cNvSpPr txBox="1"/>
          <p:nvPr/>
        </p:nvSpPr>
        <p:spPr>
          <a:xfrm>
            <a:off x="1557130" y="2789429"/>
            <a:ext cx="15849600"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latin typeface="Helvetica Neue" panose="020B0604020202020204" charset="0"/>
              </a:rPr>
              <a:t>Kljub</a:t>
            </a:r>
            <a:r>
              <a:rPr lang="en-US" sz="2400" dirty="0">
                <a:latin typeface="Helvetica Neue" panose="020B0604020202020204" charset="0"/>
              </a:rPr>
              <a:t> </a:t>
            </a:r>
            <a:r>
              <a:rPr lang="en-US" sz="2400" dirty="0" err="1">
                <a:latin typeface="Helvetica Neue" panose="020B0604020202020204" charset="0"/>
              </a:rPr>
              <a:t>temu</a:t>
            </a:r>
            <a:r>
              <a:rPr lang="en-US" sz="2400" dirty="0">
                <a:latin typeface="Helvetica Neue" panose="020B0604020202020204" charset="0"/>
              </a:rPr>
              <a:t> da se </a:t>
            </a:r>
            <a:r>
              <a:rPr lang="en-US" sz="2400" dirty="0" err="1">
                <a:latin typeface="Helvetica Neue" panose="020B0604020202020204" charset="0"/>
              </a:rPr>
              <a:t>pogosto</a:t>
            </a:r>
            <a:r>
              <a:rPr lang="en-US" sz="2400" dirty="0">
                <a:latin typeface="Helvetica Neue" panose="020B0604020202020204" charset="0"/>
              </a:rPr>
              <a:t> </a:t>
            </a:r>
            <a:r>
              <a:rPr lang="en-US" sz="2400" dirty="0" err="1">
                <a:latin typeface="Helvetica Neue" panose="020B0604020202020204" charset="0"/>
              </a:rPr>
              <a:t>imenuje</a:t>
            </a:r>
            <a:r>
              <a:rPr lang="en-US" sz="2400" dirty="0">
                <a:latin typeface="Helvetica Neue" panose="020B0604020202020204" charset="0"/>
              </a:rPr>
              <a:t> "</a:t>
            </a:r>
            <a:r>
              <a:rPr lang="en-US" sz="2400" dirty="0" err="1">
                <a:latin typeface="Helvetica Neue" panose="020B0604020202020204" charset="0"/>
              </a:rPr>
              <a:t>protivirusna</a:t>
            </a:r>
            <a:r>
              <a:rPr lang="en-US" sz="2400" dirty="0">
                <a:latin typeface="Helvetica Neue" panose="020B0604020202020204" charset="0"/>
              </a:rPr>
              <a:t>", je </a:t>
            </a:r>
            <a:r>
              <a:rPr lang="en-US" sz="2400" dirty="0" err="1">
                <a:latin typeface="Helvetica Neue" panose="020B0604020202020204" charset="0"/>
              </a:rPr>
              <a:t>protivirusna</a:t>
            </a:r>
            <a:r>
              <a:rPr lang="en-US" sz="2400" dirty="0">
                <a:latin typeface="Helvetica Neue" panose="020B0604020202020204" charset="0"/>
              </a:rPr>
              <a:t> </a:t>
            </a:r>
            <a:r>
              <a:rPr lang="en-US" sz="2400" dirty="0" err="1">
                <a:latin typeface="Helvetica Neue" panose="020B0604020202020204" charset="0"/>
              </a:rPr>
              <a:t>programska</a:t>
            </a:r>
            <a:r>
              <a:rPr lang="en-US" sz="2400" dirty="0">
                <a:latin typeface="Helvetica Neue" panose="020B0604020202020204" charset="0"/>
              </a:rPr>
              <a:t> </a:t>
            </a:r>
            <a:r>
              <a:rPr lang="en-US" sz="2400" dirty="0" err="1">
                <a:latin typeface="Helvetica Neue" panose="020B0604020202020204" charset="0"/>
              </a:rPr>
              <a:t>oprema</a:t>
            </a:r>
            <a:r>
              <a:rPr lang="en-US" sz="2400" dirty="0">
                <a:latin typeface="Helvetica Neue" panose="020B0604020202020204" charset="0"/>
              </a:rPr>
              <a:t> </a:t>
            </a:r>
            <a:r>
              <a:rPr lang="en-US" sz="2400" dirty="0" err="1">
                <a:latin typeface="Helvetica Neue" panose="020B0604020202020204" charset="0"/>
              </a:rPr>
              <a:t>namenjena</a:t>
            </a:r>
            <a:r>
              <a:rPr lang="en-US" sz="2400" dirty="0">
                <a:latin typeface="Helvetica Neue" panose="020B0604020202020204" charset="0"/>
              </a:rPr>
              <a:t> </a:t>
            </a:r>
            <a:r>
              <a:rPr lang="en-US" sz="2400" dirty="0" err="1">
                <a:latin typeface="Helvetica Neue" panose="020B0604020202020204" charset="0"/>
              </a:rPr>
              <a:t>odkrivanju</a:t>
            </a:r>
            <a:r>
              <a:rPr lang="en-US" sz="2400" dirty="0">
                <a:latin typeface="Helvetica Neue" panose="020B0604020202020204" charset="0"/>
              </a:rPr>
              <a:t>, </a:t>
            </a:r>
            <a:r>
              <a:rPr lang="en-US" sz="2400" dirty="0" err="1">
                <a:latin typeface="Helvetica Neue" panose="020B0604020202020204" charset="0"/>
              </a:rPr>
              <a:t>postavljanju</a:t>
            </a:r>
            <a:r>
              <a:rPr lang="en-US" sz="2400" dirty="0">
                <a:latin typeface="Helvetica Neue" panose="020B0604020202020204" charset="0"/>
              </a:rPr>
              <a:t> v </a:t>
            </a:r>
            <a:r>
              <a:rPr lang="en-US" sz="2400" dirty="0" err="1">
                <a:latin typeface="Helvetica Neue" panose="020B0604020202020204" charset="0"/>
              </a:rPr>
              <a:t>karanteno</a:t>
            </a:r>
            <a:r>
              <a:rPr lang="en-US" sz="2400" dirty="0">
                <a:latin typeface="Helvetica Neue" panose="020B0604020202020204" charset="0"/>
              </a:rPr>
              <a:t> in </a:t>
            </a:r>
            <a:r>
              <a:rPr lang="en-US" sz="2400" dirty="0" err="1">
                <a:latin typeface="Helvetica Neue" panose="020B0604020202020204" charset="0"/>
              </a:rPr>
              <a:t>odpravljanju</a:t>
            </a:r>
            <a:r>
              <a:rPr lang="en-US" sz="2400" dirty="0">
                <a:latin typeface="Helvetica Neue" panose="020B0604020202020204" charset="0"/>
              </a:rPr>
              <a:t> </a:t>
            </a:r>
            <a:r>
              <a:rPr lang="en-US" sz="2400" dirty="0" err="1">
                <a:latin typeface="Helvetica Neue" panose="020B0604020202020204" charset="0"/>
              </a:rPr>
              <a:t>vseh</a:t>
            </a:r>
            <a:r>
              <a:rPr lang="en-US" sz="2400" dirty="0">
                <a:latin typeface="Helvetica Neue" panose="020B0604020202020204" charset="0"/>
              </a:rPr>
              <a:t> </a:t>
            </a:r>
            <a:r>
              <a:rPr lang="en-US" sz="2400" dirty="0" err="1">
                <a:latin typeface="Helvetica Neue" panose="020B0604020202020204" charset="0"/>
              </a:rPr>
              <a:t>kibernetskih</a:t>
            </a:r>
            <a:r>
              <a:rPr lang="en-US" sz="2400" dirty="0">
                <a:latin typeface="Helvetica Neue" panose="020B0604020202020204" charset="0"/>
              </a:rPr>
              <a:t> </a:t>
            </a:r>
            <a:r>
              <a:rPr lang="en-US" sz="2400" dirty="0" err="1">
                <a:latin typeface="Helvetica Neue" panose="020B0604020202020204" charset="0"/>
              </a:rPr>
              <a:t>groženj</a:t>
            </a:r>
            <a:r>
              <a:rPr lang="en-US" sz="2400" dirty="0">
                <a:latin typeface="Helvetica Neue" panose="020B0604020202020204" charset="0"/>
              </a:rPr>
              <a:t>, ne le </a:t>
            </a:r>
            <a:r>
              <a:rPr lang="en-US" sz="2400" dirty="0" err="1">
                <a:latin typeface="Helvetica Neue" panose="020B0604020202020204" charset="0"/>
              </a:rPr>
              <a:t>virusov</a:t>
            </a:r>
            <a:r>
              <a:rPr lang="en-US" sz="2400" dirty="0">
                <a:latin typeface="Helvetica Neue" panose="020B0604020202020204" charset="0"/>
              </a:rPr>
              <a:t>.</a:t>
            </a:r>
          </a:p>
          <a:p>
            <a:pPr marL="0" marR="0" lvl="0" indent="0" algn="l" rtl="0">
              <a:spcBef>
                <a:spcPts val="0"/>
              </a:spcBef>
              <a:spcAft>
                <a:spcPts val="0"/>
              </a:spcAft>
              <a:buNone/>
            </a:pPr>
            <a:endParaRPr lang="en-US" sz="2400" dirty="0">
              <a:latin typeface="Helvetica Neue" panose="020B0604020202020204" charset="0"/>
            </a:endParaRPr>
          </a:p>
          <a:p>
            <a:pPr marL="0" marR="0" lvl="0" indent="0" algn="l" rtl="0">
              <a:spcBef>
                <a:spcPts val="0"/>
              </a:spcBef>
              <a:spcAft>
                <a:spcPts val="0"/>
              </a:spcAft>
              <a:buNone/>
            </a:pPr>
            <a:r>
              <a:rPr lang="en-US" sz="2400" dirty="0" err="1">
                <a:latin typeface="Helvetica Neue" panose="020B0604020202020204" charset="0"/>
              </a:rPr>
              <a:t>Medtem</a:t>
            </a:r>
            <a:r>
              <a:rPr lang="en-US" sz="2400" dirty="0">
                <a:latin typeface="Helvetica Neue" panose="020B0604020202020204" charset="0"/>
              </a:rPr>
              <a:t> ko so </a:t>
            </a:r>
            <a:r>
              <a:rPr lang="en-US" sz="2400" dirty="0" err="1">
                <a:latin typeface="Helvetica Neue" panose="020B0604020202020204" charset="0"/>
              </a:rPr>
              <a:t>virusi</a:t>
            </a:r>
            <a:r>
              <a:rPr lang="en-US" sz="2400" dirty="0">
                <a:latin typeface="Helvetica Neue" panose="020B0604020202020204" charset="0"/>
              </a:rPr>
              <a:t> </a:t>
            </a:r>
            <a:r>
              <a:rPr lang="en-US" sz="2400" dirty="0" err="1">
                <a:latin typeface="Helvetica Neue" panose="020B0604020202020204" charset="0"/>
              </a:rPr>
              <a:t>zasnovani</a:t>
            </a:r>
            <a:r>
              <a:rPr lang="en-US" sz="2400" dirty="0">
                <a:latin typeface="Helvetica Neue" panose="020B0604020202020204" charset="0"/>
              </a:rPr>
              <a:t> </a:t>
            </a:r>
            <a:r>
              <a:rPr lang="en-US" sz="2400" dirty="0" err="1">
                <a:latin typeface="Helvetica Neue" panose="020B0604020202020204" charset="0"/>
              </a:rPr>
              <a:t>tako</a:t>
            </a:r>
            <a:r>
              <a:rPr lang="en-US" sz="2400" dirty="0">
                <a:latin typeface="Helvetica Neue" panose="020B0604020202020204" charset="0"/>
              </a:rPr>
              <a:t>, da se </a:t>
            </a:r>
            <a:r>
              <a:rPr lang="en-US" sz="2400" dirty="0" err="1">
                <a:latin typeface="Helvetica Neue" panose="020B0604020202020204" charset="0"/>
              </a:rPr>
              <a:t>razmnožujejo</a:t>
            </a:r>
            <a:r>
              <a:rPr lang="en-US" sz="2400" dirty="0">
                <a:latin typeface="Helvetica Neue" panose="020B0604020202020204" charset="0"/>
              </a:rPr>
              <a:t> in </a:t>
            </a:r>
            <a:r>
              <a:rPr lang="en-US" sz="2400" dirty="0" err="1">
                <a:latin typeface="Helvetica Neue" panose="020B0604020202020204" charset="0"/>
              </a:rPr>
              <a:t>povzročajo</a:t>
            </a:r>
            <a:r>
              <a:rPr lang="en-US" sz="2400" dirty="0">
                <a:latin typeface="Helvetica Neue" panose="020B0604020202020204" charset="0"/>
              </a:rPr>
              <a:t> </a:t>
            </a:r>
            <a:r>
              <a:rPr lang="en-US" sz="2400" dirty="0" err="1">
                <a:latin typeface="Helvetica Neue" panose="020B0604020202020204" charset="0"/>
              </a:rPr>
              <a:t>okvare</a:t>
            </a:r>
            <a:r>
              <a:rPr lang="en-US" sz="2400" dirty="0">
                <a:latin typeface="Helvetica Neue" panose="020B0604020202020204" charset="0"/>
              </a:rPr>
              <a:t> </a:t>
            </a:r>
            <a:r>
              <a:rPr lang="en-US" sz="2400" dirty="0" err="1">
                <a:latin typeface="Helvetica Neue" panose="020B0604020202020204" charset="0"/>
              </a:rPr>
              <a:t>naprav</a:t>
            </a:r>
            <a:r>
              <a:rPr lang="en-US" sz="2400" dirty="0">
                <a:latin typeface="Helvetica Neue" panose="020B0604020202020204" charset="0"/>
              </a:rPr>
              <a:t>, je </a:t>
            </a:r>
            <a:r>
              <a:rPr lang="en-US" sz="2400" dirty="0" err="1">
                <a:latin typeface="Helvetica Neue" panose="020B0604020202020204" charset="0"/>
              </a:rPr>
              <a:t>zlonamerna</a:t>
            </a:r>
            <a:r>
              <a:rPr lang="en-US" sz="2400" dirty="0">
                <a:latin typeface="Helvetica Neue" panose="020B0604020202020204" charset="0"/>
              </a:rPr>
              <a:t> </a:t>
            </a:r>
            <a:r>
              <a:rPr lang="en-US" sz="2400" dirty="0" err="1">
                <a:latin typeface="Helvetica Neue" panose="020B0604020202020204" charset="0"/>
              </a:rPr>
              <a:t>programska</a:t>
            </a:r>
            <a:r>
              <a:rPr lang="en-US" sz="2400" dirty="0">
                <a:latin typeface="Helvetica Neue" panose="020B0604020202020204" charset="0"/>
              </a:rPr>
              <a:t> </a:t>
            </a:r>
            <a:r>
              <a:rPr lang="en-US" sz="2400" dirty="0" err="1">
                <a:latin typeface="Helvetica Neue" panose="020B0604020202020204" charset="0"/>
              </a:rPr>
              <a:t>oprema</a:t>
            </a:r>
            <a:r>
              <a:rPr lang="en-US" sz="2400" dirty="0">
                <a:latin typeface="Helvetica Neue" panose="020B0604020202020204" charset="0"/>
              </a:rPr>
              <a:t> </a:t>
            </a:r>
            <a:r>
              <a:rPr lang="en-US" sz="2400" dirty="0" err="1">
                <a:latin typeface="Helvetica Neue" panose="020B0604020202020204" charset="0"/>
              </a:rPr>
              <a:t>skupni</a:t>
            </a:r>
            <a:r>
              <a:rPr lang="en-US" sz="2400" dirty="0">
                <a:latin typeface="Helvetica Neue" panose="020B0604020202020204" charset="0"/>
              </a:rPr>
              <a:t> </a:t>
            </a:r>
            <a:r>
              <a:rPr lang="en-US" sz="2400" dirty="0" err="1">
                <a:latin typeface="Helvetica Neue" panose="020B0604020202020204" charset="0"/>
              </a:rPr>
              <a:t>izraz</a:t>
            </a:r>
            <a:r>
              <a:rPr lang="en-US" sz="2400" dirty="0">
                <a:latin typeface="Helvetica Neue" panose="020B0604020202020204" charset="0"/>
              </a:rPr>
              <a:t> za </a:t>
            </a:r>
            <a:r>
              <a:rPr lang="en-US" sz="2400" dirty="0" err="1">
                <a:latin typeface="Helvetica Neue" panose="020B0604020202020204" charset="0"/>
              </a:rPr>
              <a:t>vse</a:t>
            </a:r>
            <a:r>
              <a:rPr lang="en-US" sz="2400" dirty="0">
                <a:latin typeface="Helvetica Neue" panose="020B0604020202020204" charset="0"/>
              </a:rPr>
              <a:t> </a:t>
            </a:r>
            <a:r>
              <a:rPr lang="en-US" sz="2400" dirty="0" err="1">
                <a:latin typeface="Helvetica Neue" panose="020B0604020202020204" charset="0"/>
              </a:rPr>
              <a:t>vrste</a:t>
            </a:r>
            <a:r>
              <a:rPr lang="en-US" sz="2400" dirty="0">
                <a:latin typeface="Helvetica Neue" panose="020B0604020202020204" charset="0"/>
              </a:rPr>
              <a:t> </a:t>
            </a:r>
            <a:r>
              <a:rPr lang="en-US" sz="2400" dirty="0" err="1">
                <a:latin typeface="Helvetica Neue" panose="020B0604020202020204" charset="0"/>
              </a:rPr>
              <a:t>zlonamerne</a:t>
            </a:r>
            <a:r>
              <a:rPr lang="en-US" sz="2400" dirty="0">
                <a:latin typeface="Helvetica Neue" panose="020B0604020202020204" charset="0"/>
              </a:rPr>
              <a:t> </a:t>
            </a:r>
            <a:r>
              <a:rPr lang="en-US" sz="2400" dirty="0" err="1">
                <a:latin typeface="Helvetica Neue" panose="020B0604020202020204" charset="0"/>
              </a:rPr>
              <a:t>programske</a:t>
            </a:r>
            <a:r>
              <a:rPr lang="en-US" sz="2400" dirty="0">
                <a:latin typeface="Helvetica Neue" panose="020B0604020202020204" charset="0"/>
              </a:rPr>
              <a:t> </a:t>
            </a:r>
            <a:r>
              <a:rPr lang="en-US" sz="2400" dirty="0" err="1">
                <a:latin typeface="Helvetica Neue" panose="020B0604020202020204" charset="0"/>
              </a:rPr>
              <a:t>opreme</a:t>
            </a:r>
            <a:r>
              <a:rPr lang="en-US" sz="2400" dirty="0">
                <a:latin typeface="Helvetica Neue" panose="020B0604020202020204" charset="0"/>
              </a:rPr>
              <a:t>, ki </a:t>
            </a:r>
            <a:r>
              <a:rPr lang="en-US" sz="2400" dirty="0" err="1">
                <a:latin typeface="Helvetica Neue" panose="020B0604020202020204" charset="0"/>
              </a:rPr>
              <a:t>širi</a:t>
            </a:r>
            <a:r>
              <a:rPr lang="en-US" sz="2400" dirty="0">
                <a:latin typeface="Helvetica Neue" panose="020B0604020202020204" charset="0"/>
              </a:rPr>
              <a:t> </a:t>
            </a:r>
            <a:r>
              <a:rPr lang="en-US" sz="2400" dirty="0" err="1">
                <a:latin typeface="Helvetica Neue" panose="020B0604020202020204" charset="0"/>
              </a:rPr>
              <a:t>neželeno</a:t>
            </a:r>
            <a:r>
              <a:rPr lang="en-US" sz="2400" dirty="0">
                <a:latin typeface="Helvetica Neue" panose="020B0604020202020204" charset="0"/>
              </a:rPr>
              <a:t> </a:t>
            </a:r>
            <a:r>
              <a:rPr lang="en-US" sz="2400" dirty="0" err="1">
                <a:latin typeface="Helvetica Neue" panose="020B0604020202020204" charset="0"/>
              </a:rPr>
              <a:t>pošto</a:t>
            </a:r>
            <a:r>
              <a:rPr lang="en-US" sz="2400" dirty="0">
                <a:latin typeface="Helvetica Neue" panose="020B0604020202020204" charset="0"/>
              </a:rPr>
              <a:t> in </a:t>
            </a:r>
            <a:r>
              <a:rPr lang="en-US" sz="2400" dirty="0" err="1">
                <a:latin typeface="Helvetica Neue" panose="020B0604020202020204" charset="0"/>
              </a:rPr>
              <a:t>oglase</a:t>
            </a:r>
            <a:r>
              <a:rPr lang="en-US" sz="2400" dirty="0">
                <a:latin typeface="Helvetica Neue" panose="020B0604020202020204" charset="0"/>
              </a:rPr>
              <a:t> </a:t>
            </a:r>
            <a:r>
              <a:rPr lang="en-US" sz="2400" dirty="0" err="1">
                <a:latin typeface="Helvetica Neue" panose="020B0604020202020204" charset="0"/>
              </a:rPr>
              <a:t>ter</a:t>
            </a:r>
            <a:r>
              <a:rPr lang="en-US" sz="2400" dirty="0">
                <a:latin typeface="Helvetica Neue" panose="020B0604020202020204" charset="0"/>
              </a:rPr>
              <a:t> </a:t>
            </a:r>
            <a:r>
              <a:rPr lang="en-US" sz="2400" dirty="0" err="1">
                <a:latin typeface="Helvetica Neue" panose="020B0604020202020204" charset="0"/>
              </a:rPr>
              <a:t>krade</a:t>
            </a:r>
            <a:r>
              <a:rPr lang="en-US" sz="2400" dirty="0">
                <a:latin typeface="Helvetica Neue" panose="020B0604020202020204" charset="0"/>
              </a:rPr>
              <a:t> </a:t>
            </a:r>
            <a:r>
              <a:rPr lang="en-US" sz="2400" dirty="0" err="1">
                <a:latin typeface="Helvetica Neue" panose="020B0604020202020204" charset="0"/>
              </a:rPr>
              <a:t>podatke</a:t>
            </a:r>
            <a:r>
              <a:rPr lang="en-US" sz="2400" dirty="0">
                <a:latin typeface="Helvetica Neue" panose="020B0604020202020204" charset="0"/>
              </a:rPr>
              <a:t> in </a:t>
            </a:r>
            <a:r>
              <a:rPr lang="en-US" sz="2400" dirty="0" err="1">
                <a:latin typeface="Helvetica Neue" panose="020B0604020202020204" charset="0"/>
              </a:rPr>
              <a:t>gesla</a:t>
            </a:r>
            <a:r>
              <a:rPr lang="en-US" sz="2400" dirty="0">
                <a:latin typeface="Helvetica Neue" panose="020B0604020202020204" charset="0"/>
              </a:rPr>
              <a:t> (in </a:t>
            </a:r>
            <a:r>
              <a:rPr lang="en-US" sz="2400" dirty="0" err="1">
                <a:latin typeface="Helvetica Neue" panose="020B0604020202020204" charset="0"/>
              </a:rPr>
              <a:t>lahko</a:t>
            </a:r>
            <a:r>
              <a:rPr lang="en-US" sz="2400" dirty="0">
                <a:latin typeface="Helvetica Neue" panose="020B0604020202020204" charset="0"/>
              </a:rPr>
              <a:t> </a:t>
            </a:r>
            <a:r>
              <a:rPr lang="en-US" sz="2400" dirty="0" err="1">
                <a:latin typeface="Helvetica Neue" panose="020B0604020202020204" charset="0"/>
              </a:rPr>
              <a:t>celo</a:t>
            </a:r>
            <a:r>
              <a:rPr lang="en-US" sz="2400" dirty="0">
                <a:latin typeface="Helvetica Neue" panose="020B0604020202020204" charset="0"/>
              </a:rPr>
              <a:t> </a:t>
            </a:r>
            <a:r>
              <a:rPr lang="en-US" sz="2400" dirty="0" err="1">
                <a:latin typeface="Helvetica Neue" panose="020B0604020202020204" charset="0"/>
              </a:rPr>
              <a:t>zahteva</a:t>
            </a:r>
            <a:r>
              <a:rPr lang="en-US" sz="2400" dirty="0">
                <a:latin typeface="Helvetica Neue" panose="020B0604020202020204" charset="0"/>
              </a:rPr>
              <a:t> </a:t>
            </a:r>
            <a:r>
              <a:rPr lang="en-US" sz="2400" dirty="0" err="1">
                <a:latin typeface="Helvetica Neue" panose="020B0604020202020204" charset="0"/>
              </a:rPr>
              <a:t>odkupnino</a:t>
            </a:r>
            <a:r>
              <a:rPr lang="en-US" sz="2400" dirty="0">
                <a:latin typeface="Helvetica Neue" panose="020B0604020202020204" charset="0"/>
              </a:rPr>
              <a:t>!).</a:t>
            </a:r>
          </a:p>
          <a:p>
            <a:pPr marL="0" marR="0" lvl="0" indent="0" algn="l" rtl="0">
              <a:spcBef>
                <a:spcPts val="0"/>
              </a:spcBef>
              <a:spcAft>
                <a:spcPts val="0"/>
              </a:spcAft>
              <a:buNone/>
            </a:pPr>
            <a:endParaRPr lang="en-US" sz="2400" dirty="0">
              <a:latin typeface="Helvetica Neue" panose="020B0604020202020204" charset="0"/>
            </a:endParaRPr>
          </a:p>
          <a:p>
            <a:pPr marL="0" marR="0" lvl="0" indent="0" algn="l" rtl="0">
              <a:spcBef>
                <a:spcPts val="0"/>
              </a:spcBef>
              <a:spcAft>
                <a:spcPts val="0"/>
              </a:spcAft>
              <a:buNone/>
            </a:pPr>
            <a:r>
              <a:rPr lang="en-US" sz="2400" dirty="0">
                <a:latin typeface="Helvetica Neue" panose="020B0604020202020204" charset="0"/>
              </a:rPr>
              <a:t>Danes </a:t>
            </a:r>
            <a:r>
              <a:rPr lang="en-US" sz="2400" dirty="0" err="1">
                <a:latin typeface="Helvetica Neue" panose="020B0604020202020204" charset="0"/>
              </a:rPr>
              <a:t>velja</a:t>
            </a:r>
            <a:r>
              <a:rPr lang="en-US" sz="2400" dirty="0">
                <a:latin typeface="Helvetica Neue" panose="020B0604020202020204" charset="0"/>
              </a:rPr>
              <a:t>, da </a:t>
            </a:r>
            <a:r>
              <a:rPr lang="en-US" sz="2400" dirty="0" err="1">
                <a:latin typeface="Helvetica Neue" panose="020B0604020202020204" charset="0"/>
              </a:rPr>
              <a:t>ima</a:t>
            </a:r>
            <a:r>
              <a:rPr lang="en-US" sz="2400" dirty="0">
                <a:latin typeface="Helvetica Neue" panose="020B0604020202020204" charset="0"/>
              </a:rPr>
              <a:t> </a:t>
            </a:r>
            <a:r>
              <a:rPr lang="en-US" sz="2400" dirty="0" err="1">
                <a:latin typeface="Helvetica Neue" panose="020B0604020202020204" charset="0"/>
              </a:rPr>
              <a:t>večina</a:t>
            </a:r>
            <a:r>
              <a:rPr lang="en-US" sz="2400" dirty="0">
                <a:latin typeface="Helvetica Neue" panose="020B0604020202020204" charset="0"/>
              </a:rPr>
              <a:t> </a:t>
            </a:r>
            <a:r>
              <a:rPr lang="en-US" sz="2400" dirty="0" err="1">
                <a:latin typeface="Helvetica Neue" panose="020B0604020202020204" charset="0"/>
              </a:rPr>
              <a:t>protivirusne</a:t>
            </a:r>
            <a:r>
              <a:rPr lang="en-US" sz="2400" dirty="0">
                <a:latin typeface="Helvetica Neue" panose="020B0604020202020204" charset="0"/>
              </a:rPr>
              <a:t> </a:t>
            </a:r>
            <a:r>
              <a:rPr lang="en-US" sz="2400" dirty="0" err="1">
                <a:latin typeface="Helvetica Neue" panose="020B0604020202020204" charset="0"/>
              </a:rPr>
              <a:t>programske</a:t>
            </a:r>
            <a:r>
              <a:rPr lang="en-US" sz="2400" dirty="0">
                <a:latin typeface="Helvetica Neue" panose="020B0604020202020204" charset="0"/>
              </a:rPr>
              <a:t> </a:t>
            </a:r>
            <a:r>
              <a:rPr lang="en-US" sz="2400" dirty="0" err="1">
                <a:latin typeface="Helvetica Neue" panose="020B0604020202020204" charset="0"/>
              </a:rPr>
              <a:t>opreme</a:t>
            </a:r>
            <a:r>
              <a:rPr lang="en-US" sz="2400" dirty="0">
                <a:latin typeface="Helvetica Neue" panose="020B0604020202020204" charset="0"/>
              </a:rPr>
              <a:t> </a:t>
            </a:r>
            <a:r>
              <a:rPr lang="en-US" sz="2400" dirty="0" err="1">
                <a:latin typeface="Helvetica Neue" panose="020B0604020202020204" charset="0"/>
              </a:rPr>
              <a:t>protivirusno</a:t>
            </a:r>
            <a:r>
              <a:rPr lang="en-US" sz="2400" dirty="0">
                <a:latin typeface="Helvetica Neue" panose="020B0604020202020204" charset="0"/>
              </a:rPr>
              <a:t> </a:t>
            </a:r>
            <a:r>
              <a:rPr lang="en-US" sz="2400" dirty="0" err="1">
                <a:latin typeface="Helvetica Neue" panose="020B0604020202020204" charset="0"/>
              </a:rPr>
              <a:t>aplikacijo</a:t>
            </a:r>
            <a:r>
              <a:rPr lang="en-US" sz="2400" dirty="0">
                <a:latin typeface="Helvetica Neue" panose="020B0604020202020204" charset="0"/>
              </a:rPr>
              <a:t> in </a:t>
            </a:r>
            <a:r>
              <a:rPr lang="en-US" sz="2400" dirty="0" err="1">
                <a:latin typeface="Helvetica Neue" panose="020B0604020202020204" charset="0"/>
              </a:rPr>
              <a:t>obratno</a:t>
            </a:r>
            <a:r>
              <a:rPr lang="en-US" sz="2400" dirty="0">
                <a:latin typeface="Helvetica Neue" panose="020B0604020202020204" charset="0"/>
              </a:rPr>
              <a:t>, z </a:t>
            </a:r>
            <a:r>
              <a:rPr lang="en-US" sz="2400" dirty="0" err="1">
                <a:latin typeface="Helvetica Neue" panose="020B0604020202020204" charset="0"/>
              </a:rPr>
              <a:t>velikim</a:t>
            </a:r>
            <a:r>
              <a:rPr lang="en-US" sz="2400" dirty="0">
                <a:latin typeface="Helvetica Neue" panose="020B0604020202020204" charset="0"/>
              </a:rPr>
              <a:t> </a:t>
            </a:r>
            <a:r>
              <a:rPr lang="en-US" sz="2400" dirty="0" err="1">
                <a:latin typeface="Helvetica Neue" panose="020B0604020202020204" charset="0"/>
              </a:rPr>
              <a:t>razponom</a:t>
            </a:r>
            <a:r>
              <a:rPr lang="en-US" sz="2400" dirty="0">
                <a:latin typeface="Helvetica Neue" panose="020B0604020202020204" charset="0"/>
              </a:rPr>
              <a:t> </a:t>
            </a:r>
            <a:r>
              <a:rPr lang="en-US" sz="2400" dirty="0" err="1">
                <a:latin typeface="Helvetica Neue" panose="020B0604020202020204" charset="0"/>
              </a:rPr>
              <a:t>funkcionalnosti</a:t>
            </a:r>
            <a:r>
              <a:rPr lang="en-US" sz="2400" dirty="0">
                <a:latin typeface="Helvetica Neue" panose="020B0604020202020204" charset="0"/>
              </a:rPr>
              <a:t> in </a:t>
            </a:r>
            <a:r>
              <a:rPr lang="en-US" sz="2400" dirty="0" err="1">
                <a:latin typeface="Helvetica Neue" panose="020B0604020202020204" charset="0"/>
              </a:rPr>
              <a:t>načinov</a:t>
            </a:r>
            <a:r>
              <a:rPr lang="en-US" sz="2400" dirty="0">
                <a:latin typeface="Helvetica Neue" panose="020B0604020202020204" charset="0"/>
              </a:rPr>
              <a:t>:</a:t>
            </a:r>
            <a:endParaRPr sz="2400" dirty="0">
              <a:latin typeface="Helvetica Neue" panose="020B0604020202020204" charset="0"/>
            </a:endParaRPr>
          </a:p>
        </p:txBody>
      </p:sp>
      <p:sp>
        <p:nvSpPr>
          <p:cNvPr id="215" name="Google Shape;215;p12"/>
          <p:cNvSpPr txBox="1"/>
          <p:nvPr/>
        </p:nvSpPr>
        <p:spPr>
          <a:xfrm>
            <a:off x="1557130" y="7394487"/>
            <a:ext cx="15392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600" dirty="0">
                <a:solidFill>
                  <a:schemeClr val="dk1"/>
                </a:solidFill>
                <a:latin typeface="Helvetica Neue"/>
                <a:ea typeface="Helvetica Neue"/>
                <a:cs typeface="Helvetica Neue"/>
                <a:sym typeface="Helvetica Neue"/>
              </a:rPr>
              <a:t>Še več, neplačljive opcije kot sta                              in                          nudijo tudi prvovrstne storitve </a:t>
            </a:r>
            <a:endParaRPr dirty="0"/>
          </a:p>
        </p:txBody>
      </p:sp>
      <p:pic>
        <p:nvPicPr>
          <p:cNvPr id="216" name="Google Shape;216;p12"/>
          <p:cNvPicPr preferRelativeResize="0"/>
          <p:nvPr/>
        </p:nvPicPr>
        <p:blipFill rotWithShape="1">
          <a:blip r:embed="rId3">
            <a:alphaModFix/>
          </a:blip>
          <a:srcRect/>
          <a:stretch/>
        </p:blipFill>
        <p:spPr>
          <a:xfrm>
            <a:off x="6548066" y="7471713"/>
            <a:ext cx="2251632" cy="383919"/>
          </a:xfrm>
          <a:prstGeom prst="rect">
            <a:avLst/>
          </a:prstGeom>
          <a:noFill/>
          <a:ln>
            <a:noFill/>
          </a:ln>
        </p:spPr>
      </p:pic>
      <p:pic>
        <p:nvPicPr>
          <p:cNvPr id="217" name="Google Shape;217;p12"/>
          <p:cNvPicPr preferRelativeResize="0"/>
          <p:nvPr/>
        </p:nvPicPr>
        <p:blipFill rotWithShape="1">
          <a:blip r:embed="rId4" cstate="email">
            <a:alphaModFix/>
            <a:extLst>
              <a:ext uri="{28A0092B-C50C-407E-A947-70E740481C1C}">
                <a14:useLocalDpi xmlns:a14="http://schemas.microsoft.com/office/drawing/2010/main"/>
              </a:ext>
            </a:extLst>
          </a:blip>
          <a:srcRect b="-7747"/>
          <a:stretch/>
        </p:blipFill>
        <p:spPr>
          <a:xfrm>
            <a:off x="9514807" y="7426078"/>
            <a:ext cx="2034514" cy="403116"/>
          </a:xfrm>
          <a:prstGeom prst="rect">
            <a:avLst/>
          </a:prstGeom>
          <a:noFill/>
          <a:ln>
            <a:noFill/>
          </a:ln>
        </p:spPr>
      </p:pic>
      <p:sp>
        <p:nvSpPr>
          <p:cNvPr id="218" name="Google Shape;218;p12"/>
          <p:cNvSpPr txBox="1"/>
          <p:nvPr/>
        </p:nvSpPr>
        <p:spPr>
          <a:xfrm>
            <a:off x="1557130" y="6609772"/>
            <a:ext cx="15392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600" dirty="0">
                <a:solidFill>
                  <a:schemeClr val="dk1"/>
                </a:solidFill>
                <a:latin typeface="Helvetica Neue"/>
                <a:ea typeface="Helvetica Neue"/>
                <a:cs typeface="Helvetica Neue"/>
                <a:sym typeface="Helvetica Neue"/>
              </a:rPr>
              <a:t>Plačljive opcije,                        ,                        in                         izstopajo .</a:t>
            </a:r>
            <a:endParaRPr dirty="0"/>
          </a:p>
        </p:txBody>
      </p:sp>
      <p:pic>
        <p:nvPicPr>
          <p:cNvPr id="219" name="Google Shape;219;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97509" y="6563862"/>
            <a:ext cx="1319213" cy="521034"/>
          </a:xfrm>
          <a:prstGeom prst="rect">
            <a:avLst/>
          </a:prstGeom>
          <a:noFill/>
          <a:ln>
            <a:noFill/>
          </a:ln>
        </p:spPr>
      </p:pic>
      <p:pic>
        <p:nvPicPr>
          <p:cNvPr id="220" name="Google Shape;220;p12"/>
          <p:cNvPicPr preferRelativeResize="0"/>
          <p:nvPr/>
        </p:nvPicPr>
        <p:blipFill rotWithShape="1">
          <a:blip r:embed="rId6">
            <a:alphaModFix/>
          </a:blip>
          <a:srcRect/>
          <a:stretch/>
        </p:blipFill>
        <p:spPr>
          <a:xfrm>
            <a:off x="6227162" y="6592453"/>
            <a:ext cx="1956463" cy="492443"/>
          </a:xfrm>
          <a:prstGeom prst="rect">
            <a:avLst/>
          </a:prstGeom>
          <a:noFill/>
          <a:ln>
            <a:noFill/>
          </a:ln>
        </p:spPr>
      </p:pic>
      <p:pic>
        <p:nvPicPr>
          <p:cNvPr id="221" name="Google Shape;221;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876265" y="6503331"/>
            <a:ext cx="1782996" cy="6083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p:nvPr/>
        </p:nvSpPr>
        <p:spPr>
          <a:xfrm>
            <a:off x="1447800" y="1573291"/>
            <a:ext cx="12115800" cy="7540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300" b="1" dirty="0">
                <a:solidFill>
                  <a:srgbClr val="D00B24"/>
                </a:solidFill>
                <a:latin typeface="Arial"/>
                <a:ea typeface="Arial"/>
                <a:cs typeface="Arial"/>
                <a:sym typeface="Arial"/>
              </a:rPr>
              <a:t>3.3 Orodja za izboljšanje varnosti IKT: Oblak</a:t>
            </a:r>
            <a:endParaRPr dirty="0"/>
          </a:p>
        </p:txBody>
      </p:sp>
      <p:sp>
        <p:nvSpPr>
          <p:cNvPr id="227" name="Google Shape;227;p13"/>
          <p:cNvSpPr txBox="1"/>
          <p:nvPr/>
        </p:nvSpPr>
        <p:spPr>
          <a:xfrm>
            <a:off x="1638300" y="2490182"/>
            <a:ext cx="15849600" cy="64940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dk1"/>
                </a:solidFill>
                <a:latin typeface="Helvetica Neue"/>
                <a:ea typeface="Helvetica Neue"/>
                <a:cs typeface="Helvetica Neue"/>
                <a:sym typeface="Helvetica Neue"/>
              </a:rPr>
              <a:t>"</a:t>
            </a:r>
            <a:r>
              <a:rPr lang="en-US" sz="2600" dirty="0" err="1">
                <a:solidFill>
                  <a:schemeClr val="dk1"/>
                </a:solidFill>
                <a:latin typeface="Helvetica Neue"/>
                <a:ea typeface="Helvetica Neue"/>
                <a:cs typeface="Helvetica Neue"/>
                <a:sym typeface="Helvetica Neue"/>
              </a:rPr>
              <a:t>Oblak</a:t>
            </a:r>
            <a:r>
              <a:rPr lang="en-US" sz="2600" dirty="0">
                <a:solidFill>
                  <a:schemeClr val="dk1"/>
                </a:solidFill>
                <a:latin typeface="Helvetica Neue"/>
                <a:ea typeface="Helvetica Neue"/>
                <a:cs typeface="Helvetica Neue"/>
                <a:sym typeface="Helvetica Neue"/>
              </a:rPr>
              <a:t>" je </a:t>
            </a:r>
            <a:r>
              <a:rPr lang="en-US" sz="2600" dirty="0" err="1">
                <a:solidFill>
                  <a:schemeClr val="dk1"/>
                </a:solidFill>
                <a:latin typeface="Helvetica Neue"/>
                <a:ea typeface="Helvetica Neue"/>
                <a:cs typeface="Helvetica Neue"/>
                <a:sym typeface="Helvetica Neue"/>
              </a:rPr>
              <a:t>storitev</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spletnega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gostovanja</a:t>
            </a:r>
            <a:r>
              <a:rPr lang="en-US" sz="2600" dirty="0">
                <a:solidFill>
                  <a:schemeClr val="dk1"/>
                </a:solidFill>
                <a:latin typeface="Helvetica Neue"/>
                <a:ea typeface="Helvetica Neue"/>
                <a:cs typeface="Helvetica Neue"/>
                <a:sym typeface="Helvetica Neue"/>
              </a:rPr>
              <a:t>, ki </a:t>
            </a:r>
            <a:r>
              <a:rPr lang="en-US" sz="2600" dirty="0" err="1">
                <a:solidFill>
                  <a:schemeClr val="dk1"/>
                </a:solidFill>
                <a:latin typeface="Helvetica Neue"/>
                <a:ea typeface="Helvetica Neue"/>
                <a:cs typeface="Helvetica Neue"/>
                <a:sym typeface="Helvetica Neue"/>
              </a:rPr>
              <a:t>uporabnikom</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omogoča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nalaganje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spreminjanje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shranjevanje</a:t>
            </a:r>
            <a:r>
              <a:rPr lang="en-US" sz="2600" dirty="0">
                <a:solidFill>
                  <a:schemeClr val="dk1"/>
                </a:solidFill>
                <a:latin typeface="Helvetica Neue"/>
                <a:ea typeface="Helvetica Neue"/>
                <a:cs typeface="Helvetica Neue"/>
                <a:sym typeface="Helvetica Neue"/>
              </a:rPr>
              <a:t> in </a:t>
            </a:r>
            <a:r>
              <a:rPr lang="en-US" sz="2600" dirty="0" err="1">
                <a:solidFill>
                  <a:schemeClr val="dk1"/>
                </a:solidFill>
                <a:latin typeface="Helvetica Neue"/>
                <a:ea typeface="Helvetica Neue"/>
                <a:cs typeface="Helvetica Neue"/>
                <a:sym typeface="Helvetica Neue"/>
              </a:rPr>
              <a:t>skupno</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rabo</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datotek</a:t>
            </a:r>
            <a:r>
              <a:rPr lang="en-US" sz="26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endParaRPr lang="en-US" sz="2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600" dirty="0" err="1">
                <a:solidFill>
                  <a:schemeClr val="dk1"/>
                </a:solidFill>
                <a:latin typeface="Helvetica Neue"/>
                <a:ea typeface="Helvetica Neue"/>
                <a:cs typeface="Helvetica Neue"/>
                <a:sym typeface="Helvetica Neue"/>
              </a:rPr>
              <a:t>Shranjevanje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datotek</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na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spletu</a:t>
            </a:r>
            <a:r>
              <a:rPr lang="en-US" sz="2600" dirty="0">
                <a:solidFill>
                  <a:schemeClr val="dk1"/>
                </a:solidFill>
                <a:latin typeface="Helvetica Neue"/>
                <a:ea typeface="Helvetica Neue"/>
                <a:cs typeface="Helvetica Neue"/>
                <a:sym typeface="Helvetica Neue"/>
              </a:rPr>
              <a:t> v </a:t>
            </a:r>
            <a:r>
              <a:rPr lang="en-US" sz="2600" dirty="0" err="1">
                <a:solidFill>
                  <a:schemeClr val="dk1"/>
                </a:solidFill>
                <a:latin typeface="Helvetica Neue"/>
                <a:ea typeface="Helvetica Neue"/>
                <a:cs typeface="Helvetica Neue"/>
                <a:sym typeface="Helvetica Neue"/>
              </a:rPr>
              <a:t>zasebnih</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strežnikih</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varuje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omenjene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datoteke</a:t>
            </a:r>
            <a:r>
              <a:rPr lang="en-US" sz="2600" dirty="0">
                <a:solidFill>
                  <a:schemeClr val="dk1"/>
                </a:solidFill>
                <a:latin typeface="Helvetica Neue"/>
                <a:ea typeface="Helvetica Neue"/>
                <a:cs typeface="Helvetica Neue"/>
                <a:sym typeface="Helvetica Neue"/>
              </a:rPr>
              <a:t> pred </a:t>
            </a:r>
            <a:r>
              <a:rPr lang="en-US" sz="2600" dirty="0" err="1">
                <a:solidFill>
                  <a:schemeClr val="dk1"/>
                </a:solidFill>
                <a:latin typeface="Helvetica Neue"/>
                <a:ea typeface="Helvetica Neue"/>
                <a:cs typeface="Helvetica Neue"/>
                <a:sym typeface="Helvetica Neue"/>
              </a:rPr>
              <a:t>morebitnimi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lokalnimi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napadi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ali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poškodbami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ter</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preprečuje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težave</a:t>
            </a:r>
            <a:r>
              <a:rPr lang="en-US" sz="2600" dirty="0">
                <a:solidFill>
                  <a:schemeClr val="dk1"/>
                </a:solidFill>
                <a:latin typeface="Helvetica Neue"/>
                <a:ea typeface="Helvetica Neue"/>
                <a:cs typeface="Helvetica Neue"/>
                <a:sym typeface="Helvetica Neue"/>
              </a:rPr>
              <a:t> s </a:t>
            </a:r>
            <a:r>
              <a:rPr lang="en-US" sz="2600" dirty="0" err="1">
                <a:solidFill>
                  <a:schemeClr val="dk1"/>
                </a:solidFill>
                <a:latin typeface="Helvetica Neue"/>
                <a:ea typeface="Helvetica Neue"/>
                <a:cs typeface="Helvetica Neue"/>
                <a:sym typeface="Helvetica Neue"/>
              </a:rPr>
              <a:t>fizičnimi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trdimi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diski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kot</a:t>
            </a:r>
            <a:r>
              <a:rPr lang="en-US" sz="2600" dirty="0">
                <a:solidFill>
                  <a:schemeClr val="dk1"/>
                </a:solidFill>
                <a:latin typeface="Helvetica Neue"/>
                <a:ea typeface="Helvetica Neue"/>
                <a:cs typeface="Helvetica Neue"/>
                <a:sym typeface="Helvetica Neue"/>
              </a:rPr>
              <a:t> so </a:t>
            </a:r>
            <a:r>
              <a:rPr lang="en-US" sz="2600" dirty="0" err="1">
                <a:solidFill>
                  <a:schemeClr val="dk1"/>
                </a:solidFill>
                <a:latin typeface="Helvetica Neue"/>
                <a:ea typeface="Helvetica Neue"/>
                <a:cs typeface="Helvetica Neue"/>
                <a:sym typeface="Helvetica Neue"/>
              </a:rPr>
              <a:t>pomanjkanje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prostora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izgube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ali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poslabšanje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stanja.Kljub</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imenu</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oblak</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ni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edinstvena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entiteta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temveč</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ima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vsak</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ponudnik</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svojo</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zato</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obstaja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več</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možnosti</a:t>
            </a:r>
            <a:r>
              <a:rPr lang="en-US" sz="26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600" dirty="0">
                <a:solidFill>
                  <a:schemeClr val="dk1"/>
                </a:solidFill>
                <a:latin typeface="Helvetica Neue"/>
                <a:ea typeface="Helvetica Neue"/>
                <a:cs typeface="Helvetica Neue"/>
                <a:sym typeface="Helvetica Neue"/>
              </a:rPr>
              <a:t>Priljubljena možnost, usmerjeva v plačljive načrte                          , </a:t>
            </a:r>
            <a:r>
              <a:rPr lang="pl-PL" sz="2600" dirty="0">
                <a:solidFill>
                  <a:schemeClr val="dk1"/>
                </a:solidFill>
                <a:latin typeface="Helvetica Neue"/>
                <a:ea typeface="Helvetica Neue"/>
                <a:cs typeface="Helvetica Neue"/>
                <a:sym typeface="Helvetica Neue"/>
              </a:rPr>
              <a:t>ponuja brezplačen načrt z 2 GB.</a:t>
            </a:r>
            <a:r>
              <a:rPr lang="es-ES" sz="2600" dirty="0">
                <a:solidFill>
                  <a:schemeClr val="dk1"/>
                </a:solidFill>
                <a:latin typeface="Helvetica Neue"/>
                <a:ea typeface="Helvetica Neue"/>
                <a:cs typeface="Helvetica Neue"/>
                <a:sym typeface="Helvetica Neue"/>
              </a:rPr>
              <a:t>    </a:t>
            </a:r>
            <a:endParaRPr sz="2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s-ES" sz="2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600" dirty="0">
                <a:solidFill>
                  <a:schemeClr val="dk1"/>
                </a:solidFill>
                <a:latin typeface="Helvetica Neue"/>
                <a:ea typeface="Helvetica Neue"/>
                <a:cs typeface="Helvetica Neue"/>
                <a:sym typeface="Helvetica Neue"/>
              </a:rPr>
              <a:t>S 5 GB oziroma 15 GB je Microsoftova                                  in                                  </a:t>
            </a:r>
            <a:r>
              <a:rPr lang="pl-PL" sz="2600" dirty="0">
                <a:solidFill>
                  <a:schemeClr val="dk1"/>
                </a:solidFill>
                <a:latin typeface="Helvetica Neue"/>
                <a:ea typeface="Helvetica Neue"/>
                <a:cs typeface="Helvetica Neue"/>
                <a:sym typeface="Helvetica Neue"/>
              </a:rPr>
              <a:t>ponujajo tudi popolno integracijo v svoja okolja.</a:t>
            </a:r>
            <a:r>
              <a:rPr lang="en-US" sz="26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endParaRPr sz="2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600" dirty="0">
                <a:solidFill>
                  <a:schemeClr val="dk1"/>
                </a:solidFill>
                <a:latin typeface="Helvetica Neue"/>
                <a:ea typeface="Helvetica Neue"/>
                <a:cs typeface="Helvetica Neue"/>
                <a:sym typeface="Helvetica Neue"/>
              </a:rPr>
              <a:t>Nazadnje, čeprav se večinoma uporablja za izmenjavo datotek                   brezplačnim uporabnikom omogoča shranjevanje do 20 GB</a:t>
            </a:r>
            <a:endParaRPr dirty="0"/>
          </a:p>
          <a:p>
            <a:pPr marL="0" marR="0" lvl="0" indent="0" algn="l" rtl="0">
              <a:spcBef>
                <a:spcPts val="0"/>
              </a:spcBef>
              <a:spcAft>
                <a:spcPts val="0"/>
              </a:spcAft>
              <a:buNone/>
            </a:pPr>
            <a:endParaRPr sz="2600" dirty="0">
              <a:solidFill>
                <a:schemeClr val="dk1"/>
              </a:solidFill>
              <a:latin typeface="Helvetica Neue"/>
              <a:ea typeface="Helvetica Neue"/>
              <a:cs typeface="Helvetica Neue"/>
              <a:sym typeface="Helvetica Neue"/>
            </a:endParaRPr>
          </a:p>
        </p:txBody>
      </p:sp>
      <p:pic>
        <p:nvPicPr>
          <p:cNvPr id="228" name="Google Shape;228;p13"/>
          <p:cNvPicPr preferRelativeResize="0"/>
          <p:nvPr/>
        </p:nvPicPr>
        <p:blipFill rotWithShape="1">
          <a:blip r:embed="rId3">
            <a:alphaModFix/>
          </a:blip>
          <a:srcRect/>
          <a:stretch/>
        </p:blipFill>
        <p:spPr>
          <a:xfrm>
            <a:off x="8732177" y="5618324"/>
            <a:ext cx="2209800" cy="528129"/>
          </a:xfrm>
          <a:prstGeom prst="rect">
            <a:avLst/>
          </a:prstGeom>
          <a:noFill/>
          <a:ln>
            <a:noFill/>
          </a:ln>
        </p:spPr>
      </p:pic>
      <p:pic>
        <p:nvPicPr>
          <p:cNvPr id="229" name="Google Shape;229;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95228" y="6406549"/>
            <a:ext cx="1941849" cy="528736"/>
          </a:xfrm>
          <a:prstGeom prst="rect">
            <a:avLst/>
          </a:prstGeom>
          <a:noFill/>
          <a:ln>
            <a:noFill/>
          </a:ln>
        </p:spPr>
      </p:pic>
      <p:pic>
        <p:nvPicPr>
          <p:cNvPr id="230" name="Google Shape;230;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076345" y="6443040"/>
            <a:ext cx="2586143" cy="455755"/>
          </a:xfrm>
          <a:prstGeom prst="rect">
            <a:avLst/>
          </a:prstGeom>
          <a:noFill/>
          <a:ln>
            <a:noFill/>
          </a:ln>
        </p:spPr>
      </p:pic>
      <p:pic>
        <p:nvPicPr>
          <p:cNvPr id="231" name="Google Shape;231;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719170" y="7641855"/>
            <a:ext cx="1462355" cy="4753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p:nvPr/>
        </p:nvSpPr>
        <p:spPr>
          <a:xfrm>
            <a:off x="1795157" y="1514179"/>
            <a:ext cx="3581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rPr>
              <a:t>Povzetek</a:t>
            </a:r>
            <a:endParaRPr dirty="0"/>
          </a:p>
        </p:txBody>
      </p:sp>
      <p:sp>
        <p:nvSpPr>
          <p:cNvPr id="237" name="Google Shape;237;p14"/>
          <p:cNvSpPr txBox="1"/>
          <p:nvPr/>
        </p:nvSpPr>
        <p:spPr>
          <a:xfrm>
            <a:off x="2362200" y="2879881"/>
            <a:ext cx="327014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ED9DAB"/>
                </a:solidFill>
                <a:latin typeface="Helvetica Neue"/>
                <a:ea typeface="Helvetica Neue"/>
                <a:cs typeface="Helvetica Neue"/>
                <a:sym typeface="Helvetica Neue"/>
              </a:rPr>
              <a:t>Kibernetska varnost</a:t>
            </a:r>
            <a:endParaRPr sz="2800" b="1" dirty="0">
              <a:solidFill>
                <a:srgbClr val="ED9DAB"/>
              </a:solidFill>
              <a:latin typeface="Helvetica Neue"/>
              <a:ea typeface="Helvetica Neue"/>
              <a:cs typeface="Helvetica Neue"/>
              <a:sym typeface="Helvetica Neue"/>
            </a:endParaRPr>
          </a:p>
        </p:txBody>
      </p:sp>
      <p:sp>
        <p:nvSpPr>
          <p:cNvPr id="238" name="Google Shape;238;p14"/>
          <p:cNvSpPr txBox="1"/>
          <p:nvPr/>
        </p:nvSpPr>
        <p:spPr>
          <a:xfrm>
            <a:off x="2362197" y="3851827"/>
            <a:ext cx="2286001"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sz="2400">
                <a:solidFill>
                  <a:schemeClr val="dk1"/>
                </a:solidFill>
                <a:latin typeface="Helvetica Neue"/>
                <a:ea typeface="Helvetica Neue"/>
                <a:cs typeface="Helvetica Neue"/>
                <a:sym typeface="Helvetica Neue"/>
              </a:rPr>
              <a:t>Protokoli so prav tako pomembni kot aplikacije</a:t>
            </a:r>
            <a:endParaRPr sz="2400" dirty="0">
              <a:solidFill>
                <a:schemeClr val="dk1"/>
              </a:solidFill>
              <a:latin typeface="Helvetica Neue"/>
              <a:ea typeface="Helvetica Neue"/>
              <a:cs typeface="Helvetica Neue"/>
              <a:sym typeface="Helvetica Neue"/>
            </a:endParaRPr>
          </a:p>
        </p:txBody>
      </p:sp>
      <p:sp>
        <p:nvSpPr>
          <p:cNvPr id="239" name="Google Shape;239;p14"/>
          <p:cNvSpPr txBox="1"/>
          <p:nvPr/>
        </p:nvSpPr>
        <p:spPr>
          <a:xfrm>
            <a:off x="2362200" y="5617102"/>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ED9DAB"/>
                </a:solidFill>
                <a:latin typeface="Helvetica Neue"/>
                <a:ea typeface="Helvetica Neue"/>
                <a:cs typeface="Helvetica Neue"/>
                <a:sym typeface="Helvetica Neue"/>
              </a:rPr>
              <a:t>Odgovornost</a:t>
            </a:r>
            <a:endParaRPr sz="2800" b="1" dirty="0">
              <a:solidFill>
                <a:srgbClr val="ED9DAB"/>
              </a:solidFill>
              <a:latin typeface="Helvetica Neue"/>
              <a:ea typeface="Helvetica Neue"/>
              <a:cs typeface="Helvetica Neue"/>
              <a:sym typeface="Helvetica Neue"/>
            </a:endParaRPr>
          </a:p>
        </p:txBody>
      </p:sp>
      <p:sp>
        <p:nvSpPr>
          <p:cNvPr id="240" name="Google Shape;240;p14"/>
          <p:cNvSpPr txBox="1"/>
          <p:nvPr/>
        </p:nvSpPr>
        <p:spPr>
          <a:xfrm>
            <a:off x="2378388" y="6140322"/>
            <a:ext cx="2743202"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latin typeface="Helvetica Neue" panose="020B0604020202020204" charset="0"/>
              </a:rPr>
              <a:t>Netiketa in zdrava pamet sta še posebej pomembni.</a:t>
            </a:r>
            <a:endParaRPr sz="4000" dirty="0">
              <a:solidFill>
                <a:schemeClr val="dk1"/>
              </a:solidFill>
              <a:latin typeface="Helvetica Neue" panose="020B0604020202020204" charset="0"/>
              <a:ea typeface="Helvetica Neue"/>
              <a:cs typeface="Helvetica Neue"/>
              <a:sym typeface="Helvetica Neue"/>
            </a:endParaRPr>
          </a:p>
        </p:txBody>
      </p:sp>
      <p:sp>
        <p:nvSpPr>
          <p:cNvPr id="241" name="Google Shape;241;p14"/>
          <p:cNvSpPr txBox="1"/>
          <p:nvPr/>
        </p:nvSpPr>
        <p:spPr>
          <a:xfrm>
            <a:off x="13182602" y="2964369"/>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ED9DAB"/>
                </a:solidFill>
                <a:latin typeface="Helvetica Neue"/>
                <a:ea typeface="Helvetica Neue"/>
                <a:cs typeface="Helvetica Neue"/>
                <a:sym typeface="Helvetica Neue"/>
              </a:rPr>
              <a:t>Zasebnost</a:t>
            </a:r>
            <a:endParaRPr sz="2800" b="1" dirty="0">
              <a:solidFill>
                <a:srgbClr val="ED9DAB"/>
              </a:solidFill>
              <a:latin typeface="Helvetica Neue"/>
              <a:ea typeface="Helvetica Neue"/>
              <a:cs typeface="Helvetica Neue"/>
              <a:sym typeface="Helvetica Neue"/>
            </a:endParaRPr>
          </a:p>
        </p:txBody>
      </p:sp>
      <p:sp>
        <p:nvSpPr>
          <p:cNvPr id="242" name="Google Shape;242;p14"/>
          <p:cNvSpPr txBox="1"/>
          <p:nvPr/>
        </p:nvSpPr>
        <p:spPr>
          <a:xfrm>
            <a:off x="13182602" y="3530380"/>
            <a:ext cx="3124198"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sz="2400">
                <a:solidFill>
                  <a:schemeClr val="dk1"/>
                </a:solidFill>
                <a:latin typeface="Helvetica Neue"/>
                <a:ea typeface="Helvetica Neue"/>
                <a:cs typeface="Helvetica Neue"/>
                <a:sym typeface="Helvetica Neue"/>
              </a:rPr>
              <a:t>Bodite pozorni na to, kaj delite na spletu.</a:t>
            </a:r>
            <a:endParaRPr sz="2400" dirty="0">
              <a:solidFill>
                <a:schemeClr val="dk1"/>
              </a:solidFill>
              <a:latin typeface="Helvetica Neue"/>
              <a:ea typeface="Helvetica Neue"/>
              <a:cs typeface="Helvetica Neue"/>
              <a:sym typeface="Helvetica Neue"/>
            </a:endParaRPr>
          </a:p>
        </p:txBody>
      </p:sp>
      <p:sp>
        <p:nvSpPr>
          <p:cNvPr id="243" name="Google Shape;243;p14"/>
          <p:cNvSpPr txBox="1"/>
          <p:nvPr/>
        </p:nvSpPr>
        <p:spPr>
          <a:xfrm>
            <a:off x="13182602" y="5628895"/>
            <a:ext cx="2743201"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Uporabna orodja</a:t>
            </a:r>
            <a:endParaRPr sz="2800" b="1" dirty="0">
              <a:solidFill>
                <a:srgbClr val="ED9DAB"/>
              </a:solidFill>
              <a:latin typeface="Helvetica Neue"/>
              <a:ea typeface="Helvetica Neue"/>
              <a:cs typeface="Helvetica Neue"/>
              <a:sym typeface="Helvetica Neue"/>
            </a:endParaRPr>
          </a:p>
        </p:txBody>
      </p:sp>
      <p:sp>
        <p:nvSpPr>
          <p:cNvPr id="244" name="Google Shape;244;p14"/>
          <p:cNvSpPr txBox="1"/>
          <p:nvPr/>
        </p:nvSpPr>
        <p:spPr>
          <a:xfrm>
            <a:off x="13182602" y="6582962"/>
            <a:ext cx="2819402" cy="193895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2400" dirty="0">
                <a:solidFill>
                  <a:schemeClr val="dk1"/>
                </a:solidFill>
                <a:latin typeface="Helvetica Neue"/>
                <a:ea typeface="Helvetica Neue"/>
                <a:cs typeface="Helvetica Neue"/>
                <a:sym typeface="Helvetica Neue"/>
              </a:rPr>
              <a:t>Vključujejo omrežja VPN, protivirusno programsko opremo in aplikacije v oblaku.</a:t>
            </a:r>
            <a:endParaRPr sz="2400" dirty="0">
              <a:solidFill>
                <a:schemeClr val="dk1"/>
              </a:solidFill>
              <a:latin typeface="Helvetica Neue"/>
              <a:ea typeface="Helvetica Neue"/>
              <a:cs typeface="Helvetica Neue"/>
              <a:sym typeface="Helvetica Neue"/>
            </a:endParaRPr>
          </a:p>
        </p:txBody>
      </p:sp>
      <p:pic>
        <p:nvPicPr>
          <p:cNvPr id="245" name="Google Shape;24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246" name="Google Shape;246;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5637323"/>
            <a:ext cx="467367" cy="450740"/>
          </a:xfrm>
          <a:prstGeom prst="rect">
            <a:avLst/>
          </a:prstGeom>
          <a:noFill/>
          <a:ln>
            <a:noFill/>
          </a:ln>
        </p:spPr>
      </p:pic>
      <p:pic>
        <p:nvPicPr>
          <p:cNvPr id="247" name="Google Shape;247;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348" y="3029773"/>
            <a:ext cx="467367" cy="450740"/>
          </a:xfrm>
          <a:prstGeom prst="rect">
            <a:avLst/>
          </a:prstGeom>
          <a:noFill/>
          <a:ln>
            <a:noFill/>
          </a:ln>
        </p:spPr>
      </p:pic>
      <p:pic>
        <p:nvPicPr>
          <p:cNvPr id="248" name="Google Shape;248;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348" y="5690367"/>
            <a:ext cx="467367" cy="450740"/>
          </a:xfrm>
          <a:prstGeom prst="rect">
            <a:avLst/>
          </a:prstGeom>
          <a:noFill/>
          <a:ln>
            <a:noFill/>
          </a:ln>
        </p:spPr>
      </p:pic>
      <p:pic>
        <p:nvPicPr>
          <p:cNvPr id="249" name="Google Shape;249;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39" y="3600730"/>
            <a:ext cx="6323123" cy="30855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s-ES" sz="8000" b="1">
                <a:solidFill>
                  <a:srgbClr val="D00B24"/>
                </a:solidFill>
                <a:latin typeface="Arial"/>
                <a:ea typeface="Arial"/>
                <a:cs typeface="Arial"/>
                <a:sym typeface="Arial"/>
              </a:rPr>
              <a:t>Thank you!</a:t>
            </a:r>
            <a:endParaRPr sz="8000" b="1" i="0" u="none" strike="noStrike" cap="none">
              <a:solidFill>
                <a:srgbClr val="D00B24"/>
              </a:solidFill>
              <a:latin typeface="Arial"/>
              <a:ea typeface="Arial"/>
              <a:cs typeface="Arial"/>
              <a:sym typeface="Arial"/>
            </a:endParaRPr>
          </a:p>
        </p:txBody>
      </p:sp>
      <p:sp>
        <p:nvSpPr>
          <p:cNvPr id="255" name="Google Shape;255;p15"/>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s-E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Učni izidi</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a:solidFill>
                  <a:schemeClr val="dk1"/>
                </a:solidFill>
                <a:latin typeface="Helvetica Neue"/>
                <a:ea typeface="Helvetica Neue"/>
                <a:cs typeface="Helvetica Neue"/>
                <a:sym typeface="Helvetica Neue"/>
              </a:rPr>
              <a:t>Ob koncu tega modula boste lahko:</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693846"/>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416907"/>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506549"/>
            <a:ext cx="467367" cy="450740"/>
          </a:xfrm>
          <a:prstGeom prst="rect">
            <a:avLst/>
          </a:prstGeom>
          <a:noFill/>
          <a:ln>
            <a:noFill/>
          </a:ln>
        </p:spPr>
      </p:pic>
      <p:sp>
        <p:nvSpPr>
          <p:cNvPr id="126" name="Google Shape;126;p2"/>
          <p:cNvSpPr txBox="1"/>
          <p:nvPr/>
        </p:nvSpPr>
        <p:spPr>
          <a:xfrm>
            <a:off x="2514595" y="3635186"/>
            <a:ext cx="7912853" cy="138499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se seznanite s kibernetsko varnostjo in razumete osnovna uporabna orodja (VPN, protivirusna programska oprema, aplikacije v oblaku).</a:t>
            </a:r>
            <a:endParaRPr sz="2800" b="1" dirty="0">
              <a:solidFill>
                <a:srgbClr val="ED9DAB"/>
              </a:solidFill>
              <a:latin typeface="Helvetica Neue"/>
              <a:ea typeface="Helvetica Neue"/>
              <a:cs typeface="Helvetica Neue"/>
              <a:sym typeface="Helvetica Neue"/>
            </a:endParaRPr>
          </a:p>
        </p:txBody>
      </p:sp>
      <p:sp>
        <p:nvSpPr>
          <p:cNvPr id="127" name="Google Shape;127;p2"/>
          <p:cNvSpPr txBox="1"/>
          <p:nvPr/>
        </p:nvSpPr>
        <p:spPr>
          <a:xfrm>
            <a:off x="2514595" y="5179993"/>
            <a:ext cx="6773096"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razviti svojo odgovornost v zvezi z netiketiranjem</a:t>
            </a:r>
            <a:endParaRPr sz="2800" b="1" dirty="0">
              <a:solidFill>
                <a:srgbClr val="ED9DAB"/>
              </a:solidFill>
              <a:latin typeface="Helvetica Neue"/>
              <a:ea typeface="Helvetica Neue"/>
              <a:cs typeface="Helvetica Neue"/>
              <a:sym typeface="Helvetica Neue"/>
            </a:endParaRPr>
          </a:p>
        </p:txBody>
      </p:sp>
      <p:sp>
        <p:nvSpPr>
          <p:cNvPr id="128" name="Google Shape;128;p2"/>
          <p:cNvSpPr txBox="1"/>
          <p:nvPr/>
        </p:nvSpPr>
        <p:spPr>
          <a:xfrm>
            <a:off x="2514595" y="6273105"/>
            <a:ext cx="5479874"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razumeti, kako ohraniti zasebnost pri deljenju vsebine na spletu.</a:t>
            </a:r>
            <a:endParaRPr sz="2800" b="1" dirty="0">
              <a:solidFill>
                <a:srgbClr val="ED9DAB"/>
              </a:solidFill>
              <a:latin typeface="Helvetica Neue"/>
              <a:ea typeface="Helvetica Neue"/>
              <a:cs typeface="Helvetica Neue"/>
              <a:sym typeface="Helvetica Neue"/>
            </a:endParaRPr>
          </a:p>
        </p:txBody>
      </p:sp>
      <p:pic>
        <p:nvPicPr>
          <p:cNvPr id="129" name="Google Shape;129;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rPr>
              <a:t>Kazalo</a:t>
            </a:r>
            <a:endParaRPr sz="4400" b="1" dirty="0">
              <a:solidFill>
                <a:srgbClr val="D00B24"/>
              </a:solidFill>
              <a:latin typeface="Arial"/>
              <a:ea typeface="Arial"/>
              <a:cs typeface="Arial"/>
              <a:sym typeface="Arial"/>
            </a:endParaRPr>
          </a:p>
        </p:txBody>
      </p:sp>
      <p:grpSp>
        <p:nvGrpSpPr>
          <p:cNvPr id="135" name="Google Shape;135;p3"/>
          <p:cNvGrpSpPr/>
          <p:nvPr/>
        </p:nvGrpSpPr>
        <p:grpSpPr>
          <a:xfrm>
            <a:off x="2362199" y="2919517"/>
            <a:ext cx="6629397" cy="2253727"/>
            <a:chOff x="6420992" y="1321255"/>
            <a:chExt cx="5124925" cy="2253727"/>
          </a:xfrm>
        </p:grpSpPr>
        <p:sp>
          <p:nvSpPr>
            <p:cNvPr id="136" name="Google Shape;136;p3"/>
            <p:cNvSpPr txBox="1"/>
            <p:nvPr/>
          </p:nvSpPr>
          <p:spPr>
            <a:xfrm>
              <a:off x="6420992" y="1789918"/>
              <a:ext cx="5124925" cy="178506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Uvod</a:t>
              </a:r>
              <a:endParaRPr dirty="0"/>
            </a:p>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Ostanite na tekočem glede vsega</a:t>
              </a:r>
              <a:endParaRPr dirty="0"/>
            </a:p>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ea typeface="Helvetica Neue"/>
                  <a:cs typeface="Helvetica Neue"/>
                  <a:sym typeface="Helvetica Neue"/>
                </a:rPr>
                <a:t>Poslužujte se shranjevanja!</a:t>
              </a:r>
            </a:p>
            <a:p>
              <a:pPr marL="342900" marR="0" lvl="0" indent="-342900" algn="l" rtl="0">
                <a:spcBef>
                  <a:spcPts val="0"/>
                </a:spcBef>
                <a:spcAft>
                  <a:spcPts val="0"/>
                </a:spcAft>
                <a:buClr>
                  <a:schemeClr val="dk1"/>
                </a:buClr>
                <a:buSzPts val="2400"/>
                <a:buFont typeface="Arial"/>
                <a:buChar char="•"/>
              </a:pPr>
              <a:r>
                <a:rPr lang="en-US" sz="2400" dirty="0" err="1">
                  <a:latin typeface="Helvetica Neue" panose="020B0604020202020204" charset="0"/>
                </a:rPr>
                <a:t>Gesla</a:t>
              </a:r>
              <a:r>
                <a:rPr lang="en-US" sz="2400" dirty="0">
                  <a:latin typeface="Helvetica Neue" panose="020B0604020202020204" charset="0"/>
                </a:rPr>
                <a:t> in </a:t>
              </a:r>
              <a:r>
                <a:rPr lang="en-US" sz="2400" dirty="0" err="1">
                  <a:latin typeface="Helvetica Neue" panose="020B0604020202020204" charset="0"/>
                </a:rPr>
                <a:t>večfaktorsko</a:t>
              </a:r>
              <a:r>
                <a:rPr lang="en-US" sz="2400" dirty="0">
                  <a:latin typeface="Helvetica Neue" panose="020B0604020202020204" charset="0"/>
                </a:rPr>
                <a:t> </a:t>
              </a:r>
              <a:r>
                <a:rPr lang="en-US" sz="2400" dirty="0" err="1">
                  <a:latin typeface="Helvetica Neue" panose="020B0604020202020204" charset="0"/>
                </a:rPr>
                <a:t>preverjanje</a:t>
              </a:r>
              <a:r>
                <a:rPr lang="en-US" sz="2400" dirty="0">
                  <a:latin typeface="Helvetica Neue" panose="020B0604020202020204" charset="0"/>
                </a:rPr>
                <a:t> </a:t>
              </a:r>
              <a:r>
                <a:rPr lang="en-US" sz="2400" dirty="0" err="1">
                  <a:latin typeface="Helvetica Neue" panose="020B0604020202020204" charset="0"/>
                </a:rPr>
                <a:t>pristnosti</a:t>
              </a:r>
              <a:endParaRPr sz="2400" dirty="0">
                <a:latin typeface="Helvetica Neue" panose="020B0604020202020204" charset="0"/>
              </a:endParaRPr>
            </a:p>
            <a:p>
              <a:pPr marL="342900" marR="0" lvl="0" indent="-342900" algn="l" rtl="0">
                <a:spcBef>
                  <a:spcPts val="0"/>
                </a:spcBef>
                <a:spcAft>
                  <a:spcPts val="0"/>
                </a:spcAft>
                <a:buClr>
                  <a:schemeClr val="dk1"/>
                </a:buClr>
                <a:buSzPts val="2400"/>
                <a:buFont typeface="Arial"/>
                <a:buChar char="•"/>
              </a:pPr>
              <a:endParaRPr dirty="0"/>
            </a:p>
          </p:txBody>
        </p:sp>
        <p:sp>
          <p:nvSpPr>
            <p:cNvPr id="137" name="Google Shape;137;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dirty="0">
                  <a:solidFill>
                    <a:schemeClr val="dk1"/>
                  </a:solidFill>
                  <a:latin typeface="Helvetica Neue"/>
                  <a:ea typeface="Helvetica Neue"/>
                  <a:cs typeface="Helvetica Neue"/>
                  <a:sym typeface="Helvetica Neue"/>
                </a:rPr>
                <a:t>Nasveti in triki glede kibernetske varnosti </a:t>
              </a:r>
              <a:endParaRPr sz="2800" b="1" dirty="0">
                <a:solidFill>
                  <a:schemeClr val="dk1"/>
                </a:solidFill>
                <a:latin typeface="Helvetica Neue"/>
                <a:ea typeface="Helvetica Neue"/>
                <a:cs typeface="Helvetica Neue"/>
                <a:sym typeface="Helvetica Neue"/>
              </a:endParaRPr>
            </a:p>
          </p:txBody>
        </p:sp>
      </p:grpSp>
      <p:grpSp>
        <p:nvGrpSpPr>
          <p:cNvPr id="138" name="Google Shape;138;p3"/>
          <p:cNvGrpSpPr/>
          <p:nvPr/>
        </p:nvGrpSpPr>
        <p:grpSpPr>
          <a:xfrm>
            <a:off x="2362198" y="5143500"/>
            <a:ext cx="6934207" cy="1198212"/>
            <a:chOff x="6420993" y="1336374"/>
            <a:chExt cx="5124926" cy="1351066"/>
          </a:xfrm>
        </p:grpSpPr>
        <p:sp>
          <p:nvSpPr>
            <p:cNvPr id="139" name="Google Shape;139;p3"/>
            <p:cNvSpPr txBox="1"/>
            <p:nvPr/>
          </p:nvSpPr>
          <p:spPr>
            <a:xfrm>
              <a:off x="6420994" y="1750480"/>
              <a:ext cx="5124925" cy="9369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Varujte zasebnost</a:t>
              </a:r>
              <a:endParaRPr dirty="0"/>
            </a:p>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Pazite na netiketo (varno ravnanje z omrežji)</a:t>
              </a:r>
              <a:endParaRPr dirty="0"/>
            </a:p>
          </p:txBody>
        </p:sp>
        <p:sp>
          <p:nvSpPr>
            <p:cNvPr id="140" name="Google Shape;140;p3"/>
            <p:cNvSpPr txBox="1"/>
            <p:nvPr/>
          </p:nvSpPr>
          <p:spPr>
            <a:xfrm>
              <a:off x="6420993" y="1336374"/>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dirty="0">
                  <a:solidFill>
                    <a:schemeClr val="dk1"/>
                  </a:solidFill>
                  <a:latin typeface="Helvetica Neue"/>
                  <a:ea typeface="Helvetica Neue"/>
                  <a:cs typeface="Helvetica Neue"/>
                  <a:sym typeface="Helvetica Neue"/>
                </a:rPr>
                <a:t>Varno ravnanje</a:t>
              </a:r>
              <a:endParaRPr sz="2800" b="1" dirty="0">
                <a:solidFill>
                  <a:schemeClr val="dk1"/>
                </a:solidFill>
                <a:latin typeface="Helvetica Neue"/>
                <a:ea typeface="Helvetica Neue"/>
                <a:cs typeface="Helvetica Neue"/>
                <a:sym typeface="Helvetica Neue"/>
              </a:endParaRPr>
            </a:p>
          </p:txBody>
        </p:sp>
      </p:grpSp>
      <p:grpSp>
        <p:nvGrpSpPr>
          <p:cNvPr id="141" name="Google Shape;141;p3"/>
          <p:cNvGrpSpPr/>
          <p:nvPr/>
        </p:nvGrpSpPr>
        <p:grpSpPr>
          <a:xfrm>
            <a:off x="2362199" y="6575248"/>
            <a:ext cx="5124926" cy="1647956"/>
            <a:chOff x="6420993" y="1302812"/>
            <a:chExt cx="5124926" cy="1647956"/>
          </a:xfrm>
        </p:grpSpPr>
        <p:sp>
          <p:nvSpPr>
            <p:cNvPr id="142" name="Google Shape;142;p3"/>
            <p:cNvSpPr txBox="1"/>
            <p:nvPr/>
          </p:nvSpPr>
          <p:spPr>
            <a:xfrm>
              <a:off x="6420994" y="1750480"/>
              <a:ext cx="5124925"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ea typeface="Helvetica Neue"/>
                  <a:cs typeface="Helvetica Neue"/>
                  <a:sym typeface="Helvetica Neue"/>
                </a:rPr>
                <a:t>VPN-ji</a:t>
              </a:r>
              <a:endParaRPr dirty="0"/>
            </a:p>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Protivirusna programska oprema</a:t>
              </a:r>
              <a:endParaRPr dirty="0"/>
            </a:p>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Oblak</a:t>
              </a:r>
              <a:endParaRPr dirty="0"/>
            </a:p>
          </p:txBody>
        </p:sp>
        <p:sp>
          <p:nvSpPr>
            <p:cNvPr id="143" name="Google Shape;143;p3"/>
            <p:cNvSpPr txBox="1"/>
            <p:nvPr/>
          </p:nvSpPr>
          <p:spPr>
            <a:xfrm>
              <a:off x="6420993" y="1302812"/>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grpSp>
      <p:pic>
        <p:nvPicPr>
          <p:cNvPr id="144" name="Google Shape;14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45" name="Google Shape;14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5" y="5172785"/>
            <a:ext cx="467367" cy="450740"/>
          </a:xfrm>
          <a:prstGeom prst="rect">
            <a:avLst/>
          </a:prstGeom>
          <a:noFill/>
          <a:ln>
            <a:noFill/>
          </a:ln>
        </p:spPr>
      </p:pic>
      <p:pic>
        <p:nvPicPr>
          <p:cNvPr id="146" name="Google Shape;146;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8" y="6660387"/>
            <a:ext cx="467367" cy="450740"/>
          </a:xfrm>
          <a:prstGeom prst="rect">
            <a:avLst/>
          </a:prstGeom>
          <a:noFill/>
          <a:ln>
            <a:noFill/>
          </a:ln>
        </p:spPr>
      </p:pic>
      <p:pic>
        <p:nvPicPr>
          <p:cNvPr id="147" name="Google Shape;147;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
        <p:nvSpPr>
          <p:cNvPr id="3" name="PoljeZBesedilom 2">
            <a:extLst>
              <a:ext uri="{FF2B5EF4-FFF2-40B4-BE49-F238E27FC236}">
                <a16:creationId xmlns:a16="http://schemas.microsoft.com/office/drawing/2014/main" id="{BCA73344-71E6-B4B8-EF11-753AC4CE46D9}"/>
              </a:ext>
            </a:extLst>
          </p:cNvPr>
          <p:cNvSpPr txBox="1"/>
          <p:nvPr/>
        </p:nvSpPr>
        <p:spPr>
          <a:xfrm>
            <a:off x="2362198" y="6636803"/>
            <a:ext cx="9144000" cy="461665"/>
          </a:xfrm>
          <a:prstGeom prst="rect">
            <a:avLst/>
          </a:prstGeom>
          <a:noFill/>
        </p:spPr>
        <p:txBody>
          <a:bodyPr wrap="square">
            <a:spAutoFit/>
          </a:bodyPr>
          <a:lstStyle/>
          <a:p>
            <a:r>
              <a:rPr lang="en-US" sz="2400" b="1" dirty="0" err="1">
                <a:latin typeface="Helvetica Neue" panose="020B0604020202020204" charset="0"/>
              </a:rPr>
              <a:t>Orodja</a:t>
            </a:r>
            <a:r>
              <a:rPr lang="en-US" sz="2400" b="1" dirty="0">
                <a:latin typeface="Helvetica Neue" panose="020B0604020202020204" charset="0"/>
              </a:rPr>
              <a:t> za </a:t>
            </a:r>
            <a:r>
              <a:rPr lang="en-US" sz="2400" b="1" dirty="0" err="1">
                <a:latin typeface="Helvetica Neue" panose="020B0604020202020204" charset="0"/>
              </a:rPr>
              <a:t>izboljšanje</a:t>
            </a:r>
            <a:r>
              <a:rPr lang="en-US" sz="2400" b="1" dirty="0">
                <a:latin typeface="Helvetica Neue" panose="020B0604020202020204" charset="0"/>
              </a:rPr>
              <a:t> </a:t>
            </a:r>
            <a:r>
              <a:rPr lang="en-US" sz="2400" b="1" dirty="0" err="1">
                <a:latin typeface="Helvetica Neue" panose="020B0604020202020204" charset="0"/>
              </a:rPr>
              <a:t>varnosti</a:t>
            </a:r>
            <a:r>
              <a:rPr lang="en-US" sz="2400" b="1" dirty="0">
                <a:latin typeface="Helvetica Neue" panose="020B0604020202020204" charset="0"/>
              </a:rPr>
              <a:t> IKT</a:t>
            </a:r>
            <a:endParaRPr lang="en-SI" sz="2400" b="1" dirty="0">
              <a:latin typeface="Helvetica Neue"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p:nvPr/>
        </p:nvSpPr>
        <p:spPr>
          <a:xfrm>
            <a:off x="1259909" y="1109828"/>
            <a:ext cx="120396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1.1 Nasveti za kibernetsko varnost: Uvod</a:t>
            </a:r>
            <a:endParaRPr sz="4400" b="1" dirty="0">
              <a:solidFill>
                <a:srgbClr val="D00B24"/>
              </a:solidFill>
              <a:latin typeface="Arial"/>
              <a:ea typeface="Arial"/>
              <a:cs typeface="Arial"/>
              <a:sym typeface="Arial"/>
            </a:endParaRPr>
          </a:p>
        </p:txBody>
      </p:sp>
      <p:sp>
        <p:nvSpPr>
          <p:cNvPr id="153" name="Google Shape;153;p4"/>
          <p:cNvSpPr txBox="1"/>
          <p:nvPr/>
        </p:nvSpPr>
        <p:spPr>
          <a:xfrm>
            <a:off x="1524000" y="2562880"/>
            <a:ext cx="154686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Živimo</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vedno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bolj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povezanem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svetu</a:t>
            </a:r>
            <a:r>
              <a:rPr lang="en-US" sz="2800" dirty="0">
                <a:solidFill>
                  <a:schemeClr val="dk1"/>
                </a:solidFill>
                <a:latin typeface="Helvetica Neue"/>
                <a:ea typeface="Helvetica Neue"/>
                <a:cs typeface="Helvetica Neue"/>
                <a:sym typeface="Helvetica Neue"/>
              </a:rPr>
              <a:t>. To </a:t>
            </a:r>
            <a:r>
              <a:rPr lang="en-US" sz="2800" dirty="0" err="1">
                <a:solidFill>
                  <a:schemeClr val="dk1"/>
                </a:solidFill>
                <a:latin typeface="Helvetica Neue"/>
                <a:ea typeface="Helvetica Neue"/>
                <a:cs typeface="Helvetica Neue"/>
                <a:sym typeface="Helvetica Neue"/>
              </a:rPr>
              <a:t>vključuje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občutek</a:t>
            </a:r>
            <a:r>
              <a:rPr lang="en-US" sz="2800" dirty="0">
                <a:solidFill>
                  <a:schemeClr val="dk1"/>
                </a:solidFill>
                <a:latin typeface="Helvetica Neue"/>
                <a:ea typeface="Helvetica Neue"/>
                <a:cs typeface="Helvetica Neue"/>
                <a:sym typeface="Helvetica Neue"/>
              </a:rPr>
              <a:t>, da </a:t>
            </a:r>
            <a:r>
              <a:rPr lang="en-US" sz="2800" dirty="0" err="1">
                <a:solidFill>
                  <a:schemeClr val="dk1"/>
                </a:solidFill>
                <a:latin typeface="Helvetica Neue"/>
                <a:ea typeface="Helvetica Neue"/>
                <a:cs typeface="Helvetica Neue"/>
                <a:sym typeface="Helvetica Neue"/>
              </a:rPr>
              <a:t>moramo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Instagramu</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deliti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najboljše</a:t>
            </a:r>
            <a:r>
              <a:rPr lang="en-US" sz="2800" dirty="0">
                <a:solidFill>
                  <a:schemeClr val="dk1"/>
                </a:solidFill>
                <a:latin typeface="Helvetica Neue"/>
                <a:ea typeface="Helvetica Neue"/>
                <a:cs typeface="Helvetica Neue"/>
                <a:sym typeface="Helvetica Neue"/>
              </a:rPr>
              <a:t> z </a:t>
            </a:r>
            <a:r>
              <a:rPr lang="en-US" sz="2800" dirty="0" err="1">
                <a:solidFill>
                  <a:schemeClr val="dk1"/>
                </a:solidFill>
                <a:latin typeface="Helvetica Neue"/>
                <a:ea typeface="Helvetica Neue"/>
                <a:cs typeface="Helvetica Neue"/>
                <a:sym typeface="Helvetica Neue"/>
              </a:rPr>
              <a:t>našega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zadnjega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potovanja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premikanje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teme</a:t>
            </a:r>
            <a:r>
              <a:rPr lang="en-US" sz="2800" dirty="0">
                <a:solidFill>
                  <a:schemeClr val="dk1"/>
                </a:solidFill>
                <a:latin typeface="Helvetica Neue"/>
                <a:ea typeface="Helvetica Neue"/>
                <a:cs typeface="Helvetica Neue"/>
                <a:sym typeface="Helvetica Neue"/>
              </a:rPr>
              <a:t> s </a:t>
            </a:r>
            <a:r>
              <a:rPr lang="en-US" sz="2800" dirty="0" err="1">
                <a:solidFill>
                  <a:schemeClr val="dk1"/>
                </a:solidFill>
                <a:latin typeface="Helvetica Neue"/>
                <a:ea typeface="Helvetica Neue"/>
                <a:cs typeface="Helvetica Neue"/>
                <a:sym typeface="Helvetica Neue"/>
              </a:rPr>
              <a:t>prostega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časa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vsak</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klic</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izmenjava</a:t>
            </a:r>
            <a:r>
              <a:rPr lang="en-US" sz="2800" dirty="0">
                <a:solidFill>
                  <a:schemeClr val="dk1"/>
                </a:solidFill>
                <a:latin typeface="Helvetica Neue"/>
                <a:ea typeface="Helvetica Neue"/>
                <a:cs typeface="Helvetica Neue"/>
                <a:sym typeface="Helvetica Neue"/>
              </a:rPr>
              <a:t> e-</a:t>
            </a:r>
            <a:r>
              <a:rPr lang="en-US" sz="2800" dirty="0" err="1">
                <a:solidFill>
                  <a:schemeClr val="dk1"/>
                </a:solidFill>
                <a:latin typeface="Helvetica Neue"/>
                <a:ea typeface="Helvetica Neue"/>
                <a:cs typeface="Helvetica Neue"/>
                <a:sym typeface="Helvetica Neue"/>
              </a:rPr>
              <a:t>pošte</a:t>
            </a:r>
            <a:r>
              <a:rPr lang="en-US" sz="2800" dirty="0">
                <a:solidFill>
                  <a:schemeClr val="dk1"/>
                </a:solidFill>
                <a:latin typeface="Helvetica Neue"/>
                <a:ea typeface="Helvetica Neue"/>
                <a:cs typeface="Helvetica Neue"/>
                <a:sym typeface="Helvetica Neue"/>
              </a:rPr>
              <a:t>, ki se je </a:t>
            </a:r>
            <a:r>
              <a:rPr lang="en-US" sz="2800" dirty="0" err="1">
                <a:solidFill>
                  <a:schemeClr val="dk1"/>
                </a:solidFill>
                <a:latin typeface="Helvetica Neue"/>
                <a:ea typeface="Helvetica Neue"/>
                <a:cs typeface="Helvetica Neue"/>
                <a:sym typeface="Helvetica Neue"/>
              </a:rPr>
              <a:t>udeležimo</a:t>
            </a:r>
            <a:r>
              <a:rPr lang="en-US" sz="2800" dirty="0">
                <a:solidFill>
                  <a:schemeClr val="dk1"/>
                </a:solidFill>
                <a:latin typeface="Helvetica Neue"/>
                <a:ea typeface="Helvetica Neue"/>
                <a:cs typeface="Helvetica Neue"/>
                <a:sym typeface="Helvetica Neue"/>
              </a:rPr>
              <a:t> med </a:t>
            </a:r>
            <a:r>
              <a:rPr lang="en-US" sz="2800" dirty="0" err="1">
                <a:solidFill>
                  <a:schemeClr val="dk1"/>
                </a:solidFill>
                <a:latin typeface="Helvetica Neue"/>
                <a:ea typeface="Helvetica Neue"/>
                <a:cs typeface="Helvetica Neue"/>
                <a:sym typeface="Helvetica Neue"/>
              </a:rPr>
              <a:t>izobraževanjem</a:t>
            </a:r>
            <a:r>
              <a:rPr lang="en-US" sz="2800" dirty="0">
                <a:solidFill>
                  <a:schemeClr val="dk1"/>
                </a:solidFill>
                <a:latin typeface="Helvetica Neue"/>
                <a:ea typeface="Helvetica Neue"/>
                <a:cs typeface="Helvetica Neue"/>
                <a:sym typeface="Helvetica Neue"/>
              </a:rPr>
              <a:t> in/</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delom</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pic>
        <p:nvPicPr>
          <p:cNvPr id="154" name="Google Shape;15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39600" y="4378762"/>
            <a:ext cx="5231750" cy="3614865"/>
          </a:xfrm>
          <a:prstGeom prst="rect">
            <a:avLst/>
          </a:prstGeom>
          <a:noFill/>
          <a:ln>
            <a:noFill/>
          </a:ln>
        </p:spPr>
      </p:pic>
      <p:sp>
        <p:nvSpPr>
          <p:cNvPr id="155" name="Google Shape;155;p4"/>
          <p:cNvSpPr txBox="1"/>
          <p:nvPr/>
        </p:nvSpPr>
        <p:spPr>
          <a:xfrm>
            <a:off x="1524000" y="4353914"/>
            <a:ext cx="9982200"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izmenjave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informacij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nevede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vsebujejo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veliko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podatkov</a:t>
            </a:r>
            <a:r>
              <a:rPr lang="en-US" sz="2800" dirty="0">
                <a:solidFill>
                  <a:schemeClr val="dk1"/>
                </a:solidFill>
                <a:latin typeface="Helvetica Neue"/>
                <a:ea typeface="Helvetica Neue"/>
                <a:cs typeface="Helvetica Neue"/>
                <a:sym typeface="Helvetica Neue"/>
              </a:rPr>
              <a:t> o </a:t>
            </a:r>
            <a:r>
              <a:rPr lang="en-US" sz="2800" dirty="0" err="1">
                <a:solidFill>
                  <a:schemeClr val="dk1"/>
                </a:solidFill>
                <a:latin typeface="Helvetica Neue"/>
                <a:ea typeface="Helvetica Neue"/>
                <a:cs typeface="Helvetica Neue"/>
                <a:sym typeface="Helvetica Neue"/>
              </a:rPr>
              <a:t>nas</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pogosto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občutljivih</a:t>
            </a:r>
            <a:r>
              <a:rPr lang="en-US" sz="2800" dirty="0">
                <a:solidFill>
                  <a:schemeClr val="dk1"/>
                </a:solidFill>
                <a:latin typeface="Helvetica Neue"/>
                <a:ea typeface="Helvetica Neue"/>
                <a:cs typeface="Helvetica Neue"/>
                <a:sym typeface="Helvetica Neue"/>
              </a:rPr>
              <a:t>, ki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lahko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ukradejo</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zbirajo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ljudje</a:t>
            </a:r>
            <a:r>
              <a:rPr lang="en-US" sz="2800" dirty="0">
                <a:solidFill>
                  <a:schemeClr val="dk1"/>
                </a:solidFill>
                <a:latin typeface="Helvetica Neue"/>
                <a:ea typeface="Helvetica Neue"/>
                <a:cs typeface="Helvetica Neue"/>
                <a:sym typeface="Helvetica Neue"/>
              </a:rPr>
              <a:t>, ki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želijo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nezakonito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izkoristiti</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Zato</a:t>
            </a:r>
            <a:r>
              <a:rPr lang="en-US" sz="2800" dirty="0">
                <a:solidFill>
                  <a:schemeClr val="dk1"/>
                </a:solidFill>
                <a:latin typeface="Helvetica Neue"/>
                <a:ea typeface="Helvetica Neue"/>
                <a:cs typeface="Helvetica Neue"/>
                <a:sym typeface="Helvetica Neue"/>
              </a:rPr>
              <a:t> so </a:t>
            </a:r>
            <a:r>
              <a:rPr lang="en-US" sz="2800" dirty="0" err="1">
                <a:solidFill>
                  <a:schemeClr val="dk1"/>
                </a:solidFill>
                <a:latin typeface="Helvetica Neue"/>
                <a:ea typeface="Helvetica Neue"/>
                <a:cs typeface="Helvetica Neue"/>
                <a:sym typeface="Helvetica Neue"/>
              </a:rPr>
              <a:t>protokoli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kibernetske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varnosti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prakse</a:t>
            </a:r>
            <a:r>
              <a:rPr lang="en-US" sz="2800" dirty="0">
                <a:solidFill>
                  <a:schemeClr val="dk1"/>
                </a:solidFill>
                <a:latin typeface="Helvetica Neue"/>
                <a:ea typeface="Helvetica Neue"/>
                <a:cs typeface="Helvetica Neue"/>
                <a:sym typeface="Helvetica Neue"/>
              </a:rPr>
              <a:t> (ki ne </a:t>
            </a:r>
            <a:r>
              <a:rPr lang="en-US" sz="2800" dirty="0" err="1">
                <a:solidFill>
                  <a:schemeClr val="dk1"/>
                </a:solidFill>
                <a:latin typeface="Helvetica Neue"/>
                <a:ea typeface="Helvetica Neue"/>
                <a:cs typeface="Helvetica Neue"/>
                <a:sym typeface="Helvetica Neue"/>
              </a:rPr>
              <a:t>pomenijo</a:t>
            </a:r>
            <a:r>
              <a:rPr lang="en-US" sz="2800" dirty="0">
                <a:solidFill>
                  <a:schemeClr val="dk1"/>
                </a:solidFill>
                <a:latin typeface="Helvetica Neue"/>
                <a:ea typeface="Helvetica Neue"/>
                <a:cs typeface="Helvetica Neue"/>
                <a:sym typeface="Helvetica Neue"/>
              </a:rPr>
              <a:t> le </a:t>
            </a:r>
            <a:r>
              <a:rPr lang="en-US" sz="2800" dirty="0" err="1">
                <a:solidFill>
                  <a:schemeClr val="dk1"/>
                </a:solidFill>
                <a:latin typeface="Helvetica Neue"/>
                <a:ea typeface="Helvetica Neue"/>
                <a:cs typeface="Helvetica Neue"/>
                <a:sym typeface="Helvetica Neue"/>
              </a:rPr>
              <a:t>namestitve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protivirusnega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programa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prenehanja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skrbi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zanj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bistvenega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pomena</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naše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spletno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življenje</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p:nvPr/>
        </p:nvSpPr>
        <p:spPr>
          <a:xfrm>
            <a:off x="1447800" y="1573291"/>
            <a:ext cx="12193044"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1.2 </a:t>
            </a:r>
            <a:r>
              <a:rPr lang="es-ES" sz="4400" b="1" dirty="0">
                <a:solidFill>
                  <a:srgbClr val="D00B24"/>
                </a:solidFill>
              </a:rPr>
              <a:t>Nasveti za kibernetsko varnost</a:t>
            </a:r>
            <a:r>
              <a:rPr lang="es-ES" sz="4400" b="1" dirty="0">
                <a:solidFill>
                  <a:srgbClr val="D00B24"/>
                </a:solidFill>
                <a:latin typeface="Arial"/>
                <a:ea typeface="Arial"/>
                <a:cs typeface="Arial"/>
                <a:sym typeface="Arial"/>
              </a:rPr>
              <a:t>: Bodite na tekočem</a:t>
            </a:r>
            <a:endParaRPr sz="4400" b="1" dirty="0">
              <a:solidFill>
                <a:srgbClr val="D00B24"/>
              </a:solidFill>
              <a:latin typeface="Arial"/>
              <a:ea typeface="Arial"/>
              <a:cs typeface="Arial"/>
              <a:sym typeface="Arial"/>
            </a:endParaRPr>
          </a:p>
        </p:txBody>
      </p:sp>
      <p:sp>
        <p:nvSpPr>
          <p:cNvPr id="161" name="Google Shape;161;p5"/>
          <p:cNvSpPr txBox="1"/>
          <p:nvPr/>
        </p:nvSpPr>
        <p:spPr>
          <a:xfrm>
            <a:off x="1338470" y="3516629"/>
            <a:ext cx="14249400"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latin typeface="Helvetica Neue" panose="020B0604020202020204" charset="0"/>
              </a:rPr>
              <a:t>Naše</a:t>
            </a:r>
            <a:r>
              <a:rPr lang="en-US" sz="2800" dirty="0">
                <a:latin typeface="Helvetica Neue" panose="020B0604020202020204" charset="0"/>
              </a:rPr>
              <a:t> </a:t>
            </a:r>
            <a:r>
              <a:rPr lang="en-US" sz="2800" dirty="0" err="1">
                <a:latin typeface="Helvetica Neue" panose="020B0604020202020204" charset="0"/>
              </a:rPr>
              <a:t>naprave</a:t>
            </a:r>
            <a:r>
              <a:rPr lang="en-US" sz="2800" dirty="0">
                <a:latin typeface="Helvetica Neue" panose="020B0604020202020204" charset="0"/>
              </a:rPr>
              <a:t> </a:t>
            </a:r>
            <a:r>
              <a:rPr lang="en-US" sz="2800" dirty="0" err="1">
                <a:latin typeface="Helvetica Neue" panose="020B0604020202020204" charset="0"/>
              </a:rPr>
              <a:t>nas</a:t>
            </a:r>
            <a:r>
              <a:rPr lang="en-US" sz="2800" dirty="0">
                <a:latin typeface="Helvetica Neue" panose="020B0604020202020204" charset="0"/>
              </a:rPr>
              <a:t> </a:t>
            </a:r>
            <a:r>
              <a:rPr lang="en-US" sz="2800" dirty="0" err="1">
                <a:latin typeface="Helvetica Neue" panose="020B0604020202020204" charset="0"/>
              </a:rPr>
              <a:t>navadno</a:t>
            </a:r>
            <a:r>
              <a:rPr lang="en-US" sz="2800" dirty="0">
                <a:latin typeface="Helvetica Neue" panose="020B0604020202020204" charset="0"/>
              </a:rPr>
              <a:t> </a:t>
            </a:r>
            <a:r>
              <a:rPr lang="en-US" sz="2800" dirty="0" err="1">
                <a:latin typeface="Helvetica Neue" panose="020B0604020202020204" charset="0"/>
              </a:rPr>
              <a:t>motijo</a:t>
            </a:r>
            <a:r>
              <a:rPr lang="en-US" sz="2800" dirty="0">
                <a:latin typeface="Helvetica Neue" panose="020B0604020202020204" charset="0"/>
              </a:rPr>
              <a:t> z </a:t>
            </a:r>
            <a:r>
              <a:rPr lang="en-US" sz="2800" dirty="0" err="1">
                <a:latin typeface="Helvetica Neue" panose="020B0604020202020204" charset="0"/>
              </a:rPr>
              <a:t>neprijetnimi</a:t>
            </a:r>
            <a:r>
              <a:rPr lang="en-US" sz="2800" dirty="0">
                <a:latin typeface="Helvetica Neue" panose="020B0604020202020204" charset="0"/>
              </a:rPr>
              <a:t> </a:t>
            </a:r>
            <a:r>
              <a:rPr lang="en-US" sz="2800" dirty="0" err="1">
                <a:latin typeface="Helvetica Neue" panose="020B0604020202020204" charset="0"/>
              </a:rPr>
              <a:t>obvestili</a:t>
            </a:r>
            <a:r>
              <a:rPr lang="en-US" sz="2800" dirty="0">
                <a:latin typeface="Helvetica Neue" panose="020B0604020202020204" charset="0"/>
              </a:rPr>
              <a:t> o </a:t>
            </a:r>
            <a:r>
              <a:rPr lang="en-US" sz="2800" dirty="0" err="1">
                <a:latin typeface="Helvetica Neue" panose="020B0604020202020204" charset="0"/>
              </a:rPr>
              <a:t>novi</a:t>
            </a:r>
            <a:r>
              <a:rPr lang="en-US" sz="2800" dirty="0">
                <a:latin typeface="Helvetica Neue" panose="020B0604020202020204" charset="0"/>
              </a:rPr>
              <a:t> </a:t>
            </a:r>
            <a:r>
              <a:rPr lang="en-US" sz="2800" dirty="0" err="1">
                <a:latin typeface="Helvetica Neue" panose="020B0604020202020204" charset="0"/>
              </a:rPr>
              <a:t>posodobitvi</a:t>
            </a:r>
            <a:r>
              <a:rPr lang="en-US" sz="2800" dirty="0">
                <a:latin typeface="Helvetica Neue" panose="020B0604020202020204" charset="0"/>
              </a:rPr>
              <a:t> </a:t>
            </a:r>
            <a:r>
              <a:rPr lang="en-US" sz="2800" dirty="0" err="1">
                <a:latin typeface="Helvetica Neue" panose="020B0604020202020204" charset="0"/>
              </a:rPr>
              <a:t>programske</a:t>
            </a:r>
            <a:r>
              <a:rPr lang="en-US" sz="2800" dirty="0">
                <a:latin typeface="Helvetica Neue" panose="020B0604020202020204" charset="0"/>
              </a:rPr>
              <a:t> </a:t>
            </a:r>
            <a:r>
              <a:rPr lang="en-US" sz="2800" dirty="0" err="1">
                <a:latin typeface="Helvetica Neue" panose="020B0604020202020204" charset="0"/>
              </a:rPr>
              <a:t>opreme</a:t>
            </a:r>
            <a:r>
              <a:rPr lang="en-US" sz="2800" dirty="0">
                <a:latin typeface="Helvetica Neue" panose="020B0604020202020204" charset="0"/>
              </a:rPr>
              <a:t>. </a:t>
            </a:r>
            <a:r>
              <a:rPr lang="en-US" sz="2800" dirty="0" err="1">
                <a:latin typeface="Helvetica Neue" panose="020B0604020202020204" charset="0"/>
              </a:rPr>
              <a:t>Čeprav</a:t>
            </a:r>
            <a:r>
              <a:rPr lang="en-US" sz="2800" dirty="0">
                <a:latin typeface="Helvetica Neue" panose="020B0604020202020204" charset="0"/>
              </a:rPr>
              <a:t> </a:t>
            </a:r>
            <a:r>
              <a:rPr lang="en-US" sz="2800" dirty="0" err="1">
                <a:latin typeface="Helvetica Neue" panose="020B0604020202020204" charset="0"/>
              </a:rPr>
              <a:t>te</a:t>
            </a:r>
            <a:r>
              <a:rPr lang="en-US" sz="2800" dirty="0">
                <a:latin typeface="Helvetica Neue" panose="020B0604020202020204" charset="0"/>
              </a:rPr>
              <a:t> </a:t>
            </a:r>
            <a:r>
              <a:rPr lang="en-US" sz="2800" dirty="0" err="1">
                <a:latin typeface="Helvetica Neue" panose="020B0604020202020204" charset="0"/>
              </a:rPr>
              <a:t>posodobitve</a:t>
            </a:r>
            <a:r>
              <a:rPr lang="en-US" sz="2800" dirty="0">
                <a:latin typeface="Helvetica Neue" panose="020B0604020202020204" charset="0"/>
              </a:rPr>
              <a:t> </a:t>
            </a:r>
            <a:r>
              <a:rPr lang="en-US" sz="2800" dirty="0" err="1">
                <a:latin typeface="Helvetica Neue" panose="020B0604020202020204" charset="0"/>
              </a:rPr>
              <a:t>včasih</a:t>
            </a:r>
            <a:r>
              <a:rPr lang="en-US" sz="2800" dirty="0">
                <a:latin typeface="Helvetica Neue" panose="020B0604020202020204" charset="0"/>
              </a:rPr>
              <a:t> </a:t>
            </a:r>
            <a:r>
              <a:rPr lang="en-US" sz="2800" dirty="0" err="1">
                <a:latin typeface="Helvetica Neue" panose="020B0604020202020204" charset="0"/>
              </a:rPr>
              <a:t>na</a:t>
            </a:r>
            <a:r>
              <a:rPr lang="en-US" sz="2800" dirty="0">
                <a:latin typeface="Helvetica Neue" panose="020B0604020202020204" charset="0"/>
              </a:rPr>
              <a:t> </a:t>
            </a:r>
            <a:r>
              <a:rPr lang="en-US" sz="2800" dirty="0" err="1">
                <a:latin typeface="Helvetica Neue" panose="020B0604020202020204" charset="0"/>
              </a:rPr>
              <a:t>prvi</a:t>
            </a:r>
            <a:r>
              <a:rPr lang="en-US" sz="2800" dirty="0">
                <a:latin typeface="Helvetica Neue" panose="020B0604020202020204" charset="0"/>
              </a:rPr>
              <a:t> </a:t>
            </a:r>
            <a:r>
              <a:rPr lang="en-US" sz="2800" dirty="0" err="1">
                <a:latin typeface="Helvetica Neue" panose="020B0604020202020204" charset="0"/>
              </a:rPr>
              <a:t>pogled</a:t>
            </a:r>
            <a:r>
              <a:rPr lang="en-US" sz="2800" dirty="0">
                <a:latin typeface="Helvetica Neue" panose="020B0604020202020204" charset="0"/>
              </a:rPr>
              <a:t> ne </a:t>
            </a:r>
            <a:r>
              <a:rPr lang="en-US" sz="2800" dirty="0" err="1">
                <a:latin typeface="Helvetica Neue" panose="020B0604020202020204" charset="0"/>
              </a:rPr>
              <a:t>spremenijo</a:t>
            </a:r>
            <a:r>
              <a:rPr lang="en-US" sz="2800" dirty="0">
                <a:latin typeface="Helvetica Neue" panose="020B0604020202020204" charset="0"/>
              </a:rPr>
              <a:t> </a:t>
            </a:r>
            <a:r>
              <a:rPr lang="en-US" sz="2800" dirty="0" err="1">
                <a:latin typeface="Helvetica Neue" panose="020B0604020202020204" charset="0"/>
              </a:rPr>
              <a:t>ničesar</a:t>
            </a:r>
            <a:r>
              <a:rPr lang="en-US" sz="2800" dirty="0">
                <a:latin typeface="Helvetica Neue" panose="020B0604020202020204" charset="0"/>
              </a:rPr>
              <a:t>, so </a:t>
            </a:r>
            <a:r>
              <a:rPr lang="en-US" sz="2800" dirty="0" err="1">
                <a:latin typeface="Helvetica Neue" panose="020B0604020202020204" charset="0"/>
              </a:rPr>
              <a:t>zelo</a:t>
            </a:r>
            <a:r>
              <a:rPr lang="en-US" sz="2800" dirty="0">
                <a:latin typeface="Helvetica Neue" panose="020B0604020202020204" charset="0"/>
              </a:rPr>
              <a:t> </a:t>
            </a:r>
            <a:r>
              <a:rPr lang="en-US" sz="2800" dirty="0" err="1">
                <a:latin typeface="Helvetica Neue" panose="020B0604020202020204" charset="0"/>
              </a:rPr>
              <a:t>koristne</a:t>
            </a:r>
            <a:r>
              <a:rPr lang="en-US" sz="2800" dirty="0">
                <a:latin typeface="Helvetica Neue" panose="020B0604020202020204" charset="0"/>
              </a:rPr>
              <a:t>, </a:t>
            </a:r>
            <a:r>
              <a:rPr lang="en-US" sz="2800" dirty="0" err="1">
                <a:latin typeface="Helvetica Neue" panose="020B0604020202020204" charset="0"/>
              </a:rPr>
              <a:t>saj</a:t>
            </a:r>
            <a:r>
              <a:rPr lang="en-US" sz="2800" dirty="0">
                <a:latin typeface="Helvetica Neue" panose="020B0604020202020204" charset="0"/>
              </a:rPr>
              <a:t> </a:t>
            </a:r>
            <a:r>
              <a:rPr lang="en-US" sz="2800" dirty="0" err="1">
                <a:latin typeface="Helvetica Neue" panose="020B0604020202020204" charset="0"/>
              </a:rPr>
              <a:t>odpravljajo</a:t>
            </a:r>
            <a:r>
              <a:rPr lang="en-US" sz="2800" dirty="0">
                <a:latin typeface="Helvetica Neue" panose="020B0604020202020204" charset="0"/>
              </a:rPr>
              <a:t> </a:t>
            </a:r>
            <a:r>
              <a:rPr lang="en-US" sz="2800" dirty="0" err="1">
                <a:latin typeface="Helvetica Neue" panose="020B0604020202020204" charset="0"/>
              </a:rPr>
              <a:t>nedavno</a:t>
            </a:r>
            <a:r>
              <a:rPr lang="en-US" sz="2800" dirty="0">
                <a:latin typeface="Helvetica Neue" panose="020B0604020202020204" charset="0"/>
              </a:rPr>
              <a:t> </a:t>
            </a:r>
            <a:r>
              <a:rPr lang="en-US" sz="2800" dirty="0" err="1">
                <a:latin typeface="Helvetica Neue" panose="020B0604020202020204" charset="0"/>
              </a:rPr>
              <a:t>odkrite</a:t>
            </a:r>
            <a:r>
              <a:rPr lang="en-US" sz="2800" dirty="0">
                <a:latin typeface="Helvetica Neue" panose="020B0604020202020204" charset="0"/>
              </a:rPr>
              <a:t> </a:t>
            </a:r>
            <a:r>
              <a:rPr lang="en-US" sz="2800" dirty="0" err="1">
                <a:latin typeface="Helvetica Neue" panose="020B0604020202020204" charset="0"/>
              </a:rPr>
              <a:t>napake</a:t>
            </a:r>
            <a:r>
              <a:rPr lang="en-US" sz="2800" dirty="0">
                <a:latin typeface="Helvetica Neue" panose="020B0604020202020204" charset="0"/>
              </a:rPr>
              <a:t> in </a:t>
            </a:r>
            <a:r>
              <a:rPr lang="en-US" sz="2800" dirty="0" err="1">
                <a:latin typeface="Helvetica Neue" panose="020B0604020202020204" charset="0"/>
              </a:rPr>
              <a:t>varnostne</a:t>
            </a:r>
            <a:r>
              <a:rPr lang="en-US" sz="2800" dirty="0">
                <a:latin typeface="Helvetica Neue" panose="020B0604020202020204" charset="0"/>
              </a:rPr>
              <a:t> </a:t>
            </a:r>
            <a:r>
              <a:rPr lang="en-US" sz="2800" dirty="0" err="1">
                <a:latin typeface="Helvetica Neue" panose="020B0604020202020204" charset="0"/>
              </a:rPr>
              <a:t>težave</a:t>
            </a:r>
            <a:r>
              <a:rPr lang="en-US" sz="2800" dirty="0">
                <a:latin typeface="Helvetica Neue" panose="020B0604020202020204" charset="0"/>
              </a:rPr>
              <a:t>, ki </a:t>
            </a:r>
            <a:r>
              <a:rPr lang="en-US" sz="2800" dirty="0" err="1">
                <a:latin typeface="Helvetica Neue" panose="020B0604020202020204" charset="0"/>
              </a:rPr>
              <a:t>lahko</a:t>
            </a:r>
            <a:r>
              <a:rPr lang="en-US" sz="2800" dirty="0">
                <a:latin typeface="Helvetica Neue" panose="020B0604020202020204" charset="0"/>
              </a:rPr>
              <a:t> </a:t>
            </a:r>
            <a:r>
              <a:rPr lang="en-US" sz="2800" dirty="0" err="1">
                <a:latin typeface="Helvetica Neue" panose="020B0604020202020204" charset="0"/>
              </a:rPr>
              <a:t>predstavljajo</a:t>
            </a:r>
            <a:r>
              <a:rPr lang="en-US" sz="2800" dirty="0">
                <a:latin typeface="Helvetica Neue" panose="020B0604020202020204" charset="0"/>
              </a:rPr>
              <a:t> </a:t>
            </a:r>
            <a:r>
              <a:rPr lang="en-US" sz="2800" dirty="0" err="1">
                <a:latin typeface="Helvetica Neue" panose="020B0604020202020204" charset="0"/>
              </a:rPr>
              <a:t>tveganje</a:t>
            </a:r>
            <a:r>
              <a:rPr lang="en-US" sz="2800" dirty="0">
                <a:latin typeface="Helvetica Neue" panose="020B0604020202020204" charset="0"/>
              </a:rPr>
              <a:t> za </a:t>
            </a:r>
            <a:r>
              <a:rPr lang="en-US" sz="2800" dirty="0" err="1">
                <a:latin typeface="Helvetica Neue" panose="020B0604020202020204" charset="0"/>
              </a:rPr>
              <a:t>naše</a:t>
            </a:r>
            <a:r>
              <a:rPr lang="en-US" sz="2800" dirty="0">
                <a:latin typeface="Helvetica Neue" panose="020B0604020202020204" charset="0"/>
              </a:rPr>
              <a:t> </a:t>
            </a:r>
            <a:r>
              <a:rPr lang="en-US" sz="2800" dirty="0" err="1">
                <a:latin typeface="Helvetica Neue" panose="020B0604020202020204" charset="0"/>
              </a:rPr>
              <a:t>naprave</a:t>
            </a:r>
            <a:r>
              <a:rPr lang="en-US" sz="2800" dirty="0">
                <a:latin typeface="Helvetica Neue" panose="020B0604020202020204" charset="0"/>
              </a:rPr>
              <a:t> in </a:t>
            </a:r>
            <a:r>
              <a:rPr lang="en-US" sz="2800" dirty="0" err="1">
                <a:latin typeface="Helvetica Neue" panose="020B0604020202020204" charset="0"/>
              </a:rPr>
              <a:t>podatke</a:t>
            </a:r>
            <a:r>
              <a:rPr lang="en-US" sz="2800" dirty="0">
                <a:latin typeface="Helvetica Neue" panose="020B0604020202020204" charset="0"/>
              </a:rPr>
              <a:t>, ki </a:t>
            </a:r>
            <a:r>
              <a:rPr lang="en-US" sz="2800" dirty="0" err="1">
                <a:latin typeface="Helvetica Neue" panose="020B0604020202020204" charset="0"/>
              </a:rPr>
              <a:t>jih</a:t>
            </a:r>
            <a:r>
              <a:rPr lang="en-US" sz="2800" dirty="0">
                <a:latin typeface="Helvetica Neue" panose="020B0604020202020204" charset="0"/>
              </a:rPr>
              <a:t> </a:t>
            </a:r>
            <a:r>
              <a:rPr lang="en-US" sz="2800" dirty="0" err="1">
                <a:latin typeface="Helvetica Neue" panose="020B0604020202020204" charset="0"/>
              </a:rPr>
              <a:t>vsebujejo</a:t>
            </a:r>
            <a:r>
              <a:rPr lang="en-US" sz="2800" dirty="0">
                <a:latin typeface="Helvetica Neue" panose="020B0604020202020204" charset="0"/>
              </a:rPr>
              <a:t>.</a:t>
            </a:r>
            <a:endParaRPr sz="2800" dirty="0">
              <a:latin typeface="Helvetica Neue" panose="020B0604020202020204" charset="0"/>
            </a:endParaRPr>
          </a:p>
        </p:txBody>
      </p:sp>
      <p:sp>
        <p:nvSpPr>
          <p:cNvPr id="162" name="Google Shape;162;p5"/>
          <p:cNvSpPr txBox="1"/>
          <p:nvPr/>
        </p:nvSpPr>
        <p:spPr>
          <a:xfrm>
            <a:off x="1338470" y="5829300"/>
            <a:ext cx="14027426"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latin typeface="Helvetica Neue" panose="020B0604020202020204" charset="0"/>
              </a:rPr>
              <a:t>Vendar</a:t>
            </a:r>
            <a:r>
              <a:rPr lang="en-US" sz="2800" dirty="0">
                <a:latin typeface="Helvetica Neue" panose="020B0604020202020204" charset="0"/>
              </a:rPr>
              <a:t> so </a:t>
            </a:r>
            <a:r>
              <a:rPr lang="en-US" sz="2800" dirty="0" err="1">
                <a:latin typeface="Helvetica Neue" panose="020B0604020202020204" charset="0"/>
              </a:rPr>
              <a:t>te</a:t>
            </a:r>
            <a:r>
              <a:rPr lang="en-US" sz="2800" dirty="0">
                <a:latin typeface="Helvetica Neue" panose="020B0604020202020204" charset="0"/>
              </a:rPr>
              <a:t> </a:t>
            </a:r>
            <a:r>
              <a:rPr lang="en-US" sz="2800" dirty="0" err="1">
                <a:latin typeface="Helvetica Neue" panose="020B0604020202020204" charset="0"/>
              </a:rPr>
              <a:t>posodobitve</a:t>
            </a:r>
            <a:r>
              <a:rPr lang="en-US" sz="2800" dirty="0">
                <a:latin typeface="Helvetica Neue" panose="020B0604020202020204" charset="0"/>
              </a:rPr>
              <a:t> </a:t>
            </a:r>
            <a:r>
              <a:rPr lang="en-US" sz="2800" dirty="0" err="1">
                <a:latin typeface="Helvetica Neue" panose="020B0604020202020204" charset="0"/>
              </a:rPr>
              <a:t>programske</a:t>
            </a:r>
            <a:r>
              <a:rPr lang="en-US" sz="2800" dirty="0">
                <a:latin typeface="Helvetica Neue" panose="020B0604020202020204" charset="0"/>
              </a:rPr>
              <a:t> </a:t>
            </a:r>
            <a:r>
              <a:rPr lang="en-US" sz="2800" dirty="0" err="1">
                <a:latin typeface="Helvetica Neue" panose="020B0604020202020204" charset="0"/>
              </a:rPr>
              <a:t>opreme</a:t>
            </a:r>
            <a:r>
              <a:rPr lang="en-US" sz="2800" dirty="0">
                <a:latin typeface="Helvetica Neue" panose="020B0604020202020204" charset="0"/>
              </a:rPr>
              <a:t> </a:t>
            </a:r>
            <a:r>
              <a:rPr lang="en-US" sz="2800" dirty="0" err="1">
                <a:latin typeface="Helvetica Neue" panose="020B0604020202020204" charset="0"/>
              </a:rPr>
              <a:t>lahko</a:t>
            </a:r>
            <a:r>
              <a:rPr lang="en-US" sz="2800" dirty="0">
                <a:latin typeface="Helvetica Neue" panose="020B0604020202020204" charset="0"/>
              </a:rPr>
              <a:t> </a:t>
            </a:r>
            <a:r>
              <a:rPr lang="en-US" sz="2800" dirty="0" err="1">
                <a:latin typeface="Helvetica Neue" panose="020B0604020202020204" charset="0"/>
              </a:rPr>
              <a:t>kratkotrajne</a:t>
            </a:r>
            <a:r>
              <a:rPr lang="en-US" sz="2800" dirty="0">
                <a:latin typeface="Helvetica Neue" panose="020B0604020202020204" charset="0"/>
              </a:rPr>
              <a:t>, </a:t>
            </a:r>
            <a:r>
              <a:rPr lang="en-US" sz="2800" dirty="0" err="1">
                <a:latin typeface="Helvetica Neue" panose="020B0604020202020204" charset="0"/>
              </a:rPr>
              <a:t>saj</a:t>
            </a:r>
            <a:r>
              <a:rPr lang="en-US" sz="2800" dirty="0">
                <a:latin typeface="Helvetica Neue" panose="020B0604020202020204" charset="0"/>
              </a:rPr>
              <a:t> </a:t>
            </a:r>
            <a:r>
              <a:rPr lang="en-US" sz="2800" dirty="0" err="1">
                <a:latin typeface="Helvetica Neue" panose="020B0604020202020204" charset="0"/>
              </a:rPr>
              <a:t>hekerji</a:t>
            </a:r>
            <a:r>
              <a:rPr lang="en-US" sz="2800" dirty="0">
                <a:latin typeface="Helvetica Neue" panose="020B0604020202020204" charset="0"/>
              </a:rPr>
              <a:t> </a:t>
            </a:r>
            <a:r>
              <a:rPr lang="en-US" sz="2800" dirty="0" err="1">
                <a:latin typeface="Helvetica Neue" panose="020B0604020202020204" charset="0"/>
              </a:rPr>
              <a:t>vedno</a:t>
            </a:r>
            <a:r>
              <a:rPr lang="en-US" sz="2800" dirty="0">
                <a:latin typeface="Helvetica Neue" panose="020B0604020202020204" charset="0"/>
              </a:rPr>
              <a:t> </a:t>
            </a:r>
            <a:r>
              <a:rPr lang="en-US" sz="2800" dirty="0" err="1">
                <a:latin typeface="Helvetica Neue" panose="020B0604020202020204" charset="0"/>
              </a:rPr>
              <a:t>iščejo</a:t>
            </a:r>
            <a:r>
              <a:rPr lang="en-US" sz="2800" dirty="0">
                <a:latin typeface="Helvetica Neue" panose="020B0604020202020204" charset="0"/>
              </a:rPr>
              <a:t> </a:t>
            </a:r>
            <a:r>
              <a:rPr lang="en-US" sz="2800" dirty="0" err="1">
                <a:latin typeface="Helvetica Neue" panose="020B0604020202020204" charset="0"/>
              </a:rPr>
              <a:t>ranljivosti</a:t>
            </a:r>
            <a:r>
              <a:rPr lang="en-US" sz="2800" dirty="0">
                <a:latin typeface="Helvetica Neue" panose="020B0604020202020204" charset="0"/>
              </a:rPr>
              <a:t> v </a:t>
            </a:r>
            <a:r>
              <a:rPr lang="en-US" sz="2800" dirty="0" err="1">
                <a:latin typeface="Helvetica Neue" panose="020B0604020202020204" charset="0"/>
              </a:rPr>
              <a:t>programski</a:t>
            </a:r>
            <a:r>
              <a:rPr lang="en-US" sz="2800" dirty="0">
                <a:latin typeface="Helvetica Neue" panose="020B0604020202020204" charset="0"/>
              </a:rPr>
              <a:t> </a:t>
            </a:r>
            <a:r>
              <a:rPr lang="en-US" sz="2800" dirty="0" err="1">
                <a:latin typeface="Helvetica Neue" panose="020B0604020202020204" charset="0"/>
              </a:rPr>
              <a:t>opremi</a:t>
            </a:r>
            <a:r>
              <a:rPr lang="en-US" sz="2800" dirty="0">
                <a:latin typeface="Helvetica Neue" panose="020B0604020202020204" charset="0"/>
              </a:rPr>
              <a:t>, </a:t>
            </a:r>
            <a:r>
              <a:rPr lang="en-US" sz="2800" dirty="0" err="1">
                <a:latin typeface="Helvetica Neue" panose="020B0604020202020204" charset="0"/>
              </a:rPr>
              <a:t>zato</a:t>
            </a:r>
            <a:r>
              <a:rPr lang="en-US" sz="2800" dirty="0">
                <a:latin typeface="Helvetica Neue" panose="020B0604020202020204" charset="0"/>
              </a:rPr>
              <a:t> je </a:t>
            </a:r>
            <a:r>
              <a:rPr lang="en-US" sz="2800" dirty="0" err="1">
                <a:latin typeface="Helvetica Neue" panose="020B0604020202020204" charset="0"/>
              </a:rPr>
              <a:t>pomembno</a:t>
            </a:r>
            <a:r>
              <a:rPr lang="en-US" sz="2800" dirty="0">
                <a:latin typeface="Helvetica Neue" panose="020B0604020202020204" charset="0"/>
              </a:rPr>
              <a:t>, da </a:t>
            </a:r>
            <a:r>
              <a:rPr lang="en-US" sz="2800" dirty="0" err="1">
                <a:latin typeface="Helvetica Neue" panose="020B0604020202020204" charset="0"/>
              </a:rPr>
              <a:t>svoje</a:t>
            </a:r>
            <a:r>
              <a:rPr lang="en-US" sz="2800" dirty="0">
                <a:latin typeface="Helvetica Neue" panose="020B0604020202020204" charset="0"/>
              </a:rPr>
              <a:t> </a:t>
            </a:r>
            <a:r>
              <a:rPr lang="en-US" sz="2800" dirty="0" err="1">
                <a:latin typeface="Helvetica Neue" panose="020B0604020202020204" charset="0"/>
              </a:rPr>
              <a:t>naprave</a:t>
            </a:r>
            <a:r>
              <a:rPr lang="en-US" sz="2800" dirty="0">
                <a:latin typeface="Helvetica Neue" panose="020B0604020202020204" charset="0"/>
              </a:rPr>
              <a:t> </a:t>
            </a:r>
            <a:r>
              <a:rPr lang="en-US" sz="2800" dirty="0" err="1">
                <a:latin typeface="Helvetica Neue" panose="020B0604020202020204" charset="0"/>
              </a:rPr>
              <a:t>posodabljamo</a:t>
            </a:r>
            <a:r>
              <a:rPr lang="en-US" sz="1600" dirty="0"/>
              <a:t>.</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p:nvPr/>
        </p:nvSpPr>
        <p:spPr>
          <a:xfrm>
            <a:off x="1447799" y="1327759"/>
            <a:ext cx="12005153"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1.3 Nasveti za kibernetsko varnost: Poslužujte se shranjevanja!</a:t>
            </a:r>
            <a:endParaRPr dirty="0"/>
          </a:p>
        </p:txBody>
      </p:sp>
      <p:sp>
        <p:nvSpPr>
          <p:cNvPr id="168" name="Google Shape;168;p6"/>
          <p:cNvSpPr txBox="1"/>
          <p:nvPr/>
        </p:nvSpPr>
        <p:spPr>
          <a:xfrm>
            <a:off x="1338470" y="3408788"/>
            <a:ext cx="14249400"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latin typeface="Helvetica Neue" panose="020B0604020202020204" charset="0"/>
              </a:rPr>
              <a:t>Če</a:t>
            </a:r>
            <a:r>
              <a:rPr lang="en-US" sz="2800" dirty="0">
                <a:latin typeface="Helvetica Neue" panose="020B0604020202020204" charset="0"/>
              </a:rPr>
              <a:t> </a:t>
            </a:r>
            <a:r>
              <a:rPr lang="en-US" sz="2800" dirty="0" err="1">
                <a:latin typeface="Helvetica Neue" panose="020B0604020202020204" charset="0"/>
              </a:rPr>
              <a:t>kljub</a:t>
            </a:r>
            <a:r>
              <a:rPr lang="en-US" sz="2800" dirty="0">
                <a:latin typeface="Helvetica Neue" panose="020B0604020202020204" charset="0"/>
              </a:rPr>
              <a:t> </a:t>
            </a:r>
            <a:r>
              <a:rPr lang="en-US" sz="2800" dirty="0" err="1">
                <a:latin typeface="Helvetica Neue" panose="020B0604020202020204" charset="0"/>
              </a:rPr>
              <a:t>našim</a:t>
            </a:r>
            <a:r>
              <a:rPr lang="en-US" sz="2800" dirty="0">
                <a:latin typeface="Helvetica Neue" panose="020B0604020202020204" charset="0"/>
              </a:rPr>
              <a:t> </a:t>
            </a:r>
            <a:r>
              <a:rPr lang="en-US" sz="2800" dirty="0" err="1">
                <a:latin typeface="Helvetica Neue" panose="020B0604020202020204" charset="0"/>
              </a:rPr>
              <a:t>prizadevanjem</a:t>
            </a:r>
            <a:r>
              <a:rPr lang="en-US" sz="2800" dirty="0">
                <a:latin typeface="Helvetica Neue" panose="020B0604020202020204" charset="0"/>
              </a:rPr>
              <a:t> pride do </a:t>
            </a:r>
            <a:r>
              <a:rPr lang="en-US" sz="2800" dirty="0" err="1">
                <a:latin typeface="Helvetica Neue" panose="020B0604020202020204" charset="0"/>
              </a:rPr>
              <a:t>najhujšega</a:t>
            </a:r>
            <a:r>
              <a:rPr lang="en-US" sz="2800" dirty="0">
                <a:latin typeface="Helvetica Neue" panose="020B0604020202020204" charset="0"/>
              </a:rPr>
              <a:t> in se </a:t>
            </a:r>
            <a:r>
              <a:rPr lang="en-US" sz="2800" dirty="0" err="1">
                <a:latin typeface="Helvetica Neue" panose="020B0604020202020204" charset="0"/>
              </a:rPr>
              <a:t>datoteke</a:t>
            </a:r>
            <a:r>
              <a:rPr lang="en-US" sz="2800" dirty="0">
                <a:latin typeface="Helvetica Neue" panose="020B0604020202020204" charset="0"/>
              </a:rPr>
              <a:t> </a:t>
            </a:r>
            <a:r>
              <a:rPr lang="en-US" sz="2800" dirty="0" err="1">
                <a:latin typeface="Helvetica Neue" panose="020B0604020202020204" charset="0"/>
              </a:rPr>
              <a:t>poškodujejo</a:t>
            </a:r>
            <a:r>
              <a:rPr lang="en-US" sz="2800" dirty="0">
                <a:latin typeface="Helvetica Neue" panose="020B0604020202020204" charset="0"/>
              </a:rPr>
              <a:t> </a:t>
            </a:r>
            <a:r>
              <a:rPr lang="en-US" sz="2800" dirty="0" err="1">
                <a:latin typeface="Helvetica Neue" panose="020B0604020202020204" charset="0"/>
              </a:rPr>
              <a:t>ali</a:t>
            </a:r>
            <a:r>
              <a:rPr lang="en-US" sz="2800" dirty="0">
                <a:latin typeface="Helvetica Neue" panose="020B0604020202020204" charset="0"/>
              </a:rPr>
              <a:t> pa je </a:t>
            </a:r>
            <a:r>
              <a:rPr lang="en-US" sz="2800" dirty="0" err="1">
                <a:latin typeface="Helvetica Neue" panose="020B0604020202020204" charset="0"/>
              </a:rPr>
              <a:t>naš</a:t>
            </a:r>
            <a:r>
              <a:rPr lang="en-US" sz="2800" dirty="0">
                <a:latin typeface="Helvetica Neue" panose="020B0604020202020204" charset="0"/>
              </a:rPr>
              <a:t> </a:t>
            </a:r>
            <a:r>
              <a:rPr lang="en-US" sz="2800" dirty="0" err="1">
                <a:latin typeface="Helvetica Neue" panose="020B0604020202020204" charset="0"/>
              </a:rPr>
              <a:t>sistem</a:t>
            </a:r>
            <a:r>
              <a:rPr lang="en-US" sz="2800" dirty="0">
                <a:latin typeface="Helvetica Neue" panose="020B0604020202020204" charset="0"/>
              </a:rPr>
              <a:t> </a:t>
            </a:r>
            <a:r>
              <a:rPr lang="en-US" sz="2800" dirty="0" err="1">
                <a:latin typeface="Helvetica Neue" panose="020B0604020202020204" charset="0"/>
              </a:rPr>
              <a:t>žrtev</a:t>
            </a:r>
            <a:r>
              <a:rPr lang="en-US" sz="2800" dirty="0">
                <a:latin typeface="Helvetica Neue" panose="020B0604020202020204" charset="0"/>
              </a:rPr>
              <a:t> </a:t>
            </a:r>
            <a:r>
              <a:rPr lang="en-US" sz="2800" dirty="0" err="1">
                <a:latin typeface="Helvetica Neue" panose="020B0604020202020204" charset="0"/>
              </a:rPr>
              <a:t>kibernetskega</a:t>
            </a:r>
            <a:r>
              <a:rPr lang="en-US" sz="2800" dirty="0">
                <a:latin typeface="Helvetica Neue" panose="020B0604020202020204" charset="0"/>
              </a:rPr>
              <a:t> </a:t>
            </a:r>
            <a:r>
              <a:rPr lang="en-US" sz="2800" dirty="0" err="1">
                <a:latin typeface="Helvetica Neue" panose="020B0604020202020204" charset="0"/>
              </a:rPr>
              <a:t>napada</a:t>
            </a:r>
            <a:r>
              <a:rPr lang="en-US" sz="2800" dirty="0">
                <a:latin typeface="Helvetica Neue" panose="020B0604020202020204" charset="0"/>
              </a:rPr>
              <a:t>, je </a:t>
            </a:r>
            <a:r>
              <a:rPr lang="en-US" sz="2800" dirty="0" err="1">
                <a:latin typeface="Helvetica Neue" panose="020B0604020202020204" charset="0"/>
              </a:rPr>
              <a:t>ločena</a:t>
            </a:r>
            <a:r>
              <a:rPr lang="en-US" sz="2800" dirty="0">
                <a:latin typeface="Helvetica Neue" panose="020B0604020202020204" charset="0"/>
              </a:rPr>
              <a:t> </a:t>
            </a:r>
            <a:r>
              <a:rPr lang="en-US" sz="2800" dirty="0" err="1">
                <a:latin typeface="Helvetica Neue" panose="020B0604020202020204" charset="0"/>
              </a:rPr>
              <a:t>dodatna</a:t>
            </a:r>
            <a:r>
              <a:rPr lang="en-US" sz="2800" dirty="0">
                <a:latin typeface="Helvetica Neue" panose="020B0604020202020204" charset="0"/>
              </a:rPr>
              <a:t> </a:t>
            </a:r>
            <a:r>
              <a:rPr lang="en-US" sz="2800" dirty="0" err="1">
                <a:latin typeface="Helvetica Neue" panose="020B0604020202020204" charset="0"/>
              </a:rPr>
              <a:t>kopija</a:t>
            </a:r>
            <a:r>
              <a:rPr lang="en-US" sz="2800" dirty="0">
                <a:latin typeface="Helvetica Neue" panose="020B0604020202020204" charset="0"/>
              </a:rPr>
              <a:t> </a:t>
            </a:r>
            <a:r>
              <a:rPr lang="en-US" sz="2800" dirty="0" err="1">
                <a:latin typeface="Helvetica Neue" panose="020B0604020202020204" charset="0"/>
              </a:rPr>
              <a:t>datotek</a:t>
            </a:r>
            <a:r>
              <a:rPr lang="en-US" sz="2800" dirty="0">
                <a:latin typeface="Helvetica Neue" panose="020B0604020202020204" charset="0"/>
              </a:rPr>
              <a:t> varna. Da bi se </a:t>
            </a:r>
            <a:r>
              <a:rPr lang="en-US" sz="2800" dirty="0" err="1">
                <a:latin typeface="Helvetica Neue" panose="020B0604020202020204" charset="0"/>
              </a:rPr>
              <a:t>temu</a:t>
            </a:r>
            <a:r>
              <a:rPr lang="en-US" sz="2800" dirty="0">
                <a:latin typeface="Helvetica Neue" panose="020B0604020202020204" charset="0"/>
              </a:rPr>
              <a:t> </a:t>
            </a:r>
            <a:r>
              <a:rPr lang="en-US" sz="2800" dirty="0" err="1">
                <a:latin typeface="Helvetica Neue" panose="020B0604020202020204" charset="0"/>
              </a:rPr>
              <a:t>izognili</a:t>
            </a:r>
            <a:r>
              <a:rPr lang="en-US" sz="2800" dirty="0">
                <a:latin typeface="Helvetica Neue" panose="020B0604020202020204" charset="0"/>
              </a:rPr>
              <a:t>, </a:t>
            </a:r>
            <a:r>
              <a:rPr lang="en-US" sz="2800" dirty="0" err="1">
                <a:latin typeface="Helvetica Neue" panose="020B0604020202020204" charset="0"/>
              </a:rPr>
              <a:t>lahko</a:t>
            </a:r>
            <a:r>
              <a:rPr lang="en-US" sz="2800" dirty="0">
                <a:latin typeface="Helvetica Neue" panose="020B0604020202020204" charset="0"/>
              </a:rPr>
              <a:t> </a:t>
            </a:r>
            <a:r>
              <a:rPr lang="en-US" sz="2800" dirty="0" err="1">
                <a:latin typeface="Helvetica Neue" panose="020B0604020202020204" charset="0"/>
              </a:rPr>
              <a:t>naše</a:t>
            </a:r>
            <a:r>
              <a:rPr lang="en-US" sz="2800" dirty="0">
                <a:latin typeface="Helvetica Neue" panose="020B0604020202020204" charset="0"/>
              </a:rPr>
              <a:t> </a:t>
            </a:r>
            <a:r>
              <a:rPr lang="en-US" sz="2800" dirty="0" err="1">
                <a:latin typeface="Helvetica Neue" panose="020B0604020202020204" charset="0"/>
              </a:rPr>
              <a:t>datoteke</a:t>
            </a:r>
            <a:r>
              <a:rPr lang="en-US" sz="2800" dirty="0">
                <a:latin typeface="Helvetica Neue" panose="020B0604020202020204" charset="0"/>
              </a:rPr>
              <a:t> </a:t>
            </a:r>
            <a:r>
              <a:rPr lang="en-US" sz="2800" dirty="0" err="1">
                <a:latin typeface="Helvetica Neue" panose="020B0604020202020204" charset="0"/>
              </a:rPr>
              <a:t>varno</a:t>
            </a:r>
            <a:r>
              <a:rPr lang="en-US" sz="2800" dirty="0">
                <a:latin typeface="Helvetica Neue" panose="020B0604020202020204" charset="0"/>
              </a:rPr>
              <a:t> </a:t>
            </a:r>
            <a:r>
              <a:rPr lang="en-US" sz="2800" dirty="0" err="1">
                <a:latin typeface="Helvetica Neue" panose="020B0604020202020204" charset="0"/>
              </a:rPr>
              <a:t>shranimo</a:t>
            </a:r>
            <a:r>
              <a:rPr lang="en-US" sz="2800" dirty="0">
                <a:latin typeface="Helvetica Neue" panose="020B0604020202020204" charset="0"/>
              </a:rPr>
              <a:t> </a:t>
            </a:r>
            <a:r>
              <a:rPr lang="en-US" sz="2800" dirty="0" err="1">
                <a:latin typeface="Helvetica Neue" panose="020B0604020202020204" charset="0"/>
              </a:rPr>
              <a:t>na</a:t>
            </a:r>
            <a:r>
              <a:rPr lang="en-US" sz="2800" dirty="0">
                <a:latin typeface="Helvetica Neue" panose="020B0604020202020204" charset="0"/>
              </a:rPr>
              <a:t> </a:t>
            </a:r>
            <a:r>
              <a:rPr lang="en-US" sz="2800" dirty="0" err="1">
                <a:latin typeface="Helvetica Neue" panose="020B0604020202020204" charset="0"/>
              </a:rPr>
              <a:t>zunanji</a:t>
            </a:r>
            <a:r>
              <a:rPr lang="en-US" sz="2800" dirty="0">
                <a:latin typeface="Helvetica Neue" panose="020B0604020202020204" charset="0"/>
              </a:rPr>
              <a:t> disk in/</a:t>
            </a:r>
            <a:r>
              <a:rPr lang="en-US" sz="2800" dirty="0" err="1">
                <a:latin typeface="Helvetica Neue" panose="020B0604020202020204" charset="0"/>
              </a:rPr>
              <a:t>ali</a:t>
            </a:r>
            <a:r>
              <a:rPr lang="en-US" sz="2800" dirty="0">
                <a:latin typeface="Helvetica Neue" panose="020B0604020202020204" charset="0"/>
              </a:rPr>
              <a:t> v </a:t>
            </a:r>
            <a:r>
              <a:rPr lang="en-US" sz="2800" dirty="0" err="1">
                <a:latin typeface="Helvetica Neue" panose="020B0604020202020204" charset="0"/>
              </a:rPr>
              <a:t>spletne</a:t>
            </a:r>
            <a:r>
              <a:rPr lang="en-US" sz="2800" dirty="0">
                <a:latin typeface="Helvetica Neue" panose="020B0604020202020204" charset="0"/>
              </a:rPr>
              <a:t> </a:t>
            </a:r>
            <a:r>
              <a:rPr lang="en-US" sz="2800" dirty="0" err="1">
                <a:latin typeface="Helvetica Neue" panose="020B0604020202020204" charset="0"/>
              </a:rPr>
              <a:t>aplikacije</a:t>
            </a:r>
            <a:r>
              <a:rPr lang="en-US" sz="2800" dirty="0">
                <a:latin typeface="Helvetica Neue" panose="020B0604020202020204" charset="0"/>
              </a:rPr>
              <a:t> v </a:t>
            </a:r>
            <a:r>
              <a:rPr lang="en-US" sz="2800" dirty="0" err="1">
                <a:latin typeface="Helvetica Neue" panose="020B0604020202020204" charset="0"/>
              </a:rPr>
              <a:t>oblaku</a:t>
            </a:r>
            <a:r>
              <a:rPr lang="en-US" sz="2800" dirty="0">
                <a:latin typeface="Helvetica Neue" panose="020B0604020202020204" charset="0"/>
              </a:rPr>
              <a:t>.</a:t>
            </a:r>
            <a:endParaRPr sz="2800" dirty="0">
              <a:latin typeface="Helvetica Neue" panose="020B0604020202020204" charset="0"/>
            </a:endParaRPr>
          </a:p>
        </p:txBody>
      </p:sp>
      <p:sp>
        <p:nvSpPr>
          <p:cNvPr id="169" name="Google Shape;169;p6"/>
          <p:cNvSpPr txBox="1"/>
          <p:nvPr/>
        </p:nvSpPr>
        <p:spPr>
          <a:xfrm>
            <a:off x="1338470" y="5625213"/>
            <a:ext cx="879613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latin typeface="Helvetica Neue" panose="020B0604020202020204" charset="0"/>
              </a:rPr>
              <a:t>V </a:t>
            </a:r>
            <a:r>
              <a:rPr lang="en-US" sz="2800" dirty="0" err="1">
                <a:latin typeface="Helvetica Neue" panose="020B0604020202020204" charset="0"/>
              </a:rPr>
              <a:t>nasprotju</a:t>
            </a:r>
            <a:r>
              <a:rPr lang="en-US" sz="2800" dirty="0">
                <a:latin typeface="Helvetica Neue" panose="020B0604020202020204" charset="0"/>
              </a:rPr>
              <a:t> s </a:t>
            </a:r>
            <a:r>
              <a:rPr lang="en-US" sz="2800" dirty="0" err="1">
                <a:latin typeface="Helvetica Neue" panose="020B0604020202020204" charset="0"/>
              </a:rPr>
              <a:t>splošnim</a:t>
            </a:r>
            <a:r>
              <a:rPr lang="en-US" sz="2800" dirty="0">
                <a:latin typeface="Helvetica Neue" panose="020B0604020202020204" charset="0"/>
              </a:rPr>
              <a:t> </a:t>
            </a:r>
            <a:r>
              <a:rPr lang="en-US" sz="2800" dirty="0" err="1">
                <a:latin typeface="Helvetica Neue" panose="020B0604020202020204" charset="0"/>
              </a:rPr>
              <a:t>prepričanjem</a:t>
            </a:r>
            <a:r>
              <a:rPr lang="en-US" sz="2800" dirty="0">
                <a:latin typeface="Helvetica Neue" panose="020B0604020202020204" charset="0"/>
              </a:rPr>
              <a:t> je </a:t>
            </a:r>
            <a:r>
              <a:rPr lang="en-US" sz="2800" dirty="0" err="1">
                <a:latin typeface="Helvetica Neue" panose="020B0604020202020204" charset="0"/>
              </a:rPr>
              <a:t>treba</a:t>
            </a:r>
            <a:r>
              <a:rPr lang="en-US" sz="2800" dirty="0">
                <a:latin typeface="Helvetica Neue" panose="020B0604020202020204" charset="0"/>
              </a:rPr>
              <a:t> </a:t>
            </a:r>
            <a:r>
              <a:rPr lang="en-US" sz="2800" dirty="0" err="1">
                <a:latin typeface="Helvetica Neue" panose="020B0604020202020204" charset="0"/>
              </a:rPr>
              <a:t>varnostne</a:t>
            </a:r>
            <a:r>
              <a:rPr lang="en-US" sz="2800" dirty="0">
                <a:latin typeface="Helvetica Neue" panose="020B0604020202020204" charset="0"/>
              </a:rPr>
              <a:t> </a:t>
            </a:r>
            <a:r>
              <a:rPr lang="en-US" sz="2800" dirty="0" err="1">
                <a:latin typeface="Helvetica Neue" panose="020B0604020202020204" charset="0"/>
              </a:rPr>
              <a:t>kopije</a:t>
            </a:r>
            <a:r>
              <a:rPr lang="en-US" sz="2800" dirty="0">
                <a:latin typeface="Helvetica Neue" panose="020B0604020202020204" charset="0"/>
              </a:rPr>
              <a:t> </a:t>
            </a:r>
            <a:r>
              <a:rPr lang="en-US" sz="2800" dirty="0" err="1">
                <a:latin typeface="Helvetica Neue" panose="020B0604020202020204" charset="0"/>
              </a:rPr>
              <a:t>ustvariti</a:t>
            </a:r>
            <a:r>
              <a:rPr lang="en-US" sz="2800" dirty="0">
                <a:latin typeface="Helvetica Neue" panose="020B0604020202020204" charset="0"/>
              </a:rPr>
              <a:t> med </a:t>
            </a:r>
            <a:r>
              <a:rPr lang="en-US" sz="2800" dirty="0" err="1">
                <a:latin typeface="Helvetica Neue" panose="020B0604020202020204" charset="0"/>
              </a:rPr>
              <a:t>postopkom</a:t>
            </a:r>
            <a:r>
              <a:rPr lang="en-US" sz="2800" dirty="0">
                <a:latin typeface="Helvetica Neue" panose="020B0604020202020204" charset="0"/>
              </a:rPr>
              <a:t> </a:t>
            </a:r>
            <a:r>
              <a:rPr lang="en-US" sz="2800" dirty="0" err="1">
                <a:latin typeface="Helvetica Neue" panose="020B0604020202020204" charset="0"/>
              </a:rPr>
              <a:t>izdelave</a:t>
            </a:r>
            <a:r>
              <a:rPr lang="en-US" sz="2800" dirty="0">
                <a:latin typeface="Helvetica Neue" panose="020B0604020202020204" charset="0"/>
              </a:rPr>
              <a:t> in ne </a:t>
            </a:r>
            <a:r>
              <a:rPr lang="en-US" sz="2800" dirty="0" err="1">
                <a:latin typeface="Helvetica Neue" panose="020B0604020202020204" charset="0"/>
              </a:rPr>
              <a:t>šele</a:t>
            </a:r>
            <a:r>
              <a:rPr lang="en-US" sz="2800" dirty="0">
                <a:latin typeface="Helvetica Neue" panose="020B0604020202020204" charset="0"/>
              </a:rPr>
              <a:t>, ko je </a:t>
            </a:r>
            <a:r>
              <a:rPr lang="en-US" sz="2800" dirty="0" err="1">
                <a:latin typeface="Helvetica Neue" panose="020B0604020202020204" charset="0"/>
              </a:rPr>
              <a:t>datoteka</a:t>
            </a:r>
            <a:r>
              <a:rPr lang="en-US" sz="2800" dirty="0">
                <a:latin typeface="Helvetica Neue" panose="020B0604020202020204" charset="0"/>
              </a:rPr>
              <a:t> </a:t>
            </a:r>
            <a:r>
              <a:rPr lang="en-US" sz="2800" dirty="0" err="1">
                <a:latin typeface="Helvetica Neue" panose="020B0604020202020204" charset="0"/>
              </a:rPr>
              <a:t>končana</a:t>
            </a:r>
            <a:r>
              <a:rPr lang="en-US" sz="2800" dirty="0">
                <a:latin typeface="Helvetica Neue" panose="020B0604020202020204" charset="0"/>
              </a:rPr>
              <a:t>. Na ta </a:t>
            </a:r>
            <a:r>
              <a:rPr lang="en-US" sz="2800" dirty="0" err="1">
                <a:latin typeface="Helvetica Neue" panose="020B0604020202020204" charset="0"/>
              </a:rPr>
              <a:t>način</a:t>
            </a:r>
            <a:r>
              <a:rPr lang="en-US" sz="2800" dirty="0">
                <a:latin typeface="Helvetica Neue" panose="020B0604020202020204" charset="0"/>
              </a:rPr>
              <a:t> se </a:t>
            </a:r>
            <a:r>
              <a:rPr lang="en-US" sz="2800" dirty="0" err="1">
                <a:latin typeface="Helvetica Neue" panose="020B0604020202020204" charset="0"/>
              </a:rPr>
              <a:t>lahko</a:t>
            </a:r>
            <a:r>
              <a:rPr lang="en-US" sz="2800" dirty="0">
                <a:latin typeface="Helvetica Neue" panose="020B0604020202020204" charset="0"/>
              </a:rPr>
              <a:t> </a:t>
            </a:r>
            <a:r>
              <a:rPr lang="en-US" sz="2800" dirty="0" err="1">
                <a:latin typeface="Helvetica Neue" panose="020B0604020202020204" charset="0"/>
              </a:rPr>
              <a:t>zlahka</a:t>
            </a:r>
            <a:r>
              <a:rPr lang="en-US" sz="2800" dirty="0">
                <a:latin typeface="Helvetica Neue" panose="020B0604020202020204" charset="0"/>
              </a:rPr>
              <a:t> </a:t>
            </a:r>
            <a:r>
              <a:rPr lang="en-US" sz="2800" dirty="0" err="1">
                <a:latin typeface="Helvetica Neue" panose="020B0604020202020204" charset="0"/>
              </a:rPr>
              <a:t>vrnete</a:t>
            </a:r>
            <a:r>
              <a:rPr lang="en-US" sz="2800" dirty="0">
                <a:latin typeface="Helvetica Neue" panose="020B0604020202020204" charset="0"/>
              </a:rPr>
              <a:t> k </a:t>
            </a:r>
            <a:r>
              <a:rPr lang="en-US" sz="2800" dirty="0" err="1">
                <a:latin typeface="Helvetica Neue" panose="020B0604020202020204" charset="0"/>
              </a:rPr>
              <a:t>prejšnjim</a:t>
            </a:r>
            <a:r>
              <a:rPr lang="en-US" sz="2800" dirty="0">
                <a:latin typeface="Helvetica Neue" panose="020B0604020202020204" charset="0"/>
              </a:rPr>
              <a:t> </a:t>
            </a:r>
            <a:r>
              <a:rPr lang="en-US" sz="2800" dirty="0" err="1">
                <a:latin typeface="Helvetica Neue" panose="020B0604020202020204" charset="0"/>
              </a:rPr>
              <a:t>iteracijam</a:t>
            </a:r>
            <a:r>
              <a:rPr lang="en-US" sz="2800" dirty="0">
                <a:latin typeface="Helvetica Neue" panose="020B0604020202020204" charset="0"/>
              </a:rPr>
              <a:t> </a:t>
            </a:r>
            <a:r>
              <a:rPr lang="en-US" sz="2800" dirty="0" err="1">
                <a:latin typeface="Helvetica Neue" panose="020B0604020202020204" charset="0"/>
              </a:rPr>
              <a:t>datoteke</a:t>
            </a:r>
            <a:r>
              <a:rPr lang="en-US" sz="2800" dirty="0">
                <a:latin typeface="Helvetica Neue" panose="020B0604020202020204" charset="0"/>
              </a:rPr>
              <a:t>, </a:t>
            </a:r>
            <a:r>
              <a:rPr lang="en-US" sz="2800" dirty="0" err="1">
                <a:latin typeface="Helvetica Neue" panose="020B0604020202020204" charset="0"/>
              </a:rPr>
              <a:t>če</a:t>
            </a:r>
            <a:r>
              <a:rPr lang="en-US" sz="2800" dirty="0">
                <a:latin typeface="Helvetica Neue" panose="020B0604020202020204" charset="0"/>
              </a:rPr>
              <a:t> </a:t>
            </a:r>
            <a:r>
              <a:rPr lang="en-US" sz="2800" dirty="0" err="1">
                <a:latin typeface="Helvetica Neue" panose="020B0604020202020204" charset="0"/>
              </a:rPr>
              <a:t>gre</a:t>
            </a:r>
            <a:r>
              <a:rPr lang="en-US" sz="2800" dirty="0">
                <a:latin typeface="Helvetica Neue" panose="020B0604020202020204" charset="0"/>
              </a:rPr>
              <a:t> </a:t>
            </a:r>
            <a:r>
              <a:rPr lang="en-US" sz="2800" dirty="0" err="1">
                <a:latin typeface="Helvetica Neue" panose="020B0604020202020204" charset="0"/>
              </a:rPr>
              <a:t>sredi</a:t>
            </a:r>
            <a:r>
              <a:rPr lang="en-US" sz="2800" dirty="0">
                <a:latin typeface="Helvetica Neue" panose="020B0604020202020204" charset="0"/>
              </a:rPr>
              <a:t> </a:t>
            </a:r>
            <a:r>
              <a:rPr lang="en-US" sz="2800" dirty="0" err="1">
                <a:latin typeface="Helvetica Neue" panose="020B0604020202020204" charset="0"/>
              </a:rPr>
              <a:t>osnutka</a:t>
            </a:r>
            <a:r>
              <a:rPr lang="en-US" sz="2800" dirty="0">
                <a:latin typeface="Helvetica Neue" panose="020B0604020202020204" charset="0"/>
              </a:rPr>
              <a:t> </a:t>
            </a:r>
            <a:r>
              <a:rPr lang="en-US" sz="2800" dirty="0" err="1">
                <a:latin typeface="Helvetica Neue" panose="020B0604020202020204" charset="0"/>
              </a:rPr>
              <a:t>kaj</a:t>
            </a:r>
            <a:r>
              <a:rPr lang="en-US" sz="2800" dirty="0">
                <a:latin typeface="Helvetica Neue" panose="020B0604020202020204" charset="0"/>
              </a:rPr>
              <a:t> </a:t>
            </a:r>
            <a:r>
              <a:rPr lang="en-US" sz="2800" dirty="0" err="1">
                <a:latin typeface="Helvetica Neue" panose="020B0604020202020204" charset="0"/>
              </a:rPr>
              <a:t>narobe</a:t>
            </a:r>
            <a:r>
              <a:rPr lang="en-US" sz="2800" dirty="0">
                <a:latin typeface="Helvetica Neue" panose="020B0604020202020204" charset="0"/>
              </a:rPr>
              <a:t>.</a:t>
            </a:r>
            <a:endParaRPr sz="2800" dirty="0">
              <a:latin typeface="Helvetica Neue" panose="020B0604020202020204" charset="0"/>
            </a:endParaRPr>
          </a:p>
        </p:txBody>
      </p:sp>
      <p:pic>
        <p:nvPicPr>
          <p:cNvPr id="170" name="Google Shape;170;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32000" y="5600700"/>
            <a:ext cx="5589270" cy="26325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p:nvPr/>
        </p:nvSpPr>
        <p:spPr>
          <a:xfrm>
            <a:off x="1447800" y="1573291"/>
            <a:ext cx="11201400" cy="1446509"/>
          </a:xfrm>
          <a:prstGeom prst="rect">
            <a:avLst/>
          </a:prstGeom>
          <a:noFill/>
          <a:ln>
            <a:noFill/>
          </a:ln>
        </p:spPr>
        <p:txBody>
          <a:bodyPr spcFirstLastPara="1" wrap="square" lIns="91425" tIns="45700" rIns="91425" bIns="45700" anchor="t" anchorCtr="0">
            <a:spAutoFit/>
          </a:bodyPr>
          <a:lstStyle/>
          <a:p>
            <a:r>
              <a:rPr lang="es-ES" sz="4400" b="1" dirty="0">
                <a:solidFill>
                  <a:srgbClr val="D00B24"/>
                </a:solidFill>
                <a:latin typeface="Arial"/>
                <a:ea typeface="Arial"/>
                <a:cs typeface="Arial"/>
                <a:sym typeface="Arial"/>
              </a:rPr>
              <a:t>1.4 Nasveti za kibernetsko varnost: Gesla in večfaktorsko preverjanje pristosti</a:t>
            </a:r>
            <a:endParaRPr sz="4400" b="1" dirty="0">
              <a:solidFill>
                <a:srgbClr val="D00B24"/>
              </a:solidFill>
              <a:latin typeface="Arial"/>
              <a:ea typeface="Arial"/>
              <a:cs typeface="Arial"/>
              <a:sym typeface="Arial"/>
            </a:endParaRPr>
          </a:p>
        </p:txBody>
      </p:sp>
      <p:sp>
        <p:nvSpPr>
          <p:cNvPr id="176" name="Google Shape;176;p7"/>
          <p:cNvSpPr txBox="1"/>
          <p:nvPr/>
        </p:nvSpPr>
        <p:spPr>
          <a:xfrm>
            <a:off x="1310014" y="3450730"/>
            <a:ext cx="15011400"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so </a:t>
            </a:r>
            <a:r>
              <a:rPr lang="en-US" sz="2800" dirty="0" err="1">
                <a:solidFill>
                  <a:schemeClr val="dk1"/>
                </a:solidFill>
                <a:latin typeface="Helvetica Neue"/>
                <a:ea typeface="Helvetica Neue"/>
                <a:cs typeface="Helvetica Neue"/>
                <a:sym typeface="Helvetica Neue"/>
              </a:rPr>
              <a:t>pomemben</a:t>
            </a:r>
            <a:r>
              <a:rPr lang="en-US" sz="2800" dirty="0">
                <a:solidFill>
                  <a:schemeClr val="dk1"/>
                </a:solidFill>
                <a:latin typeface="Helvetica Neue"/>
                <a:ea typeface="Helvetica Neue"/>
                <a:cs typeface="Helvetica Neue"/>
                <a:sym typeface="Helvetica Neue"/>
              </a:rPr>
              <a:t> del </a:t>
            </a:r>
            <a:r>
              <a:rPr lang="en-US" sz="2800" dirty="0" err="1">
                <a:solidFill>
                  <a:schemeClr val="dk1"/>
                </a:solidFill>
                <a:latin typeface="Helvetica Neue"/>
                <a:ea typeface="Helvetica Neue"/>
                <a:cs typeface="Helvetica Neue"/>
                <a:sym typeface="Helvetica Neue"/>
              </a:rPr>
              <a:t>kibernetske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varnosti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kar</a:t>
            </a:r>
            <a:r>
              <a:rPr lang="en-US" sz="2800" dirty="0">
                <a:solidFill>
                  <a:schemeClr val="dk1"/>
                </a:solidFill>
                <a:latin typeface="Helvetica Neue"/>
                <a:ea typeface="Helvetica Neue"/>
                <a:cs typeface="Helvetica Neue"/>
                <a:sym typeface="Helvetica Neue"/>
              </a:rPr>
              <a:t> se </a:t>
            </a:r>
            <a:r>
              <a:rPr lang="en-US" sz="2800" dirty="0" err="1">
                <a:solidFill>
                  <a:schemeClr val="dk1"/>
                </a:solidFill>
                <a:latin typeface="Helvetica Neue"/>
                <a:ea typeface="Helvetica Neue"/>
                <a:cs typeface="Helvetica Neue"/>
                <a:sym typeface="Helvetica Neue"/>
              </a:rPr>
              <a:t>pogosto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spregleda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Kljub</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težavam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njihovem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pomnjenju</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uvajanju</a:t>
            </a:r>
            <a:r>
              <a:rPr lang="en-US" sz="2800" dirty="0">
                <a:solidFill>
                  <a:schemeClr val="dk1"/>
                </a:solidFill>
                <a:latin typeface="Helvetica Neue"/>
                <a:ea typeface="Helvetica Neue"/>
                <a:cs typeface="Helvetica Neue"/>
                <a:sym typeface="Helvetica Neue"/>
              </a:rPr>
              <a:t> so </a:t>
            </a:r>
            <a:r>
              <a:rPr lang="en-US" sz="2800" dirty="0" err="1">
                <a:solidFill>
                  <a:schemeClr val="dk1"/>
                </a:solidFill>
                <a:latin typeface="Helvetica Neue"/>
                <a:ea typeface="Helvetica Neue"/>
                <a:cs typeface="Helvetica Neue"/>
                <a:sym typeface="Helvetica Neue"/>
              </a:rPr>
              <a:t>nujna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znakovno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popolna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dolga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s </a:t>
            </a:r>
            <a:r>
              <a:rPr lang="en-US" sz="2800" dirty="0" err="1">
                <a:solidFill>
                  <a:schemeClr val="dk1"/>
                </a:solidFill>
                <a:latin typeface="Helvetica Neue"/>
                <a:ea typeface="Helvetica Neue"/>
                <a:cs typeface="Helvetica Neue"/>
                <a:sym typeface="Helvetica Neue"/>
              </a:rPr>
              <a:t>čim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več</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vrstami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znakov</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Ni </a:t>
            </a:r>
            <a:r>
              <a:rPr lang="en-US" sz="2800" dirty="0" err="1">
                <a:solidFill>
                  <a:schemeClr val="dk1"/>
                </a:solidFill>
                <a:latin typeface="Helvetica Neue"/>
                <a:ea typeface="Helvetica Neue"/>
                <a:cs typeface="Helvetica Neue"/>
                <a:sym typeface="Helvetica Neue"/>
              </a:rPr>
              <a:t>treba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posebej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poudarjati</a:t>
            </a:r>
            <a:r>
              <a:rPr lang="en-US" sz="2800" dirty="0">
                <a:solidFill>
                  <a:schemeClr val="dk1"/>
                </a:solidFill>
                <a:latin typeface="Helvetica Neue"/>
                <a:ea typeface="Helvetica Neue"/>
                <a:cs typeface="Helvetica Neue"/>
                <a:sym typeface="Helvetica Neue"/>
              </a:rPr>
              <a:t>, da </a:t>
            </a:r>
            <a:r>
              <a:rPr lang="en-US" sz="2800" dirty="0" err="1">
                <a:solidFill>
                  <a:schemeClr val="dk1"/>
                </a:solidFill>
                <a:latin typeface="Helvetica Neue"/>
                <a:ea typeface="Helvetica Neue"/>
                <a:cs typeface="Helvetica Neue"/>
                <a:sym typeface="Helvetica Neue"/>
              </a:rPr>
              <a:t>uporaba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datuma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rojstva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podobno</a:t>
            </a:r>
            <a:r>
              <a:rPr lang="en-US" sz="2800" dirty="0">
                <a:solidFill>
                  <a:schemeClr val="dk1"/>
                </a:solidFill>
                <a:latin typeface="Helvetica Neue"/>
                <a:ea typeface="Helvetica Neue"/>
                <a:cs typeface="Helvetica Neue"/>
                <a:sym typeface="Helvetica Neue"/>
              </a:rPr>
              <a:t>) ne pride v </a:t>
            </a:r>
            <a:r>
              <a:rPr lang="en-US" sz="2800" dirty="0" err="1">
                <a:solidFill>
                  <a:schemeClr val="dk1"/>
                </a:solidFill>
                <a:latin typeface="Helvetica Neue"/>
                <a:ea typeface="Helvetica Neue"/>
                <a:cs typeface="Helvetica Neue"/>
                <a:sym typeface="Helvetica Neue"/>
              </a:rPr>
              <a:t>poštev</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Zaradi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pogostih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kršitev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varnosti</a:t>
            </a:r>
            <a:r>
              <a:rPr lang="en-US" sz="2800" dirty="0">
                <a:solidFill>
                  <a:schemeClr val="dk1"/>
                </a:solidFill>
                <a:latin typeface="Helvetica Neue"/>
                <a:ea typeface="Helvetica Neue"/>
                <a:cs typeface="Helvetica Neue"/>
                <a:sym typeface="Helvetica Neue"/>
              </a:rPr>
              <a:t> je </a:t>
            </a: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mogoče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tudi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zlahka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ogroziti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imejte</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vsaki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napravi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računu</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različna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ne </a:t>
            </a:r>
            <a:r>
              <a:rPr lang="en-US" sz="2800" dirty="0" err="1">
                <a:solidFill>
                  <a:schemeClr val="dk1"/>
                </a:solidFill>
                <a:latin typeface="Helvetica Neue"/>
                <a:ea typeface="Helvetica Neue"/>
                <a:cs typeface="Helvetica Neue"/>
                <a:sym typeface="Helvetica Neue"/>
              </a:rPr>
              <a:t>pozabite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redno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spreminjati!Večfaktorsko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preverjanje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pristnosti</a:t>
            </a:r>
            <a:r>
              <a:rPr lang="en-US" sz="2800" dirty="0">
                <a:solidFill>
                  <a:schemeClr val="dk1"/>
                </a:solidFill>
                <a:latin typeface="Helvetica Neue"/>
                <a:ea typeface="Helvetica Neue"/>
                <a:cs typeface="Helvetica Neue"/>
                <a:sym typeface="Helvetica Neue"/>
              </a:rPr>
              <a:t> je </a:t>
            </a:r>
            <a:r>
              <a:rPr lang="en-US" sz="2800" dirty="0" err="1">
                <a:solidFill>
                  <a:schemeClr val="dk1"/>
                </a:solidFill>
                <a:latin typeface="Helvetica Neue"/>
                <a:ea typeface="Helvetica Neue"/>
                <a:cs typeface="Helvetica Neue"/>
                <a:sym typeface="Helvetica Neue"/>
              </a:rPr>
              <a:t>sistem</a:t>
            </a:r>
            <a:r>
              <a:rPr lang="en-US" sz="2800" dirty="0">
                <a:solidFill>
                  <a:schemeClr val="dk1"/>
                </a:solidFill>
                <a:latin typeface="Helvetica Neue"/>
                <a:ea typeface="Helvetica Neue"/>
                <a:cs typeface="Helvetica Neue"/>
                <a:sym typeface="Helvetica Neue"/>
              </a:rPr>
              <a:t>, ki </a:t>
            </a:r>
            <a:r>
              <a:rPr lang="en-US" sz="2800" dirty="0" err="1">
                <a:solidFill>
                  <a:schemeClr val="dk1"/>
                </a:solidFill>
                <a:latin typeface="Helvetica Neue"/>
                <a:ea typeface="Helvetica Neue"/>
                <a:cs typeface="Helvetica Neue"/>
                <a:sym typeface="Helvetica Neue"/>
              </a:rPr>
              <a:t>otežuje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kibernetskim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kriminalcem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saj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poleg</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vstop</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račun</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zahteva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še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dodatne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poverilnice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npr</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kodo</a:t>
            </a:r>
            <a:r>
              <a:rPr lang="en-US" sz="2800" dirty="0">
                <a:solidFill>
                  <a:schemeClr val="dk1"/>
                </a:solidFill>
                <a:latin typeface="Helvetica Neue"/>
                <a:ea typeface="Helvetica Neue"/>
                <a:cs typeface="Helvetica Neue"/>
                <a:sym typeface="Helvetica Neue"/>
              </a:rPr>
              <a:t> SMS, </a:t>
            </a:r>
            <a:r>
              <a:rPr lang="en-US" sz="2800" dirty="0" err="1">
                <a:solidFill>
                  <a:schemeClr val="dk1"/>
                </a:solidFill>
                <a:latin typeface="Helvetica Neue"/>
                <a:ea typeface="Helvetica Neue"/>
                <a:cs typeface="Helvetica Neue"/>
                <a:sym typeface="Helvetica Neue"/>
              </a:rPr>
              <a:t>klic</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uporabo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določene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aplikacije</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p:nvPr/>
        </p:nvSpPr>
        <p:spPr>
          <a:xfrm>
            <a:off x="1447800" y="1573291"/>
            <a:ext cx="11201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2.1 </a:t>
            </a:r>
            <a:r>
              <a:rPr lang="es-ES" sz="4400" b="1" dirty="0">
                <a:solidFill>
                  <a:srgbClr val="D00B24"/>
                </a:solidFill>
              </a:rPr>
              <a:t>Varno ravnanje</a:t>
            </a:r>
            <a:r>
              <a:rPr lang="es-ES" sz="4400" b="1" dirty="0">
                <a:solidFill>
                  <a:srgbClr val="D00B24"/>
                </a:solidFill>
                <a:latin typeface="Arial"/>
                <a:ea typeface="Arial"/>
                <a:cs typeface="Arial"/>
                <a:sym typeface="Arial"/>
              </a:rPr>
              <a:t>: varujte zasebnost!</a:t>
            </a:r>
            <a:endParaRPr dirty="0"/>
          </a:p>
        </p:txBody>
      </p:sp>
      <p:sp>
        <p:nvSpPr>
          <p:cNvPr id="182" name="Google Shape;182;p8"/>
          <p:cNvSpPr txBox="1"/>
          <p:nvPr/>
        </p:nvSpPr>
        <p:spPr>
          <a:xfrm>
            <a:off x="1447800" y="2469193"/>
            <a:ext cx="15240000"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Kibernetsko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varnost</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običajno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povezujemo</a:t>
            </a:r>
            <a:r>
              <a:rPr lang="en-US" sz="2800" dirty="0">
                <a:solidFill>
                  <a:schemeClr val="dk1"/>
                </a:solidFill>
                <a:latin typeface="Helvetica Neue"/>
                <a:ea typeface="Helvetica Neue"/>
                <a:cs typeface="Helvetica Neue"/>
                <a:sym typeface="Helvetica Neue"/>
              </a:rPr>
              <a:t> s </a:t>
            </a:r>
            <a:r>
              <a:rPr lang="en-US" sz="2800" dirty="0" err="1">
                <a:solidFill>
                  <a:schemeClr val="dk1"/>
                </a:solidFill>
                <a:latin typeface="Helvetica Neue"/>
                <a:ea typeface="Helvetica Neue"/>
                <a:cs typeface="Helvetica Neue"/>
                <a:sym typeface="Helvetica Neue"/>
              </a:rPr>
              <a:t>hekerji</a:t>
            </a:r>
            <a:r>
              <a:rPr lang="en-US" sz="2800" dirty="0">
                <a:solidFill>
                  <a:schemeClr val="dk1"/>
                </a:solidFill>
                <a:latin typeface="Helvetica Neue"/>
                <a:ea typeface="Helvetica Neue"/>
                <a:cs typeface="Helvetica Neue"/>
                <a:sym typeface="Helvetica Neue"/>
              </a:rPr>
              <a:t>, ki z </a:t>
            </a:r>
            <a:r>
              <a:rPr lang="en-US" sz="2800" dirty="0" err="1">
                <a:solidFill>
                  <a:schemeClr val="dk1"/>
                </a:solidFill>
                <a:latin typeface="Helvetica Neue"/>
                <a:ea typeface="Helvetica Neue"/>
                <a:cs typeface="Helvetica Neue"/>
                <a:sym typeface="Helvetica Neue"/>
              </a:rPr>
              <a:t>najsodobnejšimi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orodji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vdirajo</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naše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račune</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resnici</a:t>
            </a:r>
            <a:r>
              <a:rPr lang="en-US" sz="2800" dirty="0">
                <a:solidFill>
                  <a:schemeClr val="dk1"/>
                </a:solidFill>
                <a:latin typeface="Helvetica Neue"/>
                <a:ea typeface="Helvetica Neue"/>
                <a:cs typeface="Helvetica Neue"/>
                <a:sym typeface="Helvetica Neue"/>
              </a:rPr>
              <a:t> pa </a:t>
            </a:r>
            <a:r>
              <a:rPr lang="en-US" sz="2800" dirty="0" err="1">
                <a:solidFill>
                  <a:schemeClr val="dk1"/>
                </a:solidFill>
                <a:latin typeface="Helvetica Neue"/>
                <a:ea typeface="Helvetica Neue"/>
                <a:cs typeface="Helvetica Neue"/>
                <a:sym typeface="Helvetica Neue"/>
              </a:rPr>
              <a:t>jim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največ</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uspeha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prinese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guglanje</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zbiranje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javnih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informacij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družbenih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medijev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blogov</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forumov</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Če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tako</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radi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uporabljamo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kombinacijo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imena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našega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hišnega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ljubljenčka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materinega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priimka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številke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vrat</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itd</a:t>
            </a:r>
            <a:r>
              <a:rPr lang="en-US" sz="2800" dirty="0">
                <a:solidFill>
                  <a:schemeClr val="dk1"/>
                </a:solidFill>
                <a:latin typeface="Helvetica Neue"/>
                <a:ea typeface="Helvetica Neue"/>
                <a:cs typeface="Helvetica Neue"/>
                <a:sym typeface="Helvetica Neue"/>
              </a:rPr>
              <a:t>. je </a:t>
            </a:r>
            <a:r>
              <a:rPr lang="en-US" sz="2800" dirty="0" err="1">
                <a:solidFill>
                  <a:schemeClr val="dk1"/>
                </a:solidFill>
                <a:latin typeface="Helvetica Neue"/>
                <a:ea typeface="Helvetica Neue"/>
                <a:cs typeface="Helvetica Neue"/>
                <a:sym typeface="Helvetica Neue"/>
              </a:rPr>
              <a:t>samo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vprašanje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časa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kdaj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heker</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vse</a:t>
            </a:r>
            <a:r>
              <a:rPr lang="en-US" sz="2800" dirty="0">
                <a:solidFill>
                  <a:schemeClr val="dk1"/>
                </a:solidFill>
                <a:latin typeface="Helvetica Neue"/>
                <a:ea typeface="Helvetica Neue"/>
                <a:cs typeface="Helvetica Neue"/>
                <a:sym typeface="Helvetica Neue"/>
              </a:rPr>
              <a:t> to </a:t>
            </a:r>
            <a:r>
              <a:rPr lang="en-US" sz="2800" dirty="0" err="1">
                <a:solidFill>
                  <a:schemeClr val="dk1"/>
                </a:solidFill>
                <a:latin typeface="Helvetica Neue"/>
                <a:ea typeface="Helvetica Neue"/>
                <a:cs typeface="Helvetica Neue"/>
                <a:sym typeface="Helvetica Neue"/>
              </a:rPr>
              <a:t>zbral</a:t>
            </a:r>
            <a:r>
              <a:rPr lang="en-US" sz="2800" dirty="0">
                <a:solidFill>
                  <a:schemeClr val="dk1"/>
                </a:solidFill>
                <a:latin typeface="Helvetica Neue"/>
                <a:ea typeface="Helvetica Neue"/>
                <a:cs typeface="Helvetica Neue"/>
                <a:sym typeface="Helvetica Neue"/>
              </a:rPr>
              <a:t> od </a:t>
            </a:r>
            <a:r>
              <a:rPr lang="en-US" sz="2800" dirty="0" err="1">
                <a:solidFill>
                  <a:schemeClr val="dk1"/>
                </a:solidFill>
                <a:latin typeface="Helvetica Neue"/>
                <a:ea typeface="Helvetica Neue"/>
                <a:cs typeface="Helvetica Neue"/>
                <a:sym typeface="Helvetica Neue"/>
              </a:rPr>
              <a:t>tu</a:t>
            </a:r>
            <a:r>
              <a:rPr lang="en-US" sz="2800" dirty="0">
                <a:solidFill>
                  <a:schemeClr val="dk1"/>
                </a:solidFill>
                <a:latin typeface="Helvetica Neue"/>
                <a:ea typeface="Helvetica Neue"/>
                <a:cs typeface="Helvetica Neue"/>
                <a:sym typeface="Helvetica Neue"/>
              </a:rPr>
              <a:t> in tam,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ponovno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združil</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vdrl</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Ponovno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razmislite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kaj</a:t>
            </a:r>
            <a:r>
              <a:rPr lang="en-US" sz="2800" dirty="0">
                <a:solidFill>
                  <a:schemeClr val="dk1"/>
                </a:solidFill>
                <a:latin typeface="Helvetica Neue"/>
                <a:ea typeface="Helvetica Neue"/>
                <a:cs typeface="Helvetica Neue"/>
                <a:sym typeface="Helvetica Neue"/>
              </a:rPr>
              <a:t> za vas </a:t>
            </a:r>
            <a:r>
              <a:rPr lang="en-US" sz="2800" dirty="0" err="1">
                <a:solidFill>
                  <a:schemeClr val="dk1"/>
                </a:solidFill>
                <a:latin typeface="Helvetica Neue"/>
                <a:ea typeface="Helvetica Neue"/>
                <a:cs typeface="Helvetica Neue"/>
                <a:sym typeface="Helvetica Neue"/>
              </a:rPr>
              <a:t>pomenijo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zasebni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podatki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Vrnite</a:t>
            </a:r>
            <a:r>
              <a:rPr lang="en-US" sz="2800" dirty="0">
                <a:solidFill>
                  <a:schemeClr val="dk1"/>
                </a:solidFill>
                <a:latin typeface="Helvetica Neue"/>
                <a:ea typeface="Helvetica Neue"/>
                <a:cs typeface="Helvetica Neue"/>
                <a:sym typeface="Helvetica Neue"/>
              </a:rPr>
              <a:t> se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svojo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časovnico</a:t>
            </a:r>
            <a:r>
              <a:rPr lang="en-US" sz="2800" dirty="0">
                <a:solidFill>
                  <a:schemeClr val="dk1"/>
                </a:solidFill>
                <a:latin typeface="Helvetica Neue"/>
                <a:ea typeface="Helvetica Neue"/>
                <a:cs typeface="Helvetica Neue"/>
                <a:sym typeface="Helvetica Neue"/>
              </a:rPr>
              <a:t>(-e), </a:t>
            </a:r>
            <a:r>
              <a:rPr lang="en-US" sz="2800" dirty="0" err="1">
                <a:solidFill>
                  <a:schemeClr val="dk1"/>
                </a:solidFill>
                <a:latin typeface="Helvetica Neue"/>
                <a:ea typeface="Helvetica Neue"/>
                <a:cs typeface="Helvetica Neue"/>
                <a:sym typeface="Helvetica Neue"/>
              </a:rPr>
              <a:t>poiščite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morebitne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slike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osebne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izkaznice</a:t>
            </a:r>
            <a:r>
              <a:rPr lang="en-US" sz="2800" dirty="0">
                <a:solidFill>
                  <a:schemeClr val="dk1"/>
                </a:solidFill>
                <a:latin typeface="Helvetica Neue"/>
                <a:ea typeface="Helvetica Neue"/>
                <a:cs typeface="Helvetica Neue"/>
                <a:sym typeface="Helvetica Neue"/>
              </a:rPr>
              <a:t>/</a:t>
            </a:r>
            <a:r>
              <a:rPr lang="en-US" sz="2800" dirty="0" err="1">
                <a:solidFill>
                  <a:schemeClr val="dk1"/>
                </a:solidFill>
                <a:latin typeface="Helvetica Neue"/>
                <a:ea typeface="Helvetica Neue"/>
                <a:cs typeface="Helvetica Neue"/>
                <a:sym typeface="Helvetica Neue"/>
              </a:rPr>
              <a:t>kreditne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kartice</a:t>
            </a:r>
            <a:r>
              <a:rPr lang="en-US" sz="2800" dirty="0">
                <a:solidFill>
                  <a:schemeClr val="dk1"/>
                </a:solidFill>
                <a:latin typeface="Helvetica Neue"/>
                <a:ea typeface="Helvetica Neue"/>
                <a:cs typeface="Helvetica Neue"/>
                <a:sym typeface="Helvetica Neue"/>
              </a:rPr>
              <a:t>/</a:t>
            </a:r>
            <a:r>
              <a:rPr lang="en-US" sz="2800" dirty="0" err="1">
                <a:solidFill>
                  <a:schemeClr val="dk1"/>
                </a:solidFill>
                <a:latin typeface="Helvetica Neue"/>
                <a:ea typeface="Helvetica Neue"/>
                <a:cs typeface="Helvetica Neue"/>
                <a:sym typeface="Helvetica Neue"/>
              </a:rPr>
              <a:t>osebnih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dokumentov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lahko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gre</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poslovilne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zahvalne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posmehljive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objave</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izbrišite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Prav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tako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bodite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pozorni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vse</a:t>
            </a:r>
            <a:r>
              <a:rPr lang="en-US" sz="2800" dirty="0">
                <a:solidFill>
                  <a:schemeClr val="dk1"/>
                </a:solidFill>
                <a:latin typeface="Helvetica Neue"/>
                <a:ea typeface="Helvetica Neue"/>
                <a:cs typeface="Helvetica Neue"/>
                <a:sym typeface="Helvetica Neue"/>
              </a:rPr>
              <a:t> profile, ki </a:t>
            </a:r>
            <a:r>
              <a:rPr lang="en-US" sz="2800" dirty="0" err="1">
                <a:solidFill>
                  <a:schemeClr val="dk1"/>
                </a:solidFill>
                <a:latin typeface="Helvetica Neue"/>
                <a:ea typeface="Helvetica Neue"/>
                <a:cs typeface="Helvetica Neue"/>
                <a:sym typeface="Helvetica Neue"/>
              </a:rPr>
              <a:t>imajo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preveč</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nepotrebnih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osebnih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podatkov.Zapomnite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če</a:t>
            </a:r>
            <a:r>
              <a:rPr lang="en-US" sz="2800" dirty="0">
                <a:solidFill>
                  <a:schemeClr val="dk1"/>
                </a:solidFill>
                <a:latin typeface="Helvetica Neue"/>
                <a:ea typeface="Helvetica Neue"/>
                <a:cs typeface="Helvetica Neue"/>
                <a:sym typeface="Helvetica Neue"/>
              </a:rPr>
              <a:t> ne </a:t>
            </a:r>
            <a:r>
              <a:rPr lang="en-US" sz="2800" dirty="0" err="1">
                <a:solidFill>
                  <a:schemeClr val="dk1"/>
                </a:solidFill>
                <a:latin typeface="Helvetica Neue"/>
                <a:ea typeface="Helvetica Neue"/>
                <a:cs typeface="Helvetica Neue"/>
                <a:sym typeface="Helvetica Neue"/>
              </a:rPr>
              <a:t>želite</a:t>
            </a:r>
            <a:r>
              <a:rPr lang="en-US" sz="2800" dirty="0">
                <a:solidFill>
                  <a:schemeClr val="dk1"/>
                </a:solidFill>
                <a:latin typeface="Helvetica Neue"/>
                <a:ea typeface="Helvetica Neue"/>
                <a:cs typeface="Helvetica Neue"/>
                <a:sym typeface="Helvetica Neue"/>
              </a:rPr>
              <a:t>, da bi </a:t>
            </a:r>
            <a:r>
              <a:rPr lang="en-US" sz="2800" dirty="0" err="1">
                <a:solidFill>
                  <a:schemeClr val="dk1"/>
                </a:solidFill>
                <a:latin typeface="Helvetica Neue"/>
                <a:ea typeface="Helvetica Neue"/>
                <a:cs typeface="Helvetica Neue"/>
                <a:sym typeface="Helvetica Neue"/>
              </a:rPr>
              <a:t>neznanci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videli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katero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informacijo</a:t>
            </a:r>
            <a:r>
              <a:rPr lang="en-US" sz="2800" dirty="0">
                <a:solidFill>
                  <a:schemeClr val="dk1"/>
                </a:solidFill>
                <a:latin typeface="Helvetica Neue"/>
                <a:ea typeface="Helvetica Neue"/>
                <a:cs typeface="Helvetica Neue"/>
                <a:sym typeface="Helvetica Neue"/>
              </a:rPr>
              <a:t>, je </a:t>
            </a:r>
            <a:r>
              <a:rPr lang="en-US" sz="2800" dirty="0" err="1">
                <a:solidFill>
                  <a:schemeClr val="dk1"/>
                </a:solidFill>
                <a:latin typeface="Helvetica Neue"/>
                <a:ea typeface="Helvetica Neue"/>
                <a:cs typeface="Helvetica Neue"/>
                <a:sym typeface="Helvetica Neue"/>
              </a:rPr>
              <a:t>preprosto</a:t>
            </a:r>
            <a:r>
              <a:rPr lang="en-US" sz="2800" dirty="0">
                <a:solidFill>
                  <a:schemeClr val="dk1"/>
                </a:solidFill>
                <a:latin typeface="Helvetica Neue"/>
                <a:ea typeface="Helvetica Neue"/>
                <a:cs typeface="Helvetica Neue"/>
                <a:sym typeface="Helvetica Neue"/>
              </a:rPr>
              <a:t> ne </a:t>
            </a:r>
            <a:r>
              <a:rPr lang="en-US" sz="2800" dirty="0" err="1">
                <a:solidFill>
                  <a:schemeClr val="dk1"/>
                </a:solidFill>
                <a:latin typeface="Helvetica Neue"/>
                <a:ea typeface="Helvetica Neue"/>
                <a:cs typeface="Helvetica Neue"/>
                <a:sym typeface="Helvetica Neue"/>
              </a:rPr>
              <a:t>objavljajte</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p:nvPr/>
        </p:nvSpPr>
        <p:spPr>
          <a:xfrm>
            <a:off x="1447800" y="1573291"/>
            <a:ext cx="12115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2.2 Safe practices: Watch your netiquette (1)</a:t>
            </a:r>
            <a:endParaRPr/>
          </a:p>
        </p:txBody>
      </p:sp>
      <p:sp>
        <p:nvSpPr>
          <p:cNvPr id="188" name="Google Shape;188;p9"/>
          <p:cNvSpPr txBox="1"/>
          <p:nvPr/>
        </p:nvSpPr>
        <p:spPr>
          <a:xfrm>
            <a:off x="1676400" y="4000500"/>
            <a:ext cx="9601200"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Also, as in real life, bear in mind that this code of conduct is </a:t>
            </a:r>
            <a:r>
              <a:rPr lang="es-ES" sz="2800" b="1">
                <a:solidFill>
                  <a:schemeClr val="dk1"/>
                </a:solidFill>
                <a:latin typeface="Helvetica Neue"/>
                <a:ea typeface="Helvetica Neue"/>
                <a:cs typeface="Helvetica Neue"/>
                <a:sym typeface="Helvetica Neue"/>
              </a:rPr>
              <a:t>not immutable </a:t>
            </a:r>
            <a:r>
              <a:rPr lang="es-ES" sz="2800">
                <a:solidFill>
                  <a:schemeClr val="dk1"/>
                </a:solidFill>
                <a:latin typeface="Helvetica Neue"/>
                <a:ea typeface="Helvetica Neue"/>
                <a:cs typeface="Helvetica Neue"/>
                <a:sym typeface="Helvetica Neue"/>
              </a:rPr>
              <a:t>and depends on the </a:t>
            </a:r>
            <a:r>
              <a:rPr lang="es-ES" sz="2800" b="1">
                <a:solidFill>
                  <a:schemeClr val="dk1"/>
                </a:solidFill>
                <a:latin typeface="Helvetica Neue"/>
                <a:ea typeface="Helvetica Neue"/>
                <a:cs typeface="Helvetica Neue"/>
                <a:sym typeface="Helvetica Neue"/>
              </a:rPr>
              <a:t>context</a:t>
            </a:r>
            <a:r>
              <a:rPr lang="es-ES" sz="2800">
                <a:solidFill>
                  <a:schemeClr val="dk1"/>
                </a:solidFill>
                <a:latin typeface="Helvetica Neue"/>
                <a:ea typeface="Helvetica Neue"/>
                <a:cs typeface="Helvetica Neue"/>
                <a:sym typeface="Helvetica Neue"/>
              </a:rPr>
              <a:t>. A good example of this is the set of rules usually sticky posted on Facebook groups or forums. </a:t>
            </a:r>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The original “netiquette” rules by Virginia Shea (1994) are still valid with some updates, such as in the following example:</a:t>
            </a:r>
            <a:endParaRPr/>
          </a:p>
        </p:txBody>
      </p:sp>
      <p:pic>
        <p:nvPicPr>
          <p:cNvPr id="189" name="Google Shape;18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06200" y="4254500"/>
            <a:ext cx="5638800" cy="3759200"/>
          </a:xfrm>
          <a:prstGeom prst="rect">
            <a:avLst/>
          </a:prstGeom>
          <a:noFill/>
          <a:ln>
            <a:noFill/>
          </a:ln>
        </p:spPr>
      </p:pic>
      <p:sp>
        <p:nvSpPr>
          <p:cNvPr id="190" name="Google Shape;190;p9"/>
          <p:cNvSpPr txBox="1"/>
          <p:nvPr/>
        </p:nvSpPr>
        <p:spPr>
          <a:xfrm>
            <a:off x="1676400" y="2791817"/>
            <a:ext cx="154686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The “</a:t>
            </a:r>
            <a:r>
              <a:rPr lang="es-ES" sz="2800" b="1">
                <a:solidFill>
                  <a:schemeClr val="dk1"/>
                </a:solidFill>
                <a:latin typeface="Helvetica Neue"/>
                <a:ea typeface="Helvetica Neue"/>
                <a:cs typeface="Helvetica Neue"/>
                <a:sym typeface="Helvetica Neue"/>
              </a:rPr>
              <a:t>netiquette</a:t>
            </a:r>
            <a:r>
              <a:rPr lang="es-ES" sz="2800">
                <a:solidFill>
                  <a:schemeClr val="dk1"/>
                </a:solidFill>
                <a:latin typeface="Helvetica Neue"/>
                <a:ea typeface="Helvetica Neue"/>
                <a:cs typeface="Helvetica Neue"/>
                <a:sym typeface="Helvetica Neue"/>
              </a:rPr>
              <a:t>” is a set of rules of courtesy designed to ease </a:t>
            </a:r>
            <a:r>
              <a:rPr lang="es-ES" sz="2800" b="1">
                <a:solidFill>
                  <a:schemeClr val="dk1"/>
                </a:solidFill>
                <a:latin typeface="Helvetica Neue"/>
                <a:ea typeface="Helvetica Neue"/>
                <a:cs typeface="Helvetica Neue"/>
                <a:sym typeface="Helvetica Neue"/>
              </a:rPr>
              <a:t>online coexistence</a:t>
            </a:r>
            <a:r>
              <a:rPr lang="es-ES" sz="2800">
                <a:solidFill>
                  <a:schemeClr val="dk1"/>
                </a:solidFill>
                <a:latin typeface="Helvetica Neue"/>
                <a:ea typeface="Helvetica Neue"/>
                <a:cs typeface="Helvetica Neue"/>
                <a:sym typeface="Helvetica Neue"/>
              </a:rPr>
              <a:t>, just as we have social conventions for the offline world such as waving, greeting and saying “please”.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1399</Words>
  <Application>Microsoft Office PowerPoint</Application>
  <PresentationFormat>Personalizado</PresentationFormat>
  <Paragraphs>94</Paragraphs>
  <Slides>15</Slides>
  <Notes>15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Tahoma</vt:lpstr>
      <vt:lpstr>Helvetica Neue</vt:lpstr>
      <vt:lpstr>Arial</vt:lpstr>
      <vt:lpstr>Noto Sans Symbols</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7</cp:revision>
  <dcterms:created xsi:type="dcterms:W3CDTF">2022-05-13T08:01:25Z</dcterms:created>
  <dcterms:modified xsi:type="dcterms:W3CDTF">2024-08-26T09:41:25Z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