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18"/>
  </p:notesMasterIdLst>
  <p:sldIdLst>
    <p:sldId id="256" r:id="rId3"/>
    <p:sldId id="257" r:id="rId4"/>
    <p:sldId id="258" r:id="rId5"/>
    <p:sldId id="259" r:id="rId6"/>
    <p:sldId id="260" r:id="rId7"/>
    <p:sldId id="270" r:id="rId8"/>
    <p:sldId id="261" r:id="rId9"/>
    <p:sldId id="271" r:id="rId10"/>
    <p:sldId id="262" r:id="rId11"/>
    <p:sldId id="263" r:id="rId12"/>
    <p:sldId id="264" r:id="rId13"/>
    <p:sldId id="265" r:id="rId14"/>
    <p:sldId id="266" r:id="rId15"/>
    <p:sldId id="267" r:id="rId16"/>
    <p:sldId id="269" r:id="rId17"/>
  </p:sldIdLst>
  <p:sldSz cx="18288000" cy="10287000"/>
  <p:notesSz cx="18288000" cy="10287000"/>
  <p:embeddedFontLst>
    <p:embeddedFont>
      <p:font typeface="Calibri" panose="020F0502020204030204" pitchFamily="34" charset="0"/>
      <p:regular r:id="rId19"/>
      <p:bold r:id="rId20"/>
      <p:italic r:id="rId21"/>
      <p:boldItalic r:id="rId22"/>
    </p:embeddedFont>
    <p:embeddedFont>
      <p:font typeface="Helvetica Neue" panose="020B0604020202020204" charset="0"/>
      <p:regular r:id="rId23"/>
      <p:bold r:id="rId24"/>
      <p:italic r:id="rId25"/>
      <p:boldItalic r:id="rId26"/>
    </p:embeddedFont>
    <p:embeddedFont>
      <p:font typeface="Microsoft Sans Serif" panose="020B0604020202020204" pitchFamily="34" charset="0"/>
      <p:regular r:id="rId27"/>
    </p:embeddedFont>
    <p:embeddedFont>
      <p:font typeface="Tahoma" panose="020B060403050404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yjq2XQZLZRtGjl5uDHsO18B/e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17"/>
    <p:restoredTop sz="94694"/>
  </p:normalViewPr>
  <p:slideViewPr>
    <p:cSldViewPr snapToGrid="0">
      <p:cViewPr varScale="1">
        <p:scale>
          <a:sx n="53" d="100"/>
          <a:sy n="53" d="100"/>
        </p:scale>
        <p:origin x="77" y="221"/>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customschemas.google.com/relationships/presentationmetadata" Target="meta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b288c97b5c_0_15: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1b288c97b5c_0_1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b288c97b5c_0_2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5" name="Google Shape;185;g1b288c97b5c_0_2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b288c97b5c_0_3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1b288c97b5c_0_3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c06dbf20e2_0_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g1c06dbf20e2_0_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b288c97b5c_0_4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1b288c97b5c_0_4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b288c97b5c_0_35: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1b288c97b5c_0_3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b288c97b5c_0_35: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1b288c97b5c_0_3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5272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844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b288c97b5c_0_1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1b288c97b5c_0_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just-training.e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0" y="5747907"/>
            <a:ext cx="17937804"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rgbClr val="D00B24"/>
                </a:solidFill>
              </a:rPr>
              <a:t>Značilnosti</a:t>
            </a:r>
            <a:r>
              <a:rPr lang="en-US" sz="4400" b="1" dirty="0">
                <a:solidFill>
                  <a:srgbClr val="D00B24"/>
                </a:solidFill>
              </a:rPr>
              <a:t>, </a:t>
            </a:r>
            <a:r>
              <a:rPr lang="en-US" sz="4400" b="1" dirty="0" err="1">
                <a:solidFill>
                  <a:srgbClr val="D00B24"/>
                </a:solidFill>
              </a:rPr>
              <a:t>orodja</a:t>
            </a:r>
            <a:r>
              <a:rPr lang="en-US" sz="4400" b="1" dirty="0">
                <a:solidFill>
                  <a:srgbClr val="D00B24"/>
                </a:solidFill>
              </a:rPr>
              <a:t> in </a:t>
            </a:r>
            <a:r>
              <a:rPr lang="en-US" sz="4400" b="1" dirty="0" err="1">
                <a:solidFill>
                  <a:srgbClr val="D00B24"/>
                </a:solidFill>
              </a:rPr>
              <a:t>dobre</a:t>
            </a:r>
            <a:r>
              <a:rPr lang="en-US" sz="4400" b="1" dirty="0">
                <a:solidFill>
                  <a:srgbClr val="D00B24"/>
                </a:solidFill>
              </a:rPr>
              <a:t> </a:t>
            </a:r>
            <a:r>
              <a:rPr lang="en-US" sz="4400" b="1" dirty="0" err="1">
                <a:solidFill>
                  <a:srgbClr val="D00B24"/>
                </a:solidFill>
              </a:rPr>
              <a:t>prakse</a:t>
            </a:r>
            <a:r>
              <a:rPr lang="en-US" sz="4400" b="1" dirty="0">
                <a:solidFill>
                  <a:srgbClr val="D00B24"/>
                </a:solidFill>
              </a:rPr>
              <a:t> </a:t>
            </a:r>
            <a:r>
              <a:rPr lang="en-US" sz="4400" b="1" dirty="0" err="1">
                <a:solidFill>
                  <a:srgbClr val="D00B24"/>
                </a:solidFill>
              </a:rPr>
              <a:t>pametnega</a:t>
            </a:r>
            <a:r>
              <a:rPr lang="en-US" sz="4400" b="1" dirty="0">
                <a:solidFill>
                  <a:srgbClr val="D00B24"/>
                </a:solidFill>
              </a:rPr>
              <a:t> dela (“smart working”) </a:t>
            </a:r>
            <a:endParaRPr sz="4400" b="1" i="0" u="none" strike="noStrike" cap="none" dirty="0">
              <a:solidFill>
                <a:srgbClr val="D00B24"/>
              </a:solidFill>
              <a:latin typeface="Arial"/>
              <a:ea typeface="Arial"/>
              <a:cs typeface="Arial"/>
              <a:sym typeface="Arial"/>
            </a:endParaRPr>
          </a:p>
        </p:txBody>
      </p:sp>
      <p:sp>
        <p:nvSpPr>
          <p:cNvPr id="2" name="Google Shape;115;p1">
            <a:extLst>
              <a:ext uri="{FF2B5EF4-FFF2-40B4-BE49-F238E27FC236}">
                <a16:creationId xmlns:a16="http://schemas.microsoft.com/office/drawing/2014/main" id="{4B6839D5-A9D0-4A89-A659-02262BB23E44}"/>
              </a:ext>
            </a:extLst>
          </p:cNvPr>
          <p:cNvSpPr txBox="1"/>
          <p:nvPr/>
        </p:nvSpPr>
        <p:spPr>
          <a:xfrm>
            <a:off x="2845676" y="7412820"/>
            <a:ext cx="12596648" cy="70784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dirty="0">
                <a:solidFill>
                  <a:srgbClr val="D00B24"/>
                </a:solidFill>
                <a:latin typeface="Arial"/>
                <a:ea typeface="Arial"/>
                <a:cs typeface="Arial"/>
                <a:sym typeface="Arial"/>
              </a:rPr>
              <a:t>Partner: FUD</a:t>
            </a:r>
            <a:r>
              <a:rPr lang="sk-SK" sz="4000" b="1" dirty="0">
                <a:solidFill>
                  <a:srgbClr val="D00B24"/>
                </a:solidFill>
                <a:latin typeface="Arial"/>
                <a:ea typeface="Arial"/>
                <a:cs typeface="Arial"/>
                <a:sym typeface="Arial"/>
              </a:rPr>
              <a:t>Š</a:t>
            </a:r>
            <a:endParaRPr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3" cstate="email">
            <a:extLst>
              <a:ext uri="{28A0092B-C50C-407E-A947-70E740481C1C}">
                <a14:useLocalDpi xmlns:a14="http://schemas.microsoft.com/office/drawing/2010/main"/>
              </a:ext>
            </a:extLst>
          </a:blip>
          <a:stretch>
            <a:fillRect/>
          </a:stretch>
        </p:blipFill>
        <p:spPr>
          <a:xfrm>
            <a:off x="0" y="36000"/>
            <a:ext cx="316230" cy="179705"/>
          </a:xfrm>
          <a:prstGeom prst="rect">
            <a:avLst/>
          </a:prstGeom>
        </p:spPr>
      </p:pic>
      <p:sp>
        <p:nvSpPr>
          <p:cNvPr id="4" name="Google Shape;116;p1">
            <a:extLst>
              <a:ext uri="{FF2B5EF4-FFF2-40B4-BE49-F238E27FC236}">
                <a16:creationId xmlns:a16="http://schemas.microsoft.com/office/drawing/2014/main" id="{FB4E345F-7333-4C5F-4B5F-2C5BEF2FE911}"/>
              </a:ext>
            </a:extLst>
          </p:cNvPr>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4">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4">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4">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b288c97b5c_0_15"/>
          <p:cNvSpPr txBox="1"/>
          <p:nvPr/>
        </p:nvSpPr>
        <p:spPr>
          <a:xfrm>
            <a:off x="1562675" y="699550"/>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3.</a:t>
            </a:r>
            <a:r>
              <a:rPr lang="en-US" sz="4400" b="1" dirty="0">
                <a:solidFill>
                  <a:srgbClr val="D00B24"/>
                </a:solidFill>
                <a:highlight>
                  <a:schemeClr val="lt1"/>
                </a:highlight>
              </a:rPr>
              <a:t> </a:t>
            </a:r>
            <a:r>
              <a:rPr lang="en-US" sz="4400" b="1" dirty="0" err="1">
                <a:solidFill>
                  <a:srgbClr val="D00B24"/>
                </a:solidFill>
                <a:highlight>
                  <a:schemeClr val="lt1"/>
                </a:highlight>
              </a:rPr>
              <a:t>Dobre</a:t>
            </a:r>
            <a:r>
              <a:rPr lang="en-US" sz="4400" b="1" dirty="0">
                <a:solidFill>
                  <a:srgbClr val="D00B24"/>
                </a:solidFill>
                <a:highlight>
                  <a:schemeClr val="lt1"/>
                </a:highlight>
              </a:rPr>
              <a:t> </a:t>
            </a:r>
            <a:r>
              <a:rPr lang="en-US" sz="4400" b="1" dirty="0" err="1">
                <a:solidFill>
                  <a:srgbClr val="D00B24"/>
                </a:solidFill>
                <a:highlight>
                  <a:schemeClr val="lt1"/>
                </a:highlight>
              </a:rPr>
              <a:t>prakse</a:t>
            </a:r>
            <a:r>
              <a:rPr lang="en-US" sz="4400" b="1" dirty="0">
                <a:solidFill>
                  <a:srgbClr val="D00B24"/>
                </a:solidFill>
                <a:highlight>
                  <a:schemeClr val="lt1"/>
                </a:highlight>
              </a:rPr>
              <a:t> </a:t>
            </a:r>
            <a:r>
              <a:rPr lang="en-US" sz="4400" b="1" dirty="0" err="1">
                <a:solidFill>
                  <a:srgbClr val="D00B24"/>
                </a:solidFill>
                <a:highlight>
                  <a:schemeClr val="lt1"/>
                </a:highlight>
              </a:rPr>
              <a:t>pametnega</a:t>
            </a:r>
            <a:r>
              <a:rPr lang="en-US" sz="4400" b="1" dirty="0">
                <a:solidFill>
                  <a:srgbClr val="D00B24"/>
                </a:solidFill>
                <a:highlight>
                  <a:schemeClr val="lt1"/>
                </a:highlight>
              </a:rPr>
              <a:t> dela</a:t>
            </a:r>
            <a:endParaRPr sz="4400" b="1" dirty="0">
              <a:solidFill>
                <a:srgbClr val="D00B24"/>
              </a:solidFill>
            </a:endParaRPr>
          </a:p>
        </p:txBody>
      </p:sp>
      <p:sp>
        <p:nvSpPr>
          <p:cNvPr id="182" name="Google Shape;182;g1b288c97b5c_0_15"/>
          <p:cNvSpPr txBox="1"/>
          <p:nvPr/>
        </p:nvSpPr>
        <p:spPr>
          <a:xfrm>
            <a:off x="1562674" y="1575385"/>
            <a:ext cx="15321827" cy="6555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800" b="1" dirty="0">
                <a:solidFill>
                  <a:schemeClr val="dk1"/>
                </a:solidFill>
                <a:highlight>
                  <a:schemeClr val="lt1"/>
                </a:highlight>
                <a:latin typeface="Helvetica Neue"/>
                <a:ea typeface="Helvetica Neue"/>
                <a:cs typeface="Helvetica Neue"/>
                <a:sym typeface="Helvetica Neue"/>
              </a:rPr>
              <a:t>Identifikacija dobrih praks</a:t>
            </a:r>
            <a:endParaRPr sz="2800" b="1" dirty="0">
              <a:solidFill>
                <a:schemeClr val="dk1"/>
              </a:solidFill>
              <a:highlight>
                <a:schemeClr val="lt1"/>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Calibri"/>
              <a:buChar char="●"/>
            </a:pPr>
            <a:r>
              <a:rPr lang="en-US" sz="2800" dirty="0" err="1">
                <a:solidFill>
                  <a:schemeClr val="dk1"/>
                </a:solidFill>
                <a:highlight>
                  <a:schemeClr val="lt1"/>
                </a:highlight>
                <a:latin typeface="Helvetica Neue"/>
                <a:ea typeface="Helvetica Neue"/>
                <a:cs typeface="Helvetica Neue"/>
                <a:sym typeface="Helvetica Neue"/>
              </a:rPr>
              <a:t>Pametno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delo</a:t>
            </a:r>
            <a:r>
              <a:rPr lang="en-US" sz="2800" dirty="0">
                <a:solidFill>
                  <a:schemeClr val="dk1"/>
                </a:solidFill>
                <a:highlight>
                  <a:schemeClr val="lt1"/>
                </a:highlight>
                <a:latin typeface="Helvetica Neue"/>
                <a:ea typeface="Helvetica Neue"/>
                <a:cs typeface="Helvetica Neue"/>
                <a:sym typeface="Helvetica Neue"/>
              </a:rPr>
              <a:t> je treba obravnavati </a:t>
            </a:r>
            <a:r>
              <a:rPr lang="en-US" sz="2800" dirty="0" err="1">
                <a:solidFill>
                  <a:schemeClr val="dk1"/>
                </a:solidFill>
                <a:highlight>
                  <a:schemeClr val="lt1"/>
                </a:highlight>
                <a:latin typeface="Helvetica Neue"/>
                <a:ea typeface="Helvetica Neue"/>
                <a:cs typeface="Helvetica Neue"/>
                <a:sym typeface="Helvetica Neue"/>
              </a:rPr>
              <a:t>kot</a:t>
            </a:r>
            <a:r>
              <a:rPr lang="en-US" sz="2800"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normalen</a:t>
            </a:r>
            <a:r>
              <a:rPr lang="en-US" sz="2800" b="1" dirty="0">
                <a:solidFill>
                  <a:schemeClr val="dk1"/>
                </a:solidFill>
                <a:highlight>
                  <a:schemeClr val="lt1"/>
                </a:highlight>
                <a:latin typeface="Helvetica Neue"/>
                <a:ea typeface="Helvetica Neue"/>
                <a:cs typeface="Helvetica Neue"/>
                <a:sym typeface="Helvetica Neue"/>
              </a:rPr>
              <a:t> način dela</a:t>
            </a:r>
            <a:r>
              <a:rPr lang="en-US" sz="2800" dirty="0">
                <a:solidFill>
                  <a:schemeClr val="dk1"/>
                </a:solidFill>
                <a:highlight>
                  <a:schemeClr val="lt1"/>
                </a:highlight>
                <a:latin typeface="Helvetica Neue"/>
                <a:ea typeface="Helvetica Neue"/>
                <a:cs typeface="Helvetica Neue"/>
                <a:sym typeface="Helvetica Neue"/>
              </a:rPr>
              <a:t>.</a:t>
            </a:r>
            <a:endParaRPr sz="2800" dirty="0">
              <a:solidFill>
                <a:schemeClr val="dk1"/>
              </a:solidFill>
              <a:highlight>
                <a:schemeClr val="lt1"/>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Calibri"/>
              <a:buChar char="●"/>
            </a:pPr>
            <a:r>
              <a:rPr lang="en-US" sz="2800" dirty="0">
                <a:solidFill>
                  <a:schemeClr val="dk1"/>
                </a:solidFill>
                <a:highlight>
                  <a:schemeClr val="lt1"/>
                </a:highlight>
                <a:latin typeface="Helvetica Neue"/>
                <a:ea typeface="Helvetica Neue"/>
                <a:cs typeface="Helvetica Neue"/>
                <a:sym typeface="Helvetica Neue"/>
              </a:rPr>
              <a:t>Pomembna je </a:t>
            </a:r>
            <a:r>
              <a:rPr lang="en-US" sz="2800" b="1" dirty="0" err="1">
                <a:solidFill>
                  <a:schemeClr val="dk1"/>
                </a:solidFill>
                <a:highlight>
                  <a:schemeClr val="lt1"/>
                </a:highlight>
                <a:latin typeface="Helvetica Neue"/>
                <a:ea typeface="Helvetica Neue"/>
                <a:cs typeface="Helvetica Neue"/>
                <a:sym typeface="Helvetica Neue"/>
              </a:rPr>
              <a:t>najti</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pravo</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ravnotežje</a:t>
            </a:r>
            <a:r>
              <a:rPr lang="en-US" sz="2800" b="1" dirty="0">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med </a:t>
            </a:r>
            <a:r>
              <a:rPr lang="en-US" sz="2800" dirty="0" err="1">
                <a:solidFill>
                  <a:schemeClr val="dk1"/>
                </a:solidFill>
                <a:highlight>
                  <a:schemeClr val="lt1"/>
                </a:highlight>
                <a:latin typeface="Helvetica Neue"/>
                <a:ea typeface="Helvetica Neue"/>
                <a:cs typeface="Helvetica Neue"/>
                <a:sym typeface="Helvetica Neue"/>
              </a:rPr>
              <a:t>fizično</a:t>
            </a:r>
            <a:r>
              <a:rPr lang="en-US" sz="2800" dirty="0">
                <a:solidFill>
                  <a:schemeClr val="dk1"/>
                </a:solidFill>
                <a:highlight>
                  <a:schemeClr val="lt1"/>
                </a:highlight>
                <a:latin typeface="Helvetica Neue"/>
                <a:ea typeface="Helvetica Neue"/>
                <a:cs typeface="Helvetica Neue"/>
                <a:sym typeface="Helvetica Neue"/>
              </a:rPr>
              <a:t> in virtualno interakcijo.</a:t>
            </a:r>
            <a:endParaRPr sz="2800" dirty="0">
              <a:solidFill>
                <a:schemeClr val="dk1"/>
              </a:solidFill>
              <a:highlight>
                <a:schemeClr val="lt1"/>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Calibri"/>
              <a:buChar char="●"/>
            </a:pPr>
            <a:r>
              <a:rPr lang="en-US" sz="2800" b="1" dirty="0" err="1">
                <a:solidFill>
                  <a:schemeClr val="dk1"/>
                </a:solidFill>
                <a:highlight>
                  <a:schemeClr val="lt1"/>
                </a:highlight>
                <a:latin typeface="Helvetica Neue"/>
                <a:ea typeface="Helvetica Neue"/>
                <a:cs typeface="Helvetica Neue"/>
                <a:sym typeface="Helvetica Neue"/>
              </a:rPr>
              <a:t>Stalno</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usposabljanje</a:t>
            </a:r>
            <a:r>
              <a:rPr lang="en-US" sz="2800" b="1"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zaposlenih</a:t>
            </a:r>
            <a:r>
              <a:rPr lang="en-US" sz="2800" dirty="0">
                <a:solidFill>
                  <a:schemeClr val="dk1"/>
                </a:solidFill>
                <a:highlight>
                  <a:schemeClr val="lt1"/>
                </a:highlight>
                <a:latin typeface="Helvetica Neue"/>
                <a:ea typeface="Helvetica Neue"/>
                <a:cs typeface="Helvetica Neue"/>
                <a:sym typeface="Helvetica Neue"/>
              </a:rPr>
              <a:t> mora biti norma.</a:t>
            </a:r>
            <a:endParaRPr sz="2800" dirty="0">
              <a:solidFill>
                <a:schemeClr val="dk1"/>
              </a:solidFill>
              <a:highlight>
                <a:schemeClr val="lt1"/>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Calibri"/>
              <a:buChar char="●"/>
            </a:pPr>
            <a:r>
              <a:rPr lang="en-US" sz="2800" dirty="0">
                <a:solidFill>
                  <a:schemeClr val="dk1"/>
                </a:solidFill>
                <a:highlight>
                  <a:schemeClr val="lt1"/>
                </a:highlight>
                <a:latin typeface="Helvetica Neue"/>
                <a:ea typeface="Helvetica Neue"/>
                <a:cs typeface="Helvetica Neue"/>
                <a:sym typeface="Helvetica Neue"/>
              </a:rPr>
              <a:t>Pomembno je, da </a:t>
            </a:r>
            <a:r>
              <a:rPr lang="en-US" sz="2800" b="1" dirty="0" err="1">
                <a:solidFill>
                  <a:schemeClr val="dk1"/>
                </a:solidFill>
                <a:highlight>
                  <a:schemeClr val="lt1"/>
                </a:highlight>
                <a:latin typeface="Helvetica Neue"/>
                <a:ea typeface="Helvetica Neue"/>
                <a:cs typeface="Helvetica Neue"/>
                <a:sym typeface="Helvetica Neue"/>
              </a:rPr>
              <a:t>upoštevate</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starostne</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skupine</a:t>
            </a:r>
            <a:r>
              <a:rPr lang="en-US" sz="2800" b="1"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zaposlenih</a:t>
            </a:r>
            <a:r>
              <a:rPr lang="en-US" sz="2800" dirty="0">
                <a:solidFill>
                  <a:schemeClr val="dk1"/>
                </a:solidFill>
                <a:highlight>
                  <a:schemeClr val="lt1"/>
                </a:highlight>
                <a:latin typeface="Helvetica Neue"/>
                <a:ea typeface="Helvetica Neue"/>
                <a:cs typeface="Helvetica Neue"/>
                <a:sym typeface="Helvetica Neue"/>
              </a:rPr>
              <a:t> pri uvajanju pametnega dela.</a:t>
            </a:r>
            <a:endParaRPr sz="2800" dirty="0">
              <a:solidFill>
                <a:schemeClr val="dk1"/>
              </a:solidFill>
              <a:highlight>
                <a:schemeClr val="lt1"/>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Calibri"/>
              <a:buChar char="●"/>
            </a:pPr>
            <a:r>
              <a:rPr lang="en-US" sz="2800" dirty="0">
                <a:solidFill>
                  <a:schemeClr val="dk1"/>
                </a:solidFill>
                <a:highlight>
                  <a:schemeClr val="lt1"/>
                </a:highlight>
                <a:latin typeface="Helvetica Neue"/>
                <a:ea typeface="Helvetica Neue"/>
                <a:cs typeface="Helvetica Neue"/>
                <a:sym typeface="Helvetica Neue"/>
              </a:rPr>
              <a:t>Zaposlene je treba spodbujati k </a:t>
            </a:r>
            <a:r>
              <a:rPr lang="en-US" sz="2800" dirty="0" err="1">
                <a:solidFill>
                  <a:schemeClr val="dk1"/>
                </a:solidFill>
                <a:highlight>
                  <a:schemeClr val="lt1"/>
                </a:highlight>
                <a:latin typeface="Helvetica Neue"/>
                <a:ea typeface="Helvetica Neue"/>
                <a:cs typeface="Helvetica Neue"/>
                <a:sym typeface="Helvetica Neue"/>
              </a:rPr>
              <a:t>ustvarjanju</a:t>
            </a:r>
            <a:r>
              <a:rPr lang="en-US" sz="2800"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namenskih</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delovnih</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prostorov</a:t>
            </a:r>
            <a:r>
              <a:rPr lang="en-US" sz="2800" b="1"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brez</a:t>
            </a:r>
            <a:r>
              <a:rPr lang="en-US" sz="2800" dirty="0">
                <a:solidFill>
                  <a:schemeClr val="dk1"/>
                </a:solidFill>
                <a:highlight>
                  <a:schemeClr val="lt1"/>
                </a:highlight>
                <a:latin typeface="Helvetica Neue"/>
                <a:ea typeface="Helvetica Neue"/>
                <a:cs typeface="Helvetica Neue"/>
                <a:sym typeface="Helvetica Neue"/>
              </a:rPr>
              <a:t> motenj.</a:t>
            </a:r>
            <a:endParaRPr sz="2800" dirty="0">
              <a:solidFill>
                <a:schemeClr val="dk1"/>
              </a:solidFill>
              <a:highlight>
                <a:schemeClr val="lt1"/>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Calibri"/>
              <a:buChar char="●"/>
            </a:pPr>
            <a:r>
              <a:rPr lang="en-US" sz="2800" b="1" dirty="0">
                <a:solidFill>
                  <a:schemeClr val="dk1"/>
                </a:solidFill>
                <a:highlight>
                  <a:schemeClr val="lt1"/>
                </a:highlight>
                <a:latin typeface="Helvetica Neue"/>
                <a:ea typeface="Helvetica Neue"/>
                <a:cs typeface="Helvetica Neue"/>
                <a:sym typeface="Helvetica Neue"/>
              </a:rPr>
              <a:t>Doseganje pričakovanih </a:t>
            </a:r>
            <a:r>
              <a:rPr lang="en-US" sz="2800" b="1" dirty="0" err="1">
                <a:solidFill>
                  <a:schemeClr val="dk1"/>
                </a:solidFill>
                <a:highlight>
                  <a:schemeClr val="lt1"/>
                </a:highlight>
                <a:latin typeface="Helvetica Neue"/>
                <a:ea typeface="Helvetica Neue"/>
                <a:cs typeface="Helvetica Neue"/>
                <a:sym typeface="Helvetica Neue"/>
              </a:rPr>
              <a:t>rezultatov</a:t>
            </a:r>
            <a:r>
              <a:rPr lang="en-US" sz="2800" b="1" dirty="0">
                <a:solidFill>
                  <a:schemeClr val="dk1"/>
                </a:solidFill>
                <a:highlight>
                  <a:schemeClr val="lt1"/>
                </a:highlight>
                <a:latin typeface="Helvetica Neue"/>
                <a:ea typeface="Helvetica Neue"/>
                <a:cs typeface="Helvetica Neue"/>
                <a:sym typeface="Helvetica Neue"/>
              </a:rPr>
              <a:t> dela </a:t>
            </a:r>
            <a:r>
              <a:rPr lang="en-US" sz="2800" dirty="0">
                <a:solidFill>
                  <a:schemeClr val="dk1"/>
                </a:solidFill>
                <a:highlight>
                  <a:schemeClr val="lt1"/>
                </a:highlight>
                <a:latin typeface="Helvetica Neue"/>
                <a:ea typeface="Helvetica Neue"/>
                <a:cs typeface="Helvetica Neue"/>
                <a:sym typeface="Helvetica Neue"/>
              </a:rPr>
              <a:t>je </a:t>
            </a:r>
            <a:r>
              <a:rPr lang="en-US" sz="2800" dirty="0" err="1">
                <a:solidFill>
                  <a:schemeClr val="dk1"/>
                </a:solidFill>
                <a:highlight>
                  <a:schemeClr val="lt1"/>
                </a:highlight>
                <a:latin typeface="Helvetica Neue"/>
                <a:ea typeface="Helvetica Neue"/>
                <a:cs typeface="Helvetica Neue"/>
                <a:sym typeface="Helvetica Neue"/>
              </a:rPr>
              <a:t>pomembnejše</a:t>
            </a:r>
            <a:r>
              <a:rPr lang="en-US" sz="2800" dirty="0">
                <a:solidFill>
                  <a:schemeClr val="dk1"/>
                </a:solidFill>
                <a:highlight>
                  <a:schemeClr val="lt1"/>
                </a:highlight>
                <a:latin typeface="Helvetica Neue"/>
                <a:ea typeface="Helvetica Neue"/>
                <a:cs typeface="Helvetica Neue"/>
                <a:sym typeface="Helvetica Neue"/>
              </a:rPr>
              <a:t> od kraja, časa in načina dela. Pomen določanja KPI (ključnega indikatorja uspešnosti).</a:t>
            </a:r>
            <a:endParaRPr sz="2800" dirty="0">
              <a:solidFill>
                <a:schemeClr val="dk1"/>
              </a:solidFill>
              <a:highlight>
                <a:schemeClr val="lt1"/>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Calibri"/>
              <a:buChar char="●"/>
            </a:pPr>
            <a:r>
              <a:rPr lang="en-US" sz="2800" dirty="0">
                <a:solidFill>
                  <a:schemeClr val="dk1"/>
                </a:solidFill>
                <a:highlight>
                  <a:schemeClr val="lt1"/>
                </a:highlight>
                <a:latin typeface="Helvetica Neue"/>
                <a:ea typeface="Helvetica Neue"/>
                <a:cs typeface="Helvetica Neue"/>
                <a:sym typeface="Helvetica Neue"/>
              </a:rPr>
              <a:t>Zaposlene je treba spodbujati, da </a:t>
            </a:r>
            <a:r>
              <a:rPr lang="en-US" sz="2800" dirty="0" err="1">
                <a:solidFill>
                  <a:schemeClr val="dk1"/>
                </a:solidFill>
                <a:highlight>
                  <a:schemeClr val="lt1"/>
                </a:highlight>
                <a:latin typeface="Helvetica Neue"/>
                <a:ea typeface="Helvetica Neue"/>
                <a:cs typeface="Helvetica Neue"/>
                <a:sym typeface="Helvetica Neue"/>
              </a:rPr>
              <a:t>postanejo</a:t>
            </a:r>
            <a:r>
              <a:rPr lang="en-US" sz="2800"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usposobljeni</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delavci</a:t>
            </a:r>
            <a:r>
              <a:rPr lang="en-US" sz="2800" b="1"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zmožni</a:t>
            </a:r>
            <a:r>
              <a:rPr lang="en-US" sz="2800"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iskanja</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ustreznih</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informacij</a:t>
            </a:r>
            <a:r>
              <a:rPr lang="en-US" sz="2800" b="1" dirty="0">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in </a:t>
            </a:r>
            <a:r>
              <a:rPr lang="en-US" sz="2800" b="1" dirty="0" err="1">
                <a:solidFill>
                  <a:schemeClr val="dk1"/>
                </a:solidFill>
                <a:highlight>
                  <a:schemeClr val="lt1"/>
                </a:highlight>
                <a:latin typeface="Helvetica Neue"/>
                <a:ea typeface="Helvetica Neue"/>
                <a:cs typeface="Helvetica Neue"/>
                <a:sym typeface="Helvetica Neue"/>
              </a:rPr>
              <a:t>izbiranja</a:t>
            </a:r>
            <a:r>
              <a:rPr lang="en-US" sz="2800" b="1" dirty="0">
                <a:solidFill>
                  <a:schemeClr val="dk1"/>
                </a:solidFill>
                <a:highlight>
                  <a:schemeClr val="lt1"/>
                </a:highlight>
                <a:latin typeface="Helvetica Neue"/>
                <a:ea typeface="Helvetica Neue"/>
                <a:cs typeface="Helvetica Neue"/>
                <a:sym typeface="Helvetica Neue"/>
              </a:rPr>
              <a:t>/</a:t>
            </a:r>
            <a:r>
              <a:rPr lang="en-US" sz="2800" b="1" dirty="0" err="1">
                <a:solidFill>
                  <a:schemeClr val="dk1"/>
                </a:solidFill>
                <a:highlight>
                  <a:schemeClr val="lt1"/>
                </a:highlight>
                <a:latin typeface="Helvetica Neue"/>
                <a:ea typeface="Helvetica Neue"/>
                <a:cs typeface="Helvetica Neue"/>
                <a:sym typeface="Helvetica Neue"/>
              </a:rPr>
              <a:t>uporabe</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ustrezne</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tehnologije</a:t>
            </a:r>
            <a:r>
              <a:rPr lang="en-US" sz="2800" dirty="0">
                <a:solidFill>
                  <a:schemeClr val="dk1"/>
                </a:solidFill>
                <a:highlight>
                  <a:schemeClr val="lt1"/>
                </a:highlight>
                <a:latin typeface="Helvetica Neue"/>
                <a:ea typeface="Helvetica Neue"/>
                <a:cs typeface="Helvetica Neue"/>
                <a:sym typeface="Helvetica Neue"/>
              </a:rPr>
              <a:t>.</a:t>
            </a:r>
            <a:endParaRPr sz="2800" dirty="0">
              <a:solidFill>
                <a:schemeClr val="dk1"/>
              </a:solidFill>
              <a:highlight>
                <a:schemeClr val="lt1"/>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Calibri"/>
              <a:buChar char="●"/>
            </a:pPr>
            <a:r>
              <a:rPr lang="en-US" sz="2800" dirty="0">
                <a:solidFill>
                  <a:schemeClr val="dk1"/>
                </a:solidFill>
                <a:highlight>
                  <a:schemeClr val="lt1"/>
                </a:highlight>
                <a:latin typeface="Helvetica Neue"/>
                <a:ea typeface="Helvetica Neue"/>
                <a:cs typeface="Helvetica Neue"/>
                <a:sym typeface="Helvetica Neue"/>
              </a:rPr>
              <a:t>Potreba po </a:t>
            </a:r>
            <a:r>
              <a:rPr lang="en-US" sz="2800" dirty="0" err="1">
                <a:solidFill>
                  <a:schemeClr val="dk1"/>
                </a:solidFill>
                <a:highlight>
                  <a:schemeClr val="lt1"/>
                </a:highlight>
                <a:latin typeface="Helvetica Neue"/>
                <a:ea typeface="Helvetica Neue"/>
                <a:cs typeface="Helvetica Neue"/>
                <a:sym typeface="Helvetica Neue"/>
              </a:rPr>
              <a:t>ohranjanju</a:t>
            </a:r>
            <a:r>
              <a:rPr lang="en-US" sz="2800"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redne</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interakcije</a:t>
            </a:r>
            <a:r>
              <a:rPr lang="en-US" sz="2800" b="1" dirty="0">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z zaposlenimi.</a:t>
            </a:r>
            <a:endParaRPr sz="2800" dirty="0">
              <a:solidFill>
                <a:schemeClr val="dk1"/>
              </a:solidFill>
              <a:highlight>
                <a:schemeClr val="lt1"/>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Calibri"/>
              <a:buChar char="●"/>
            </a:pPr>
            <a:r>
              <a:rPr lang="en-US" sz="2800" dirty="0">
                <a:solidFill>
                  <a:schemeClr val="dk1"/>
                </a:solidFill>
                <a:highlight>
                  <a:schemeClr val="lt1"/>
                </a:highlight>
                <a:latin typeface="Helvetica Neue"/>
                <a:ea typeface="Helvetica Neue"/>
                <a:cs typeface="Helvetica Neue"/>
                <a:sym typeface="Helvetica Neue"/>
              </a:rPr>
              <a:t>Ustreznost stimuliranja zaposlenih in </a:t>
            </a:r>
            <a:r>
              <a:rPr lang="en-US" sz="2800" dirty="0" err="1">
                <a:solidFill>
                  <a:schemeClr val="dk1"/>
                </a:solidFill>
                <a:highlight>
                  <a:schemeClr val="lt1"/>
                </a:highlight>
                <a:latin typeface="Helvetica Neue"/>
                <a:ea typeface="Helvetica Neue"/>
                <a:cs typeface="Helvetica Neue"/>
                <a:sym typeface="Helvetica Neue"/>
              </a:rPr>
              <a:t>vodstvenih</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delavcev</a:t>
            </a:r>
            <a:r>
              <a:rPr lang="en-US" sz="2800" dirty="0">
                <a:solidFill>
                  <a:schemeClr val="dk1"/>
                </a:solidFill>
                <a:highlight>
                  <a:schemeClr val="lt1"/>
                </a:highlight>
                <a:latin typeface="Helvetica Neue"/>
                <a:ea typeface="Helvetica Neue"/>
                <a:cs typeface="Helvetica Neue"/>
                <a:sym typeface="Helvetica Neue"/>
              </a:rPr>
              <a:t> k </a:t>
            </a:r>
            <a:r>
              <a:rPr lang="en-US" sz="2800" b="1" dirty="0" err="1">
                <a:solidFill>
                  <a:schemeClr val="dk1"/>
                </a:solidFill>
                <a:highlight>
                  <a:schemeClr val="lt1"/>
                </a:highlight>
                <a:latin typeface="Helvetica Neue"/>
                <a:ea typeface="Helvetica Neue"/>
                <a:cs typeface="Helvetica Neue"/>
                <a:sym typeface="Helvetica Neue"/>
              </a:rPr>
              <a:t>hitremu</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reagiranju</a:t>
            </a:r>
            <a:r>
              <a:rPr lang="en-US" sz="2800" b="1" dirty="0">
                <a:solidFill>
                  <a:schemeClr val="dk1"/>
                </a:solidFill>
                <a:highlight>
                  <a:schemeClr val="lt1"/>
                </a:highlight>
                <a:latin typeface="Helvetica Neue"/>
                <a:ea typeface="Helvetica Neue"/>
                <a:cs typeface="Helvetica Neue"/>
                <a:sym typeface="Helvetica Neue"/>
              </a:rPr>
              <a:t> in </a:t>
            </a:r>
            <a:r>
              <a:rPr lang="en-US" sz="2800" b="1" dirty="0" err="1">
                <a:solidFill>
                  <a:schemeClr val="dk1"/>
                </a:solidFill>
                <a:highlight>
                  <a:schemeClr val="lt1"/>
                </a:highlight>
                <a:latin typeface="Helvetica Neue"/>
                <a:ea typeface="Helvetica Neue"/>
                <a:cs typeface="Helvetica Neue"/>
                <a:sym typeface="Helvetica Neue"/>
              </a:rPr>
              <a:t>čim</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večji</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jedrnatosti</a:t>
            </a:r>
            <a:r>
              <a:rPr lang="en-US" sz="2800" b="1" dirty="0">
                <a:solidFill>
                  <a:schemeClr val="dk1"/>
                </a:solidFill>
                <a:highlight>
                  <a:schemeClr val="lt1"/>
                </a:highlight>
                <a:latin typeface="Helvetica Neue"/>
                <a:ea typeface="Helvetica Neue"/>
                <a:cs typeface="Helvetica Neue"/>
                <a:sym typeface="Helvetica Neue"/>
              </a:rPr>
              <a:t>.</a:t>
            </a:r>
          </a:p>
          <a:p>
            <a:pPr marL="457200" lvl="0" indent="-381000" algn="l" rtl="0">
              <a:spcBef>
                <a:spcPts val="0"/>
              </a:spcBef>
              <a:spcAft>
                <a:spcPts val="0"/>
              </a:spcAft>
              <a:buClr>
                <a:schemeClr val="dk1"/>
              </a:buClr>
              <a:buSzPts val="2400"/>
              <a:buFont typeface="Calibri"/>
              <a:buChar char="●"/>
            </a:pPr>
            <a:r>
              <a:rPr lang="en-US" sz="2800" dirty="0" err="1">
                <a:solidFill>
                  <a:srgbClr val="333333"/>
                </a:solidFill>
                <a:highlight>
                  <a:schemeClr val="lt1"/>
                </a:highlight>
                <a:latin typeface="Helvetica Neue"/>
                <a:ea typeface="Helvetica Neue"/>
                <a:cs typeface="Helvetica Neue"/>
                <a:sym typeface="Helvetica Neue"/>
              </a:rPr>
              <a:t>Ohranjanje</a:t>
            </a:r>
            <a:r>
              <a:rPr lang="en-US" sz="2800" dirty="0">
                <a:solidFill>
                  <a:srgbClr val="333333"/>
                </a:solidFill>
                <a:highlight>
                  <a:schemeClr val="lt1"/>
                </a:highlight>
                <a:latin typeface="Helvetica Neue"/>
                <a:ea typeface="Helvetica Neue"/>
                <a:cs typeface="Helvetica Neue"/>
                <a:sym typeface="Helvetica Neue"/>
              </a:rPr>
              <a:t> zadostne osredotočenosti </a:t>
            </a:r>
            <a:r>
              <a:rPr lang="en-US" sz="2800" dirty="0" err="1">
                <a:solidFill>
                  <a:srgbClr val="333333"/>
                </a:solidFill>
                <a:highlight>
                  <a:schemeClr val="lt1"/>
                </a:highlight>
                <a:latin typeface="Helvetica Neue"/>
                <a:ea typeface="Helvetica Neue"/>
                <a:cs typeface="Helvetica Neue"/>
                <a:sym typeface="Helvetica Neue"/>
              </a:rPr>
              <a:t>na</a:t>
            </a:r>
            <a:r>
              <a:rPr lang="en-US" sz="2800" dirty="0">
                <a:solidFill>
                  <a:srgbClr val="333333"/>
                </a:solidFill>
                <a:highlight>
                  <a:schemeClr val="lt1"/>
                </a:highlight>
                <a:latin typeface="Helvetica Neue"/>
                <a:ea typeface="Helvetica Neue"/>
                <a:cs typeface="Helvetica Neue"/>
                <a:sym typeface="Helvetica Neue"/>
              </a:rPr>
              <a:t> </a:t>
            </a:r>
            <a:r>
              <a:rPr lang="en-US" sz="2800" dirty="0" err="1">
                <a:solidFill>
                  <a:srgbClr val="333333"/>
                </a:solidFill>
                <a:highlight>
                  <a:schemeClr val="lt1"/>
                </a:highlight>
                <a:latin typeface="Helvetica Neue"/>
                <a:ea typeface="Helvetica Neue"/>
                <a:cs typeface="Helvetica Neue"/>
                <a:sym typeface="Helvetica Neue"/>
              </a:rPr>
              <a:t>obvladovanje</a:t>
            </a:r>
            <a:r>
              <a:rPr lang="en-US" sz="2800" dirty="0">
                <a:solidFill>
                  <a:srgbClr val="333333"/>
                </a:solidFill>
                <a:highlight>
                  <a:schemeClr val="lt1"/>
                </a:highlight>
                <a:latin typeface="Helvetica Neue"/>
                <a:ea typeface="Helvetica Neue"/>
                <a:cs typeface="Helvetica Neue"/>
                <a:sym typeface="Helvetica Neue"/>
              </a:rPr>
              <a:t> </a:t>
            </a:r>
            <a:r>
              <a:rPr lang="en-US" sz="2800" b="1" dirty="0" err="1">
                <a:solidFill>
                  <a:srgbClr val="333333"/>
                </a:solidFill>
                <a:highlight>
                  <a:schemeClr val="lt1"/>
                </a:highlight>
                <a:latin typeface="Helvetica Neue"/>
                <a:ea typeface="Helvetica Neue"/>
                <a:cs typeface="Helvetica Neue"/>
                <a:sym typeface="Helvetica Neue"/>
              </a:rPr>
              <a:t>tveganja</a:t>
            </a:r>
            <a:r>
              <a:rPr lang="en-US" sz="2800" b="1" dirty="0">
                <a:solidFill>
                  <a:srgbClr val="333333"/>
                </a:solidFill>
                <a:highlight>
                  <a:schemeClr val="lt1"/>
                </a:highlight>
                <a:latin typeface="Helvetica Neue"/>
                <a:ea typeface="Helvetica Neue"/>
                <a:cs typeface="Helvetica Neue"/>
                <a:sym typeface="Helvetica Neue"/>
              </a:rPr>
              <a:t> v varnostnih izzivih</a:t>
            </a:r>
            <a:r>
              <a:rPr lang="en-US" sz="2800" dirty="0">
                <a:solidFill>
                  <a:srgbClr val="333333"/>
                </a:solidFill>
                <a:highlight>
                  <a:schemeClr val="lt1"/>
                </a:highlight>
                <a:latin typeface="Helvetica Neue"/>
                <a:ea typeface="Helvetica Neue"/>
                <a:cs typeface="Helvetica Neue"/>
                <a:sym typeface="Helvetica Neue"/>
              </a:rPr>
              <a:t>.</a:t>
            </a:r>
            <a:endParaRPr sz="2800" dirty="0">
              <a:solidFill>
                <a:srgbClr val="333333"/>
              </a:solidFill>
              <a:highlight>
                <a:schemeClr val="lt1"/>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Calibri"/>
              <a:buChar char="●"/>
            </a:pPr>
            <a:r>
              <a:rPr lang="en-US" sz="2800" dirty="0">
                <a:solidFill>
                  <a:srgbClr val="333333"/>
                </a:solidFill>
                <a:highlight>
                  <a:schemeClr val="lt1"/>
                </a:highlight>
                <a:latin typeface="Helvetica Neue"/>
                <a:ea typeface="Helvetica Neue"/>
                <a:cs typeface="Helvetica Neue"/>
                <a:sym typeface="Helvetica Neue"/>
              </a:rPr>
              <a:t>Ustreznost spodbujanja/</a:t>
            </a:r>
            <a:r>
              <a:rPr lang="en-US" sz="2800" dirty="0" err="1">
                <a:solidFill>
                  <a:srgbClr val="333333"/>
                </a:solidFill>
                <a:highlight>
                  <a:schemeClr val="lt1"/>
                </a:highlight>
                <a:latin typeface="Helvetica Neue"/>
                <a:ea typeface="Helvetica Neue"/>
                <a:cs typeface="Helvetica Neue"/>
                <a:sym typeface="Helvetica Neue"/>
              </a:rPr>
              <a:t>ustvarjanja</a:t>
            </a:r>
            <a:r>
              <a:rPr lang="en-US" sz="2800" dirty="0">
                <a:solidFill>
                  <a:srgbClr val="333333"/>
                </a:solidFill>
                <a:highlight>
                  <a:schemeClr val="lt1"/>
                </a:highlight>
                <a:latin typeface="Helvetica Neue"/>
                <a:ea typeface="Helvetica Neue"/>
                <a:cs typeface="Helvetica Neue"/>
                <a:sym typeface="Helvetica Neue"/>
              </a:rPr>
              <a:t> </a:t>
            </a:r>
            <a:r>
              <a:rPr lang="en-US" sz="2800" b="1" dirty="0" err="1">
                <a:solidFill>
                  <a:srgbClr val="333333"/>
                </a:solidFill>
                <a:highlight>
                  <a:schemeClr val="lt1"/>
                </a:highlight>
                <a:latin typeface="Helvetica Neue"/>
                <a:ea typeface="Helvetica Neue"/>
                <a:cs typeface="Helvetica Neue"/>
                <a:sym typeface="Helvetica Neue"/>
              </a:rPr>
              <a:t>zdravega</a:t>
            </a:r>
            <a:r>
              <a:rPr lang="en-US" sz="2800" b="1" dirty="0">
                <a:solidFill>
                  <a:srgbClr val="333333"/>
                </a:solidFill>
                <a:highlight>
                  <a:schemeClr val="lt1"/>
                </a:highlight>
                <a:latin typeface="Helvetica Neue"/>
                <a:ea typeface="Helvetica Neue"/>
                <a:cs typeface="Helvetica Neue"/>
                <a:sym typeface="Helvetica Neue"/>
              </a:rPr>
              <a:t> </a:t>
            </a:r>
            <a:r>
              <a:rPr lang="en-US" sz="2800" b="1" dirty="0" err="1">
                <a:solidFill>
                  <a:srgbClr val="333333"/>
                </a:solidFill>
                <a:highlight>
                  <a:schemeClr val="lt1"/>
                </a:highlight>
                <a:latin typeface="Helvetica Neue"/>
                <a:ea typeface="Helvetica Neue"/>
                <a:cs typeface="Helvetica Neue"/>
                <a:sym typeface="Helvetica Neue"/>
              </a:rPr>
              <a:t>delovnega</a:t>
            </a:r>
            <a:r>
              <a:rPr lang="en-US" sz="2800" b="1" dirty="0">
                <a:solidFill>
                  <a:srgbClr val="333333"/>
                </a:solidFill>
                <a:highlight>
                  <a:schemeClr val="lt1"/>
                </a:highlight>
                <a:latin typeface="Helvetica Neue"/>
                <a:ea typeface="Helvetica Neue"/>
                <a:cs typeface="Helvetica Neue"/>
                <a:sym typeface="Helvetica Neue"/>
              </a:rPr>
              <a:t> </a:t>
            </a:r>
            <a:r>
              <a:rPr lang="en-US" sz="2800" b="1" dirty="0" err="1">
                <a:solidFill>
                  <a:srgbClr val="333333"/>
                </a:solidFill>
                <a:highlight>
                  <a:schemeClr val="lt1"/>
                </a:highlight>
                <a:latin typeface="Helvetica Neue"/>
                <a:ea typeface="Helvetica Neue"/>
                <a:cs typeface="Helvetica Neue"/>
                <a:sym typeface="Helvetica Neue"/>
              </a:rPr>
              <a:t>mesta</a:t>
            </a:r>
            <a:r>
              <a:rPr lang="en-US" sz="2800" b="1" dirty="0">
                <a:solidFill>
                  <a:srgbClr val="333333"/>
                </a:solidFill>
                <a:highlight>
                  <a:schemeClr val="lt1"/>
                </a:highlight>
                <a:latin typeface="Helvetica Neue"/>
                <a:ea typeface="Helvetica Neue"/>
                <a:cs typeface="Helvetica Neue"/>
                <a:sym typeface="Helvetica Neue"/>
              </a:rPr>
              <a:t>.</a:t>
            </a:r>
            <a:endParaRPr sz="2800" dirty="0">
              <a:solidFill>
                <a:schemeClr val="dk1"/>
              </a:solidFill>
              <a:highlight>
                <a:schemeClr val="lt1"/>
              </a:highlight>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b288c97b5c_0_20"/>
          <p:cNvSpPr txBox="1"/>
          <p:nvPr/>
        </p:nvSpPr>
        <p:spPr>
          <a:xfrm>
            <a:off x="1468125" y="882425"/>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3. </a:t>
            </a:r>
            <a:r>
              <a:rPr lang="en-US" sz="4400" b="1" dirty="0" err="1">
                <a:solidFill>
                  <a:srgbClr val="D00B24"/>
                </a:solidFill>
                <a:highlight>
                  <a:schemeClr val="lt1"/>
                </a:highlight>
              </a:rPr>
              <a:t>Dobre</a:t>
            </a:r>
            <a:r>
              <a:rPr lang="en-US" sz="4400" b="1" dirty="0">
                <a:solidFill>
                  <a:srgbClr val="D00B24"/>
                </a:solidFill>
                <a:highlight>
                  <a:schemeClr val="lt1"/>
                </a:highlight>
              </a:rPr>
              <a:t> </a:t>
            </a:r>
            <a:r>
              <a:rPr lang="en-US" sz="4400" b="1" dirty="0" err="1">
                <a:solidFill>
                  <a:srgbClr val="D00B24"/>
                </a:solidFill>
                <a:highlight>
                  <a:schemeClr val="lt1"/>
                </a:highlight>
              </a:rPr>
              <a:t>prakse</a:t>
            </a:r>
            <a:r>
              <a:rPr lang="en-US" sz="4400" b="1" dirty="0">
                <a:solidFill>
                  <a:srgbClr val="D00B24"/>
                </a:solidFill>
                <a:highlight>
                  <a:schemeClr val="lt1"/>
                </a:highlight>
              </a:rPr>
              <a:t> </a:t>
            </a:r>
            <a:r>
              <a:rPr lang="en-US" sz="4400" b="1" dirty="0" err="1">
                <a:solidFill>
                  <a:srgbClr val="D00B24"/>
                </a:solidFill>
                <a:highlight>
                  <a:schemeClr val="lt1"/>
                </a:highlight>
              </a:rPr>
              <a:t>pametnega</a:t>
            </a:r>
            <a:r>
              <a:rPr lang="en-US" sz="4400" b="1" dirty="0">
                <a:solidFill>
                  <a:srgbClr val="D00B24"/>
                </a:solidFill>
                <a:highlight>
                  <a:schemeClr val="lt1"/>
                </a:highlight>
              </a:rPr>
              <a:t> dela</a:t>
            </a:r>
            <a:endParaRPr sz="4400" b="1" dirty="0">
              <a:solidFill>
                <a:srgbClr val="D00B24"/>
              </a:solidFill>
            </a:endParaRPr>
          </a:p>
        </p:txBody>
      </p:sp>
      <p:sp>
        <p:nvSpPr>
          <p:cNvPr id="188" name="Google Shape;188;g1b288c97b5c_0_20"/>
          <p:cNvSpPr txBox="1"/>
          <p:nvPr/>
        </p:nvSpPr>
        <p:spPr>
          <a:xfrm>
            <a:off x="1468125" y="1649400"/>
            <a:ext cx="14847600" cy="784826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800" b="1" dirty="0">
                <a:solidFill>
                  <a:schemeClr val="dk1"/>
                </a:solidFill>
                <a:highlight>
                  <a:schemeClr val="lt1"/>
                </a:highlight>
                <a:latin typeface="Helvetica Neue"/>
                <a:ea typeface="Helvetica Neue"/>
                <a:cs typeface="Helvetica Neue"/>
                <a:sym typeface="Helvetica Neue"/>
              </a:rPr>
              <a:t>Ravnovesje med </a:t>
            </a:r>
            <a:r>
              <a:rPr lang="en-US" sz="2800" b="1" dirty="0" err="1">
                <a:solidFill>
                  <a:schemeClr val="dk1"/>
                </a:solidFill>
                <a:highlight>
                  <a:schemeClr val="lt1"/>
                </a:highlight>
                <a:latin typeface="Helvetica Neue"/>
                <a:ea typeface="Helvetica Neue"/>
                <a:cs typeface="Helvetica Neue"/>
                <a:sym typeface="Helvetica Neue"/>
              </a:rPr>
              <a:t>pametnim</a:t>
            </a:r>
            <a:r>
              <a:rPr lang="en-US" sz="2800" b="1" dirty="0">
                <a:solidFill>
                  <a:schemeClr val="dk1"/>
                </a:solidFill>
                <a:highlight>
                  <a:schemeClr val="lt1"/>
                </a:highlight>
                <a:latin typeface="Helvetica Neue"/>
                <a:ea typeface="Helvetica Neue"/>
                <a:cs typeface="Helvetica Neue"/>
                <a:sym typeface="Helvetica Neue"/>
              </a:rPr>
              <a:t> in osebnim življenjem</a:t>
            </a:r>
            <a:endParaRPr sz="2800" dirty="0">
              <a:solidFill>
                <a:schemeClr val="dk1"/>
              </a:solidFill>
              <a:highlight>
                <a:schemeClr val="lt1"/>
              </a:highlight>
              <a:latin typeface="Helvetica Neue"/>
              <a:ea typeface="Helvetica Neue"/>
              <a:cs typeface="Helvetica Neue"/>
              <a:sym typeface="Helvetica Neue"/>
            </a:endParaRPr>
          </a:p>
          <a:p>
            <a:pPr marL="0" marR="0" lvl="0" indent="0" algn="l" rtl="0">
              <a:spcBef>
                <a:spcPts val="0"/>
              </a:spcBef>
              <a:spcAft>
                <a:spcPts val="0"/>
              </a:spcAft>
              <a:buNone/>
            </a:pPr>
            <a:r>
              <a:rPr lang="en-US" sz="2800" dirty="0">
                <a:solidFill>
                  <a:schemeClr val="dk1"/>
                </a:solidFill>
                <a:highlight>
                  <a:schemeClr val="lt1"/>
                </a:highlight>
                <a:latin typeface="Helvetica Neue"/>
                <a:ea typeface="Helvetica Neue"/>
                <a:cs typeface="Helvetica Neue"/>
                <a:sym typeface="Helvetica Neue"/>
              </a:rPr>
              <a:t>Vzpostavitev ravnovesja med </a:t>
            </a:r>
            <a:r>
              <a:rPr lang="en-US" sz="2800" dirty="0" err="1">
                <a:solidFill>
                  <a:schemeClr val="dk1"/>
                </a:solidFill>
                <a:highlight>
                  <a:schemeClr val="lt1"/>
                </a:highlight>
                <a:latin typeface="Helvetica Neue"/>
                <a:ea typeface="Helvetica Neue"/>
                <a:cs typeface="Helvetica Neue"/>
                <a:sym typeface="Helvetica Neue"/>
              </a:rPr>
              <a:t>pametnim</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delom</a:t>
            </a:r>
            <a:r>
              <a:rPr lang="en-US" sz="2800" dirty="0">
                <a:solidFill>
                  <a:schemeClr val="dk1"/>
                </a:solidFill>
                <a:highlight>
                  <a:schemeClr val="lt1"/>
                </a:highlight>
                <a:latin typeface="Helvetica Neue"/>
                <a:ea typeface="Helvetica Neue"/>
                <a:cs typeface="Helvetica Neue"/>
                <a:sym typeface="Helvetica Neue"/>
              </a:rPr>
              <a:t> in osebnim življenjem je pomembna in bi jo morala organizacija </a:t>
            </a:r>
            <a:r>
              <a:rPr lang="en-US" sz="2800" dirty="0" err="1">
                <a:solidFill>
                  <a:schemeClr val="dk1"/>
                </a:solidFill>
                <a:highlight>
                  <a:schemeClr val="lt1"/>
                </a:highlight>
                <a:latin typeface="Helvetica Neue"/>
                <a:ea typeface="Helvetica Neue"/>
                <a:cs typeface="Helvetica Neue"/>
                <a:sym typeface="Helvetica Neue"/>
              </a:rPr>
              <a:t>spodbujati</a:t>
            </a:r>
            <a:r>
              <a:rPr lang="en-US" sz="2800" dirty="0">
                <a:solidFill>
                  <a:schemeClr val="dk1"/>
                </a:solidFill>
                <a:highlight>
                  <a:schemeClr val="lt1"/>
                </a:highlight>
                <a:latin typeface="Helvetica Neue"/>
                <a:ea typeface="Helvetica Neue"/>
                <a:cs typeface="Helvetica Neue"/>
                <a:sym typeface="Helvetica Neue"/>
              </a:rPr>
              <a:t> z/s:</a:t>
            </a:r>
            <a:endParaRPr sz="2800" dirty="0">
              <a:solidFill>
                <a:schemeClr val="dk1"/>
              </a:solidFill>
              <a:highlight>
                <a:schemeClr val="lt1"/>
              </a:highlight>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800" b="1" dirty="0" err="1">
                <a:solidFill>
                  <a:schemeClr val="dk1"/>
                </a:solidFill>
                <a:highlight>
                  <a:schemeClr val="lt1"/>
                </a:highlight>
                <a:latin typeface="Helvetica Neue"/>
                <a:ea typeface="Helvetica Neue"/>
                <a:cs typeface="Helvetica Neue"/>
                <a:sym typeface="Helvetica Neue"/>
              </a:rPr>
              <a:t>srečanji</a:t>
            </a:r>
            <a:r>
              <a:rPr lang="en-US" sz="2800" b="1" dirty="0">
                <a:solidFill>
                  <a:schemeClr val="dk1"/>
                </a:solidFill>
                <a:highlight>
                  <a:schemeClr val="lt1"/>
                </a:highlight>
                <a:latin typeface="Helvetica Neue"/>
                <a:ea typeface="Helvetica Neue"/>
                <a:cs typeface="Helvetica Neue"/>
                <a:sym typeface="Helvetica Neue"/>
              </a:rPr>
              <a:t> za </a:t>
            </a:r>
            <a:r>
              <a:rPr lang="en-US" sz="2800" b="1" dirty="0" err="1">
                <a:solidFill>
                  <a:schemeClr val="dk1"/>
                </a:solidFill>
                <a:highlight>
                  <a:schemeClr val="lt1"/>
                </a:highlight>
                <a:latin typeface="Helvetica Neue"/>
                <a:ea typeface="Helvetica Neue"/>
                <a:cs typeface="Helvetica Neue"/>
                <a:sym typeface="Helvetica Neue"/>
              </a:rPr>
              <a:t>dvigovanje</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ozaveščanja</a:t>
            </a:r>
            <a:r>
              <a:rPr lang="en-US" sz="2800" b="1" dirty="0">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za </a:t>
            </a:r>
            <a:r>
              <a:rPr lang="en-US" sz="2800" dirty="0" err="1">
                <a:solidFill>
                  <a:schemeClr val="dk1"/>
                </a:solidFill>
                <a:highlight>
                  <a:schemeClr val="lt1"/>
                </a:highlight>
                <a:latin typeface="Helvetica Neue"/>
                <a:ea typeface="Helvetica Neue"/>
                <a:cs typeface="Helvetica Neue"/>
                <a:sym typeface="Helvetica Neue"/>
              </a:rPr>
              <a:t>vse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ravni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osebja</a:t>
            </a:r>
            <a:r>
              <a:rPr lang="en-US" sz="2800" dirty="0">
                <a:solidFill>
                  <a:schemeClr val="dk1"/>
                </a:solidFill>
                <a:highlight>
                  <a:schemeClr val="lt1"/>
                </a:highlight>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n-US" sz="2800" b="1" dirty="0" err="1">
                <a:solidFill>
                  <a:schemeClr val="dk1"/>
                </a:solidFill>
                <a:highlight>
                  <a:schemeClr val="lt1"/>
                </a:highlight>
                <a:latin typeface="Helvetica Neue"/>
                <a:ea typeface="Helvetica Neue"/>
                <a:cs typeface="Helvetica Neue"/>
                <a:sym typeface="Helvetica Neue"/>
              </a:rPr>
              <a:t>specifičnimi</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usposabljanji</a:t>
            </a:r>
            <a:r>
              <a:rPr lang="en-US" sz="2800" b="1" dirty="0">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glede </a:t>
            </a:r>
            <a:r>
              <a:rPr lang="en-US" sz="2800" dirty="0" err="1">
                <a:solidFill>
                  <a:schemeClr val="dk1"/>
                </a:solidFill>
                <a:highlight>
                  <a:schemeClr val="lt1"/>
                </a:highlight>
                <a:latin typeface="Helvetica Neue"/>
                <a:ea typeface="Helvetica Neue"/>
                <a:cs typeface="Helvetica Neue"/>
                <a:sym typeface="Helvetica Neue"/>
              </a:rPr>
              <a:t>tehnik</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pametnega</a:t>
            </a:r>
            <a:r>
              <a:rPr lang="en-US" sz="2800" dirty="0">
                <a:solidFill>
                  <a:schemeClr val="dk1"/>
                </a:solidFill>
                <a:highlight>
                  <a:schemeClr val="lt1"/>
                </a:highlight>
                <a:latin typeface="Helvetica Neue"/>
                <a:ea typeface="Helvetica Neue"/>
                <a:cs typeface="Helvetica Neue"/>
                <a:sym typeface="Helvetica Neue"/>
              </a:rPr>
              <a:t> dela za </a:t>
            </a:r>
            <a:r>
              <a:rPr lang="en-US" sz="2800" dirty="0" err="1">
                <a:solidFill>
                  <a:schemeClr val="dk1"/>
                </a:solidFill>
                <a:highlight>
                  <a:schemeClr val="lt1"/>
                </a:highlight>
                <a:latin typeface="Helvetica Neue"/>
                <a:ea typeface="Helvetica Neue"/>
                <a:cs typeface="Helvetica Neue"/>
                <a:sym typeface="Helvetica Neue"/>
              </a:rPr>
              <a:t>menedžerje</a:t>
            </a:r>
            <a:r>
              <a:rPr lang="en-US" sz="2800" dirty="0">
                <a:solidFill>
                  <a:schemeClr val="dk1"/>
                </a:solidFill>
                <a:highlight>
                  <a:schemeClr val="lt1"/>
                </a:highlight>
                <a:latin typeface="Helvetica Neue"/>
                <a:ea typeface="Helvetica Neue"/>
                <a:cs typeface="Helvetica Neue"/>
                <a:sym typeface="Helvetica Neue"/>
              </a:rPr>
              <a:t> in time;</a:t>
            </a:r>
          </a:p>
          <a:p>
            <a:pPr marL="457200" marR="0" lvl="0" indent="-457200" algn="l" rtl="0">
              <a:spcBef>
                <a:spcPts val="0"/>
              </a:spcBef>
              <a:spcAft>
                <a:spcPts val="0"/>
              </a:spcAft>
              <a:buFont typeface="Arial" panose="020B0604020202020204" pitchFamily="34" charset="0"/>
              <a:buChar char="•"/>
            </a:pPr>
            <a:r>
              <a:rPr lang="en-US" sz="2800" b="1" dirty="0" err="1">
                <a:solidFill>
                  <a:schemeClr val="dk1"/>
                </a:solidFill>
                <a:highlight>
                  <a:schemeClr val="lt1"/>
                </a:highlight>
                <a:latin typeface="Helvetica Neue"/>
                <a:ea typeface="Helvetica Neue"/>
                <a:cs typeface="Helvetica Neue"/>
                <a:sym typeface="Helvetica Neue"/>
              </a:rPr>
              <a:t>razvojem</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timskih</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listin</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ali</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protokolov</a:t>
            </a:r>
            <a:r>
              <a:rPr lang="en-US" sz="2800" b="1" dirty="0">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za </a:t>
            </a:r>
            <a:r>
              <a:rPr lang="en-US" sz="2800" dirty="0" err="1">
                <a:solidFill>
                  <a:schemeClr val="dk1"/>
                </a:solidFill>
                <a:highlight>
                  <a:schemeClr val="lt1"/>
                </a:highlight>
                <a:latin typeface="Helvetica Neue"/>
                <a:ea typeface="Helvetica Neue"/>
                <a:cs typeface="Helvetica Neue"/>
                <a:sym typeface="Helvetica Neue"/>
              </a:rPr>
              <a:t>vključevanje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zaposlenih</a:t>
            </a:r>
            <a:r>
              <a:rPr lang="en-US" sz="2800" dirty="0">
                <a:solidFill>
                  <a:schemeClr val="dk1"/>
                </a:solidFill>
                <a:highlight>
                  <a:schemeClr val="lt1"/>
                </a:highlight>
                <a:latin typeface="Helvetica Neue"/>
                <a:ea typeface="Helvetica Neue"/>
                <a:cs typeface="Helvetica Neue"/>
                <a:sym typeface="Helvetica Neue"/>
              </a:rPr>
              <a:t> v </a:t>
            </a:r>
            <a:r>
              <a:rPr lang="en-US" sz="2800" dirty="0" err="1">
                <a:solidFill>
                  <a:schemeClr val="dk1"/>
                </a:solidFill>
                <a:highlight>
                  <a:schemeClr val="lt1"/>
                </a:highlight>
                <a:latin typeface="Helvetica Neue"/>
                <a:ea typeface="Helvetica Neue"/>
                <a:cs typeface="Helvetica Neue"/>
                <a:sym typeface="Helvetica Neue"/>
              </a:rPr>
              <a:t>oblikovanje</a:t>
            </a:r>
            <a:r>
              <a:rPr lang="en-US" sz="2800" dirty="0">
                <a:solidFill>
                  <a:schemeClr val="dk1"/>
                </a:solidFill>
                <a:highlight>
                  <a:schemeClr val="lt1"/>
                </a:highlight>
                <a:latin typeface="Helvetica Neue"/>
                <a:ea typeface="Helvetica Neue"/>
                <a:cs typeface="Helvetica Neue"/>
                <a:sym typeface="Helvetica Neue"/>
              </a:rPr>
              <a:t> in </a:t>
            </a:r>
            <a:r>
              <a:rPr lang="en-US" sz="2800" dirty="0" err="1">
                <a:solidFill>
                  <a:schemeClr val="dk1"/>
                </a:solidFill>
                <a:highlight>
                  <a:schemeClr val="lt1"/>
                </a:highlight>
                <a:latin typeface="Helvetica Neue"/>
                <a:ea typeface="Helvetica Neue"/>
                <a:cs typeface="Helvetica Neue"/>
                <a:sym typeface="Helvetica Neue"/>
              </a:rPr>
              <a:t>uveljavljanje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lastnih</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timskih</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dogovorov</a:t>
            </a:r>
            <a:r>
              <a:rPr lang="en-US" sz="2800" dirty="0">
                <a:solidFill>
                  <a:schemeClr val="dk1"/>
                </a:solidFill>
                <a:highlight>
                  <a:schemeClr val="lt1"/>
                </a:highlight>
                <a:latin typeface="Helvetica Neue"/>
                <a:ea typeface="Helvetica Neue"/>
                <a:cs typeface="Helvetica Neue"/>
                <a:sym typeface="Helvetica Neue"/>
              </a:rPr>
              <a:t> za </a:t>
            </a:r>
            <a:r>
              <a:rPr lang="en-US" sz="2800" dirty="0" err="1">
                <a:solidFill>
                  <a:schemeClr val="dk1"/>
                </a:solidFill>
                <a:highlight>
                  <a:schemeClr val="lt1"/>
                </a:highlight>
                <a:latin typeface="Helvetica Neue"/>
                <a:ea typeface="Helvetica Neue"/>
                <a:cs typeface="Helvetica Neue"/>
                <a:sym typeface="Helvetica Neue"/>
              </a:rPr>
              <a:t>uvajanje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praks</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pametnega</a:t>
            </a:r>
            <a:r>
              <a:rPr lang="en-US" sz="2800" dirty="0">
                <a:solidFill>
                  <a:schemeClr val="dk1"/>
                </a:solidFill>
                <a:highlight>
                  <a:schemeClr val="lt1"/>
                </a:highlight>
                <a:latin typeface="Helvetica Neue"/>
                <a:ea typeface="Helvetica Neue"/>
                <a:cs typeface="Helvetica Neue"/>
                <a:sym typeface="Helvetica Neue"/>
              </a:rPr>
              <a:t> dela;</a:t>
            </a:r>
          </a:p>
          <a:p>
            <a:pPr marL="457200" indent="-457200">
              <a:buFont typeface="Arial" panose="020B0604020202020204" pitchFamily="34" charset="0"/>
              <a:buChar char="•"/>
            </a:pPr>
            <a:r>
              <a:rPr lang="en-US" sz="2800" dirty="0" err="1">
                <a:solidFill>
                  <a:schemeClr val="dk1"/>
                </a:solidFill>
                <a:highlight>
                  <a:schemeClr val="lt1"/>
                </a:highlight>
                <a:latin typeface="Helvetica Neue"/>
                <a:ea typeface="Helvetica Neue"/>
                <a:cs typeface="Helvetica Neue"/>
                <a:sym typeface="Helvetica Neue"/>
              </a:rPr>
              <a:t>vključevanjem</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tehnik</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pametnega</a:t>
            </a:r>
            <a:r>
              <a:rPr lang="en-US" sz="2800" dirty="0">
                <a:solidFill>
                  <a:schemeClr val="dk1"/>
                </a:solidFill>
                <a:highlight>
                  <a:schemeClr val="lt1"/>
                </a:highlight>
                <a:latin typeface="Helvetica Neue"/>
                <a:ea typeface="Helvetica Neue"/>
                <a:cs typeface="Helvetica Neue"/>
                <a:sym typeface="Helvetica Neue"/>
              </a:rPr>
              <a:t> dela in </a:t>
            </a:r>
            <a:r>
              <a:rPr lang="en-US" sz="2800" dirty="0" err="1">
                <a:solidFill>
                  <a:schemeClr val="dk1"/>
                </a:solidFill>
                <a:highlight>
                  <a:schemeClr val="lt1"/>
                </a:highlight>
                <a:latin typeface="Helvetica Neue"/>
                <a:ea typeface="Helvetica Neue"/>
                <a:cs typeface="Helvetica Neue"/>
                <a:sym typeface="Helvetica Neue"/>
              </a:rPr>
              <a:t>načel</a:t>
            </a:r>
            <a:r>
              <a:rPr lang="en-US" sz="2800" dirty="0">
                <a:solidFill>
                  <a:schemeClr val="dk1"/>
                </a:solidFill>
                <a:highlight>
                  <a:schemeClr val="lt1"/>
                </a:highlight>
                <a:latin typeface="Helvetica Neue"/>
                <a:ea typeface="Helvetica Neue"/>
                <a:cs typeface="Helvetica Neue"/>
                <a:sym typeface="Helvetica Neue"/>
              </a:rPr>
              <a:t> v </a:t>
            </a:r>
            <a:r>
              <a:rPr lang="en-US" sz="2800" b="1" dirty="0" err="1">
                <a:solidFill>
                  <a:schemeClr val="dk1"/>
                </a:solidFill>
                <a:highlight>
                  <a:schemeClr val="lt1"/>
                </a:highlight>
                <a:latin typeface="Helvetica Neue"/>
                <a:ea typeface="Helvetica Neue"/>
                <a:cs typeface="Helvetica Neue"/>
                <a:sym typeface="Helvetica Neue"/>
              </a:rPr>
              <a:t>programe</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razvoja</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vodenja</a:t>
            </a:r>
            <a:r>
              <a:rPr lang="en-US" sz="2800" b="1" dirty="0">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in </a:t>
            </a:r>
            <a:r>
              <a:rPr lang="en-US" sz="2800" dirty="0" err="1">
                <a:solidFill>
                  <a:schemeClr val="dk1"/>
                </a:solidFill>
                <a:highlight>
                  <a:schemeClr val="lt1"/>
                </a:highlight>
                <a:latin typeface="Helvetica Neue"/>
                <a:ea typeface="Helvetica Neue"/>
                <a:cs typeface="Helvetica Neue"/>
                <a:sym typeface="Helvetica Neue"/>
              </a:rPr>
              <a:t>drugim</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ustreznim</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strokovnim</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usposabljanjem</a:t>
            </a:r>
            <a:r>
              <a:rPr lang="en-US" sz="2800" dirty="0">
                <a:solidFill>
                  <a:schemeClr val="dk1"/>
                </a:solidFill>
                <a:highlight>
                  <a:schemeClr val="lt1"/>
                </a:highlight>
                <a:latin typeface="Helvetica Neue"/>
                <a:ea typeface="Helvetica Neue"/>
                <a:cs typeface="Helvetica Neue"/>
                <a:sym typeface="Helvetica Neue"/>
              </a:rPr>
              <a:t>; </a:t>
            </a:r>
          </a:p>
          <a:p>
            <a:pPr marL="457200" indent="-457200">
              <a:buFont typeface="Arial" panose="020B0604020202020204" pitchFamily="34" charset="0"/>
              <a:buChar char="•"/>
            </a:pPr>
            <a:r>
              <a:rPr lang="en-US" sz="2800" dirty="0" err="1">
                <a:solidFill>
                  <a:schemeClr val="dk1"/>
                </a:solidFill>
                <a:highlight>
                  <a:schemeClr val="lt1"/>
                </a:highlight>
                <a:latin typeface="Helvetica Neue"/>
                <a:ea typeface="Helvetica Neue"/>
                <a:cs typeface="Helvetica Neue"/>
                <a:sym typeface="Helvetica Neue"/>
              </a:rPr>
              <a:t>zagotavljanjem</a:t>
            </a:r>
            <a:r>
              <a:rPr lang="en-US" sz="2800" dirty="0">
                <a:solidFill>
                  <a:schemeClr val="dk1"/>
                </a:solidFill>
                <a:highlight>
                  <a:schemeClr val="lt1"/>
                </a:highlight>
                <a:latin typeface="Helvetica Neue"/>
                <a:ea typeface="Helvetica Neue"/>
                <a:cs typeface="Helvetica Neue"/>
                <a:sym typeface="Helvetica Neue"/>
              </a:rPr>
              <a:t> da </a:t>
            </a:r>
            <a:r>
              <a:rPr lang="en-US" sz="2800" b="1" dirty="0" err="1">
                <a:solidFill>
                  <a:schemeClr val="dk1"/>
                </a:solidFill>
                <a:highlight>
                  <a:schemeClr val="lt1"/>
                </a:highlight>
                <a:latin typeface="Helvetica Neue"/>
                <a:ea typeface="Helvetica Neue"/>
                <a:cs typeface="Helvetica Neue"/>
                <a:sym typeface="Helvetica Neue"/>
              </a:rPr>
              <a:t>politike</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zaposlovanja</a:t>
            </a:r>
            <a:r>
              <a:rPr lang="en-US" sz="2800" b="1"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podpirajo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razvoj</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delovne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sile</a:t>
            </a:r>
            <a:r>
              <a:rPr lang="en-US" sz="2800" dirty="0">
                <a:solidFill>
                  <a:schemeClr val="dk1"/>
                </a:solidFill>
                <a:highlight>
                  <a:schemeClr val="lt1"/>
                </a:highlight>
                <a:latin typeface="Helvetica Neue"/>
                <a:ea typeface="Helvetica Neue"/>
                <a:cs typeface="Helvetica Neue"/>
                <a:sym typeface="Helvetica Neue"/>
              </a:rPr>
              <a:t> in </a:t>
            </a:r>
            <a:r>
              <a:rPr lang="en-US" sz="2800" dirty="0" err="1">
                <a:solidFill>
                  <a:schemeClr val="dk1"/>
                </a:solidFill>
                <a:highlight>
                  <a:schemeClr val="lt1"/>
                </a:highlight>
                <a:latin typeface="Helvetica Neue"/>
                <a:ea typeface="Helvetica Neue"/>
                <a:cs typeface="Helvetica Neue"/>
                <a:sym typeface="Helvetica Neue"/>
              </a:rPr>
              <a:t>kulture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pametnega</a:t>
            </a:r>
            <a:r>
              <a:rPr lang="en-US" sz="2800" dirty="0">
                <a:solidFill>
                  <a:schemeClr val="dk1"/>
                </a:solidFill>
                <a:highlight>
                  <a:schemeClr val="lt1"/>
                </a:highlight>
                <a:latin typeface="Helvetica Neue"/>
                <a:ea typeface="Helvetica Neue"/>
                <a:cs typeface="Helvetica Neue"/>
                <a:sym typeface="Helvetica Neue"/>
              </a:rPr>
              <a:t> dela;</a:t>
            </a:r>
          </a:p>
          <a:p>
            <a:pPr marL="457200" indent="-457200">
              <a:buFont typeface="Arial" panose="020B0604020202020204" pitchFamily="34" charset="0"/>
              <a:buChar char="•"/>
            </a:pPr>
            <a:r>
              <a:rPr lang="en-US" sz="2800" dirty="0" err="1">
                <a:solidFill>
                  <a:schemeClr val="dk1"/>
                </a:solidFill>
                <a:highlight>
                  <a:schemeClr val="lt1"/>
                </a:highlight>
                <a:latin typeface="Helvetica Neue"/>
                <a:ea typeface="Helvetica Neue"/>
                <a:cs typeface="Helvetica Neue"/>
                <a:sym typeface="Helvetica Neue"/>
              </a:rPr>
              <a:t>zagotavljanjem</a:t>
            </a:r>
            <a:r>
              <a:rPr lang="en-US" sz="2800" dirty="0">
                <a:solidFill>
                  <a:schemeClr val="dk1"/>
                </a:solidFill>
                <a:highlight>
                  <a:schemeClr val="lt1"/>
                </a:highlight>
                <a:latin typeface="Helvetica Neue"/>
                <a:ea typeface="Helvetica Neue"/>
                <a:cs typeface="Helvetica Neue"/>
                <a:sym typeface="Helvetica Neue"/>
              </a:rPr>
              <a:t> da </a:t>
            </a:r>
            <a:r>
              <a:rPr lang="en-US" sz="2800" b="1" dirty="0" err="1">
                <a:solidFill>
                  <a:schemeClr val="dk1"/>
                </a:solidFill>
                <a:highlight>
                  <a:schemeClr val="lt1"/>
                </a:highlight>
                <a:latin typeface="Helvetica Neue"/>
                <a:ea typeface="Helvetica Neue"/>
                <a:cs typeface="Helvetica Neue"/>
                <a:sym typeface="Helvetica Neue"/>
              </a:rPr>
              <a:t>politike</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upravljanja</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uspešnosti</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nagrajevanja</a:t>
            </a:r>
            <a:r>
              <a:rPr lang="en-US" sz="2800" b="1" dirty="0">
                <a:solidFill>
                  <a:schemeClr val="dk1"/>
                </a:solidFill>
                <a:highlight>
                  <a:schemeClr val="lt1"/>
                </a:highlight>
                <a:latin typeface="Helvetica Neue"/>
                <a:ea typeface="Helvetica Neue"/>
                <a:cs typeface="Helvetica Neue"/>
                <a:sym typeface="Helvetica Neue"/>
              </a:rPr>
              <a:t> in </a:t>
            </a:r>
            <a:r>
              <a:rPr lang="en-US" sz="2800" b="1" dirty="0" err="1">
                <a:solidFill>
                  <a:schemeClr val="dk1"/>
                </a:solidFill>
                <a:highlight>
                  <a:schemeClr val="lt1"/>
                </a:highlight>
                <a:latin typeface="Helvetica Neue"/>
                <a:ea typeface="Helvetica Neue"/>
                <a:cs typeface="Helvetica Neue"/>
                <a:sym typeface="Helvetica Neue"/>
              </a:rPr>
              <a:t>druge</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politike</a:t>
            </a:r>
            <a:r>
              <a:rPr lang="en-US" sz="2800" b="1"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podpirajo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razvoj</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pametnega</a:t>
            </a:r>
            <a:r>
              <a:rPr lang="en-US" sz="2800" dirty="0">
                <a:solidFill>
                  <a:schemeClr val="dk1"/>
                </a:solidFill>
                <a:highlight>
                  <a:schemeClr val="lt1"/>
                </a:highlight>
                <a:latin typeface="Helvetica Neue"/>
                <a:ea typeface="Helvetica Neue"/>
                <a:cs typeface="Helvetica Neue"/>
                <a:sym typeface="Helvetica Neue"/>
              </a:rPr>
              <a:t> dela;</a:t>
            </a:r>
          </a:p>
          <a:p>
            <a:pPr marL="457200" indent="-457200">
              <a:buFont typeface="Arial" panose="020B0604020202020204" pitchFamily="34" charset="0"/>
              <a:buChar char="•"/>
            </a:pPr>
            <a:r>
              <a:rPr lang="en-US" sz="2800" dirty="0" err="1">
                <a:solidFill>
                  <a:schemeClr val="dk1"/>
                </a:solidFill>
                <a:highlight>
                  <a:schemeClr val="lt1"/>
                </a:highlight>
                <a:latin typeface="Helvetica Neue"/>
                <a:ea typeface="Helvetica Neue"/>
                <a:cs typeface="Helvetica Neue"/>
                <a:sym typeface="Helvetica Neue"/>
              </a:rPr>
              <a:t>relevantnostjo</a:t>
            </a:r>
            <a:r>
              <a:rPr lang="en-US" sz="2800"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vzpostavitve</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urnika</a:t>
            </a:r>
            <a:r>
              <a:rPr lang="en-US" sz="2800" b="1" dirty="0">
                <a:solidFill>
                  <a:schemeClr val="dk1"/>
                </a:solidFill>
                <a:highlight>
                  <a:schemeClr val="lt1"/>
                </a:highlight>
                <a:latin typeface="Helvetica Neue"/>
                <a:ea typeface="Helvetica Neue"/>
                <a:cs typeface="Helvetica Neue"/>
                <a:sym typeface="Helvetica Neue"/>
              </a:rPr>
              <a:t> dela </a:t>
            </a:r>
            <a:r>
              <a:rPr lang="en-US" sz="2800" dirty="0">
                <a:solidFill>
                  <a:schemeClr val="dk1"/>
                </a:solidFill>
                <a:highlight>
                  <a:schemeClr val="lt1"/>
                </a:highlight>
                <a:latin typeface="Helvetica Neue"/>
                <a:ea typeface="Helvetica Neue"/>
                <a:cs typeface="Helvetica Neue"/>
                <a:sym typeface="Helvetica Neue"/>
              </a:rPr>
              <a:t>za </a:t>
            </a:r>
            <a:r>
              <a:rPr lang="en-US" sz="2800" dirty="0" err="1">
                <a:solidFill>
                  <a:schemeClr val="dk1"/>
                </a:solidFill>
                <a:highlight>
                  <a:schemeClr val="lt1"/>
                </a:highlight>
                <a:latin typeface="Helvetica Neue"/>
                <a:ea typeface="Helvetica Neue"/>
                <a:cs typeface="Helvetica Neue"/>
                <a:sym typeface="Helvetica Neue"/>
              </a:rPr>
              <a:t>usklajevanje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delovnega</a:t>
            </a:r>
            <a:r>
              <a:rPr lang="en-US" sz="2800" dirty="0">
                <a:solidFill>
                  <a:schemeClr val="dk1"/>
                </a:solidFill>
                <a:highlight>
                  <a:schemeClr val="lt1"/>
                </a:highlight>
                <a:latin typeface="Helvetica Neue"/>
                <a:ea typeface="Helvetica Neue"/>
                <a:cs typeface="Helvetica Neue"/>
                <a:sym typeface="Helvetica Neue"/>
              </a:rPr>
              <a:t> in </a:t>
            </a:r>
            <a:r>
              <a:rPr lang="en-US" sz="2800" dirty="0" err="1">
                <a:solidFill>
                  <a:schemeClr val="dk1"/>
                </a:solidFill>
                <a:highlight>
                  <a:schemeClr val="lt1"/>
                </a:highlight>
                <a:latin typeface="Helvetica Neue"/>
                <a:ea typeface="Helvetica Neue"/>
                <a:cs typeface="Helvetica Neue"/>
                <a:sym typeface="Helvetica Neue"/>
              </a:rPr>
              <a:t>prostega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časa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zaposlenega</a:t>
            </a:r>
            <a:r>
              <a:rPr lang="en-US" sz="2800" dirty="0">
                <a:solidFill>
                  <a:schemeClr val="dk1"/>
                </a:solidFill>
                <a:highlight>
                  <a:schemeClr val="lt1"/>
                </a:highlight>
                <a:latin typeface="Helvetica Neue"/>
                <a:ea typeface="Helvetica Neue"/>
                <a:cs typeface="Helvetica Neue"/>
                <a:sym typeface="Helvetica Neue"/>
              </a:rPr>
              <a:t>.</a:t>
            </a:r>
          </a:p>
          <a:p>
            <a:pPr marL="0" marR="0" lvl="0" indent="0" algn="l" rtl="0">
              <a:spcBef>
                <a:spcPts val="0"/>
              </a:spcBef>
              <a:spcAft>
                <a:spcPts val="0"/>
              </a:spcAft>
              <a:buNone/>
            </a:pP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2800" dirty="0">
              <a:solidFill>
                <a:schemeClr val="dk1"/>
              </a:solidFill>
              <a:highlight>
                <a:schemeClr val="lt1"/>
              </a:highlight>
              <a:latin typeface="Helvetica Neue"/>
              <a:ea typeface="Helvetica Neue"/>
              <a:cs typeface="Helvetica Neue"/>
              <a:sym typeface="Helvetica Neue"/>
            </a:endParaRP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b288c97b5c_0_30"/>
          <p:cNvSpPr txBox="1"/>
          <p:nvPr/>
        </p:nvSpPr>
        <p:spPr>
          <a:xfrm>
            <a:off x="1307289" y="765065"/>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3.</a:t>
            </a:r>
            <a:r>
              <a:rPr lang="en-US" sz="4400" b="1" dirty="0">
                <a:solidFill>
                  <a:srgbClr val="D00B24"/>
                </a:solidFill>
                <a:highlight>
                  <a:schemeClr val="lt1"/>
                </a:highlight>
              </a:rPr>
              <a:t> </a:t>
            </a:r>
            <a:r>
              <a:rPr lang="en-US" sz="4400" b="1" dirty="0" err="1">
                <a:solidFill>
                  <a:srgbClr val="D00B24"/>
                </a:solidFill>
                <a:highlight>
                  <a:schemeClr val="lt1"/>
                </a:highlight>
              </a:rPr>
              <a:t>Dobre</a:t>
            </a:r>
            <a:r>
              <a:rPr lang="en-US" sz="4400" b="1" dirty="0">
                <a:solidFill>
                  <a:srgbClr val="D00B24"/>
                </a:solidFill>
                <a:highlight>
                  <a:schemeClr val="lt1"/>
                </a:highlight>
              </a:rPr>
              <a:t> </a:t>
            </a:r>
            <a:r>
              <a:rPr lang="en-US" sz="4400" b="1" dirty="0" err="1">
                <a:solidFill>
                  <a:srgbClr val="D00B24"/>
                </a:solidFill>
                <a:highlight>
                  <a:schemeClr val="lt1"/>
                </a:highlight>
              </a:rPr>
              <a:t>prakse</a:t>
            </a:r>
            <a:r>
              <a:rPr lang="en-US" sz="4400" b="1" dirty="0">
                <a:solidFill>
                  <a:srgbClr val="D00B24"/>
                </a:solidFill>
                <a:highlight>
                  <a:schemeClr val="lt1"/>
                </a:highlight>
              </a:rPr>
              <a:t> </a:t>
            </a:r>
            <a:r>
              <a:rPr lang="en-US" sz="4400" b="1" dirty="0" err="1">
                <a:solidFill>
                  <a:srgbClr val="D00B24"/>
                </a:solidFill>
                <a:highlight>
                  <a:schemeClr val="lt1"/>
                </a:highlight>
              </a:rPr>
              <a:t>pametnega</a:t>
            </a:r>
            <a:r>
              <a:rPr lang="en-US" sz="4400" b="1" dirty="0">
                <a:solidFill>
                  <a:srgbClr val="D00B24"/>
                </a:solidFill>
                <a:highlight>
                  <a:schemeClr val="lt1"/>
                </a:highlight>
              </a:rPr>
              <a:t> dela</a:t>
            </a:r>
            <a:endParaRPr sz="4400" b="1" dirty="0">
              <a:solidFill>
                <a:srgbClr val="D00B24"/>
              </a:solidFill>
            </a:endParaRPr>
          </a:p>
        </p:txBody>
      </p:sp>
      <p:sp>
        <p:nvSpPr>
          <p:cNvPr id="194" name="Google Shape;194;g1b288c97b5c_0_30"/>
          <p:cNvSpPr txBox="1"/>
          <p:nvPr/>
        </p:nvSpPr>
        <p:spPr>
          <a:xfrm>
            <a:off x="1522541" y="1534565"/>
            <a:ext cx="15458170" cy="739583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800" b="1" dirty="0" err="1">
                <a:solidFill>
                  <a:schemeClr val="dk1"/>
                </a:solidFill>
                <a:highlight>
                  <a:schemeClr val="lt1"/>
                </a:highlight>
                <a:latin typeface="Helvetica Neue"/>
                <a:ea typeface="Helvetica Neue"/>
                <a:cs typeface="Helvetica Neue"/>
                <a:sym typeface="Helvetica Neue"/>
              </a:rPr>
              <a:t>Pametno</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delo</a:t>
            </a:r>
            <a:r>
              <a:rPr lang="en-US" sz="2800" b="1" dirty="0">
                <a:solidFill>
                  <a:schemeClr val="dk1"/>
                </a:solidFill>
                <a:highlight>
                  <a:schemeClr val="lt1"/>
                </a:highlight>
                <a:latin typeface="Helvetica Neue"/>
                <a:ea typeface="Helvetica Neue"/>
                <a:cs typeface="Helvetica Neue"/>
                <a:sym typeface="Helvetica Neue"/>
              </a:rPr>
              <a:t> in dobro počutje</a:t>
            </a:r>
            <a:endParaRPr sz="2800" b="1"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US" sz="2800" dirty="0" err="1">
                <a:solidFill>
                  <a:schemeClr val="dk1"/>
                </a:solidFill>
              </a:rPr>
              <a:t>Gradnja</a:t>
            </a:r>
            <a:r>
              <a:rPr lang="en-US" sz="2800" dirty="0">
                <a:solidFill>
                  <a:schemeClr val="dk1"/>
                </a:solidFill>
              </a:rPr>
              <a:t> </a:t>
            </a:r>
            <a:r>
              <a:rPr lang="en-US" sz="2800" dirty="0" err="1">
                <a:solidFill>
                  <a:schemeClr val="dk1"/>
                </a:solidFill>
              </a:rPr>
              <a:t>pametnega</a:t>
            </a:r>
            <a:r>
              <a:rPr lang="en-US" sz="2800" dirty="0">
                <a:solidFill>
                  <a:schemeClr val="dk1"/>
                </a:solidFill>
              </a:rPr>
              <a:t> </a:t>
            </a:r>
            <a:r>
              <a:rPr lang="en-US" sz="2800" dirty="0" err="1">
                <a:solidFill>
                  <a:schemeClr val="dk1"/>
                </a:solidFill>
              </a:rPr>
              <a:t>delovnega</a:t>
            </a:r>
            <a:r>
              <a:rPr lang="en-US" sz="2800" dirty="0">
                <a:solidFill>
                  <a:schemeClr val="dk1"/>
                </a:solidFill>
              </a:rPr>
              <a:t> okolja, ki omogoča dobro počutje zaposlenih:</a:t>
            </a:r>
            <a:endParaRPr sz="2800" dirty="0">
              <a:solidFill>
                <a:schemeClr val="dk1"/>
              </a:solidFill>
            </a:endParaRPr>
          </a:p>
          <a:p>
            <a:pPr marL="514350" lvl="0" indent="-514350" algn="l" rtl="0">
              <a:lnSpc>
                <a:spcPct val="115000"/>
              </a:lnSpc>
              <a:spcBef>
                <a:spcPts val="0"/>
              </a:spcBef>
              <a:spcAft>
                <a:spcPts val="0"/>
              </a:spcAft>
              <a:buFont typeface="+mj-lt"/>
              <a:buAutoNum type="arabicPeriod"/>
            </a:pPr>
            <a:r>
              <a:rPr lang="en-US" sz="2800" dirty="0" err="1">
                <a:solidFill>
                  <a:srgbClr val="231F20"/>
                </a:solidFill>
                <a:latin typeface="Helvetica Neue"/>
                <a:ea typeface="Helvetica Neue"/>
                <a:cs typeface="Helvetica Neue"/>
                <a:sym typeface="Helvetica Neue"/>
              </a:rPr>
              <a:t>Dokazi</a:t>
            </a:r>
            <a:r>
              <a:rPr lang="en-US" sz="2800" dirty="0">
                <a:solidFill>
                  <a:srgbClr val="231F20"/>
                </a:solidFill>
                <a:latin typeface="Helvetica Neue"/>
                <a:ea typeface="Helvetica Neue"/>
                <a:cs typeface="Helvetica Neue"/>
                <a:sym typeface="Helvetica Neue"/>
              </a:rPr>
              <a:t> o </a:t>
            </a:r>
            <a:r>
              <a:rPr lang="en-US" sz="2800" b="1" dirty="0" err="1">
                <a:solidFill>
                  <a:srgbClr val="231F20"/>
                </a:solidFill>
                <a:latin typeface="Helvetica Neue"/>
                <a:ea typeface="Helvetica Neue"/>
                <a:cs typeface="Helvetica Neue"/>
                <a:sym typeface="Helvetica Neue"/>
              </a:rPr>
              <a:t>pozitivni</a:t>
            </a:r>
            <a:r>
              <a:rPr lang="en-US" sz="2800" b="1"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povezavi</a:t>
            </a:r>
            <a:r>
              <a:rPr lang="en-US" sz="2800" b="1" dirty="0">
                <a:solidFill>
                  <a:srgbClr val="231F20"/>
                </a:solidFill>
                <a:latin typeface="Helvetica Neue"/>
                <a:ea typeface="Helvetica Neue"/>
                <a:cs typeface="Helvetica Neue"/>
                <a:sym typeface="Helvetica Neue"/>
              </a:rPr>
              <a:t> </a:t>
            </a:r>
            <a:r>
              <a:rPr lang="en-US" sz="2800" dirty="0">
                <a:solidFill>
                  <a:srgbClr val="231F20"/>
                </a:solidFill>
                <a:latin typeface="Helvetica Neue"/>
                <a:ea typeface="Helvetica Neue"/>
                <a:cs typeface="Helvetica Neue"/>
                <a:sym typeface="Helvetica Neue"/>
              </a:rPr>
              <a:t>med </a:t>
            </a:r>
            <a:r>
              <a:rPr lang="en-US" sz="2800" dirty="0" err="1">
                <a:solidFill>
                  <a:srgbClr val="231F20"/>
                </a:solidFill>
                <a:latin typeface="Helvetica Neue"/>
                <a:ea typeface="Helvetica Neue"/>
                <a:cs typeface="Helvetica Neue"/>
                <a:sym typeface="Helvetica Neue"/>
              </a:rPr>
              <a:t>delovno</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fleksibilnostjo</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zdravjem</a:t>
            </a:r>
            <a:r>
              <a:rPr lang="en-US" sz="2800" dirty="0">
                <a:solidFill>
                  <a:srgbClr val="231F20"/>
                </a:solidFill>
                <a:latin typeface="Helvetica Neue"/>
                <a:ea typeface="Helvetica Neue"/>
                <a:cs typeface="Helvetica Neue"/>
                <a:sym typeface="Helvetica Neue"/>
              </a:rPr>
              <a:t> in </a:t>
            </a:r>
            <a:r>
              <a:rPr lang="en-US" sz="2800" dirty="0" err="1">
                <a:solidFill>
                  <a:srgbClr val="231F20"/>
                </a:solidFill>
                <a:latin typeface="Helvetica Neue"/>
                <a:ea typeface="Helvetica Neue"/>
                <a:cs typeface="Helvetica Neue"/>
                <a:sym typeface="Helvetica Neue"/>
              </a:rPr>
              <a:t>dobrim</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počutjem</a:t>
            </a:r>
            <a:r>
              <a:rPr lang="en-US" sz="2800" dirty="0">
                <a:solidFill>
                  <a:srgbClr val="231F20"/>
                </a:solidFill>
                <a:latin typeface="Helvetica Neue"/>
                <a:ea typeface="Helvetica Neue"/>
                <a:cs typeface="Helvetica Neue"/>
                <a:sym typeface="Helvetica Neue"/>
              </a:rPr>
              <a:t>.</a:t>
            </a:r>
          </a:p>
          <a:p>
            <a:pPr marL="514350" lvl="0" indent="-514350" algn="l" rtl="0">
              <a:lnSpc>
                <a:spcPct val="115000"/>
              </a:lnSpc>
              <a:spcBef>
                <a:spcPts val="0"/>
              </a:spcBef>
              <a:spcAft>
                <a:spcPts val="0"/>
              </a:spcAft>
              <a:buFont typeface="+mj-lt"/>
              <a:buAutoNum type="arabicPeriod"/>
            </a:pPr>
            <a:r>
              <a:rPr lang="en-US" sz="2800" dirty="0" err="1">
                <a:solidFill>
                  <a:srgbClr val="231F20"/>
                </a:solidFill>
                <a:latin typeface="Helvetica Neue"/>
                <a:ea typeface="Helvetica Neue"/>
                <a:cs typeface="Helvetica Neue"/>
                <a:sym typeface="Helvetica Neue"/>
              </a:rPr>
              <a:t>Pomen</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dobrega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poslovnega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občutka</a:t>
            </a:r>
            <a:r>
              <a:rPr lang="en-US" sz="2800" dirty="0">
                <a:solidFill>
                  <a:srgbClr val="231F20"/>
                </a:solidFill>
                <a:latin typeface="Helvetica Neue"/>
                <a:ea typeface="Helvetica Neue"/>
                <a:cs typeface="Helvetica Neue"/>
                <a:sym typeface="Helvetica Neue"/>
              </a:rPr>
              <a:t> za </a:t>
            </a:r>
            <a:r>
              <a:rPr lang="en-US" sz="2800" dirty="0" err="1">
                <a:solidFill>
                  <a:srgbClr val="231F20"/>
                </a:solidFill>
                <a:latin typeface="Helvetica Neue"/>
                <a:ea typeface="Helvetica Neue"/>
                <a:cs typeface="Helvetica Neue"/>
                <a:sym typeface="Helvetica Neue"/>
              </a:rPr>
              <a:t>skrb</a:t>
            </a:r>
            <a:r>
              <a:rPr lang="en-US" sz="2800" dirty="0">
                <a:solidFill>
                  <a:srgbClr val="231F20"/>
                </a:solidFill>
                <a:latin typeface="Helvetica Neue"/>
                <a:ea typeface="Helvetica Neue"/>
                <a:cs typeface="Helvetica Neue"/>
                <a:sym typeface="Helvetica Neue"/>
              </a:rPr>
              <a:t> glede </a:t>
            </a:r>
            <a:r>
              <a:rPr lang="en-US" sz="2800" b="1" dirty="0" err="1">
                <a:solidFill>
                  <a:srgbClr val="231F20"/>
                </a:solidFill>
                <a:latin typeface="Helvetica Neue"/>
                <a:ea typeface="Helvetica Neue"/>
                <a:cs typeface="Helvetica Neue"/>
                <a:sym typeface="Helvetica Neue"/>
              </a:rPr>
              <a:t>zdravja</a:t>
            </a:r>
            <a:r>
              <a:rPr lang="en-US" sz="2800" b="1" dirty="0">
                <a:solidFill>
                  <a:srgbClr val="231F20"/>
                </a:solidFill>
                <a:latin typeface="Helvetica Neue"/>
                <a:ea typeface="Helvetica Neue"/>
                <a:cs typeface="Helvetica Neue"/>
                <a:sym typeface="Helvetica Neue"/>
              </a:rPr>
              <a:t> in </a:t>
            </a:r>
            <a:r>
              <a:rPr lang="en-US" sz="2800" b="1" dirty="0" err="1">
                <a:solidFill>
                  <a:srgbClr val="231F20"/>
                </a:solidFill>
                <a:latin typeface="Helvetica Neue"/>
                <a:ea typeface="Helvetica Neue"/>
                <a:cs typeface="Helvetica Neue"/>
                <a:sym typeface="Helvetica Neue"/>
              </a:rPr>
              <a:t>kondicije</a:t>
            </a:r>
            <a:r>
              <a:rPr lang="en-US" sz="2800" b="1"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zaposlenih</a:t>
            </a:r>
            <a:r>
              <a:rPr lang="en-US" sz="2800" dirty="0">
                <a:solidFill>
                  <a:srgbClr val="231F20"/>
                </a:solidFill>
                <a:latin typeface="Helvetica Neue"/>
                <a:ea typeface="Helvetica Neue"/>
                <a:cs typeface="Helvetica Neue"/>
                <a:sym typeface="Helvetica Neue"/>
              </a:rPr>
              <a:t>.</a:t>
            </a:r>
          </a:p>
          <a:p>
            <a:pPr marL="514350" lvl="0" indent="-514350" algn="l" rtl="0">
              <a:lnSpc>
                <a:spcPct val="115000"/>
              </a:lnSpc>
              <a:spcBef>
                <a:spcPts val="0"/>
              </a:spcBef>
              <a:spcAft>
                <a:spcPts val="0"/>
              </a:spcAft>
              <a:buFont typeface="+mj-lt"/>
              <a:buAutoNum type="arabicPeriod"/>
            </a:pPr>
            <a:r>
              <a:rPr lang="en-US" sz="2800" dirty="0" err="1">
                <a:solidFill>
                  <a:srgbClr val="231F20"/>
                </a:solidFill>
                <a:latin typeface="Helvetica Neue"/>
                <a:ea typeface="Helvetica Neue"/>
                <a:cs typeface="Helvetica Neue"/>
                <a:sym typeface="Helvetica Neue"/>
              </a:rPr>
              <a:t>Spodbujanje</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prožnih</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delovnih</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praks</a:t>
            </a:r>
            <a:r>
              <a:rPr lang="en-US" sz="2800" dirty="0">
                <a:solidFill>
                  <a:srgbClr val="231F20"/>
                </a:solidFill>
                <a:latin typeface="Helvetica Neue"/>
                <a:ea typeface="Helvetica Neue"/>
                <a:cs typeface="Helvetica Neue"/>
                <a:sym typeface="Helvetica Neue"/>
              </a:rPr>
              <a:t>, ki </a:t>
            </a:r>
            <a:r>
              <a:rPr lang="en-US" sz="2800" dirty="0" err="1">
                <a:solidFill>
                  <a:srgbClr val="231F20"/>
                </a:solidFill>
                <a:latin typeface="Helvetica Neue"/>
                <a:ea typeface="Helvetica Neue"/>
                <a:cs typeface="Helvetica Neue"/>
                <a:sym typeface="Helvetica Neue"/>
              </a:rPr>
              <a:t>lahko</a:t>
            </a:r>
            <a:r>
              <a:rPr lang="en-US" sz="2800"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zmanjšajo</a:t>
            </a:r>
            <a:r>
              <a:rPr lang="en-US" sz="2800" b="1"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odsotnost</a:t>
            </a:r>
            <a:r>
              <a:rPr lang="en-US" sz="2800" b="1" dirty="0">
                <a:solidFill>
                  <a:srgbClr val="231F20"/>
                </a:solidFill>
                <a:latin typeface="Helvetica Neue"/>
                <a:ea typeface="Helvetica Neue"/>
                <a:cs typeface="Helvetica Neue"/>
                <a:sym typeface="Helvetica Neue"/>
              </a:rPr>
              <a:t> in </a:t>
            </a:r>
            <a:r>
              <a:rPr lang="en-US" sz="2800" b="1" dirty="0" err="1">
                <a:solidFill>
                  <a:srgbClr val="231F20"/>
                </a:solidFill>
                <a:latin typeface="Helvetica Neue"/>
                <a:ea typeface="Helvetica Neue"/>
                <a:cs typeface="Helvetica Neue"/>
                <a:sym typeface="Helvetica Neue"/>
              </a:rPr>
              <a:t>zlasti</a:t>
            </a:r>
            <a:r>
              <a:rPr lang="en-US" sz="2800" b="1"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stres</a:t>
            </a:r>
            <a:r>
              <a:rPr lang="en-US" sz="2800" b="1"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zaposlenih</a:t>
            </a:r>
            <a:r>
              <a:rPr lang="en-US" sz="2800" dirty="0">
                <a:solidFill>
                  <a:srgbClr val="231F20"/>
                </a:solidFill>
                <a:latin typeface="Helvetica Neue"/>
                <a:ea typeface="Helvetica Neue"/>
                <a:cs typeface="Helvetica Neue"/>
                <a:sym typeface="Helvetica Neue"/>
              </a:rPr>
              <a:t>.</a:t>
            </a:r>
          </a:p>
          <a:p>
            <a:pPr lvl="0" algn="l" rtl="0">
              <a:lnSpc>
                <a:spcPct val="115000"/>
              </a:lnSpc>
              <a:spcBef>
                <a:spcPts val="0"/>
              </a:spcBef>
              <a:spcAft>
                <a:spcPts val="0"/>
              </a:spcAft>
            </a:pPr>
            <a:r>
              <a:rPr lang="en-US" sz="2800" dirty="0">
                <a:solidFill>
                  <a:srgbClr val="231F20"/>
                </a:solidFill>
                <a:latin typeface="Helvetica Neue"/>
                <a:ea typeface="Helvetica Neue"/>
                <a:cs typeface="Helvetica Neue"/>
                <a:sym typeface="Helvetica Neue"/>
              </a:rPr>
              <a:t>4.  </a:t>
            </a:r>
            <a:r>
              <a:rPr lang="en-US" sz="2800" b="1" dirty="0" err="1">
                <a:solidFill>
                  <a:srgbClr val="231F20"/>
                </a:solidFill>
                <a:latin typeface="Helvetica Neue"/>
                <a:ea typeface="Helvetica Neue"/>
                <a:cs typeface="Helvetica Neue"/>
                <a:sym typeface="Helvetica Neue"/>
              </a:rPr>
              <a:t>Možnost</a:t>
            </a:r>
            <a:r>
              <a:rPr lang="en-US" sz="2800" b="1" dirty="0">
                <a:solidFill>
                  <a:srgbClr val="231F20"/>
                </a:solidFill>
                <a:latin typeface="Helvetica Neue"/>
                <a:ea typeface="Helvetica Neue"/>
                <a:cs typeface="Helvetica Neue"/>
                <a:sym typeface="Helvetica Neue"/>
              </a:rPr>
              <a:t> dela </a:t>
            </a:r>
            <a:r>
              <a:rPr lang="en-US" sz="2800" b="1" dirty="0" err="1">
                <a:solidFill>
                  <a:srgbClr val="231F20"/>
                </a:solidFill>
                <a:latin typeface="Helvetica Neue"/>
                <a:ea typeface="Helvetica Neue"/>
                <a:cs typeface="Helvetica Neue"/>
                <a:sym typeface="Helvetica Neue"/>
              </a:rPr>
              <a:t>na</a:t>
            </a:r>
            <a:r>
              <a:rPr lang="en-US" sz="2800" b="1"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daljavo</a:t>
            </a:r>
            <a:r>
              <a:rPr lang="en-US" sz="2800" b="1" dirty="0">
                <a:solidFill>
                  <a:srgbClr val="231F20"/>
                </a:solidFill>
                <a:latin typeface="Helvetica Neue"/>
                <a:ea typeface="Helvetica Neue"/>
                <a:cs typeface="Helvetica Neue"/>
                <a:sym typeface="Helvetica Neue"/>
              </a:rPr>
              <a:t> in </a:t>
            </a:r>
            <a:r>
              <a:rPr lang="en-US" sz="2800" b="1" dirty="0" err="1">
                <a:solidFill>
                  <a:srgbClr val="231F20"/>
                </a:solidFill>
                <a:latin typeface="Helvetica Neue"/>
                <a:ea typeface="Helvetica Neue"/>
                <a:cs typeface="Helvetica Neue"/>
                <a:sym typeface="Helvetica Neue"/>
              </a:rPr>
              <a:t>spletne</a:t>
            </a:r>
            <a:r>
              <a:rPr lang="en-US" sz="2800" b="1"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udeležbe</a:t>
            </a:r>
            <a:r>
              <a:rPr lang="en-US" sz="2800" b="1"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na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sestankih</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pomaga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zaposlenim</a:t>
            </a:r>
            <a:r>
              <a:rPr lang="en-US" sz="2800" dirty="0">
                <a:solidFill>
                  <a:srgbClr val="231F20"/>
                </a:solidFill>
                <a:latin typeface="Helvetica Neue"/>
                <a:ea typeface="Helvetica Neue"/>
                <a:cs typeface="Helvetica Neue"/>
                <a:sym typeface="Helvetica Neue"/>
              </a:rPr>
              <a:t>, ko </a:t>
            </a:r>
            <a:r>
              <a:rPr lang="en-US" sz="2800" dirty="0" err="1">
                <a:solidFill>
                  <a:srgbClr val="231F20"/>
                </a:solidFill>
                <a:latin typeface="Helvetica Neue"/>
                <a:ea typeface="Helvetica Neue"/>
                <a:cs typeface="Helvetica Neue"/>
                <a:sym typeface="Helvetica Neue"/>
              </a:rPr>
              <a:t>trpijo</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zaradi</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lažjih</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bolezni</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ali</a:t>
            </a:r>
            <a:r>
              <a:rPr lang="en-US" sz="2800" dirty="0">
                <a:solidFill>
                  <a:srgbClr val="231F20"/>
                </a:solidFill>
                <a:latin typeface="Helvetica Neue"/>
                <a:ea typeface="Helvetica Neue"/>
                <a:cs typeface="Helvetica Neue"/>
                <a:sym typeface="Helvetica Neue"/>
              </a:rPr>
              <a:t> v </a:t>
            </a:r>
            <a:r>
              <a:rPr lang="en-US" sz="2800" dirty="0" err="1">
                <a:solidFill>
                  <a:srgbClr val="231F20"/>
                </a:solidFill>
                <a:latin typeface="Helvetica Neue"/>
                <a:ea typeface="Helvetica Neue"/>
                <a:cs typeface="Helvetica Neue"/>
                <a:sym typeface="Helvetica Neue"/>
              </a:rPr>
              <a:t>obdobjih</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okrevanja</a:t>
            </a:r>
            <a:r>
              <a:rPr lang="en-US" sz="2800" dirty="0">
                <a:solidFill>
                  <a:srgbClr val="231F20"/>
                </a:solidFill>
                <a:latin typeface="Helvetica Neue"/>
                <a:ea typeface="Helvetica Neue"/>
                <a:cs typeface="Helvetica Neue"/>
                <a:sym typeface="Helvetica Neue"/>
              </a:rPr>
              <a:t> po </a:t>
            </a:r>
            <a:r>
              <a:rPr lang="en-US" sz="2800" dirty="0" err="1">
                <a:solidFill>
                  <a:srgbClr val="231F20"/>
                </a:solidFill>
                <a:latin typeface="Helvetica Neue"/>
                <a:ea typeface="Helvetica Neue"/>
                <a:cs typeface="Helvetica Neue"/>
                <a:sym typeface="Helvetica Neue"/>
              </a:rPr>
              <a:t>bolezni</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itd</a:t>
            </a:r>
            <a:r>
              <a:rPr lang="en-US" sz="2800" dirty="0">
                <a:solidFill>
                  <a:srgbClr val="231F20"/>
                </a:solidFill>
                <a:latin typeface="Helvetica Neue"/>
                <a:ea typeface="Helvetica Neue"/>
                <a:cs typeface="Helvetica Neue"/>
                <a:sym typeface="Helvetica Neue"/>
              </a:rPr>
              <a:t>.</a:t>
            </a:r>
          </a:p>
          <a:p>
            <a:pPr>
              <a:lnSpc>
                <a:spcPct val="115000"/>
              </a:lnSpc>
            </a:pPr>
            <a:r>
              <a:rPr lang="en-US" sz="2800" dirty="0">
                <a:solidFill>
                  <a:srgbClr val="231F20"/>
                </a:solidFill>
                <a:latin typeface="Helvetica Neue"/>
                <a:ea typeface="Helvetica Neue"/>
                <a:cs typeface="Helvetica Neue"/>
                <a:sym typeface="Helvetica Neue"/>
              </a:rPr>
              <a:t>5.  </a:t>
            </a:r>
            <a:r>
              <a:rPr lang="en-US" sz="2800" dirty="0" err="1">
                <a:solidFill>
                  <a:srgbClr val="231F20"/>
                </a:solidFill>
                <a:latin typeface="Helvetica Neue"/>
                <a:ea typeface="Helvetica Neue"/>
                <a:cs typeface="Helvetica Neue"/>
                <a:sym typeface="Helvetica Neue"/>
              </a:rPr>
              <a:t>Dve</a:t>
            </a:r>
            <a:r>
              <a:rPr lang="en-US" sz="2800" dirty="0">
                <a:solidFill>
                  <a:srgbClr val="231F20"/>
                </a:solidFill>
                <a:latin typeface="Helvetica Neue"/>
                <a:ea typeface="Helvetica Neue"/>
                <a:cs typeface="Helvetica Neue"/>
                <a:sym typeface="Helvetica Neue"/>
              </a:rPr>
              <a:t> široki </a:t>
            </a:r>
            <a:r>
              <a:rPr lang="en-US" sz="2800" dirty="0" err="1">
                <a:solidFill>
                  <a:srgbClr val="231F20"/>
                </a:solidFill>
                <a:latin typeface="Helvetica Neue"/>
                <a:ea typeface="Helvetica Neue"/>
                <a:cs typeface="Helvetica Neue"/>
                <a:sym typeface="Helvetica Neue"/>
              </a:rPr>
              <a:t>področji</a:t>
            </a:r>
            <a:r>
              <a:rPr lang="en-US" sz="2800" dirty="0">
                <a:solidFill>
                  <a:srgbClr val="231F20"/>
                </a:solidFill>
                <a:latin typeface="Helvetica Neue"/>
                <a:ea typeface="Helvetica Neue"/>
                <a:cs typeface="Helvetica Neue"/>
                <a:sym typeface="Helvetica Neue"/>
              </a:rPr>
              <a:t> za </a:t>
            </a:r>
            <a:r>
              <a:rPr lang="en-US" sz="2800" b="1" dirty="0" err="1">
                <a:solidFill>
                  <a:schemeClr val="dk1"/>
                </a:solidFill>
                <a:latin typeface="Helvetica Neue"/>
                <a:ea typeface="Helvetica Neue"/>
                <a:cs typeface="Helvetica Neue"/>
                <a:sym typeface="Helvetica Neue"/>
              </a:rPr>
              <a:t>spodbujanje</a:t>
            </a:r>
            <a:r>
              <a:rPr lang="en-US" sz="2800" b="1" dirty="0">
                <a:solidFill>
                  <a:schemeClr val="dk1"/>
                </a:solidFill>
                <a:latin typeface="Helvetica Neue"/>
                <a:ea typeface="Helvetica Neue"/>
                <a:cs typeface="Helvetica Neue"/>
                <a:sym typeface="Helvetica Neue"/>
              </a:rPr>
              <a:t> zdravja in </a:t>
            </a:r>
            <a:r>
              <a:rPr lang="en-US" sz="2800" b="1" dirty="0" err="1">
                <a:solidFill>
                  <a:schemeClr val="dk1"/>
                </a:solidFill>
                <a:latin typeface="Helvetica Neue"/>
                <a:ea typeface="Helvetica Neue"/>
                <a:cs typeface="Helvetica Neue"/>
                <a:sym typeface="Helvetica Neue"/>
              </a:rPr>
              <a:t>dobrega</a:t>
            </a:r>
            <a:r>
              <a:rPr lang="en-US" sz="2800" b="1" dirty="0">
                <a:solidFill>
                  <a:schemeClr val="dk1"/>
                </a:solidFill>
                <a:latin typeface="Helvetica Neue"/>
                <a:ea typeface="Helvetica Neue"/>
                <a:cs typeface="Helvetica Neue"/>
                <a:sym typeface="Helvetica Neue"/>
              </a:rPr>
              <a:t> </a:t>
            </a:r>
            <a:r>
              <a:rPr lang="en-US" sz="2800" b="1" dirty="0" err="1">
                <a:solidFill>
                  <a:schemeClr val="dk1"/>
                </a:solidFill>
                <a:latin typeface="Helvetica Neue"/>
                <a:ea typeface="Helvetica Neue"/>
                <a:cs typeface="Helvetica Neue"/>
                <a:sym typeface="Helvetica Neue"/>
              </a:rPr>
              <a:t>počutja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prek</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zmogljivosti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delovnem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mestu</a:t>
            </a:r>
            <a:r>
              <a:rPr lang="en-US" sz="2800" dirty="0">
                <a:solidFill>
                  <a:schemeClr val="dk1"/>
                </a:solidFill>
                <a:latin typeface="Helvetica Neue"/>
                <a:ea typeface="Helvetica Neue"/>
                <a:cs typeface="Helvetica Neue"/>
                <a:sym typeface="Helvetica Neue"/>
              </a:rPr>
              <a:t>:</a:t>
            </a:r>
            <a:endParaRPr sz="2800" dirty="0">
              <a:solidFill>
                <a:schemeClr val="dk1"/>
              </a:solidFill>
              <a:latin typeface="Helvetica Neue"/>
              <a:ea typeface="Helvetica Neue"/>
              <a:cs typeface="Helvetica Neue"/>
              <a:sym typeface="Helvetica Neue"/>
            </a:endParaRPr>
          </a:p>
          <a:p>
            <a:pPr marL="514350" lvl="8" indent="-514350" algn="l" rtl="0">
              <a:lnSpc>
                <a:spcPct val="115000"/>
              </a:lnSpc>
              <a:buFont typeface="Arial" panose="020B0604020202020204" pitchFamily="34" charset="0"/>
              <a:buChar char="•"/>
            </a:pPr>
            <a:r>
              <a:rPr lang="en-US" sz="2800" dirty="0" err="1">
                <a:solidFill>
                  <a:srgbClr val="231F20"/>
                </a:solidFill>
                <a:latin typeface="Helvetica Neue"/>
                <a:ea typeface="Helvetica Neue"/>
                <a:cs typeface="Helvetica Neue"/>
                <a:sym typeface="Helvetica Neue"/>
              </a:rPr>
              <a:t>zagotavljanje</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centrov</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dobrega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počutja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fitnesov</a:t>
            </a:r>
            <a:r>
              <a:rPr lang="en-US" sz="2800" dirty="0">
                <a:solidFill>
                  <a:srgbClr val="231F20"/>
                </a:solidFill>
                <a:latin typeface="Helvetica Neue"/>
                <a:ea typeface="Helvetica Neue"/>
                <a:cs typeface="Helvetica Neue"/>
                <a:sym typeface="Helvetica Neue"/>
              </a:rPr>
              <a:t> in </a:t>
            </a:r>
            <a:r>
              <a:rPr lang="en-US" sz="2800" dirty="0" err="1">
                <a:solidFill>
                  <a:srgbClr val="231F20"/>
                </a:solidFill>
                <a:latin typeface="Helvetica Neue"/>
                <a:ea typeface="Helvetica Neue"/>
                <a:cs typeface="Helvetica Neue"/>
                <a:sym typeface="Helvetica Neue"/>
              </a:rPr>
              <a:t>prostorov</a:t>
            </a:r>
            <a:r>
              <a:rPr lang="en-US" sz="2800" dirty="0">
                <a:solidFill>
                  <a:srgbClr val="231F20"/>
                </a:solidFill>
                <a:latin typeface="Helvetica Neue"/>
                <a:ea typeface="Helvetica Neue"/>
                <a:cs typeface="Helvetica Neue"/>
                <a:sym typeface="Helvetica Neue"/>
              </a:rPr>
              <a:t> za </a:t>
            </a:r>
            <a:r>
              <a:rPr lang="en-US" sz="2800" dirty="0" err="1">
                <a:solidFill>
                  <a:srgbClr val="231F20"/>
                </a:solidFill>
                <a:latin typeface="Helvetica Neue"/>
                <a:ea typeface="Helvetica Neue"/>
                <a:cs typeface="Helvetica Neue"/>
                <a:sym typeface="Helvetica Neue"/>
              </a:rPr>
              <a:t>sprostitev</a:t>
            </a:r>
            <a:r>
              <a:rPr lang="en-US" sz="2800" dirty="0">
                <a:solidFill>
                  <a:srgbClr val="231F20"/>
                </a:solidFill>
                <a:latin typeface="Helvetica Neue"/>
                <a:ea typeface="Helvetica Neue"/>
                <a:cs typeface="Helvetica Neue"/>
                <a:sym typeface="Helvetica Neue"/>
              </a:rPr>
              <a:t>;</a:t>
            </a:r>
          </a:p>
          <a:p>
            <a:pPr marL="514350" lvl="8" indent="-514350" algn="l" rtl="0">
              <a:lnSpc>
                <a:spcPct val="115000"/>
              </a:lnSpc>
              <a:buFont typeface="Arial" panose="020B0604020202020204" pitchFamily="34" charset="0"/>
              <a:buChar char="•"/>
            </a:pPr>
            <a:r>
              <a:rPr lang="en-US" sz="2800" dirty="0" err="1">
                <a:solidFill>
                  <a:srgbClr val="231F20"/>
                </a:solidFill>
                <a:latin typeface="Helvetica Neue"/>
                <a:ea typeface="Helvetica Neue"/>
                <a:cs typeface="Helvetica Neue"/>
                <a:sym typeface="Helvetica Neue"/>
              </a:rPr>
              <a:t>ustvarjanje</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okolij</a:t>
            </a:r>
            <a:r>
              <a:rPr lang="en-US" sz="2800" dirty="0">
                <a:solidFill>
                  <a:srgbClr val="231F20"/>
                </a:solidFill>
                <a:latin typeface="Helvetica Neue"/>
                <a:ea typeface="Helvetica Neue"/>
                <a:cs typeface="Helvetica Neue"/>
                <a:sym typeface="Helvetica Neue"/>
              </a:rPr>
              <a:t> za </a:t>
            </a:r>
            <a:r>
              <a:rPr lang="en-US" sz="2800" dirty="0" err="1">
                <a:solidFill>
                  <a:srgbClr val="231F20"/>
                </a:solidFill>
                <a:latin typeface="Helvetica Neue"/>
                <a:ea typeface="Helvetica Neue"/>
                <a:cs typeface="Helvetica Neue"/>
                <a:sym typeface="Helvetica Neue"/>
              </a:rPr>
              <a:t>vsakodnevno</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delo</a:t>
            </a:r>
            <a:r>
              <a:rPr lang="en-US" sz="2800" dirty="0">
                <a:solidFill>
                  <a:srgbClr val="231F20"/>
                </a:solidFill>
                <a:latin typeface="Helvetica Neue"/>
                <a:ea typeface="Helvetica Neue"/>
                <a:cs typeface="Helvetica Neue"/>
                <a:sym typeface="Helvetica Neue"/>
              </a:rPr>
              <a:t>, ki </a:t>
            </a:r>
            <a:r>
              <a:rPr lang="en-US" sz="2800" dirty="0" err="1">
                <a:solidFill>
                  <a:srgbClr val="231F20"/>
                </a:solidFill>
                <a:latin typeface="Helvetica Neue"/>
                <a:ea typeface="Helvetica Neue"/>
                <a:cs typeface="Helvetica Neue"/>
                <a:sym typeface="Helvetica Neue"/>
              </a:rPr>
              <a:t>maksimirajo</a:t>
            </a:r>
            <a:r>
              <a:rPr lang="en-US" sz="2800" dirty="0">
                <a:solidFill>
                  <a:srgbClr val="231F20"/>
                </a:solidFill>
                <a:latin typeface="Helvetica Neue"/>
                <a:ea typeface="Helvetica Neue"/>
                <a:cs typeface="Helvetica Neue"/>
                <a:sym typeface="Helvetica Neue"/>
              </a:rPr>
              <a:t> dobro </a:t>
            </a:r>
            <a:r>
              <a:rPr lang="en-US" sz="2800" dirty="0" err="1">
                <a:solidFill>
                  <a:srgbClr val="231F20"/>
                </a:solidFill>
                <a:latin typeface="Helvetica Neue"/>
                <a:ea typeface="Helvetica Neue"/>
                <a:cs typeface="Helvetica Neue"/>
                <a:sym typeface="Helvetica Neue"/>
              </a:rPr>
              <a:t>počutje</a:t>
            </a:r>
            <a:r>
              <a:rPr lang="en-US" sz="2800" dirty="0">
                <a:solidFill>
                  <a:srgbClr val="231F20"/>
                </a:solidFill>
                <a:latin typeface="Helvetica Neue"/>
                <a:ea typeface="Helvetica Neue"/>
                <a:cs typeface="Helvetica Neue"/>
                <a:sym typeface="Helvetica Neue"/>
              </a:rPr>
              <a:t>.</a:t>
            </a:r>
          </a:p>
          <a:p>
            <a:pPr lvl="8" algn="l" rtl="0">
              <a:lnSpc>
                <a:spcPct val="115000"/>
              </a:lnSpc>
            </a:pPr>
            <a:r>
              <a:rPr lang="en-US" sz="2800" dirty="0">
                <a:solidFill>
                  <a:srgbClr val="231F20"/>
                </a:solidFill>
                <a:latin typeface="Helvetica Neue"/>
                <a:ea typeface="Helvetica Neue"/>
                <a:cs typeface="Helvetica Neue"/>
                <a:sym typeface="Helvetica Neue"/>
              </a:rPr>
              <a:t>6.   </a:t>
            </a:r>
            <a:r>
              <a:rPr lang="en-US" sz="2800" dirty="0" err="1">
                <a:solidFill>
                  <a:srgbClr val="231F20"/>
                </a:solidFill>
                <a:latin typeface="Helvetica Neue"/>
                <a:ea typeface="Helvetica Neue"/>
                <a:cs typeface="Helvetica Neue"/>
                <a:sym typeface="Helvetica Neue"/>
              </a:rPr>
              <a:t>Ustreznost</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posvečanja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pozornosti</a:t>
            </a:r>
            <a:r>
              <a:rPr lang="en-US" sz="2800" dirty="0">
                <a:solidFill>
                  <a:srgbClr val="231F20"/>
                </a:solidFill>
                <a:latin typeface="Helvetica Neue"/>
                <a:ea typeface="Helvetica Neue"/>
                <a:cs typeface="Helvetica Neue"/>
                <a:sym typeface="Helvetica Neue"/>
              </a:rPr>
              <a:t> </a:t>
            </a:r>
            <a:r>
              <a:rPr lang="en-US" sz="2800" b="1" dirty="0" err="1">
                <a:solidFill>
                  <a:schemeClr val="dk1"/>
                </a:solidFill>
                <a:latin typeface="Helvetica Neue"/>
                <a:ea typeface="Helvetica Neue"/>
                <a:cs typeface="Helvetica Neue"/>
                <a:sym typeface="Helvetica Neue"/>
              </a:rPr>
              <a:t>akustičnemu</a:t>
            </a:r>
            <a:r>
              <a:rPr lang="en-US" sz="2800" b="1" dirty="0">
                <a:solidFill>
                  <a:schemeClr val="dk1"/>
                </a:solidFill>
                <a:latin typeface="Helvetica Neue"/>
                <a:ea typeface="Helvetica Neue"/>
                <a:cs typeface="Helvetica Neue"/>
                <a:sym typeface="Helvetica Neue"/>
              </a:rPr>
              <a:t> in </a:t>
            </a:r>
            <a:r>
              <a:rPr lang="en-US" sz="2800" b="1" dirty="0" err="1">
                <a:solidFill>
                  <a:schemeClr val="dk1"/>
                </a:solidFill>
                <a:latin typeface="Helvetica Neue"/>
                <a:ea typeface="Helvetica Neue"/>
                <a:cs typeface="Helvetica Neue"/>
                <a:sym typeface="Helvetica Neue"/>
              </a:rPr>
              <a:t>širšemu</a:t>
            </a:r>
            <a:r>
              <a:rPr lang="en-US" sz="2800" b="1" dirty="0">
                <a:solidFill>
                  <a:schemeClr val="dk1"/>
                </a:solidFill>
                <a:latin typeface="Helvetica Neue"/>
                <a:ea typeface="Helvetica Neue"/>
                <a:cs typeface="Helvetica Neue"/>
                <a:sym typeface="Helvetica Neue"/>
              </a:rPr>
              <a:t> </a:t>
            </a:r>
            <a:r>
              <a:rPr lang="en-US" sz="2800" b="1" dirty="0" err="1">
                <a:solidFill>
                  <a:schemeClr val="dk1"/>
                </a:solidFill>
                <a:latin typeface="Helvetica Neue"/>
                <a:ea typeface="Helvetica Neue"/>
                <a:cs typeface="Helvetica Neue"/>
                <a:sym typeface="Helvetica Neue"/>
              </a:rPr>
              <a:t>senzoričnemu</a:t>
            </a:r>
            <a:r>
              <a:rPr lang="en-US" sz="2800" b="1" dirty="0">
                <a:solidFill>
                  <a:schemeClr val="dk1"/>
                </a:solidFill>
                <a:latin typeface="Helvetica Neue"/>
                <a:ea typeface="Helvetica Neue"/>
                <a:cs typeface="Helvetica Neue"/>
                <a:sym typeface="Helvetica Neue"/>
              </a:rPr>
              <a:t> </a:t>
            </a:r>
            <a:r>
              <a:rPr lang="en-US" sz="2800" b="1" dirty="0" err="1">
                <a:solidFill>
                  <a:schemeClr val="dk1"/>
                </a:solidFill>
                <a:latin typeface="Helvetica Neue"/>
                <a:ea typeface="Helvetica Neue"/>
                <a:cs typeface="Helvetica Neue"/>
                <a:sym typeface="Helvetica Neue"/>
              </a:rPr>
              <a:t>okolju</a:t>
            </a:r>
            <a:r>
              <a:rPr lang="en-US" sz="2800" b="1" dirty="0">
                <a:solidFill>
                  <a:schemeClr val="dk1"/>
                </a:solidFill>
                <a:latin typeface="Helvetica Neue"/>
                <a:ea typeface="Helvetica Neue"/>
                <a:cs typeface="Helvetica Neue"/>
                <a:sym typeface="Helvetica Neue"/>
              </a:rPr>
              <a:t>.</a:t>
            </a:r>
          </a:p>
          <a:p>
            <a:pPr lvl="8" algn="l" rtl="0">
              <a:lnSpc>
                <a:spcPct val="115000"/>
              </a:lnSpc>
            </a:pPr>
            <a:r>
              <a:rPr lang="en-US" sz="2800" dirty="0">
                <a:solidFill>
                  <a:schemeClr val="dk1"/>
                </a:solidFill>
                <a:latin typeface="Helvetica Neue"/>
                <a:ea typeface="Helvetica Neue"/>
                <a:cs typeface="Helvetica Neue"/>
                <a:sym typeface="Helvetica Neue"/>
              </a:rPr>
              <a:t>7.   </a:t>
            </a:r>
            <a:r>
              <a:rPr lang="en-US" sz="2800" b="1" dirty="0" err="1">
                <a:solidFill>
                  <a:schemeClr val="dk1"/>
                </a:solidFill>
                <a:latin typeface="Helvetica Neue"/>
                <a:ea typeface="Helvetica Neue"/>
                <a:cs typeface="Helvetica Neue"/>
                <a:sym typeface="Helvetica Neue"/>
              </a:rPr>
              <a:t>Biofilija</a:t>
            </a:r>
            <a:r>
              <a:rPr lang="en-US" sz="2800" dirty="0">
                <a:solidFill>
                  <a:srgbClr val="231F20"/>
                </a:solidFill>
                <a:latin typeface="Helvetica Neue"/>
                <a:ea typeface="Helvetica Neue"/>
                <a:cs typeface="Helvetica Neue"/>
                <a:sym typeface="Helvetica Neue"/>
              </a:rPr>
              <a:t>.</a:t>
            </a:r>
            <a:endParaRPr sz="2800" dirty="0">
              <a:solidFill>
                <a:srgbClr val="231F20"/>
              </a:solidFill>
              <a:latin typeface="Helvetica Neue"/>
              <a:ea typeface="Helvetica Neue"/>
              <a:cs typeface="Helvetica Neue"/>
              <a:sym typeface="Helvetica Neue"/>
            </a:endParaRPr>
          </a:p>
          <a:p>
            <a:pPr lvl="0" algn="l" rtl="0">
              <a:lnSpc>
                <a:spcPct val="115000"/>
              </a:lnSpc>
              <a:spcBef>
                <a:spcPts val="0"/>
              </a:spcBef>
              <a:spcAft>
                <a:spcPts val="0"/>
              </a:spcAft>
            </a:pPr>
            <a:r>
              <a:rPr lang="en-US" sz="2800" dirty="0">
                <a:solidFill>
                  <a:srgbClr val="231F20"/>
                </a:solidFill>
                <a:latin typeface="Helvetica Neue"/>
                <a:ea typeface="Helvetica Neue"/>
                <a:cs typeface="Helvetica Neue"/>
                <a:sym typeface="Helvetica Neue"/>
              </a:rPr>
              <a:t>8.   </a:t>
            </a:r>
            <a:r>
              <a:rPr lang="en-US" sz="2800" dirty="0" err="1">
                <a:solidFill>
                  <a:srgbClr val="231F20"/>
                </a:solidFill>
                <a:latin typeface="Helvetica Neue"/>
                <a:ea typeface="Helvetica Neue"/>
                <a:cs typeface="Helvetica Neue"/>
                <a:sym typeface="Helvetica Neue"/>
              </a:rPr>
              <a:t>Postavljanje</a:t>
            </a:r>
            <a:r>
              <a:rPr lang="en-US" sz="2800" dirty="0">
                <a:solidFill>
                  <a:srgbClr val="231F20"/>
                </a:solidFill>
                <a:latin typeface="Helvetica Neue"/>
                <a:ea typeface="Helvetica Neue"/>
                <a:cs typeface="Helvetica Neue"/>
                <a:sym typeface="Helvetica Neue"/>
              </a:rPr>
              <a:t> </a:t>
            </a:r>
            <a:r>
              <a:rPr lang="en-US" sz="2800" b="1" dirty="0" err="1">
                <a:solidFill>
                  <a:schemeClr val="dk1"/>
                </a:solidFill>
                <a:latin typeface="Helvetica Neue"/>
                <a:ea typeface="Helvetica Neue"/>
                <a:cs typeface="Helvetica Neue"/>
                <a:sym typeface="Helvetica Neue"/>
              </a:rPr>
              <a:t>hrupa</a:t>
            </a:r>
            <a:r>
              <a:rPr lang="en-US" sz="2800" b="1"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pravo</a:t>
            </a:r>
            <a:r>
              <a:rPr lang="en-US" sz="2800" dirty="0">
                <a:solidFill>
                  <a:schemeClr val="dk1"/>
                </a:solidFill>
                <a:latin typeface="Helvetica Neue"/>
                <a:ea typeface="Helvetica Neue"/>
                <a:cs typeface="Helvetica Neue"/>
                <a:sym typeface="Helvetica Neue"/>
              </a:rPr>
              <a:t> mesto”.</a:t>
            </a:r>
            <a:endParaRPr sz="2800" dirty="0">
              <a:solidFill>
                <a:schemeClr val="dk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c06dbf20e2_0_0"/>
          <p:cNvSpPr txBox="1"/>
          <p:nvPr/>
        </p:nvSpPr>
        <p:spPr>
          <a:xfrm>
            <a:off x="1346200" y="1248175"/>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3.</a:t>
            </a:r>
            <a:r>
              <a:rPr lang="en-US" sz="4400" b="1" dirty="0">
                <a:solidFill>
                  <a:srgbClr val="D00B24"/>
                </a:solidFill>
                <a:highlight>
                  <a:schemeClr val="lt1"/>
                </a:highlight>
              </a:rPr>
              <a:t> </a:t>
            </a:r>
            <a:r>
              <a:rPr lang="en-US" sz="4400" b="1" dirty="0" err="1">
                <a:solidFill>
                  <a:srgbClr val="D00B24"/>
                </a:solidFill>
                <a:highlight>
                  <a:schemeClr val="lt1"/>
                </a:highlight>
              </a:rPr>
              <a:t>Dobre</a:t>
            </a:r>
            <a:r>
              <a:rPr lang="en-US" sz="4400" b="1" dirty="0">
                <a:solidFill>
                  <a:srgbClr val="D00B24"/>
                </a:solidFill>
                <a:highlight>
                  <a:schemeClr val="lt1"/>
                </a:highlight>
              </a:rPr>
              <a:t> </a:t>
            </a:r>
            <a:r>
              <a:rPr lang="en-US" sz="4400" b="1" dirty="0" err="1">
                <a:solidFill>
                  <a:srgbClr val="D00B24"/>
                </a:solidFill>
                <a:highlight>
                  <a:schemeClr val="lt1"/>
                </a:highlight>
              </a:rPr>
              <a:t>prakse</a:t>
            </a:r>
            <a:r>
              <a:rPr lang="en-US" sz="4400" b="1" dirty="0">
                <a:solidFill>
                  <a:srgbClr val="D00B24"/>
                </a:solidFill>
                <a:highlight>
                  <a:schemeClr val="lt1"/>
                </a:highlight>
              </a:rPr>
              <a:t> </a:t>
            </a:r>
            <a:r>
              <a:rPr lang="en-US" sz="4400" b="1" dirty="0" err="1">
                <a:solidFill>
                  <a:srgbClr val="D00B24"/>
                </a:solidFill>
                <a:highlight>
                  <a:schemeClr val="lt1"/>
                </a:highlight>
              </a:rPr>
              <a:t>pametnega</a:t>
            </a:r>
            <a:r>
              <a:rPr lang="en-US" sz="4400" b="1" dirty="0">
                <a:solidFill>
                  <a:srgbClr val="D00B24"/>
                </a:solidFill>
                <a:highlight>
                  <a:schemeClr val="lt1"/>
                </a:highlight>
              </a:rPr>
              <a:t> dela</a:t>
            </a:r>
            <a:endParaRPr sz="4400" b="1" dirty="0">
              <a:solidFill>
                <a:srgbClr val="D00B24"/>
              </a:solidFill>
            </a:endParaRPr>
          </a:p>
        </p:txBody>
      </p:sp>
      <p:sp>
        <p:nvSpPr>
          <p:cNvPr id="200" name="Google Shape;200;g1c06dbf20e2_0_0"/>
          <p:cNvSpPr txBox="1"/>
          <p:nvPr/>
        </p:nvSpPr>
        <p:spPr>
          <a:xfrm>
            <a:off x="1522025" y="2126105"/>
            <a:ext cx="13182600" cy="814372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800" b="1" dirty="0" err="1">
                <a:solidFill>
                  <a:schemeClr val="dk1"/>
                </a:solidFill>
                <a:highlight>
                  <a:schemeClr val="lt1"/>
                </a:highlight>
                <a:latin typeface="Helvetica Neue"/>
                <a:ea typeface="Helvetica Neue"/>
                <a:cs typeface="Helvetica Neue"/>
                <a:sym typeface="Helvetica Neue"/>
              </a:rPr>
              <a:t>Pametno</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delo</a:t>
            </a:r>
            <a:r>
              <a:rPr lang="en-US" sz="2800" b="1" dirty="0">
                <a:solidFill>
                  <a:schemeClr val="dk1"/>
                </a:solidFill>
                <a:highlight>
                  <a:schemeClr val="lt1"/>
                </a:highlight>
                <a:latin typeface="Helvetica Neue"/>
                <a:ea typeface="Helvetica Neue"/>
                <a:cs typeface="Helvetica Neue"/>
                <a:sym typeface="Helvetica Neue"/>
              </a:rPr>
              <a:t> in dobro počutje</a:t>
            </a:r>
            <a:endParaRPr sz="2800" b="1"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SzPts val="1100"/>
              <a:buNone/>
            </a:pP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SzPts val="1100"/>
              <a:buNone/>
            </a:pPr>
            <a:r>
              <a:rPr lang="en-US" sz="2800" b="1" dirty="0" err="1">
                <a:solidFill>
                  <a:schemeClr val="dk1"/>
                </a:solidFill>
                <a:latin typeface="Helvetica Neue"/>
                <a:ea typeface="Helvetica Neue"/>
                <a:cs typeface="Helvetica Neue"/>
                <a:sym typeface="Helvetica Neue"/>
              </a:rPr>
              <a:t>Grožnje</a:t>
            </a:r>
            <a:r>
              <a:rPr lang="en-US" sz="2800" b="1" dirty="0">
                <a:solidFill>
                  <a:schemeClr val="dk1"/>
                </a:solidFill>
                <a:latin typeface="Helvetica Neue"/>
                <a:ea typeface="Helvetica Neue"/>
                <a:cs typeface="Helvetica Neue"/>
                <a:sym typeface="Helvetica Neue"/>
              </a:rPr>
              <a:t> </a:t>
            </a:r>
            <a:r>
              <a:rPr lang="en-US" sz="2800" b="1" dirty="0" err="1">
                <a:solidFill>
                  <a:schemeClr val="dk1"/>
                </a:solidFill>
                <a:latin typeface="Helvetica Neue"/>
                <a:ea typeface="Helvetica Neue"/>
                <a:cs typeface="Helvetica Neue"/>
                <a:sym typeface="Helvetica Neue"/>
              </a:rPr>
              <a:t>pametnemu</a:t>
            </a:r>
            <a:r>
              <a:rPr lang="en-US" sz="2800" b="1" dirty="0">
                <a:solidFill>
                  <a:schemeClr val="dk1"/>
                </a:solidFill>
                <a:latin typeface="Helvetica Neue"/>
                <a:ea typeface="Helvetica Neue"/>
                <a:cs typeface="Helvetica Neue"/>
                <a:sym typeface="Helvetica Neue"/>
              </a:rPr>
              <a:t> </a:t>
            </a:r>
            <a:r>
              <a:rPr lang="en-US" sz="2800" b="1" dirty="0" err="1">
                <a:solidFill>
                  <a:schemeClr val="dk1"/>
                </a:solidFill>
                <a:latin typeface="Helvetica Neue"/>
                <a:ea typeface="Helvetica Neue"/>
                <a:cs typeface="Helvetica Neue"/>
                <a:sym typeface="Helvetica Neue"/>
              </a:rPr>
              <a:t>delu</a:t>
            </a:r>
            <a:r>
              <a:rPr lang="en-US" sz="2800" b="1" dirty="0">
                <a:solidFill>
                  <a:schemeClr val="dk1"/>
                </a:solidFill>
                <a:latin typeface="Helvetica Neue"/>
                <a:ea typeface="Helvetica Neue"/>
                <a:cs typeface="Helvetica Neue"/>
                <a:sym typeface="Helvetica Neue"/>
              </a:rPr>
              <a:t>:</a:t>
            </a:r>
            <a:endParaRPr sz="2800" b="1" dirty="0">
              <a:solidFill>
                <a:schemeClr val="dk1"/>
              </a:solidFill>
              <a:highlight>
                <a:srgbClr val="FFFFFF"/>
              </a:highlight>
              <a:latin typeface="Helvetica Neue"/>
              <a:ea typeface="Helvetica Neue"/>
              <a:cs typeface="Helvetica Neue"/>
              <a:sym typeface="Helvetica Neue"/>
            </a:endParaRPr>
          </a:p>
          <a:p>
            <a:pPr marL="419100" lvl="0" indent="-342900" algn="l" rtl="0">
              <a:spcBef>
                <a:spcPts val="0"/>
              </a:spcBef>
              <a:spcAft>
                <a:spcPts val="0"/>
              </a:spcAft>
              <a:buClr>
                <a:schemeClr val="dk1"/>
              </a:buClr>
              <a:buSzPts val="2400"/>
              <a:buFont typeface="Arial" panose="020B0604020202020204" pitchFamily="34" charset="0"/>
              <a:buChar char="•"/>
            </a:pPr>
            <a:r>
              <a:rPr lang="en-US" sz="2800" dirty="0" err="1">
                <a:solidFill>
                  <a:schemeClr val="dk1"/>
                </a:solidFill>
                <a:highlight>
                  <a:srgbClr val="FFFFFF"/>
                </a:highlight>
                <a:latin typeface="Helvetica Neue"/>
                <a:ea typeface="Helvetica Neue"/>
                <a:cs typeface="Helvetica Neue"/>
                <a:sym typeface="Helvetica Neue"/>
              </a:rPr>
              <a:t>Normalizacija</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dolgega</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delovnika</a:t>
            </a:r>
            <a:r>
              <a:rPr lang="en-US" sz="2800" dirty="0">
                <a:solidFill>
                  <a:schemeClr val="dk1"/>
                </a:solidFill>
                <a:highlight>
                  <a:srgbClr val="FFFFFF"/>
                </a:highlight>
                <a:latin typeface="Helvetica Neue"/>
                <a:ea typeface="Helvetica Neue"/>
                <a:cs typeface="Helvetica Neue"/>
                <a:sym typeface="Helvetica Neue"/>
              </a:rPr>
              <a:t>.</a:t>
            </a:r>
          </a:p>
          <a:p>
            <a:pPr marL="419100" lvl="0" indent="-342900" algn="l" rtl="0">
              <a:spcBef>
                <a:spcPts val="0"/>
              </a:spcBef>
              <a:spcAft>
                <a:spcPts val="0"/>
              </a:spcAft>
              <a:buClr>
                <a:schemeClr val="dk1"/>
              </a:buClr>
              <a:buSzPts val="2400"/>
              <a:buFont typeface="Arial" panose="020B0604020202020204" pitchFamily="34" charset="0"/>
              <a:buChar char="•"/>
            </a:pPr>
            <a:r>
              <a:rPr lang="en-US" sz="2800" dirty="0" err="1">
                <a:solidFill>
                  <a:schemeClr val="dk1"/>
                </a:solidFill>
                <a:highlight>
                  <a:srgbClr val="FFFFFF"/>
                </a:highlight>
                <a:latin typeface="Helvetica Neue"/>
                <a:ea typeface="Helvetica Neue"/>
                <a:cs typeface="Helvetica Neue"/>
                <a:sym typeface="Helvetica Neue"/>
              </a:rPr>
              <a:t>Stanje</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soočanja</a:t>
            </a:r>
            <a:r>
              <a:rPr lang="en-US" sz="2800" dirty="0">
                <a:solidFill>
                  <a:schemeClr val="dk1"/>
                </a:solidFill>
                <a:highlight>
                  <a:srgbClr val="FFFFFF"/>
                </a:highlight>
                <a:latin typeface="Helvetica Neue"/>
                <a:ea typeface="Helvetica Neue"/>
                <a:cs typeface="Helvetica Neue"/>
                <a:sym typeface="Helvetica Neue"/>
              </a:rPr>
              <a:t> z </a:t>
            </a:r>
            <a:r>
              <a:rPr lang="en-US" sz="2800" dirty="0" err="1">
                <a:solidFill>
                  <a:schemeClr val="dk1"/>
                </a:solidFill>
                <a:highlight>
                  <a:srgbClr val="FFFFFF"/>
                </a:highlight>
                <a:latin typeface="Helvetica Neue"/>
                <a:ea typeface="Helvetica Neue"/>
                <a:cs typeface="Helvetica Neue"/>
                <a:sym typeface="Helvetica Neue"/>
              </a:rPr>
              <a:t>izjemnim</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stresom</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še</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posebej</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če</a:t>
            </a:r>
            <a:r>
              <a:rPr lang="en-US" sz="2800" dirty="0">
                <a:solidFill>
                  <a:schemeClr val="dk1"/>
                </a:solidFill>
                <a:highlight>
                  <a:srgbClr val="FFFFFF"/>
                </a:highlight>
                <a:latin typeface="Helvetica Neue"/>
                <a:ea typeface="Helvetica Neue"/>
                <a:cs typeface="Helvetica Neue"/>
                <a:sym typeface="Helvetica Neue"/>
              </a:rPr>
              <a:t> to </a:t>
            </a:r>
            <a:r>
              <a:rPr lang="en-US" sz="2800" dirty="0" err="1">
                <a:solidFill>
                  <a:schemeClr val="dk1"/>
                </a:solidFill>
                <a:highlight>
                  <a:srgbClr val="FFFFFF"/>
                </a:highlight>
                <a:latin typeface="Helvetica Neue"/>
                <a:ea typeface="Helvetica Neue"/>
                <a:cs typeface="Helvetica Neue"/>
                <a:sym typeface="Helvetica Neue"/>
              </a:rPr>
              <a:t>počnemo</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dlje</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časa</a:t>
            </a:r>
            <a:r>
              <a:rPr lang="en-US" sz="2800" dirty="0">
                <a:solidFill>
                  <a:schemeClr val="dk1"/>
                </a:solidFill>
                <a:highlight>
                  <a:srgbClr val="FFFFFF"/>
                </a:highlight>
                <a:latin typeface="Helvetica Neue"/>
                <a:ea typeface="Helvetica Neue"/>
                <a:cs typeface="Helvetica Neue"/>
                <a:sym typeface="Helvetica Neue"/>
              </a:rPr>
              <a:t>.</a:t>
            </a:r>
          </a:p>
          <a:p>
            <a:pPr marL="419100" lvl="0" indent="-342900" algn="l" rtl="0">
              <a:spcBef>
                <a:spcPts val="0"/>
              </a:spcBef>
              <a:spcAft>
                <a:spcPts val="0"/>
              </a:spcAft>
              <a:buClr>
                <a:schemeClr val="dk1"/>
              </a:buClr>
              <a:buSzPts val="2400"/>
              <a:buFont typeface="Arial" panose="020B0604020202020204" pitchFamily="34" charset="0"/>
              <a:buChar char="•"/>
            </a:pPr>
            <a:endParaRPr lang="en-US" sz="2800" dirty="0">
              <a:solidFill>
                <a:schemeClr val="dk1"/>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endParaRPr sz="2800" dirty="0">
              <a:solidFill>
                <a:schemeClr val="dk1"/>
              </a:solidFill>
              <a:highlight>
                <a:srgbClr val="FFFFFF"/>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US" sz="2800" dirty="0">
                <a:solidFill>
                  <a:schemeClr val="dk1"/>
                </a:solidFill>
                <a:highlight>
                  <a:srgbClr val="FFFFFF"/>
                </a:highlight>
                <a:latin typeface="Helvetica Neue"/>
                <a:ea typeface="Helvetica Neue"/>
                <a:cs typeface="Helvetica Neue"/>
                <a:sym typeface="Helvetica Neue"/>
              </a:rPr>
              <a:t>Kako si pomagati:</a:t>
            </a:r>
            <a:endParaRPr sz="2800" dirty="0">
              <a:solidFill>
                <a:schemeClr val="dk1"/>
              </a:solidFill>
              <a:highlight>
                <a:srgbClr val="FFFFFF"/>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Helvetica Neue"/>
              <a:buAutoNum type="arabicPeriod"/>
            </a:pPr>
            <a:r>
              <a:rPr lang="en-US" sz="2800" dirty="0" err="1">
                <a:solidFill>
                  <a:schemeClr val="dk1"/>
                </a:solidFill>
                <a:highlight>
                  <a:srgbClr val="FFFFFF"/>
                </a:highlight>
                <a:latin typeface="Helvetica Neue"/>
                <a:ea typeface="Helvetica Neue"/>
                <a:cs typeface="Helvetica Neue"/>
                <a:sym typeface="Helvetica Neue"/>
              </a:rPr>
              <a:t>Naredite</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pavzo</a:t>
            </a:r>
            <a:r>
              <a:rPr lang="en-US" sz="2800" dirty="0">
                <a:solidFill>
                  <a:schemeClr val="dk1"/>
                </a:solidFill>
                <a:highlight>
                  <a:srgbClr val="FFFFFF"/>
                </a:highlight>
                <a:latin typeface="Helvetica Neue"/>
                <a:ea typeface="Helvetica Neue"/>
                <a:cs typeface="Helvetica Neue"/>
                <a:sym typeface="Helvetica Neue"/>
              </a:rPr>
              <a:t>.</a:t>
            </a:r>
          </a:p>
          <a:p>
            <a:pPr marL="457200" lvl="0" indent="-381000" algn="l" rtl="0">
              <a:spcBef>
                <a:spcPts val="0"/>
              </a:spcBef>
              <a:spcAft>
                <a:spcPts val="0"/>
              </a:spcAft>
              <a:buClr>
                <a:schemeClr val="dk1"/>
              </a:buClr>
              <a:buSzPts val="2400"/>
              <a:buFont typeface="Helvetica Neue"/>
              <a:buAutoNum type="arabicPeriod"/>
            </a:pPr>
            <a:r>
              <a:rPr lang="en-US" sz="2800" dirty="0" err="1">
                <a:solidFill>
                  <a:schemeClr val="dk1"/>
                </a:solidFill>
                <a:highlight>
                  <a:srgbClr val="FFFFFF"/>
                </a:highlight>
                <a:latin typeface="Helvetica Neue"/>
                <a:ea typeface="Helvetica Neue"/>
                <a:cs typeface="Helvetica Neue"/>
                <a:sym typeface="Helvetica Neue"/>
              </a:rPr>
              <a:t>Bodite</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pozorni</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na</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svoje</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občutke</a:t>
            </a:r>
            <a:r>
              <a:rPr lang="en-US" sz="2800" dirty="0">
                <a:solidFill>
                  <a:schemeClr val="dk1"/>
                </a:solidFill>
                <a:highlight>
                  <a:srgbClr val="FFFFFF"/>
                </a:highlight>
                <a:latin typeface="Helvetica Neue"/>
                <a:ea typeface="Helvetica Neue"/>
                <a:cs typeface="Helvetica Neue"/>
                <a:sym typeface="Helvetica Neue"/>
              </a:rPr>
              <a:t>.</a:t>
            </a:r>
          </a:p>
          <a:p>
            <a:pPr marL="457200" lvl="0" indent="-381000" algn="l" rtl="0">
              <a:spcBef>
                <a:spcPts val="0"/>
              </a:spcBef>
              <a:spcAft>
                <a:spcPts val="0"/>
              </a:spcAft>
              <a:buClr>
                <a:schemeClr val="dk1"/>
              </a:buClr>
              <a:buSzPts val="2400"/>
              <a:buFont typeface="Helvetica Neue"/>
              <a:buAutoNum type="arabicPeriod"/>
            </a:pPr>
            <a:r>
              <a:rPr lang="en-US" sz="2800" dirty="0" err="1">
                <a:solidFill>
                  <a:schemeClr val="dk1"/>
                </a:solidFill>
                <a:highlight>
                  <a:srgbClr val="FFFFFF"/>
                </a:highlight>
                <a:latin typeface="Helvetica Neue"/>
                <a:ea typeface="Helvetica Neue"/>
                <a:cs typeface="Helvetica Neue"/>
                <a:sym typeface="Helvetica Neue"/>
              </a:rPr>
              <a:t>Ponovno</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določite</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prioritete</a:t>
            </a:r>
            <a:r>
              <a:rPr lang="en-US" sz="2800" dirty="0">
                <a:solidFill>
                  <a:schemeClr val="dk1"/>
                </a:solidFill>
                <a:highlight>
                  <a:srgbClr val="FFFFFF"/>
                </a:highlight>
                <a:latin typeface="Helvetica Neue"/>
                <a:ea typeface="Helvetica Neue"/>
                <a:cs typeface="Helvetica Neue"/>
                <a:sym typeface="Helvetica Neue"/>
              </a:rPr>
              <a:t>.</a:t>
            </a:r>
          </a:p>
          <a:p>
            <a:pPr marL="457200" lvl="0" indent="-381000" algn="l" rtl="0">
              <a:spcBef>
                <a:spcPts val="0"/>
              </a:spcBef>
              <a:spcAft>
                <a:spcPts val="0"/>
              </a:spcAft>
              <a:buClr>
                <a:schemeClr val="dk1"/>
              </a:buClr>
              <a:buSzPts val="2400"/>
              <a:buFont typeface="Helvetica Neue"/>
              <a:buAutoNum type="arabicPeriod"/>
            </a:pPr>
            <a:r>
              <a:rPr lang="en-US" sz="2800" dirty="0" err="1">
                <a:solidFill>
                  <a:schemeClr val="dk1"/>
                </a:solidFill>
                <a:highlight>
                  <a:srgbClr val="FFFFFF"/>
                </a:highlight>
                <a:latin typeface="Helvetica Neue"/>
                <a:ea typeface="Helvetica Neue"/>
                <a:cs typeface="Helvetica Neue"/>
                <a:sym typeface="Helvetica Neue"/>
              </a:rPr>
              <a:t>Razmislite</a:t>
            </a:r>
            <a:r>
              <a:rPr lang="en-US" sz="2800" dirty="0">
                <a:solidFill>
                  <a:schemeClr val="dk1"/>
                </a:solidFill>
                <a:highlight>
                  <a:srgbClr val="FFFFFF"/>
                </a:highlight>
                <a:latin typeface="Helvetica Neue"/>
                <a:ea typeface="Helvetica Neue"/>
                <a:cs typeface="Helvetica Neue"/>
                <a:sym typeface="Helvetica Neue"/>
              </a:rPr>
              <a:t> o </a:t>
            </a:r>
            <a:r>
              <a:rPr lang="en-US" sz="2800" dirty="0" err="1">
                <a:solidFill>
                  <a:schemeClr val="dk1"/>
                </a:solidFill>
                <a:highlight>
                  <a:srgbClr val="FFFFFF"/>
                </a:highlight>
                <a:latin typeface="Helvetica Neue"/>
                <a:ea typeface="Helvetica Neue"/>
                <a:cs typeface="Helvetica Neue"/>
                <a:sym typeface="Helvetica Neue"/>
              </a:rPr>
              <a:t>svojih</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alternativah</a:t>
            </a:r>
            <a:r>
              <a:rPr lang="en-US" sz="2800" dirty="0">
                <a:solidFill>
                  <a:schemeClr val="dk1"/>
                </a:solidFill>
                <a:highlight>
                  <a:srgbClr val="FFFFFF"/>
                </a:highlight>
                <a:latin typeface="Helvetica Neue"/>
                <a:ea typeface="Helvetica Neue"/>
                <a:cs typeface="Helvetica Neue"/>
                <a:sym typeface="Helvetica Neue"/>
              </a:rPr>
              <a:t>.</a:t>
            </a:r>
          </a:p>
          <a:p>
            <a:pPr marL="457200" lvl="0" indent="-381000" algn="l" rtl="0">
              <a:spcBef>
                <a:spcPts val="0"/>
              </a:spcBef>
              <a:spcAft>
                <a:spcPts val="0"/>
              </a:spcAft>
              <a:buClr>
                <a:schemeClr val="dk1"/>
              </a:buClr>
              <a:buSzPts val="2400"/>
              <a:buFont typeface="Helvetica Neue"/>
              <a:buAutoNum type="arabicPeriod"/>
            </a:pPr>
            <a:r>
              <a:rPr lang="en-US" sz="2800" dirty="0" err="1">
                <a:solidFill>
                  <a:schemeClr val="dk1"/>
                </a:solidFill>
                <a:highlight>
                  <a:srgbClr val="FFFFFF"/>
                </a:highlight>
                <a:latin typeface="Helvetica Neue"/>
                <a:ea typeface="Helvetica Neue"/>
                <a:cs typeface="Helvetica Neue"/>
                <a:sym typeface="Helvetica Neue"/>
              </a:rPr>
              <a:t>Naredite</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spremembe</a:t>
            </a:r>
            <a:r>
              <a:rPr lang="en-US" sz="2800" dirty="0">
                <a:solidFill>
                  <a:schemeClr val="dk1"/>
                </a:solidFill>
                <a:highlight>
                  <a:srgbClr val="FFFFFF"/>
                </a:highlight>
                <a:latin typeface="Helvetica Neue"/>
                <a:ea typeface="Helvetica Neue"/>
                <a:cs typeface="Helvetica Neue"/>
                <a:sym typeface="Helvetica Neue"/>
              </a:rPr>
              <a:t>.</a:t>
            </a:r>
          </a:p>
          <a:p>
            <a:pPr marL="457200" lvl="0" indent="-381000" algn="l" rtl="0">
              <a:spcBef>
                <a:spcPts val="0"/>
              </a:spcBef>
              <a:spcAft>
                <a:spcPts val="0"/>
              </a:spcAft>
              <a:buClr>
                <a:schemeClr val="dk1"/>
              </a:buClr>
              <a:buSzPts val="2400"/>
              <a:buFont typeface="Helvetica Neue"/>
              <a:buAutoNum type="arabicPeriod"/>
            </a:pPr>
            <a:endParaRPr lang="en-US" sz="2800" dirty="0">
              <a:solidFill>
                <a:schemeClr val="dk1"/>
              </a:solidFill>
              <a:highlight>
                <a:srgbClr val="FFFFFF"/>
              </a:highlight>
              <a:latin typeface="Helvetica Neue"/>
              <a:ea typeface="Helvetica Neue"/>
              <a:cs typeface="Helvetica Neue"/>
              <a:sym typeface="Helvetica Neue"/>
            </a:endParaRPr>
          </a:p>
          <a:p>
            <a:pPr marL="0" lvl="0" indent="0" algn="l" rtl="0">
              <a:lnSpc>
                <a:spcPct val="115000"/>
              </a:lnSpc>
              <a:spcBef>
                <a:spcPts val="1800"/>
              </a:spcBef>
              <a:spcAft>
                <a:spcPts val="0"/>
              </a:spcAft>
              <a:buNone/>
            </a:pPr>
            <a:endParaRPr sz="2800" dirty="0">
              <a:solidFill>
                <a:srgbClr val="231F20"/>
              </a:solidFill>
              <a:latin typeface="Helvetica Neue"/>
              <a:ea typeface="Helvetica Neue"/>
              <a:cs typeface="Helvetica Neue"/>
              <a:sym typeface="Helvetica Neue"/>
            </a:endParaRPr>
          </a:p>
          <a:p>
            <a:pPr marL="0" lvl="0" indent="0" algn="l" rtl="0">
              <a:spcBef>
                <a:spcPts val="0"/>
              </a:spcBef>
              <a:spcAft>
                <a:spcPts val="0"/>
              </a:spcAft>
              <a:buSzPts val="1100"/>
              <a:buNone/>
            </a:pPr>
            <a:endParaRPr sz="2800" dirty="0">
              <a:solidFill>
                <a:schemeClr val="dk1"/>
              </a:solidFill>
              <a:highlight>
                <a:schemeClr val="lt1"/>
              </a:highlight>
              <a:latin typeface="Helvetica Neue"/>
              <a:ea typeface="Helvetica Neue"/>
              <a:cs typeface="Helvetica Neue"/>
              <a:sym typeface="Helvetica Neue"/>
            </a:endParaRPr>
          </a:p>
          <a:p>
            <a:pPr marL="0" marR="0" lvl="0" indent="0" algn="l" rtl="0">
              <a:spcBef>
                <a:spcPts val="0"/>
              </a:spcBef>
              <a:spcAft>
                <a:spcPts val="0"/>
              </a:spcAft>
              <a:buNone/>
            </a:pPr>
            <a:r>
              <a:rPr lang="en-US" sz="2800" dirty="0">
                <a:solidFill>
                  <a:schemeClr val="dk1"/>
                </a:solidFill>
                <a:highlight>
                  <a:schemeClr val="lt1"/>
                </a:highlight>
                <a:latin typeface="Helvetica Neue"/>
                <a:ea typeface="Helvetica Neue"/>
                <a:cs typeface="Helvetica Neue"/>
                <a:sym typeface="Helvetica Neue"/>
              </a:rPr>
              <a:t> </a:t>
            </a:r>
            <a:endParaRPr sz="2800" dirty="0"/>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p:nvPr/>
        </p:nvSpPr>
        <p:spPr>
          <a:xfrm>
            <a:off x="919282" y="930929"/>
            <a:ext cx="35814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D00B24"/>
                </a:solidFill>
                <a:latin typeface="Arial"/>
                <a:ea typeface="Arial"/>
                <a:cs typeface="Arial"/>
                <a:sym typeface="Arial"/>
              </a:rPr>
              <a:t>Povzetek</a:t>
            </a:r>
            <a:endParaRPr dirty="0"/>
          </a:p>
        </p:txBody>
      </p:sp>
      <p:sp>
        <p:nvSpPr>
          <p:cNvPr id="206" name="Google Shape;206;p8"/>
          <p:cNvSpPr txBox="1"/>
          <p:nvPr/>
        </p:nvSpPr>
        <p:spPr>
          <a:xfrm>
            <a:off x="2286000" y="3021708"/>
            <a:ext cx="2883300" cy="230828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Izbor</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pravega</a:t>
            </a:r>
            <a:r>
              <a:rPr lang="en-US" sz="2400"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pametnega</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delovnega</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orodja</a:t>
            </a:r>
            <a:r>
              <a:rPr lang="en-US" sz="2400" b="1" dirty="0">
                <a:solidFill>
                  <a:schemeClr val="dk1"/>
                </a:solidFill>
                <a:latin typeface="Helvetica Neue"/>
                <a:ea typeface="Helvetica Neue"/>
                <a:cs typeface="Helvetica Neue"/>
                <a:sym typeface="Helvetica Neue"/>
              </a:rPr>
              <a:t> in </a:t>
            </a:r>
            <a:r>
              <a:rPr lang="en-US" sz="2400" b="1" dirty="0" err="1">
                <a:solidFill>
                  <a:schemeClr val="dk1"/>
                </a:solidFill>
                <a:latin typeface="Helvetica Neue"/>
                <a:ea typeface="Helvetica Neue"/>
                <a:cs typeface="Helvetica Neue"/>
                <a:sym typeface="Helvetica Neue"/>
              </a:rPr>
              <a:t>tehnologije</a:t>
            </a:r>
            <a:r>
              <a:rPr lang="en-US" sz="2400" b="1" dirty="0">
                <a:solidFill>
                  <a:schemeClr val="dk1"/>
                </a:solidFill>
                <a:latin typeface="Helvetica Neue"/>
                <a:ea typeface="Helvetica Neue"/>
                <a:cs typeface="Helvetica Neue"/>
                <a:sym typeface="Helvetica Neue"/>
              </a:rPr>
              <a:t> </a:t>
            </a:r>
            <a:r>
              <a:rPr lang="en-US" sz="2400" dirty="0">
                <a:solidFill>
                  <a:schemeClr val="dk1"/>
                </a:solidFill>
                <a:latin typeface="Helvetica Neue"/>
                <a:ea typeface="Helvetica Neue"/>
                <a:cs typeface="Helvetica Neue"/>
                <a:sym typeface="Helvetica Neue"/>
              </a:rPr>
              <a:t>je </a:t>
            </a:r>
            <a:r>
              <a:rPr lang="en-US" sz="2400" dirty="0" err="1">
                <a:solidFill>
                  <a:schemeClr val="dk1"/>
                </a:solidFill>
                <a:latin typeface="Helvetica Neue"/>
                <a:ea typeface="Helvetica Neue"/>
                <a:cs typeface="Helvetica Neue"/>
                <a:sym typeface="Helvetica Neue"/>
              </a:rPr>
              <a:t>ključnega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pomena</a:t>
            </a:r>
            <a:r>
              <a:rPr lang="en-US" sz="2400" dirty="0">
                <a:solidFill>
                  <a:schemeClr val="dk1"/>
                </a:solidFill>
                <a:latin typeface="Helvetica Neue"/>
                <a:ea typeface="Helvetica Neue"/>
                <a:cs typeface="Helvetica Neue"/>
                <a:sym typeface="Helvetica Neue"/>
              </a:rPr>
              <a:t>.</a:t>
            </a:r>
            <a:endParaRPr dirty="0">
              <a:latin typeface="Helvetica Neue"/>
              <a:ea typeface="Helvetica Neue"/>
              <a:cs typeface="Helvetica Neue"/>
              <a:sym typeface="Helvetica Neue"/>
            </a:endParaRPr>
          </a:p>
          <a:p>
            <a:pPr marL="0" marR="0" lvl="0" indent="0" algn="l" rtl="0">
              <a:spcBef>
                <a:spcPts val="0"/>
              </a:spcBef>
              <a:spcAft>
                <a:spcPts val="0"/>
              </a:spcAft>
              <a:buNone/>
            </a:pPr>
            <a:endParaRPr sz="2400" dirty="0">
              <a:solidFill>
                <a:schemeClr val="dk1"/>
              </a:solidFill>
              <a:latin typeface="Helvetica Neue"/>
              <a:ea typeface="Helvetica Neue"/>
              <a:cs typeface="Helvetica Neue"/>
              <a:sym typeface="Helvetica Neue"/>
            </a:endParaRPr>
          </a:p>
        </p:txBody>
      </p:sp>
      <p:sp>
        <p:nvSpPr>
          <p:cNvPr id="207" name="Google Shape;207;p8"/>
          <p:cNvSpPr txBox="1"/>
          <p:nvPr/>
        </p:nvSpPr>
        <p:spPr>
          <a:xfrm>
            <a:off x="9616050" y="1282790"/>
            <a:ext cx="4065600" cy="15696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Ustvarjanje</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pametnih</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delovnih</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mest</a:t>
            </a:r>
            <a:r>
              <a:rPr lang="en-US" sz="2400" b="1" dirty="0">
                <a:solidFill>
                  <a:schemeClr val="dk1"/>
                </a:solidFill>
                <a:latin typeface="Helvetica Neue"/>
                <a:ea typeface="Helvetica Neue"/>
                <a:cs typeface="Helvetica Neue"/>
                <a:sym typeface="Helvetica Neue"/>
              </a:rPr>
              <a:t>, </a:t>
            </a:r>
            <a:r>
              <a:rPr lang="en-US" sz="2400" dirty="0">
                <a:solidFill>
                  <a:schemeClr val="dk1"/>
                </a:solidFill>
                <a:latin typeface="Helvetica Neue"/>
                <a:ea typeface="Helvetica Neue"/>
                <a:cs typeface="Helvetica Neue"/>
                <a:sym typeface="Helvetica Neue"/>
              </a:rPr>
              <a:t>ki </a:t>
            </a:r>
            <a:r>
              <a:rPr lang="en-US" sz="2400" dirty="0" err="1">
                <a:solidFill>
                  <a:schemeClr val="dk1"/>
                </a:solidFill>
                <a:latin typeface="Helvetica Neue"/>
                <a:ea typeface="Helvetica Neue"/>
                <a:cs typeface="Helvetica Neue"/>
                <a:sym typeface="Helvetica Neue"/>
              </a:rPr>
              <a:t>prinašajo</a:t>
            </a:r>
            <a:r>
              <a:rPr lang="en-US" sz="2400" dirty="0">
                <a:solidFill>
                  <a:schemeClr val="dk1"/>
                </a:solidFill>
                <a:latin typeface="Helvetica Neue"/>
                <a:ea typeface="Helvetica Neue"/>
                <a:cs typeface="Helvetica Neue"/>
                <a:sym typeface="Helvetica Neue"/>
              </a:rPr>
              <a:t> nova </a:t>
            </a:r>
            <a:r>
              <a:rPr lang="en-US" sz="2400" dirty="0" err="1">
                <a:solidFill>
                  <a:schemeClr val="dk1"/>
                </a:solidFill>
                <a:latin typeface="Helvetica Neue"/>
                <a:ea typeface="Helvetica Neue"/>
                <a:cs typeface="Helvetica Neue"/>
                <a:sym typeface="Helvetica Neue"/>
              </a:rPr>
              <a:t>delovna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okolja</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veliko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koristi</a:t>
            </a:r>
            <a:r>
              <a:rPr lang="en-US" sz="2400" dirty="0">
                <a:solidFill>
                  <a:schemeClr val="dk1"/>
                </a:solidFill>
                <a:latin typeface="Helvetica Neue"/>
                <a:ea typeface="Helvetica Neue"/>
                <a:cs typeface="Helvetica Neue"/>
                <a:sym typeface="Helvetica Neue"/>
              </a:rPr>
              <a:t>.</a:t>
            </a:r>
            <a:endParaRPr sz="2400" dirty="0">
              <a:solidFill>
                <a:schemeClr val="dk1"/>
              </a:solidFill>
              <a:latin typeface="Helvetica Neue"/>
              <a:ea typeface="Helvetica Neue"/>
              <a:cs typeface="Helvetica Neue"/>
              <a:sym typeface="Helvetica Neue"/>
            </a:endParaRPr>
          </a:p>
        </p:txBody>
      </p:sp>
      <p:sp>
        <p:nvSpPr>
          <p:cNvPr id="208" name="Google Shape;208;p8"/>
          <p:cNvSpPr txBox="1"/>
          <p:nvPr/>
        </p:nvSpPr>
        <p:spPr>
          <a:xfrm>
            <a:off x="13425999" y="3435927"/>
            <a:ext cx="3963999" cy="1877397"/>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US" sz="2300" dirty="0" err="1">
                <a:solidFill>
                  <a:schemeClr val="dk1"/>
                </a:solidFill>
                <a:highlight>
                  <a:schemeClr val="lt1"/>
                </a:highlight>
                <a:latin typeface="Helvetica Neue"/>
                <a:ea typeface="Helvetica Neue"/>
                <a:cs typeface="Helvetica Neue"/>
                <a:sym typeface="Helvetica Neue"/>
              </a:rPr>
              <a:t>D</a:t>
            </a:r>
            <a:r>
              <a:rPr lang="en-US" sz="2300" b="1" dirty="0" err="1">
                <a:solidFill>
                  <a:schemeClr val="dk1"/>
                </a:solidFill>
                <a:highlight>
                  <a:schemeClr val="lt1"/>
                </a:highlight>
                <a:latin typeface="Helvetica Neue"/>
                <a:ea typeface="Helvetica Neue"/>
                <a:cs typeface="Helvetica Neue"/>
                <a:sym typeface="Helvetica Neue"/>
              </a:rPr>
              <a:t>oseganje</a:t>
            </a:r>
            <a:r>
              <a:rPr lang="en-US" sz="2300" b="1" dirty="0">
                <a:solidFill>
                  <a:schemeClr val="dk1"/>
                </a:solidFill>
                <a:highlight>
                  <a:schemeClr val="lt1"/>
                </a:highlight>
                <a:latin typeface="Helvetica Neue"/>
                <a:ea typeface="Helvetica Neue"/>
                <a:cs typeface="Helvetica Neue"/>
                <a:sym typeface="Helvetica Neue"/>
              </a:rPr>
              <a:t> </a:t>
            </a:r>
            <a:r>
              <a:rPr lang="en-US" sz="2300" b="1" dirty="0" err="1">
                <a:solidFill>
                  <a:schemeClr val="dk1"/>
                </a:solidFill>
                <a:highlight>
                  <a:schemeClr val="lt1"/>
                </a:highlight>
                <a:latin typeface="Helvetica Neue"/>
                <a:ea typeface="Helvetica Neue"/>
                <a:cs typeface="Helvetica Neue"/>
                <a:sym typeface="Helvetica Neue"/>
              </a:rPr>
              <a:t>pričakovanih</a:t>
            </a:r>
            <a:r>
              <a:rPr lang="en-US" sz="2300" b="1" dirty="0">
                <a:solidFill>
                  <a:schemeClr val="dk1"/>
                </a:solidFill>
                <a:highlight>
                  <a:schemeClr val="lt1"/>
                </a:highlight>
                <a:latin typeface="Helvetica Neue"/>
                <a:ea typeface="Helvetica Neue"/>
                <a:cs typeface="Helvetica Neue"/>
                <a:sym typeface="Helvetica Neue"/>
              </a:rPr>
              <a:t> </a:t>
            </a:r>
            <a:r>
              <a:rPr lang="en-US" sz="2300" b="1" dirty="0" err="1">
                <a:solidFill>
                  <a:schemeClr val="dk1"/>
                </a:solidFill>
                <a:highlight>
                  <a:schemeClr val="lt1"/>
                </a:highlight>
                <a:latin typeface="Helvetica Neue"/>
                <a:ea typeface="Helvetica Neue"/>
                <a:cs typeface="Helvetica Neue"/>
                <a:sym typeface="Helvetica Neue"/>
              </a:rPr>
              <a:t>rezultatov</a:t>
            </a:r>
            <a:r>
              <a:rPr lang="en-US" sz="2300" b="1" dirty="0">
                <a:solidFill>
                  <a:schemeClr val="dk1"/>
                </a:solidFill>
                <a:highlight>
                  <a:schemeClr val="lt1"/>
                </a:highlight>
                <a:latin typeface="Helvetica Neue"/>
                <a:ea typeface="Helvetica Neue"/>
                <a:cs typeface="Helvetica Neue"/>
                <a:sym typeface="Helvetica Neue"/>
              </a:rPr>
              <a:t> dela </a:t>
            </a:r>
            <a:r>
              <a:rPr lang="en-US" sz="2300" dirty="0">
                <a:solidFill>
                  <a:schemeClr val="dk1"/>
                </a:solidFill>
                <a:highlight>
                  <a:schemeClr val="lt1"/>
                </a:highlight>
                <a:latin typeface="Helvetica Neue"/>
                <a:ea typeface="Helvetica Neue"/>
                <a:cs typeface="Helvetica Neue"/>
                <a:sym typeface="Helvetica Neue"/>
              </a:rPr>
              <a:t>je </a:t>
            </a:r>
            <a:r>
              <a:rPr lang="en-US" sz="2300" dirty="0" err="1">
                <a:solidFill>
                  <a:schemeClr val="dk1"/>
                </a:solidFill>
                <a:highlight>
                  <a:schemeClr val="lt1"/>
                </a:highlight>
                <a:latin typeface="Helvetica Neue"/>
                <a:ea typeface="Helvetica Neue"/>
                <a:cs typeface="Helvetica Neue"/>
                <a:sym typeface="Helvetica Neue"/>
              </a:rPr>
              <a:t>bolj</a:t>
            </a:r>
            <a:r>
              <a:rPr lang="en-US" sz="2300" dirty="0">
                <a:solidFill>
                  <a:schemeClr val="dk1"/>
                </a:solidFill>
                <a:highlight>
                  <a:schemeClr val="lt1"/>
                </a:highlight>
                <a:latin typeface="Helvetica Neue"/>
                <a:ea typeface="Helvetica Neue"/>
                <a:cs typeface="Helvetica Neue"/>
                <a:sym typeface="Helvetica Neue"/>
              </a:rPr>
              <a:t> </a:t>
            </a:r>
            <a:r>
              <a:rPr lang="en-US" sz="2300" dirty="0" err="1">
                <a:solidFill>
                  <a:schemeClr val="dk1"/>
                </a:solidFill>
                <a:highlight>
                  <a:schemeClr val="lt1"/>
                </a:highlight>
                <a:latin typeface="Helvetica Neue"/>
                <a:ea typeface="Helvetica Neue"/>
                <a:cs typeface="Helvetica Neue"/>
                <a:sym typeface="Helvetica Neue"/>
              </a:rPr>
              <a:t>pomembno</a:t>
            </a:r>
            <a:r>
              <a:rPr lang="en-US" sz="2300" dirty="0">
                <a:solidFill>
                  <a:schemeClr val="dk1"/>
                </a:solidFill>
                <a:highlight>
                  <a:schemeClr val="lt1"/>
                </a:highlight>
                <a:latin typeface="Helvetica Neue"/>
                <a:ea typeface="Helvetica Neue"/>
                <a:cs typeface="Helvetica Neue"/>
                <a:sym typeface="Helvetica Neue"/>
              </a:rPr>
              <a:t> </a:t>
            </a:r>
            <a:r>
              <a:rPr lang="en-US" sz="2300" dirty="0" err="1">
                <a:solidFill>
                  <a:schemeClr val="dk1"/>
                </a:solidFill>
                <a:highlight>
                  <a:schemeClr val="lt1"/>
                </a:highlight>
                <a:latin typeface="Helvetica Neue"/>
                <a:ea typeface="Helvetica Neue"/>
                <a:cs typeface="Helvetica Neue"/>
                <a:sym typeface="Helvetica Neue"/>
              </a:rPr>
              <a:t>kot</a:t>
            </a:r>
            <a:r>
              <a:rPr lang="en-US" sz="2300" dirty="0">
                <a:solidFill>
                  <a:schemeClr val="dk1"/>
                </a:solidFill>
                <a:highlight>
                  <a:schemeClr val="lt1"/>
                </a:highlight>
                <a:latin typeface="Helvetica Neue"/>
                <a:ea typeface="Helvetica Neue"/>
                <a:cs typeface="Helvetica Neue"/>
                <a:sym typeface="Helvetica Neue"/>
              </a:rPr>
              <a:t> </a:t>
            </a:r>
            <a:r>
              <a:rPr lang="en-US" sz="2300" dirty="0" err="1">
                <a:solidFill>
                  <a:schemeClr val="dk1"/>
                </a:solidFill>
                <a:highlight>
                  <a:schemeClr val="lt1"/>
                </a:highlight>
                <a:latin typeface="Helvetica Neue"/>
                <a:ea typeface="Helvetica Neue"/>
                <a:cs typeface="Helvetica Neue"/>
                <a:sym typeface="Helvetica Neue"/>
              </a:rPr>
              <a:t>merjenje</a:t>
            </a:r>
            <a:r>
              <a:rPr lang="en-US" sz="2300" dirty="0">
                <a:solidFill>
                  <a:schemeClr val="dk1"/>
                </a:solidFill>
                <a:highlight>
                  <a:schemeClr val="lt1"/>
                </a:highlight>
                <a:latin typeface="Helvetica Neue"/>
                <a:ea typeface="Helvetica Neue"/>
                <a:cs typeface="Helvetica Neue"/>
                <a:sym typeface="Helvetica Neue"/>
              </a:rPr>
              <a:t> </a:t>
            </a:r>
            <a:r>
              <a:rPr lang="en-US" sz="2300" dirty="0" err="1">
                <a:solidFill>
                  <a:schemeClr val="dk1"/>
                </a:solidFill>
                <a:highlight>
                  <a:schemeClr val="lt1"/>
                </a:highlight>
                <a:latin typeface="Helvetica Neue"/>
                <a:ea typeface="Helvetica Neue"/>
                <a:cs typeface="Helvetica Neue"/>
                <a:sym typeface="Helvetica Neue"/>
              </a:rPr>
              <a:t>delovnega</a:t>
            </a:r>
            <a:r>
              <a:rPr lang="en-US" sz="2300" dirty="0">
                <a:solidFill>
                  <a:schemeClr val="dk1"/>
                </a:solidFill>
                <a:highlight>
                  <a:schemeClr val="lt1"/>
                </a:highlight>
                <a:latin typeface="Helvetica Neue"/>
                <a:ea typeface="Helvetica Neue"/>
                <a:cs typeface="Helvetica Neue"/>
                <a:sym typeface="Helvetica Neue"/>
              </a:rPr>
              <a:t> </a:t>
            </a:r>
            <a:r>
              <a:rPr lang="en-US" sz="2300" dirty="0" err="1">
                <a:solidFill>
                  <a:schemeClr val="dk1"/>
                </a:solidFill>
                <a:highlight>
                  <a:schemeClr val="lt1"/>
                </a:highlight>
                <a:latin typeface="Helvetica Neue"/>
                <a:ea typeface="Helvetica Neue"/>
                <a:cs typeface="Helvetica Neue"/>
                <a:sym typeface="Helvetica Neue"/>
              </a:rPr>
              <a:t>časa</a:t>
            </a:r>
            <a:r>
              <a:rPr lang="en-US" sz="2300" dirty="0">
                <a:solidFill>
                  <a:schemeClr val="dk1"/>
                </a:solidFill>
                <a:highlight>
                  <a:schemeClr val="lt1"/>
                </a:highlight>
                <a:latin typeface="Helvetica Neue"/>
                <a:ea typeface="Helvetica Neue"/>
                <a:cs typeface="Helvetica Neue"/>
                <a:sym typeface="Helvetica Neue"/>
              </a:rPr>
              <a:t>.</a:t>
            </a:r>
            <a:endParaRPr dirty="0"/>
          </a:p>
          <a:p>
            <a:pPr marL="0" marR="0" lvl="0" indent="0" algn="l" rtl="0">
              <a:spcBef>
                <a:spcPts val="0"/>
              </a:spcBef>
              <a:spcAft>
                <a:spcPts val="0"/>
              </a:spcAft>
              <a:buNone/>
            </a:pPr>
            <a:endParaRPr sz="2400" dirty="0">
              <a:solidFill>
                <a:schemeClr val="dk1"/>
              </a:solidFill>
              <a:latin typeface="Helvetica Neue"/>
              <a:ea typeface="Helvetica Neue"/>
              <a:cs typeface="Helvetica Neue"/>
              <a:sym typeface="Helvetica Neue"/>
            </a:endParaRPr>
          </a:p>
        </p:txBody>
      </p:sp>
      <p:sp>
        <p:nvSpPr>
          <p:cNvPr id="209" name="Google Shape;209;p8"/>
          <p:cNvSpPr txBox="1"/>
          <p:nvPr/>
        </p:nvSpPr>
        <p:spPr>
          <a:xfrm>
            <a:off x="13324399" y="6022541"/>
            <a:ext cx="4065600" cy="1735819"/>
          </a:xfrm>
          <a:prstGeom prst="rect">
            <a:avLst/>
          </a:prstGeom>
          <a:noFill/>
          <a:ln>
            <a:noFill/>
          </a:ln>
        </p:spPr>
        <p:txBody>
          <a:bodyPr spcFirstLastPara="1" wrap="square" lIns="91425" tIns="45700" rIns="91425" bIns="45700" anchor="ctr" anchorCtr="0">
            <a:spAutoFit/>
          </a:bodyPr>
          <a:lstStyle/>
          <a:p>
            <a:pPr marL="0" lvl="0" indent="0" algn="l" rtl="0">
              <a:lnSpc>
                <a:spcPct val="115000"/>
              </a:lnSpc>
              <a:spcBef>
                <a:spcPts val="0"/>
              </a:spcBef>
              <a:spcAft>
                <a:spcPts val="0"/>
              </a:spcAft>
              <a:buClr>
                <a:schemeClr val="dk1"/>
              </a:buClr>
              <a:buSzPts val="1100"/>
              <a:buFont typeface="Arial"/>
              <a:buNone/>
            </a:pPr>
            <a:r>
              <a:rPr lang="en-US" sz="2400" dirty="0" err="1">
                <a:solidFill>
                  <a:schemeClr val="dk1"/>
                </a:solidFill>
                <a:latin typeface="Helvetica Neue"/>
                <a:ea typeface="Helvetica Neue"/>
                <a:cs typeface="Helvetica Neue"/>
                <a:sym typeface="Helvetica Neue"/>
              </a:rPr>
              <a:t>Pozitiven</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odnos</a:t>
            </a:r>
            <a:r>
              <a:rPr lang="en-US" sz="2400" dirty="0">
                <a:solidFill>
                  <a:schemeClr val="dk1"/>
                </a:solidFill>
                <a:latin typeface="Helvetica Neue"/>
                <a:ea typeface="Helvetica Neue"/>
                <a:cs typeface="Helvetica Neue"/>
                <a:sym typeface="Helvetica Neue"/>
              </a:rPr>
              <a:t> med </a:t>
            </a:r>
            <a:r>
              <a:rPr lang="en-US" sz="2400" dirty="0" err="1">
                <a:solidFill>
                  <a:schemeClr val="dk1"/>
                </a:solidFill>
                <a:latin typeface="Helvetica Neue"/>
                <a:ea typeface="Helvetica Neue"/>
                <a:cs typeface="Helvetica Neue"/>
                <a:sym typeface="Helvetica Neue"/>
              </a:rPr>
              <a:t>pametnim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delom</a:t>
            </a:r>
            <a:r>
              <a:rPr lang="en-US" sz="2400"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zdravjem</a:t>
            </a:r>
            <a:r>
              <a:rPr lang="en-US" sz="2400" b="1" dirty="0">
                <a:solidFill>
                  <a:schemeClr val="dk1"/>
                </a:solidFill>
                <a:latin typeface="Helvetica Neue"/>
                <a:ea typeface="Helvetica Neue"/>
                <a:cs typeface="Helvetica Neue"/>
                <a:sym typeface="Helvetica Neue"/>
              </a:rPr>
              <a:t> in </a:t>
            </a:r>
            <a:r>
              <a:rPr lang="en-US" sz="2400" b="1" dirty="0" err="1">
                <a:solidFill>
                  <a:schemeClr val="dk1"/>
                </a:solidFill>
                <a:latin typeface="Helvetica Neue"/>
                <a:ea typeface="Helvetica Neue"/>
                <a:cs typeface="Helvetica Neue"/>
                <a:sym typeface="Helvetica Neue"/>
              </a:rPr>
              <a:t>dobrim</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počutjem</a:t>
            </a:r>
            <a:r>
              <a:rPr lang="en-US" sz="2400" b="1" dirty="0">
                <a:solidFill>
                  <a:schemeClr val="dk1"/>
                </a:solidFill>
                <a:latin typeface="Helvetica Neue"/>
                <a:ea typeface="Helvetica Neue"/>
                <a:cs typeface="Helvetica Neue"/>
                <a:sym typeface="Helvetica Neue"/>
              </a:rPr>
              <a:t>.</a:t>
            </a:r>
            <a:endParaRPr b="1" dirty="0"/>
          </a:p>
          <a:p>
            <a:pPr marL="0" marR="0" lvl="0" indent="0" algn="l" rtl="0">
              <a:spcBef>
                <a:spcPts val="0"/>
              </a:spcBef>
              <a:spcAft>
                <a:spcPts val="0"/>
              </a:spcAft>
              <a:buNone/>
            </a:pPr>
            <a:endParaRPr sz="2400" dirty="0">
              <a:solidFill>
                <a:schemeClr val="dk1"/>
              </a:solidFill>
              <a:latin typeface="Helvetica Neue"/>
              <a:ea typeface="Helvetica Neue"/>
              <a:cs typeface="Helvetica Neue"/>
              <a:sym typeface="Helvetica Neue"/>
            </a:endParaRPr>
          </a:p>
        </p:txBody>
      </p:sp>
      <p:pic>
        <p:nvPicPr>
          <p:cNvPr id="210" name="Google Shape;210;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211" name="Google Shape;211;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5637323"/>
            <a:ext cx="467367" cy="450740"/>
          </a:xfrm>
          <a:prstGeom prst="rect">
            <a:avLst/>
          </a:prstGeom>
          <a:noFill/>
          <a:ln>
            <a:noFill/>
          </a:ln>
        </p:spPr>
      </p:pic>
      <p:pic>
        <p:nvPicPr>
          <p:cNvPr id="212" name="Google Shape;212;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785573" y="3444098"/>
            <a:ext cx="467367" cy="450740"/>
          </a:xfrm>
          <a:prstGeom prst="rect">
            <a:avLst/>
          </a:prstGeom>
          <a:noFill/>
          <a:ln>
            <a:noFill/>
          </a:ln>
        </p:spPr>
      </p:pic>
      <p:pic>
        <p:nvPicPr>
          <p:cNvPr id="213" name="Google Shape;213;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785573" y="5907542"/>
            <a:ext cx="467367" cy="450740"/>
          </a:xfrm>
          <a:prstGeom prst="rect">
            <a:avLst/>
          </a:prstGeom>
          <a:noFill/>
          <a:ln>
            <a:noFill/>
          </a:ln>
        </p:spPr>
      </p:pic>
      <p:pic>
        <p:nvPicPr>
          <p:cNvPr id="214" name="Google Shape;214;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25239" y="3600730"/>
            <a:ext cx="6323123" cy="3085540"/>
          </a:xfrm>
          <a:prstGeom prst="rect">
            <a:avLst/>
          </a:prstGeom>
          <a:noFill/>
          <a:ln>
            <a:noFill/>
          </a:ln>
        </p:spPr>
      </p:pic>
      <p:pic>
        <p:nvPicPr>
          <p:cNvPr id="215" name="Google Shape;215;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6418723" y="7299442"/>
            <a:ext cx="467367" cy="450740"/>
          </a:xfrm>
          <a:prstGeom prst="rect">
            <a:avLst/>
          </a:prstGeom>
          <a:noFill/>
          <a:ln>
            <a:noFill/>
          </a:ln>
        </p:spPr>
      </p:pic>
      <p:pic>
        <p:nvPicPr>
          <p:cNvPr id="216" name="Google Shape;216;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4492373" y="1290955"/>
            <a:ext cx="467367" cy="450740"/>
          </a:xfrm>
          <a:prstGeom prst="rect">
            <a:avLst/>
          </a:prstGeom>
          <a:noFill/>
          <a:ln>
            <a:noFill/>
          </a:ln>
        </p:spPr>
      </p:pic>
      <p:pic>
        <p:nvPicPr>
          <p:cNvPr id="217" name="Google Shape;217;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9022073" y="1290955"/>
            <a:ext cx="467367" cy="450740"/>
          </a:xfrm>
          <a:prstGeom prst="rect">
            <a:avLst/>
          </a:prstGeom>
          <a:noFill/>
          <a:ln>
            <a:noFill/>
          </a:ln>
        </p:spPr>
      </p:pic>
      <p:sp>
        <p:nvSpPr>
          <p:cNvPr id="218" name="Google Shape;218;p8"/>
          <p:cNvSpPr txBox="1"/>
          <p:nvPr/>
        </p:nvSpPr>
        <p:spPr>
          <a:xfrm>
            <a:off x="2338600" y="5559125"/>
            <a:ext cx="2883300" cy="230829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dirty="0" err="1">
                <a:solidFill>
                  <a:schemeClr val="dk1"/>
                </a:solidFill>
                <a:highlight>
                  <a:schemeClr val="lt1"/>
                </a:highlight>
                <a:latin typeface="Helvetica Neue"/>
                <a:ea typeface="Helvetica Neue"/>
                <a:cs typeface="Helvetica Neue"/>
                <a:sym typeface="Helvetica Neue"/>
              </a:rPr>
              <a:t>Pametno</a:t>
            </a:r>
            <a:r>
              <a:rPr lang="en-US" sz="2300" dirty="0">
                <a:solidFill>
                  <a:schemeClr val="dk1"/>
                </a:solidFill>
                <a:highlight>
                  <a:schemeClr val="lt1"/>
                </a:highlight>
                <a:latin typeface="Helvetica Neue"/>
                <a:ea typeface="Helvetica Neue"/>
                <a:cs typeface="Helvetica Neue"/>
                <a:sym typeface="Helvetica Neue"/>
              </a:rPr>
              <a:t> </a:t>
            </a:r>
            <a:r>
              <a:rPr lang="en-US" sz="2300" dirty="0" err="1">
                <a:solidFill>
                  <a:schemeClr val="dk1"/>
                </a:solidFill>
                <a:highlight>
                  <a:schemeClr val="lt1"/>
                </a:highlight>
                <a:latin typeface="Helvetica Neue"/>
                <a:ea typeface="Helvetica Neue"/>
                <a:cs typeface="Helvetica Neue"/>
                <a:sym typeface="Helvetica Neue"/>
              </a:rPr>
              <a:t>delo</a:t>
            </a:r>
            <a:r>
              <a:rPr lang="en-US" sz="2300" dirty="0">
                <a:solidFill>
                  <a:schemeClr val="dk1"/>
                </a:solidFill>
                <a:highlight>
                  <a:schemeClr val="lt1"/>
                </a:highlight>
                <a:latin typeface="Helvetica Neue"/>
                <a:ea typeface="Helvetica Neue"/>
                <a:cs typeface="Helvetica Neue"/>
                <a:sym typeface="Helvetica Neue"/>
              </a:rPr>
              <a:t>: </a:t>
            </a:r>
            <a:r>
              <a:rPr lang="en-US" sz="2300" dirty="0" err="1">
                <a:solidFill>
                  <a:schemeClr val="dk1"/>
                </a:solidFill>
                <a:highlight>
                  <a:schemeClr val="lt1"/>
                </a:highlight>
                <a:latin typeface="Helvetica Neue"/>
                <a:ea typeface="Helvetica Neue"/>
                <a:cs typeface="Helvetica Neue"/>
                <a:sym typeface="Helvetica Neue"/>
              </a:rPr>
              <a:t>potreba</a:t>
            </a:r>
            <a:r>
              <a:rPr lang="en-US" sz="2300" dirty="0">
                <a:solidFill>
                  <a:schemeClr val="dk1"/>
                </a:solidFill>
                <a:highlight>
                  <a:schemeClr val="lt1"/>
                </a:highlight>
                <a:latin typeface="Helvetica Neue"/>
                <a:ea typeface="Helvetica Neue"/>
                <a:cs typeface="Helvetica Neue"/>
                <a:sym typeface="Helvetica Neue"/>
              </a:rPr>
              <a:t> po </a:t>
            </a:r>
            <a:r>
              <a:rPr lang="en-US" sz="2300" b="1" dirty="0" err="1">
                <a:solidFill>
                  <a:schemeClr val="dk1"/>
                </a:solidFill>
                <a:highlight>
                  <a:schemeClr val="lt1"/>
                </a:highlight>
                <a:latin typeface="Helvetica Neue"/>
                <a:ea typeface="Helvetica Neue"/>
                <a:cs typeface="Helvetica Neue"/>
                <a:sym typeface="Helvetica Neue"/>
              </a:rPr>
              <a:t>usposobljenih</a:t>
            </a:r>
            <a:r>
              <a:rPr lang="en-US" sz="2300" b="1" dirty="0">
                <a:solidFill>
                  <a:schemeClr val="dk1"/>
                </a:solidFill>
                <a:highlight>
                  <a:schemeClr val="lt1"/>
                </a:highlight>
                <a:latin typeface="Helvetica Neue"/>
                <a:ea typeface="Helvetica Neue"/>
                <a:cs typeface="Helvetica Neue"/>
                <a:sym typeface="Helvetica Neue"/>
              </a:rPr>
              <a:t> </a:t>
            </a:r>
            <a:r>
              <a:rPr lang="en-US" sz="2300" b="1" dirty="0" err="1">
                <a:solidFill>
                  <a:schemeClr val="dk1"/>
                </a:solidFill>
                <a:highlight>
                  <a:schemeClr val="lt1"/>
                </a:highlight>
                <a:latin typeface="Helvetica Neue"/>
                <a:ea typeface="Helvetica Neue"/>
                <a:cs typeface="Helvetica Neue"/>
                <a:sym typeface="Helvetica Neue"/>
              </a:rPr>
              <a:t>delavcih</a:t>
            </a:r>
            <a:r>
              <a:rPr lang="en-US" sz="2300" b="1" dirty="0">
                <a:solidFill>
                  <a:schemeClr val="dk1"/>
                </a:solidFill>
                <a:highlight>
                  <a:schemeClr val="lt1"/>
                </a:highlight>
                <a:latin typeface="Helvetica Neue"/>
                <a:ea typeface="Helvetica Neue"/>
                <a:cs typeface="Helvetica Neue"/>
                <a:sym typeface="Helvetica Neue"/>
              </a:rPr>
              <a:t>, </a:t>
            </a:r>
            <a:r>
              <a:rPr lang="en-US" sz="2300" dirty="0" err="1">
                <a:solidFill>
                  <a:schemeClr val="dk1"/>
                </a:solidFill>
                <a:highlight>
                  <a:schemeClr val="lt1"/>
                </a:highlight>
                <a:latin typeface="Helvetica Neue"/>
                <a:ea typeface="Helvetica Neue"/>
                <a:cs typeface="Helvetica Neue"/>
                <a:sym typeface="Helvetica Neue"/>
              </a:rPr>
              <a:t>sposobnih</a:t>
            </a:r>
            <a:r>
              <a:rPr lang="en-US" sz="2300" dirty="0">
                <a:solidFill>
                  <a:schemeClr val="dk1"/>
                </a:solidFill>
                <a:highlight>
                  <a:schemeClr val="lt1"/>
                </a:highlight>
                <a:latin typeface="Helvetica Neue"/>
                <a:ea typeface="Helvetica Neue"/>
                <a:cs typeface="Helvetica Neue"/>
                <a:sym typeface="Helvetica Neue"/>
              </a:rPr>
              <a:t> </a:t>
            </a:r>
            <a:r>
              <a:rPr lang="en-US" sz="2300" dirty="0" err="1">
                <a:solidFill>
                  <a:schemeClr val="dk1"/>
                </a:solidFill>
                <a:highlight>
                  <a:schemeClr val="lt1"/>
                </a:highlight>
                <a:latin typeface="Helvetica Neue"/>
                <a:ea typeface="Helvetica Neue"/>
                <a:cs typeface="Helvetica Neue"/>
                <a:sym typeface="Helvetica Neue"/>
              </a:rPr>
              <a:t>iskati</a:t>
            </a:r>
            <a:r>
              <a:rPr lang="en-US" sz="2300" dirty="0">
                <a:solidFill>
                  <a:schemeClr val="dk1"/>
                </a:solidFill>
                <a:highlight>
                  <a:schemeClr val="lt1"/>
                </a:highlight>
                <a:latin typeface="Helvetica Neue"/>
                <a:ea typeface="Helvetica Neue"/>
                <a:cs typeface="Helvetica Neue"/>
                <a:sym typeface="Helvetica Neue"/>
              </a:rPr>
              <a:t> </a:t>
            </a:r>
            <a:r>
              <a:rPr lang="en-US" sz="2300" b="1" dirty="0" err="1">
                <a:solidFill>
                  <a:schemeClr val="dk1"/>
                </a:solidFill>
                <a:highlight>
                  <a:schemeClr val="lt1"/>
                </a:highlight>
                <a:latin typeface="Helvetica Neue"/>
                <a:ea typeface="Helvetica Neue"/>
                <a:cs typeface="Helvetica Neue"/>
                <a:sym typeface="Helvetica Neue"/>
              </a:rPr>
              <a:t>ustrezne</a:t>
            </a:r>
            <a:r>
              <a:rPr lang="en-US" sz="2300" b="1" dirty="0">
                <a:solidFill>
                  <a:schemeClr val="dk1"/>
                </a:solidFill>
                <a:highlight>
                  <a:schemeClr val="lt1"/>
                </a:highlight>
                <a:latin typeface="Helvetica Neue"/>
                <a:ea typeface="Helvetica Neue"/>
                <a:cs typeface="Helvetica Neue"/>
                <a:sym typeface="Helvetica Neue"/>
              </a:rPr>
              <a:t> </a:t>
            </a:r>
            <a:r>
              <a:rPr lang="en-US" sz="2300" b="1" dirty="0" err="1">
                <a:solidFill>
                  <a:schemeClr val="dk1"/>
                </a:solidFill>
                <a:highlight>
                  <a:schemeClr val="lt1"/>
                </a:highlight>
                <a:latin typeface="Helvetica Neue"/>
                <a:ea typeface="Helvetica Neue"/>
                <a:cs typeface="Helvetica Neue"/>
                <a:sym typeface="Helvetica Neue"/>
              </a:rPr>
              <a:t>informacije</a:t>
            </a:r>
            <a:r>
              <a:rPr lang="en-US" sz="2300" dirty="0">
                <a:solidFill>
                  <a:schemeClr val="dk1"/>
                </a:solidFill>
                <a:highlight>
                  <a:schemeClr val="lt1"/>
                </a:highlight>
                <a:latin typeface="Helvetica Neue"/>
                <a:ea typeface="Helvetica Neue"/>
                <a:cs typeface="Helvetica Neue"/>
                <a:sym typeface="Helvetica Neue"/>
              </a:rPr>
              <a:t>.</a:t>
            </a:r>
            <a:endParaRPr sz="2300" dirty="0">
              <a:solidFill>
                <a:schemeClr val="dk1"/>
              </a:solidFill>
              <a:highlight>
                <a:schemeClr val="lt1"/>
              </a:highlight>
              <a:latin typeface="Helvetica Neue"/>
              <a:ea typeface="Helvetica Neue"/>
              <a:cs typeface="Helvetica Neue"/>
              <a:sym typeface="Helvetica Neue"/>
            </a:endParaRPr>
          </a:p>
        </p:txBody>
      </p:sp>
      <p:sp>
        <p:nvSpPr>
          <p:cNvPr id="219" name="Google Shape;219;p8"/>
          <p:cNvSpPr txBox="1"/>
          <p:nvPr/>
        </p:nvSpPr>
        <p:spPr>
          <a:xfrm>
            <a:off x="5086349" y="758549"/>
            <a:ext cx="3581399" cy="145883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dirty="0" err="1">
                <a:solidFill>
                  <a:schemeClr val="dk1"/>
                </a:solidFill>
                <a:latin typeface="Helvetica Neue"/>
                <a:ea typeface="Helvetica Neue"/>
                <a:cs typeface="Helvetica Neue"/>
                <a:sym typeface="Helvetica Neue"/>
              </a:rPr>
              <a:t>Sprejemanje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pametnega</a:t>
            </a:r>
            <a:r>
              <a:rPr lang="en-US" sz="2400" dirty="0">
                <a:solidFill>
                  <a:schemeClr val="dk1"/>
                </a:solidFill>
                <a:latin typeface="Helvetica Neue"/>
                <a:ea typeface="Helvetica Neue"/>
                <a:cs typeface="Helvetica Neue"/>
                <a:sym typeface="Helvetica Neue"/>
              </a:rPr>
              <a:t> dela </a:t>
            </a:r>
            <a:r>
              <a:rPr lang="en-US" sz="2400" dirty="0" err="1">
                <a:solidFill>
                  <a:schemeClr val="dk1"/>
                </a:solidFill>
                <a:latin typeface="Helvetica Neue"/>
                <a:ea typeface="Helvetica Neue"/>
                <a:cs typeface="Helvetica Neue"/>
                <a:sym typeface="Helvetica Neue"/>
              </a:rPr>
              <a:t>kot</a:t>
            </a:r>
            <a:r>
              <a:rPr lang="en-US" sz="2400"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normalnega</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načina</a:t>
            </a:r>
            <a:r>
              <a:rPr lang="en-US" sz="2400" b="1" dirty="0">
                <a:solidFill>
                  <a:schemeClr val="dk1"/>
                </a:solidFill>
                <a:latin typeface="Helvetica Neue"/>
                <a:ea typeface="Helvetica Neue"/>
                <a:cs typeface="Helvetica Neue"/>
                <a:sym typeface="Helvetica Neue"/>
              </a:rPr>
              <a:t> dela.</a:t>
            </a:r>
            <a:endParaRPr b="1" dirty="0"/>
          </a:p>
        </p:txBody>
      </p:sp>
      <p:sp>
        <p:nvSpPr>
          <p:cNvPr id="220" name="Google Shape;220;p8"/>
          <p:cNvSpPr txBox="1"/>
          <p:nvPr/>
        </p:nvSpPr>
        <p:spPr>
          <a:xfrm>
            <a:off x="6978286" y="6890450"/>
            <a:ext cx="5333388" cy="206053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300" dirty="0" err="1">
                <a:latin typeface="Helvetica Neue"/>
                <a:ea typeface="Helvetica Neue"/>
                <a:cs typeface="Helvetica Neue"/>
                <a:sym typeface="Helvetica Neue"/>
              </a:rPr>
              <a:t>Ohranjanje</a:t>
            </a:r>
            <a:r>
              <a:rPr lang="en-US" sz="2300" dirty="0">
                <a:latin typeface="Helvetica Neue"/>
                <a:ea typeface="Helvetica Neue"/>
                <a:cs typeface="Helvetica Neue"/>
                <a:sym typeface="Helvetica Neue"/>
              </a:rPr>
              <a:t> </a:t>
            </a:r>
            <a:r>
              <a:rPr lang="en-US" sz="2300" b="1" dirty="0" err="1">
                <a:solidFill>
                  <a:schemeClr val="dk1"/>
                </a:solidFill>
                <a:latin typeface="Helvetica Neue"/>
                <a:ea typeface="Helvetica Neue"/>
                <a:cs typeface="Helvetica Neue"/>
                <a:sym typeface="Helvetica Neue"/>
              </a:rPr>
              <a:t>zdravega</a:t>
            </a:r>
            <a:r>
              <a:rPr lang="en-US" sz="2300" b="1" dirty="0">
                <a:solidFill>
                  <a:schemeClr val="dk1"/>
                </a:solidFill>
                <a:latin typeface="Helvetica Neue"/>
                <a:ea typeface="Helvetica Neue"/>
                <a:cs typeface="Helvetica Neue"/>
                <a:sym typeface="Helvetica Neue"/>
              </a:rPr>
              <a:t> </a:t>
            </a:r>
            <a:r>
              <a:rPr lang="en-US" sz="2300" b="1" dirty="0" err="1">
                <a:solidFill>
                  <a:schemeClr val="dk1"/>
                </a:solidFill>
                <a:latin typeface="Helvetica Neue"/>
                <a:ea typeface="Helvetica Neue"/>
                <a:cs typeface="Helvetica Neue"/>
                <a:sym typeface="Helvetica Neue"/>
              </a:rPr>
              <a:t>ravnotežja</a:t>
            </a:r>
            <a:r>
              <a:rPr lang="en-US" sz="2300" b="1" dirty="0">
                <a:solidFill>
                  <a:schemeClr val="dk1"/>
                </a:solidFill>
                <a:latin typeface="Helvetica Neue"/>
                <a:ea typeface="Helvetica Neue"/>
                <a:cs typeface="Helvetica Neue"/>
                <a:sym typeface="Helvetica Neue"/>
              </a:rPr>
              <a:t> med </a:t>
            </a:r>
            <a:r>
              <a:rPr lang="en-US" sz="2300" b="1" dirty="0" err="1">
                <a:solidFill>
                  <a:schemeClr val="dk1"/>
                </a:solidFill>
                <a:latin typeface="Helvetica Neue"/>
                <a:ea typeface="Helvetica Neue"/>
                <a:cs typeface="Helvetica Neue"/>
                <a:sym typeface="Helvetica Neue"/>
              </a:rPr>
              <a:t>poklicnim</a:t>
            </a:r>
            <a:r>
              <a:rPr lang="en-US" sz="2300" b="1" dirty="0">
                <a:solidFill>
                  <a:schemeClr val="dk1"/>
                </a:solidFill>
                <a:latin typeface="Helvetica Neue"/>
                <a:ea typeface="Helvetica Neue"/>
                <a:cs typeface="Helvetica Neue"/>
                <a:sym typeface="Helvetica Neue"/>
              </a:rPr>
              <a:t> in </a:t>
            </a:r>
            <a:r>
              <a:rPr lang="en-US" sz="2300" b="1" dirty="0" err="1">
                <a:solidFill>
                  <a:schemeClr val="dk1"/>
                </a:solidFill>
                <a:latin typeface="Helvetica Neue"/>
                <a:ea typeface="Helvetica Neue"/>
                <a:cs typeface="Helvetica Neue"/>
                <a:sym typeface="Helvetica Neue"/>
              </a:rPr>
              <a:t>zasebnim</a:t>
            </a:r>
            <a:r>
              <a:rPr lang="en-US" sz="2300" b="1" dirty="0">
                <a:solidFill>
                  <a:schemeClr val="dk1"/>
                </a:solidFill>
                <a:latin typeface="Helvetica Neue"/>
                <a:ea typeface="Helvetica Neue"/>
                <a:cs typeface="Helvetica Neue"/>
                <a:sym typeface="Helvetica Neue"/>
              </a:rPr>
              <a:t> </a:t>
            </a:r>
            <a:r>
              <a:rPr lang="en-US" sz="2300" b="1" dirty="0" err="1">
                <a:solidFill>
                  <a:schemeClr val="dk1"/>
                </a:solidFill>
                <a:latin typeface="Helvetica Neue"/>
                <a:ea typeface="Helvetica Neue"/>
                <a:cs typeface="Helvetica Neue"/>
                <a:sym typeface="Helvetica Neue"/>
              </a:rPr>
              <a:t>življenjem</a:t>
            </a:r>
            <a:r>
              <a:rPr lang="en-US" sz="2300" b="1" dirty="0">
                <a:solidFill>
                  <a:schemeClr val="dk1"/>
                </a:solidFill>
                <a:latin typeface="Helvetica Neue"/>
                <a:ea typeface="Helvetica Neue"/>
                <a:cs typeface="Helvetica Neue"/>
                <a:sym typeface="Helvetica Neue"/>
              </a:rPr>
              <a:t> </a:t>
            </a:r>
            <a:r>
              <a:rPr lang="en-US" sz="2300" dirty="0">
                <a:solidFill>
                  <a:schemeClr val="dk1"/>
                </a:solidFill>
                <a:latin typeface="Helvetica Neue"/>
                <a:ea typeface="Helvetica Neue"/>
                <a:cs typeface="Helvetica Neue"/>
                <a:sym typeface="Helvetica Neue"/>
              </a:rPr>
              <a:t>je </a:t>
            </a:r>
            <a:r>
              <a:rPr lang="en-US" sz="2300" dirty="0" err="1">
                <a:solidFill>
                  <a:schemeClr val="dk1"/>
                </a:solidFill>
                <a:latin typeface="Helvetica Neue"/>
                <a:ea typeface="Helvetica Neue"/>
                <a:cs typeface="Helvetica Neue"/>
                <a:sym typeface="Helvetica Neue"/>
              </a:rPr>
              <a:t>ključnega</a:t>
            </a:r>
            <a:r>
              <a:rPr lang="en-US" sz="2300" dirty="0">
                <a:solidFill>
                  <a:schemeClr val="dk1"/>
                </a:solidFill>
                <a:latin typeface="Helvetica Neue"/>
                <a:ea typeface="Helvetica Neue"/>
                <a:cs typeface="Helvetica Neue"/>
                <a:sym typeface="Helvetica Neue"/>
              </a:rPr>
              <a:t> </a:t>
            </a:r>
            <a:r>
              <a:rPr lang="en-US" sz="2300" dirty="0" err="1">
                <a:solidFill>
                  <a:schemeClr val="dk1"/>
                </a:solidFill>
                <a:latin typeface="Helvetica Neue"/>
                <a:ea typeface="Helvetica Neue"/>
                <a:cs typeface="Helvetica Neue"/>
                <a:sym typeface="Helvetica Neue"/>
              </a:rPr>
              <a:t>pomena</a:t>
            </a:r>
            <a:r>
              <a:rPr lang="en-US" sz="2300" dirty="0">
                <a:solidFill>
                  <a:schemeClr val="dk1"/>
                </a:solidFill>
                <a:latin typeface="Helvetica Neue"/>
                <a:ea typeface="Helvetica Neue"/>
                <a:cs typeface="Helvetica Neue"/>
                <a:sym typeface="Helvetica Neue"/>
              </a:rPr>
              <a:t> za </a:t>
            </a:r>
            <a:r>
              <a:rPr lang="en-US" sz="2300" dirty="0" err="1">
                <a:solidFill>
                  <a:schemeClr val="dk1"/>
                </a:solidFill>
                <a:latin typeface="Helvetica Neue"/>
                <a:ea typeface="Helvetica Neue"/>
                <a:cs typeface="Helvetica Neue"/>
                <a:sym typeface="Helvetica Neue"/>
              </a:rPr>
              <a:t>produktivnost</a:t>
            </a:r>
            <a:r>
              <a:rPr lang="en-US" sz="2300" dirty="0">
                <a:solidFill>
                  <a:schemeClr val="dk1"/>
                </a:solidFill>
                <a:latin typeface="Helvetica Neue"/>
                <a:ea typeface="Helvetica Neue"/>
                <a:cs typeface="Helvetica Neue"/>
                <a:sym typeface="Helvetica Neue"/>
              </a:rPr>
              <a:t> </a:t>
            </a:r>
            <a:r>
              <a:rPr lang="en-US" sz="2300" dirty="0" err="1">
                <a:solidFill>
                  <a:schemeClr val="dk1"/>
                </a:solidFill>
                <a:latin typeface="Helvetica Neue"/>
                <a:ea typeface="Helvetica Neue"/>
                <a:cs typeface="Helvetica Neue"/>
                <a:sym typeface="Helvetica Neue"/>
              </a:rPr>
              <a:t>zaposlenih</a:t>
            </a:r>
            <a:r>
              <a:rPr lang="en-US" sz="2300" dirty="0">
                <a:solidFill>
                  <a:schemeClr val="dk1"/>
                </a:solidFill>
                <a:latin typeface="Helvetica Neue"/>
                <a:ea typeface="Helvetica Neue"/>
                <a:cs typeface="Helvetica Neue"/>
                <a:sym typeface="Helvetica Neue"/>
              </a:rPr>
              <a:t>.</a:t>
            </a:r>
            <a:endParaRPr sz="23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dirty="0"/>
          </a:p>
        </p:txBody>
      </p:sp>
      <p:sp>
        <p:nvSpPr>
          <p:cNvPr id="221" name="Google Shape;221;p8"/>
          <p:cNvSpPr txBox="1"/>
          <p:nvPr/>
        </p:nvSpPr>
        <p:spPr>
          <a:xfrm>
            <a:off x="12793875" y="6992925"/>
            <a:ext cx="3000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0"/>
          <p:cNvSpPr txBox="1"/>
          <p:nvPr/>
        </p:nvSpPr>
        <p:spPr>
          <a:xfrm>
            <a:off x="3870797" y="6280015"/>
            <a:ext cx="11557271"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dirty="0" err="1">
                <a:solidFill>
                  <a:srgbClr val="D00B24"/>
                </a:solidFill>
                <a:latin typeface="Arial"/>
                <a:ea typeface="Arial"/>
                <a:cs typeface="Arial"/>
                <a:sym typeface="Arial"/>
              </a:rPr>
              <a:t>Hvala</a:t>
            </a:r>
            <a:r>
              <a:rPr lang="en-US" sz="8000" b="1" dirty="0">
                <a:solidFill>
                  <a:srgbClr val="D00B24"/>
                </a:solidFill>
                <a:latin typeface="Arial"/>
                <a:ea typeface="Arial"/>
                <a:cs typeface="Arial"/>
                <a:sym typeface="Arial"/>
              </a:rPr>
              <a:t> za </a:t>
            </a:r>
            <a:r>
              <a:rPr lang="en-US" sz="8000" b="1" dirty="0" err="1">
                <a:solidFill>
                  <a:srgbClr val="D00B24"/>
                </a:solidFill>
                <a:latin typeface="Arial"/>
                <a:ea typeface="Arial"/>
                <a:cs typeface="Arial"/>
                <a:sym typeface="Arial"/>
              </a:rPr>
              <a:t>pozornost</a:t>
            </a:r>
            <a:r>
              <a:rPr lang="en-US" sz="8000" b="1" dirty="0">
                <a:solidFill>
                  <a:srgbClr val="D00B24"/>
                </a:solidFill>
                <a:latin typeface="Arial"/>
                <a:ea typeface="Arial"/>
                <a:cs typeface="Arial"/>
                <a:sym typeface="Arial"/>
              </a:rPr>
              <a:t>!</a:t>
            </a:r>
            <a:endParaRPr sz="8000" b="1" i="0" u="none" strike="noStrike" cap="none" dirty="0">
              <a:solidFill>
                <a:srgbClr val="D00B24"/>
              </a:solidFill>
              <a:latin typeface="Arial"/>
              <a:ea typeface="Arial"/>
              <a:cs typeface="Arial"/>
              <a:sym typeface="Arial"/>
            </a:endParaRPr>
          </a:p>
        </p:txBody>
      </p:sp>
      <p:sp>
        <p:nvSpPr>
          <p:cNvPr id="2" name="Google Shape;241;p10">
            <a:extLst>
              <a:ext uri="{FF2B5EF4-FFF2-40B4-BE49-F238E27FC236}">
                <a16:creationId xmlns:a16="http://schemas.microsoft.com/office/drawing/2014/main" id="{AEA417AE-5884-F769-6B5A-D831A0E2D4ED}"/>
              </a:ext>
            </a:extLst>
          </p:cNvPr>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dirty="0">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dirty="0">
              <a:solidFill>
                <a:srgbClr val="7F7F7F"/>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4000" y="1427012"/>
            <a:ext cx="545951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Učni izidi</a:t>
            </a:r>
            <a:endParaRPr dirty="0"/>
          </a:p>
        </p:txBody>
      </p:sp>
      <p:sp>
        <p:nvSpPr>
          <p:cNvPr id="122" name="Google Shape;122;p2"/>
          <p:cNvSpPr txBox="1"/>
          <p:nvPr/>
        </p:nvSpPr>
        <p:spPr>
          <a:xfrm>
            <a:off x="1524000" y="2640526"/>
            <a:ext cx="10040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Po </a:t>
            </a:r>
            <a:r>
              <a:rPr lang="en-US" sz="2800" dirty="0" err="1">
                <a:solidFill>
                  <a:schemeClr val="dk1"/>
                </a:solidFill>
                <a:latin typeface="Helvetica Neue"/>
                <a:ea typeface="Helvetica Neue"/>
                <a:cs typeface="Helvetica Neue"/>
                <a:sym typeface="Helvetica Neue"/>
              </a:rPr>
              <a:t>zaključku</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modula</a:t>
            </a:r>
            <a:r>
              <a:rPr lang="en-US" sz="2800" dirty="0">
                <a:solidFill>
                  <a:schemeClr val="dk1"/>
                </a:solidFill>
                <a:latin typeface="Helvetica Neue"/>
                <a:ea typeface="Helvetica Neue"/>
                <a:cs typeface="Helvetica Neue"/>
                <a:sym typeface="Helvetica Neue"/>
              </a:rPr>
              <a:t> boste:</a:t>
            </a:r>
            <a:endParaRPr dirty="0"/>
          </a:p>
        </p:txBody>
      </p:sp>
      <p:pic>
        <p:nvPicPr>
          <p:cNvPr id="123" name="Google Shape;123;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515689" y="3622810"/>
            <a:ext cx="467367" cy="450740"/>
          </a:xfrm>
          <a:prstGeom prst="rect">
            <a:avLst/>
          </a:prstGeom>
          <a:noFill/>
          <a:ln>
            <a:noFill/>
          </a:ln>
        </p:spPr>
      </p:pic>
      <p:pic>
        <p:nvPicPr>
          <p:cNvPr id="124" name="Google Shape;12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515676" y="4700135"/>
            <a:ext cx="467367" cy="450740"/>
          </a:xfrm>
          <a:prstGeom prst="rect">
            <a:avLst/>
          </a:prstGeom>
          <a:noFill/>
          <a:ln>
            <a:noFill/>
          </a:ln>
        </p:spPr>
      </p:pic>
      <p:sp>
        <p:nvSpPr>
          <p:cNvPr id="125" name="Google Shape;125;p2"/>
          <p:cNvSpPr txBox="1"/>
          <p:nvPr/>
        </p:nvSpPr>
        <p:spPr>
          <a:xfrm>
            <a:off x="2375863" y="3505650"/>
            <a:ext cx="7586700" cy="9543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err="1">
                <a:solidFill>
                  <a:srgbClr val="ED9DAB"/>
                </a:solidFill>
                <a:latin typeface="Helvetica Neue"/>
                <a:ea typeface="Helvetica Neue"/>
                <a:cs typeface="Helvetica Neue"/>
                <a:sym typeface="Helvetica Neue"/>
              </a:rPr>
              <a:t>razumeli</a:t>
            </a:r>
            <a:r>
              <a:rPr lang="en-US" sz="2800" b="1" dirty="0">
                <a:solidFill>
                  <a:srgbClr val="ED9DAB"/>
                </a:solidFill>
                <a:latin typeface="Helvetica Neue"/>
                <a:ea typeface="Helvetica Neue"/>
                <a:cs typeface="Helvetica Neue"/>
                <a:sym typeface="Helvetica Neue"/>
              </a:rPr>
              <a:t> pametno </a:t>
            </a:r>
            <a:r>
              <a:rPr lang="en-US" sz="2800" b="1" dirty="0" err="1">
                <a:solidFill>
                  <a:srgbClr val="ED9DAB"/>
                </a:solidFill>
                <a:latin typeface="Helvetica Neue"/>
                <a:ea typeface="Helvetica Neue"/>
                <a:cs typeface="Helvetica Neue"/>
                <a:sym typeface="Helvetica Neue"/>
              </a:rPr>
              <a:t>delo</a:t>
            </a:r>
            <a:r>
              <a:rPr lang="en-US" sz="2800" b="1" dirty="0">
                <a:solidFill>
                  <a:srgbClr val="ED9DAB"/>
                </a:solidFill>
                <a:latin typeface="Helvetica Neue"/>
                <a:ea typeface="Helvetica Neue"/>
                <a:cs typeface="Helvetica Neue"/>
                <a:sym typeface="Helvetica Neue"/>
              </a:rPr>
              <a:t> (“smart working”) ter njegove prednosti in slabosti</a:t>
            </a:r>
            <a:endParaRPr sz="2800" b="1" dirty="0">
              <a:solidFill>
                <a:srgbClr val="ED9DAB"/>
              </a:solidFill>
              <a:latin typeface="Helvetica Neue"/>
              <a:ea typeface="Helvetica Neue"/>
              <a:cs typeface="Helvetica Neue"/>
              <a:sym typeface="Helvetica Neue"/>
            </a:endParaRPr>
          </a:p>
        </p:txBody>
      </p:sp>
      <p:sp>
        <p:nvSpPr>
          <p:cNvPr id="126" name="Google Shape;126;p2"/>
          <p:cNvSpPr txBox="1"/>
          <p:nvPr/>
        </p:nvSpPr>
        <p:spPr>
          <a:xfrm>
            <a:off x="2381276" y="4663913"/>
            <a:ext cx="6267600" cy="5232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err="1">
                <a:solidFill>
                  <a:srgbClr val="ED9DAB"/>
                </a:solidFill>
                <a:latin typeface="Helvetica Neue"/>
                <a:ea typeface="Helvetica Neue"/>
                <a:cs typeface="Helvetica Neue"/>
                <a:sym typeface="Helvetica Neue"/>
              </a:rPr>
              <a:t>prepoznali</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dobre</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prakse</a:t>
            </a:r>
            <a:r>
              <a:rPr lang="en-US" sz="2800" b="1" dirty="0">
                <a:solidFill>
                  <a:srgbClr val="ED9DAB"/>
                </a:solidFill>
                <a:latin typeface="Helvetica Neue"/>
                <a:ea typeface="Helvetica Neue"/>
                <a:cs typeface="Helvetica Neue"/>
                <a:sym typeface="Helvetica Neue"/>
              </a:rPr>
              <a:t> </a:t>
            </a:r>
            <a:endParaRPr sz="2800" b="1" dirty="0">
              <a:solidFill>
                <a:srgbClr val="ED9DAB"/>
              </a:solidFill>
              <a:latin typeface="Helvetica Neue"/>
              <a:ea typeface="Helvetica Neue"/>
              <a:cs typeface="Helvetica Neue"/>
              <a:sym typeface="Helvetica Neue"/>
            </a:endParaRPr>
          </a:p>
        </p:txBody>
      </p:sp>
      <p:pic>
        <p:nvPicPr>
          <p:cNvPr id="127" name="Google Shape;127;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27449" y="3845240"/>
            <a:ext cx="6597239" cy="3503307"/>
          </a:xfrm>
          <a:prstGeom prst="rect">
            <a:avLst/>
          </a:prstGeom>
          <a:noFill/>
          <a:ln>
            <a:noFill/>
          </a:ln>
        </p:spPr>
      </p:pic>
      <p:pic>
        <p:nvPicPr>
          <p:cNvPr id="128" name="Google Shape;128;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515689" y="5620254"/>
            <a:ext cx="467367" cy="450740"/>
          </a:xfrm>
          <a:prstGeom prst="rect">
            <a:avLst/>
          </a:prstGeom>
          <a:noFill/>
          <a:ln>
            <a:noFill/>
          </a:ln>
        </p:spPr>
      </p:pic>
      <p:sp>
        <p:nvSpPr>
          <p:cNvPr id="129" name="Google Shape;129;p2"/>
          <p:cNvSpPr txBox="1"/>
          <p:nvPr/>
        </p:nvSpPr>
        <p:spPr>
          <a:xfrm>
            <a:off x="2397117" y="6513438"/>
            <a:ext cx="7607978"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err="1">
                <a:solidFill>
                  <a:srgbClr val="ED9DAB"/>
                </a:solidFill>
                <a:latin typeface="Helvetica Neue"/>
                <a:ea typeface="Helvetica Neue"/>
                <a:cs typeface="Helvetica Neue"/>
                <a:sym typeface="Helvetica Neue"/>
              </a:rPr>
              <a:t>bili</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sposobni</a:t>
            </a:r>
            <a:r>
              <a:rPr lang="en-US" sz="2800" b="1" dirty="0">
                <a:solidFill>
                  <a:srgbClr val="ED9DAB"/>
                </a:solidFill>
                <a:latin typeface="Helvetica Neue"/>
                <a:ea typeface="Helvetica Neue"/>
                <a:cs typeface="Helvetica Neue"/>
                <a:sym typeface="Helvetica Neue"/>
              </a:rPr>
              <a:t> vzpostaviti dobro uravnotežen delovni/zasebni življenjski slog</a:t>
            </a:r>
            <a:endParaRPr sz="2800" b="1" dirty="0">
              <a:solidFill>
                <a:srgbClr val="ED9DAB"/>
              </a:solidFill>
              <a:latin typeface="Helvetica Neue"/>
              <a:ea typeface="Helvetica Neue"/>
              <a:cs typeface="Helvetica Neue"/>
              <a:sym typeface="Helvetica Neue"/>
            </a:endParaRPr>
          </a:p>
        </p:txBody>
      </p:sp>
      <p:sp>
        <p:nvSpPr>
          <p:cNvPr id="133" name="Google Shape;133;p2"/>
          <p:cNvSpPr txBox="1"/>
          <p:nvPr/>
        </p:nvSpPr>
        <p:spPr>
          <a:xfrm>
            <a:off x="2381275" y="5368912"/>
            <a:ext cx="7613400"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err="1">
                <a:solidFill>
                  <a:srgbClr val="ED9DAB"/>
                </a:solidFill>
                <a:latin typeface="Helvetica Neue"/>
                <a:ea typeface="Helvetica Neue"/>
                <a:cs typeface="Helvetica Neue"/>
                <a:sym typeface="Helvetica Neue"/>
              </a:rPr>
              <a:t>bili</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sposobni</a:t>
            </a:r>
            <a:r>
              <a:rPr lang="en-US" sz="2800" b="1" dirty="0">
                <a:solidFill>
                  <a:srgbClr val="ED9DAB"/>
                </a:solidFill>
                <a:latin typeface="Helvetica Neue"/>
                <a:ea typeface="Helvetica Neue"/>
                <a:cs typeface="Helvetica Neue"/>
                <a:sym typeface="Helvetica Neue"/>
              </a:rPr>
              <a:t> izbrati ustrezna orodja in tehnologijo za </a:t>
            </a:r>
            <a:r>
              <a:rPr lang="en-US" sz="2800" b="1" dirty="0" err="1">
                <a:solidFill>
                  <a:srgbClr val="ED9DAB"/>
                </a:solidFill>
                <a:latin typeface="Helvetica Neue"/>
                <a:ea typeface="Helvetica Neue"/>
                <a:cs typeface="Helvetica Neue"/>
                <a:sym typeface="Helvetica Neue"/>
              </a:rPr>
              <a:t>pametno</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delo</a:t>
            </a:r>
            <a:endParaRPr sz="2800" b="1" dirty="0">
              <a:solidFill>
                <a:srgbClr val="ED9DAB"/>
              </a:solidFill>
              <a:latin typeface="Helvetica Neue"/>
              <a:ea typeface="Helvetica Neue"/>
              <a:cs typeface="Helvetica Neue"/>
              <a:sym typeface="Helvetica Neue"/>
            </a:endParaRPr>
          </a:p>
        </p:txBody>
      </p:sp>
      <p:pic>
        <p:nvPicPr>
          <p:cNvPr id="134" name="Google Shape;13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496307" y="7680480"/>
            <a:ext cx="467367" cy="450740"/>
          </a:xfrm>
          <a:prstGeom prst="rect">
            <a:avLst/>
          </a:prstGeom>
          <a:noFill/>
          <a:ln>
            <a:noFill/>
          </a:ln>
        </p:spPr>
      </p:pic>
      <p:sp>
        <p:nvSpPr>
          <p:cNvPr id="135" name="Google Shape;135;p2"/>
          <p:cNvSpPr txBox="1"/>
          <p:nvPr/>
        </p:nvSpPr>
        <p:spPr>
          <a:xfrm>
            <a:off x="2418395" y="7644251"/>
            <a:ext cx="7586700"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err="1">
                <a:solidFill>
                  <a:srgbClr val="ED9DAB"/>
                </a:solidFill>
                <a:latin typeface="Helvetica Neue"/>
                <a:ea typeface="Helvetica Neue"/>
                <a:cs typeface="Helvetica Neue"/>
                <a:sym typeface="Helvetica Neue"/>
              </a:rPr>
              <a:t>razumeli</a:t>
            </a:r>
            <a:r>
              <a:rPr lang="en-US" sz="2800" b="1" dirty="0">
                <a:solidFill>
                  <a:srgbClr val="ED9DAB"/>
                </a:solidFill>
                <a:latin typeface="Helvetica Neue"/>
                <a:ea typeface="Helvetica Neue"/>
                <a:cs typeface="Helvetica Neue"/>
                <a:sym typeface="Helvetica Neue"/>
              </a:rPr>
              <a:t> kako </a:t>
            </a:r>
            <a:r>
              <a:rPr lang="en-US" sz="2800" b="1" dirty="0" err="1">
                <a:solidFill>
                  <a:srgbClr val="ED9DAB"/>
                </a:solidFill>
                <a:latin typeface="Helvetica Neue"/>
                <a:ea typeface="Helvetica Neue"/>
                <a:cs typeface="Helvetica Neue"/>
                <a:sym typeface="Helvetica Neue"/>
              </a:rPr>
              <a:t>upravljati</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pametno</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delovno</a:t>
            </a:r>
            <a:r>
              <a:rPr lang="en-US" sz="2800" b="1" dirty="0">
                <a:solidFill>
                  <a:srgbClr val="ED9DAB"/>
                </a:solidFill>
                <a:latin typeface="Helvetica Neue"/>
                <a:ea typeface="Helvetica Neue"/>
                <a:cs typeface="Helvetica Neue"/>
                <a:sym typeface="Helvetica Neue"/>
              </a:rPr>
              <a:t> okolje</a:t>
            </a:r>
            <a:endParaRPr sz="2800" b="1" dirty="0">
              <a:solidFill>
                <a:srgbClr val="ED9DAB"/>
              </a:solidFill>
              <a:latin typeface="Helvetica Neue"/>
              <a:ea typeface="Helvetica Neue"/>
              <a:cs typeface="Helvetica Neue"/>
              <a:sym typeface="Helvetica Neue"/>
            </a:endParaRPr>
          </a:p>
        </p:txBody>
      </p:sp>
      <p:sp>
        <p:nvSpPr>
          <p:cNvPr id="136" name="Google Shape;136;p2"/>
          <p:cNvSpPr txBox="1"/>
          <p:nvPr/>
        </p:nvSpPr>
        <p:spPr>
          <a:xfrm>
            <a:off x="2381276" y="9061188"/>
            <a:ext cx="6267600" cy="5232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endParaRPr sz="2800" b="1">
              <a:solidFill>
                <a:srgbClr val="ED9DAB"/>
              </a:solidFill>
              <a:latin typeface="Helvetica Neue"/>
              <a:ea typeface="Helvetica Neue"/>
              <a:cs typeface="Helvetica Neue"/>
              <a:sym typeface="Helvetica Neue"/>
            </a:endParaRPr>
          </a:p>
        </p:txBody>
      </p:sp>
      <p:pic>
        <p:nvPicPr>
          <p:cNvPr id="2" name="Google Shape;128;p2">
            <a:extLst>
              <a:ext uri="{FF2B5EF4-FFF2-40B4-BE49-F238E27FC236}">
                <a16:creationId xmlns:a16="http://schemas.microsoft.com/office/drawing/2014/main" id="{C70C9D2D-5BC6-87C2-E2F8-309B2F04083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496307" y="6759857"/>
            <a:ext cx="467367" cy="4507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3"/>
          <p:cNvSpPr txBox="1"/>
          <p:nvPr/>
        </p:nvSpPr>
        <p:spPr>
          <a:xfrm>
            <a:off x="2307333" y="2812700"/>
            <a:ext cx="9017400" cy="2123618"/>
          </a:xfrm>
          <a:prstGeom prst="rect">
            <a:avLst/>
          </a:prstGeom>
          <a:noFill/>
          <a:ln>
            <a:noFill/>
          </a:ln>
        </p:spPr>
        <p:txBody>
          <a:bodyPr spcFirstLastPara="1" wrap="square" lIns="108000" tIns="45700" rIns="108000" bIns="45700" anchor="t" anchorCtr="0">
            <a:spAutoFit/>
          </a:bodyPr>
          <a:lstStyle/>
          <a:p>
            <a:pPr marL="0" lvl="0" indent="0" algn="l" rtl="0">
              <a:spcBef>
                <a:spcPts val="0"/>
              </a:spcBef>
              <a:spcAft>
                <a:spcPts val="0"/>
              </a:spcAft>
              <a:buSzPts val="1100"/>
              <a:buNone/>
            </a:pPr>
            <a:r>
              <a:rPr lang="sl-SI"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Opredelitev pametnega dela</a:t>
            </a: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342900" lvl="0" indent="-342900" algn="l" rtl="0">
              <a:spcBef>
                <a:spcPts val="0"/>
              </a:spcBef>
              <a:spcAft>
                <a:spcPts val="0"/>
              </a:spcAft>
              <a:buSzPct val="100000"/>
              <a:buFont typeface="Microsoft Sans Serif" panose="020B0604020202020204" pitchFamily="34" charset="0"/>
              <a:buChar char="•"/>
            </a:pPr>
            <a:r>
              <a:rPr lang="en-US" sz="2400" kern="1200" dirty="0" err="1">
                <a:solidFill>
                  <a:schemeClr val="tx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Definiranje</a:t>
            </a:r>
            <a:r>
              <a:rPr lang="en-US" sz="2400" kern="120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400" kern="1200" dirty="0" err="1">
                <a:solidFill>
                  <a:schemeClr val="tx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pametnega</a:t>
            </a:r>
            <a:r>
              <a:rPr lang="en-US" sz="2400" kern="120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dela</a:t>
            </a:r>
          </a:p>
          <a:p>
            <a:pPr marL="342900" lvl="0" indent="-342900" algn="l" rtl="0">
              <a:spcBef>
                <a:spcPts val="0"/>
              </a:spcBef>
              <a:spcAft>
                <a:spcPts val="0"/>
              </a:spcAft>
              <a:buSzPct val="100000"/>
              <a:buFont typeface="Microsoft Sans Serif" panose="020B0604020202020204" pitchFamily="34" charset="0"/>
              <a:buChar char="•"/>
            </a:pPr>
            <a:r>
              <a:rPr lang="en-US" sz="2400"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Načela</a:t>
            </a: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400"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pametnega</a:t>
            </a: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dela </a:t>
            </a: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0" lvl="0" indent="0" algn="l" rtl="0">
              <a:spcBef>
                <a:spcPts val="0"/>
              </a:spcBef>
              <a:spcAft>
                <a:spcPts val="0"/>
              </a:spcAft>
              <a:buClr>
                <a:schemeClr val="dk1"/>
              </a:buClr>
              <a:buSzPts val="1100"/>
              <a:buFont typeface="Arial"/>
              <a:buNone/>
            </a:pP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0" marR="0" lvl="0" indent="0" algn="l" rtl="0">
              <a:spcBef>
                <a:spcPts val="0"/>
              </a:spcBef>
              <a:spcAft>
                <a:spcPts val="0"/>
              </a:spcAft>
              <a:buNone/>
            </a:pP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p:txBody>
      </p:sp>
      <p:grpSp>
        <p:nvGrpSpPr>
          <p:cNvPr id="143" name="Google Shape;143;p3"/>
          <p:cNvGrpSpPr/>
          <p:nvPr/>
        </p:nvGrpSpPr>
        <p:grpSpPr>
          <a:xfrm>
            <a:off x="2297750" y="4391199"/>
            <a:ext cx="8685300" cy="1983721"/>
            <a:chOff x="6420993" y="1336384"/>
            <a:chExt cx="8685300" cy="1983721"/>
          </a:xfrm>
        </p:grpSpPr>
        <p:sp>
          <p:nvSpPr>
            <p:cNvPr id="144" name="Google Shape;144;p3"/>
            <p:cNvSpPr txBox="1"/>
            <p:nvPr/>
          </p:nvSpPr>
          <p:spPr>
            <a:xfrm>
              <a:off x="6420993" y="1750485"/>
              <a:ext cx="7061100" cy="156962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Arial" panose="020B0604020202020204" pitchFamily="34" charset="0"/>
                <a:buChar char="•"/>
              </a:pPr>
              <a:r>
                <a:rPr lang="en-US" sz="2400"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Postavitev</a:t>
              </a: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400"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pametnega</a:t>
              </a: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400"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delovnega</a:t>
              </a: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400"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mesta</a:t>
              </a: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a:t>
              </a:r>
            </a:p>
            <a:p>
              <a:pPr marL="342900" marR="0" lvl="0" indent="-342900" algn="l" rtl="0">
                <a:spcBef>
                  <a:spcPts val="0"/>
                </a:spcBef>
                <a:spcAft>
                  <a:spcPts val="0"/>
                </a:spcAft>
                <a:buFont typeface="Arial" panose="020B0604020202020204" pitchFamily="34" charset="0"/>
                <a:buChar char="•"/>
              </a:pPr>
              <a:r>
                <a:rPr lang="en-US" sz="2400"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Orodja</a:t>
              </a: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in tehnologije za </a:t>
              </a:r>
              <a:r>
                <a:rPr lang="en-US" sz="2400"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pametno</a:t>
              </a: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400"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delo</a:t>
              </a:r>
              <a:endParaRPr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0" marR="0" lvl="0" indent="0" algn="l" rtl="0">
                <a:spcBef>
                  <a:spcPts val="0"/>
                </a:spcBef>
                <a:spcAft>
                  <a:spcPts val="0"/>
                </a:spcAft>
                <a:buNone/>
              </a:pPr>
              <a:endParaRPr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0" marR="0" lvl="0" indent="0" algn="l" rtl="0">
                <a:spcBef>
                  <a:spcPts val="0"/>
                </a:spcBef>
                <a:spcAft>
                  <a:spcPts val="0"/>
                </a:spcAft>
                <a:buNone/>
              </a:pPr>
              <a:endParaRPr sz="2400"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p:txBody>
        </p:sp>
        <p:sp>
          <p:nvSpPr>
            <p:cNvPr id="145" name="Google Shape;145;p3"/>
            <p:cNvSpPr txBox="1"/>
            <p:nvPr/>
          </p:nvSpPr>
          <p:spPr>
            <a:xfrm>
              <a:off x="6420993" y="1336384"/>
              <a:ext cx="8685300"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Pametna</a:t>
              </a:r>
              <a:r>
                <a:rPr lang="en-US" sz="2800" b="1"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800" b="1"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delovna</a:t>
              </a:r>
              <a:r>
                <a:rPr lang="en-US" sz="2800" b="1"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800" b="1"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orodja</a:t>
              </a:r>
              <a:r>
                <a:rPr lang="en-US" sz="2800" b="1"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in </a:t>
              </a:r>
              <a:r>
                <a:rPr lang="en-US" sz="2800" b="1"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tehnologije</a:t>
              </a:r>
              <a:endParaRPr lang="en-US" sz="2800" b="1"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p:txBody>
        </p:sp>
      </p:grpSp>
      <p:grpSp>
        <p:nvGrpSpPr>
          <p:cNvPr id="146" name="Google Shape;146;p3"/>
          <p:cNvGrpSpPr/>
          <p:nvPr/>
        </p:nvGrpSpPr>
        <p:grpSpPr>
          <a:xfrm>
            <a:off x="2307311" y="5968825"/>
            <a:ext cx="7448601" cy="2090245"/>
            <a:chOff x="6366105" y="1442337"/>
            <a:chExt cx="7448601" cy="2090245"/>
          </a:xfrm>
        </p:grpSpPr>
        <p:sp>
          <p:nvSpPr>
            <p:cNvPr id="147" name="Google Shape;147;p3"/>
            <p:cNvSpPr txBox="1"/>
            <p:nvPr/>
          </p:nvSpPr>
          <p:spPr>
            <a:xfrm>
              <a:off x="6418506" y="1962962"/>
              <a:ext cx="7396200" cy="156962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Arial" panose="020B0604020202020204" pitchFamily="34" charset="0"/>
                <a:buChar char="•"/>
              </a:pP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Identifikacija dobrih praks</a:t>
              </a:r>
              <a:endParaRPr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342900" marR="0" lvl="0" indent="-342900" algn="l" rtl="0">
                <a:spcBef>
                  <a:spcPts val="0"/>
                </a:spcBef>
                <a:spcAft>
                  <a:spcPts val="0"/>
                </a:spcAft>
                <a:buFont typeface="Arial" panose="020B0604020202020204" pitchFamily="34" charset="0"/>
                <a:buChar char="•"/>
              </a:pP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Ravnovesje med </a:t>
              </a:r>
              <a:r>
                <a:rPr lang="en-US" sz="2400"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pametnim</a:t>
              </a: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400"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delom</a:t>
              </a: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in osebnim življenjem</a:t>
              </a:r>
              <a:endParaRPr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342900" marR="0" lvl="0" indent="-342900" algn="l" rtl="0">
                <a:spcBef>
                  <a:spcPts val="0"/>
                </a:spcBef>
                <a:spcAft>
                  <a:spcPts val="0"/>
                </a:spcAft>
                <a:buFont typeface="Arial" panose="020B0604020202020204" pitchFamily="34" charset="0"/>
                <a:buChar char="•"/>
              </a:pPr>
              <a:r>
                <a:rPr lang="en-US" sz="2400"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Pametno</a:t>
              </a: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400"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delo</a:t>
              </a: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in dobro počutje</a:t>
              </a:r>
              <a:endParaRPr sz="2400" dirty="0">
                <a:highlight>
                  <a:schemeClr val="lt1"/>
                </a:highlight>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48" name="Google Shape;148;p3"/>
            <p:cNvSpPr txBox="1"/>
            <p:nvPr/>
          </p:nvSpPr>
          <p:spPr>
            <a:xfrm>
              <a:off x="6366105" y="1442337"/>
              <a:ext cx="7396200" cy="9543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Dobre</a:t>
              </a:r>
              <a:r>
                <a:rPr lang="en-US"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800" b="1"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prakse</a:t>
              </a:r>
              <a:r>
                <a:rPr lang="en-US"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800" b="1"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pametnega</a:t>
              </a:r>
              <a:r>
                <a:rPr lang="en-US"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dela</a:t>
              </a: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0" marR="0" lvl="0" indent="0" algn="l" rtl="0">
                <a:spcBef>
                  <a:spcPts val="0"/>
                </a:spcBef>
                <a:spcAft>
                  <a:spcPts val="0"/>
                </a:spcAft>
                <a:buNone/>
              </a:pP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p:txBody>
        </p:sp>
      </p:grpSp>
      <p:pic>
        <p:nvPicPr>
          <p:cNvPr id="149" name="Google Shape;149;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35471" y="2939254"/>
            <a:ext cx="467367" cy="450740"/>
          </a:xfrm>
          <a:prstGeom prst="rect">
            <a:avLst/>
          </a:prstGeom>
          <a:noFill/>
          <a:ln>
            <a:noFill/>
          </a:ln>
        </p:spPr>
      </p:pic>
      <p:pic>
        <p:nvPicPr>
          <p:cNvPr id="150" name="Google Shape;1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2986" y="4426837"/>
            <a:ext cx="467367" cy="450740"/>
          </a:xfrm>
          <a:prstGeom prst="rect">
            <a:avLst/>
          </a:prstGeom>
          <a:noFill/>
          <a:ln>
            <a:noFill/>
          </a:ln>
        </p:spPr>
      </p:pic>
      <p:pic>
        <p:nvPicPr>
          <p:cNvPr id="151" name="Google Shape;151;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35469" y="5914439"/>
            <a:ext cx="467367" cy="450740"/>
          </a:xfrm>
          <a:prstGeom prst="rect">
            <a:avLst/>
          </a:prstGeom>
          <a:noFill/>
          <a:ln>
            <a:noFill/>
          </a:ln>
        </p:spPr>
      </p:pic>
      <p:pic>
        <p:nvPicPr>
          <p:cNvPr id="152" name="Google Shape;152;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30000" y="3157867"/>
            <a:ext cx="5791200" cy="4583142"/>
          </a:xfrm>
          <a:prstGeom prst="rect">
            <a:avLst/>
          </a:prstGeom>
          <a:noFill/>
          <a:ln>
            <a:noFill/>
          </a:ln>
        </p:spPr>
      </p:pic>
      <p:sp>
        <p:nvSpPr>
          <p:cNvPr id="2" name="Google Shape;140;p3">
            <a:extLst>
              <a:ext uri="{FF2B5EF4-FFF2-40B4-BE49-F238E27FC236}">
                <a16:creationId xmlns:a16="http://schemas.microsoft.com/office/drawing/2014/main" id="{6A686BB6-A82D-C18F-8686-0F78CF31DB31}"/>
              </a:ext>
            </a:extLst>
          </p:cNvPr>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Kazalo</a:t>
            </a:r>
            <a:endParaRPr sz="4400" b="1" dirty="0">
              <a:solidFill>
                <a:srgbClr val="D00B24"/>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b288c97b5c_0_40"/>
          <p:cNvSpPr txBox="1"/>
          <p:nvPr/>
        </p:nvSpPr>
        <p:spPr>
          <a:xfrm>
            <a:off x="1562675" y="1374938"/>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1. </a:t>
            </a:r>
            <a:r>
              <a:rPr lang="en-US" sz="4400" b="1" dirty="0" err="1">
                <a:solidFill>
                  <a:srgbClr val="D00B24"/>
                </a:solidFill>
                <a:highlight>
                  <a:schemeClr val="lt1"/>
                </a:highlight>
              </a:rPr>
              <a:t>Opredelitev</a:t>
            </a:r>
            <a:r>
              <a:rPr lang="en-US" sz="4400" b="1" dirty="0">
                <a:solidFill>
                  <a:srgbClr val="D00B24"/>
                </a:solidFill>
                <a:highlight>
                  <a:schemeClr val="lt1"/>
                </a:highlight>
              </a:rPr>
              <a:t> </a:t>
            </a:r>
            <a:r>
              <a:rPr lang="en-US" sz="4400" b="1" dirty="0" err="1">
                <a:solidFill>
                  <a:srgbClr val="D00B24"/>
                </a:solidFill>
                <a:highlight>
                  <a:schemeClr val="lt1"/>
                </a:highlight>
              </a:rPr>
              <a:t>pametnega</a:t>
            </a:r>
            <a:r>
              <a:rPr lang="en-US" sz="4400" b="1" dirty="0">
                <a:solidFill>
                  <a:srgbClr val="D00B24"/>
                </a:solidFill>
                <a:highlight>
                  <a:schemeClr val="lt1"/>
                </a:highlight>
              </a:rPr>
              <a:t> dela</a:t>
            </a:r>
            <a:endParaRPr sz="4400" b="1" dirty="0">
              <a:solidFill>
                <a:srgbClr val="D00B24"/>
              </a:solidFill>
            </a:endParaRPr>
          </a:p>
        </p:txBody>
      </p:sp>
      <p:sp>
        <p:nvSpPr>
          <p:cNvPr id="158" name="Google Shape;158;g1b288c97b5c_0_40"/>
          <p:cNvSpPr txBox="1"/>
          <p:nvPr/>
        </p:nvSpPr>
        <p:spPr>
          <a:xfrm>
            <a:off x="1562675" y="2407250"/>
            <a:ext cx="15350400" cy="6120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2800" b="1" dirty="0">
                <a:solidFill>
                  <a:schemeClr val="dk1"/>
                </a:solidFill>
                <a:highlight>
                  <a:schemeClr val="lt1"/>
                </a:highlight>
                <a:latin typeface="Helvetica Neue"/>
                <a:ea typeface="Helvetica Neue"/>
                <a:cs typeface="Helvetica Neue"/>
                <a:sym typeface="Helvetica Neue"/>
              </a:rPr>
              <a:t>Kaj je pametno delo?</a:t>
            </a:r>
            <a:endParaRPr sz="2800" b="1"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SzPts val="1100"/>
              <a:buNone/>
            </a:pPr>
            <a:r>
              <a:rPr lang="en-US" sz="2800" dirty="0" err="1">
                <a:solidFill>
                  <a:schemeClr val="dk1"/>
                </a:solidFill>
                <a:highlight>
                  <a:schemeClr val="lt1"/>
                </a:highlight>
                <a:latin typeface="Helvetica Neue"/>
                <a:ea typeface="Helvetica Neue"/>
                <a:cs typeface="Helvetica Neue"/>
                <a:sym typeface="Helvetica Neue"/>
              </a:rPr>
              <a:t>Pametno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delo</a:t>
            </a:r>
            <a:r>
              <a:rPr lang="en-US" sz="2800" dirty="0">
                <a:solidFill>
                  <a:schemeClr val="dk1"/>
                </a:solidFill>
                <a:highlight>
                  <a:schemeClr val="lt1"/>
                </a:highlight>
                <a:latin typeface="Helvetica Neue"/>
                <a:ea typeface="Helvetica Neue"/>
                <a:cs typeface="Helvetica Neue"/>
                <a:sym typeface="Helvetica Neue"/>
              </a:rPr>
              <a:t> je </a:t>
            </a:r>
            <a:r>
              <a:rPr lang="en-US" sz="2800" dirty="0" err="1">
                <a:solidFill>
                  <a:schemeClr val="dk1"/>
                </a:solidFill>
                <a:highlight>
                  <a:schemeClr val="lt1"/>
                </a:highlight>
                <a:latin typeface="Helvetica Neue"/>
                <a:ea typeface="Helvetica Neue"/>
                <a:cs typeface="Helvetica Neue"/>
                <a:sym typeface="Helvetica Neue"/>
              </a:rPr>
              <a:t>poslovno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osredotočen</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pristop</a:t>
            </a:r>
            <a:r>
              <a:rPr lang="en-US" sz="2800" dirty="0">
                <a:solidFill>
                  <a:schemeClr val="dk1"/>
                </a:solidFill>
                <a:highlight>
                  <a:schemeClr val="lt1"/>
                </a:highlight>
                <a:latin typeface="Helvetica Neue"/>
                <a:ea typeface="Helvetica Neue"/>
                <a:cs typeface="Helvetica Neue"/>
                <a:sym typeface="Helvetica Neue"/>
              </a:rPr>
              <a:t> k </a:t>
            </a:r>
            <a:r>
              <a:rPr lang="en-US" sz="2800" dirty="0" err="1">
                <a:solidFill>
                  <a:schemeClr val="dk1"/>
                </a:solidFill>
                <a:highlight>
                  <a:schemeClr val="lt1"/>
                </a:highlight>
                <a:latin typeface="Helvetica Neue"/>
                <a:ea typeface="Helvetica Neue"/>
                <a:cs typeface="Helvetica Neue"/>
                <a:sym typeface="Helvetica Neue"/>
              </a:rPr>
              <a:t>fleksibilnemy</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delu</a:t>
            </a:r>
            <a:r>
              <a:rPr lang="en-US" sz="2800" dirty="0">
                <a:solidFill>
                  <a:schemeClr val="dk1"/>
                </a:solidFill>
                <a:highlight>
                  <a:schemeClr val="lt1"/>
                </a:highlight>
                <a:latin typeface="Helvetica Neue"/>
                <a:ea typeface="Helvetica Neue"/>
                <a:cs typeface="Helvetica Neue"/>
                <a:sym typeface="Helvetica Neue"/>
              </a:rPr>
              <a:t>, ki </a:t>
            </a:r>
            <a:r>
              <a:rPr lang="en-US" sz="2800" dirty="0" err="1">
                <a:solidFill>
                  <a:schemeClr val="dk1"/>
                </a:solidFill>
                <a:highlight>
                  <a:schemeClr val="lt1"/>
                </a:highlight>
                <a:latin typeface="Helvetica Neue"/>
                <a:ea typeface="Helvetica Neue"/>
                <a:cs typeface="Helvetica Neue"/>
                <a:sym typeface="Helvetica Neue"/>
              </a:rPr>
              <a:t>zagotavlja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večjo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učinkovitost</a:t>
            </a:r>
            <a:r>
              <a:rPr lang="en-US" sz="2800" dirty="0">
                <a:solidFill>
                  <a:schemeClr val="dk1"/>
                </a:solidFill>
                <a:highlight>
                  <a:schemeClr val="lt1"/>
                </a:highlight>
                <a:latin typeface="Helvetica Neue"/>
                <a:ea typeface="Helvetica Neue"/>
                <a:cs typeface="Helvetica Neue"/>
                <a:sym typeface="Helvetica Neue"/>
              </a:rPr>
              <a:t> in </a:t>
            </a:r>
            <a:r>
              <a:rPr lang="en-US" sz="2800" dirty="0" err="1">
                <a:solidFill>
                  <a:schemeClr val="dk1"/>
                </a:solidFill>
                <a:highlight>
                  <a:schemeClr val="lt1"/>
                </a:highlight>
                <a:latin typeface="Helvetica Neue"/>
                <a:ea typeface="Helvetica Neue"/>
                <a:cs typeface="Helvetica Neue"/>
                <a:sym typeface="Helvetica Neue"/>
              </a:rPr>
              <a:t>uspešnost</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pri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organizaciji</a:t>
            </a:r>
            <a:r>
              <a:rPr lang="en-US" sz="2800" dirty="0">
                <a:solidFill>
                  <a:schemeClr val="dk1"/>
                </a:solidFill>
                <a:highlight>
                  <a:schemeClr val="lt1"/>
                </a:highlight>
                <a:latin typeface="Helvetica Neue"/>
                <a:ea typeface="Helvetica Neue"/>
                <a:cs typeface="Helvetica Neue"/>
                <a:sym typeface="Helvetica Neue"/>
              </a:rPr>
              <a:t> dela, </a:t>
            </a:r>
            <a:r>
              <a:rPr lang="en-US" sz="2800" dirty="0" err="1">
                <a:solidFill>
                  <a:schemeClr val="dk1"/>
                </a:solidFill>
                <a:highlight>
                  <a:schemeClr val="lt1"/>
                </a:highlight>
                <a:latin typeface="Helvetica Neue"/>
                <a:ea typeface="Helvetica Neue"/>
                <a:cs typeface="Helvetica Neue"/>
                <a:sym typeface="Helvetica Neue"/>
              </a:rPr>
              <a:t>zagotavljanju</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storitev</a:t>
            </a:r>
            <a:r>
              <a:rPr lang="en-US" sz="2800" dirty="0">
                <a:solidFill>
                  <a:schemeClr val="dk1"/>
                </a:solidFill>
                <a:highlight>
                  <a:schemeClr val="lt1"/>
                </a:highlight>
                <a:latin typeface="Helvetica Neue"/>
                <a:ea typeface="Helvetica Neue"/>
                <a:cs typeface="Helvetica Neue"/>
                <a:sym typeface="Helvetica Neue"/>
              </a:rPr>
              <a:t> in </a:t>
            </a:r>
            <a:r>
              <a:rPr lang="en-US" sz="2800" dirty="0" err="1">
                <a:solidFill>
                  <a:schemeClr val="dk1"/>
                </a:solidFill>
                <a:highlight>
                  <a:schemeClr val="lt1"/>
                </a:highlight>
                <a:latin typeface="Helvetica Neue"/>
                <a:ea typeface="Helvetica Neue"/>
                <a:cs typeface="Helvetica Neue"/>
                <a:sym typeface="Helvetica Neue"/>
              </a:rPr>
              <a:t>organizacijski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agilnosti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ter</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prednostih</a:t>
            </a:r>
            <a:r>
              <a:rPr lang="en-US" sz="2800" dirty="0">
                <a:solidFill>
                  <a:schemeClr val="dk1"/>
                </a:solidFill>
                <a:highlight>
                  <a:schemeClr val="lt1"/>
                </a:highlight>
                <a:latin typeface="Helvetica Neue"/>
                <a:ea typeface="Helvetica Neue"/>
                <a:cs typeface="Helvetica Neue"/>
                <a:sym typeface="Helvetica Neue"/>
              </a:rPr>
              <a:t> za </a:t>
            </a:r>
            <a:r>
              <a:rPr lang="en-US" sz="2800" dirty="0" err="1">
                <a:solidFill>
                  <a:schemeClr val="dk1"/>
                </a:solidFill>
                <a:highlight>
                  <a:schemeClr val="lt1"/>
                </a:highlight>
                <a:latin typeface="Helvetica Neue"/>
                <a:ea typeface="Helvetica Neue"/>
                <a:cs typeface="Helvetica Neue"/>
                <a:sym typeface="Helvetica Neue"/>
              </a:rPr>
              <a:t>zaposlene</a:t>
            </a:r>
            <a:r>
              <a:rPr lang="en-US" sz="2800" dirty="0">
                <a:solidFill>
                  <a:schemeClr val="dk1"/>
                </a:solidFill>
                <a:highlight>
                  <a:schemeClr val="lt1"/>
                </a:highlight>
                <a:latin typeface="Helvetica Neue"/>
                <a:ea typeface="Helvetica Neue"/>
                <a:cs typeface="Helvetica Neue"/>
                <a:sym typeface="Helvetica Neue"/>
              </a:rPr>
              <a:t>.</a:t>
            </a:r>
          </a:p>
          <a:p>
            <a:pPr marL="0" lvl="0" indent="0" algn="l" rtl="0">
              <a:spcBef>
                <a:spcPts val="0"/>
              </a:spcBef>
              <a:spcAft>
                <a:spcPts val="0"/>
              </a:spcAft>
              <a:buSzPts val="1100"/>
              <a:buNone/>
            </a:pPr>
            <a:r>
              <a:rPr lang="en-US" sz="2800" dirty="0" err="1">
                <a:solidFill>
                  <a:schemeClr val="dk1"/>
                </a:solidFill>
                <a:highlight>
                  <a:schemeClr val="lt1"/>
                </a:highlight>
                <a:latin typeface="Helvetica Neue"/>
                <a:ea typeface="Helvetica Neue"/>
                <a:cs typeface="Helvetica Neue"/>
                <a:sym typeface="Helvetica Neue"/>
              </a:rPr>
              <a:t>Ključne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značilnosti</a:t>
            </a:r>
            <a:r>
              <a:rPr lang="en-US" sz="2800" dirty="0">
                <a:solidFill>
                  <a:schemeClr val="dk1"/>
                </a:solidFill>
                <a:highlight>
                  <a:schemeClr val="lt1"/>
                </a:highlight>
                <a:latin typeface="Helvetica Neue"/>
                <a:ea typeface="Helvetica Neue"/>
                <a:cs typeface="Helvetica Neue"/>
                <a:sym typeface="Helvetica Neue"/>
              </a:rPr>
              <a:t> so </a:t>
            </a:r>
            <a:r>
              <a:rPr lang="en-US" sz="2800" dirty="0" err="1">
                <a:solidFill>
                  <a:schemeClr val="dk1"/>
                </a:solidFill>
                <a:highlight>
                  <a:schemeClr val="lt1"/>
                </a:highlight>
                <a:latin typeface="Helvetica Neue"/>
                <a:ea typeface="Helvetica Neue"/>
                <a:cs typeface="Helvetica Neue"/>
                <a:sym typeface="Helvetica Neue"/>
              </a:rPr>
              <a:t>upravljanje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na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podlagi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rezultatov</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kultura</a:t>
            </a:r>
            <a:r>
              <a:rPr lang="en-US" sz="2800" dirty="0">
                <a:solidFill>
                  <a:schemeClr val="dk1"/>
                </a:solidFill>
                <a:highlight>
                  <a:schemeClr val="lt1"/>
                </a:highlight>
                <a:latin typeface="Helvetica Neue"/>
                <a:ea typeface="Helvetica Neue"/>
                <a:cs typeface="Helvetica Neue"/>
                <a:sym typeface="Helvetica Neue"/>
              </a:rPr>
              <a:t>, ki </a:t>
            </a:r>
            <a:r>
              <a:rPr lang="en-US" sz="2800" dirty="0" err="1">
                <a:solidFill>
                  <a:schemeClr val="dk1"/>
                </a:solidFill>
                <a:highlight>
                  <a:schemeClr val="lt1"/>
                </a:highlight>
                <a:latin typeface="Helvetica Neue"/>
                <a:ea typeface="Helvetica Neue"/>
                <a:cs typeface="Helvetica Neue"/>
                <a:sym typeface="Helvetica Neue"/>
              </a:rPr>
              <a:t>temelji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na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zaupanju</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visoka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stopnja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avtonomije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prilagodljivost</a:t>
            </a:r>
            <a:r>
              <a:rPr lang="en-US" sz="2800" dirty="0">
                <a:solidFill>
                  <a:schemeClr val="dk1"/>
                </a:solidFill>
                <a:highlight>
                  <a:schemeClr val="lt1"/>
                </a:highlight>
                <a:latin typeface="Helvetica Neue"/>
                <a:ea typeface="Helvetica Neue"/>
                <a:cs typeface="Helvetica Neue"/>
                <a:sym typeface="Helvetica Neue"/>
              </a:rPr>
              <a:t> glede </a:t>
            </a:r>
            <a:r>
              <a:rPr lang="en-US" sz="2800" dirty="0" err="1">
                <a:solidFill>
                  <a:schemeClr val="dk1"/>
                </a:solidFill>
                <a:highlight>
                  <a:schemeClr val="lt1"/>
                </a:highlight>
                <a:latin typeface="Helvetica Neue"/>
                <a:ea typeface="Helvetica Neue"/>
                <a:cs typeface="Helvetica Neue"/>
                <a:sym typeface="Helvetica Neue"/>
              </a:rPr>
              <a:t>časa</a:t>
            </a:r>
            <a:r>
              <a:rPr lang="en-US" sz="2800" dirty="0">
                <a:solidFill>
                  <a:schemeClr val="dk1"/>
                </a:solidFill>
                <a:highlight>
                  <a:schemeClr val="lt1"/>
                </a:highlight>
                <a:latin typeface="Helvetica Neue"/>
                <a:ea typeface="Helvetica Neue"/>
                <a:cs typeface="Helvetica Neue"/>
                <a:sym typeface="Helvetica Neue"/>
              </a:rPr>
              <a:t> in </a:t>
            </a:r>
            <a:r>
              <a:rPr lang="en-US" sz="2800" dirty="0" err="1">
                <a:solidFill>
                  <a:schemeClr val="dk1"/>
                </a:solidFill>
                <a:highlight>
                  <a:schemeClr val="lt1"/>
                </a:highlight>
                <a:latin typeface="Helvetica Neue"/>
                <a:ea typeface="Helvetica Neue"/>
                <a:cs typeface="Helvetica Neue"/>
                <a:sym typeface="Helvetica Neue"/>
              </a:rPr>
              <a:t>lokacije</a:t>
            </a:r>
            <a:r>
              <a:rPr lang="en-US" sz="2800" dirty="0">
                <a:solidFill>
                  <a:schemeClr val="dk1"/>
                </a:solidFill>
                <a:highlight>
                  <a:schemeClr val="lt1"/>
                </a:highlight>
                <a:latin typeface="Helvetica Neue"/>
                <a:ea typeface="Helvetica Neue"/>
                <a:cs typeface="Helvetica Neue"/>
                <a:sym typeface="Helvetica Neue"/>
              </a:rPr>
              <a:t> dela, nova </a:t>
            </a:r>
            <a:r>
              <a:rPr lang="en-US" sz="2800" dirty="0" err="1">
                <a:solidFill>
                  <a:schemeClr val="dk1"/>
                </a:solidFill>
                <a:highlight>
                  <a:schemeClr val="lt1"/>
                </a:highlight>
                <a:latin typeface="Helvetica Neue"/>
                <a:ea typeface="Helvetica Neue"/>
                <a:cs typeface="Helvetica Neue"/>
                <a:sym typeface="Helvetica Neue"/>
              </a:rPr>
              <a:t>orodja</a:t>
            </a:r>
            <a:r>
              <a:rPr lang="en-US" sz="2800" dirty="0">
                <a:solidFill>
                  <a:schemeClr val="dk1"/>
                </a:solidFill>
                <a:highlight>
                  <a:schemeClr val="lt1"/>
                </a:highlight>
                <a:latin typeface="Helvetica Neue"/>
                <a:ea typeface="Helvetica Neue"/>
                <a:cs typeface="Helvetica Neue"/>
                <a:sym typeface="Helvetica Neue"/>
              </a:rPr>
              <a:t> in </a:t>
            </a:r>
            <a:r>
              <a:rPr lang="en-US" sz="2800" dirty="0" err="1">
                <a:solidFill>
                  <a:schemeClr val="dk1"/>
                </a:solidFill>
                <a:highlight>
                  <a:schemeClr val="lt1"/>
                </a:highlight>
                <a:latin typeface="Helvetica Neue"/>
                <a:ea typeface="Helvetica Neue"/>
                <a:cs typeface="Helvetica Neue"/>
                <a:sym typeface="Helvetica Neue"/>
              </a:rPr>
              <a:t>delovna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okolja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manjša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odvisnost</a:t>
            </a:r>
            <a:r>
              <a:rPr lang="en-US" sz="2800" dirty="0">
                <a:solidFill>
                  <a:schemeClr val="dk1"/>
                </a:solidFill>
                <a:highlight>
                  <a:schemeClr val="lt1"/>
                </a:highlight>
                <a:latin typeface="Helvetica Neue"/>
                <a:ea typeface="Helvetica Neue"/>
                <a:cs typeface="Helvetica Neue"/>
                <a:sym typeface="Helvetica Neue"/>
              </a:rPr>
              <a:t> od </a:t>
            </a:r>
            <a:r>
              <a:rPr lang="en-US" sz="2800" dirty="0" err="1">
                <a:solidFill>
                  <a:schemeClr val="dk1"/>
                </a:solidFill>
                <a:highlight>
                  <a:schemeClr val="lt1"/>
                </a:highlight>
                <a:latin typeface="Helvetica Neue"/>
                <a:ea typeface="Helvetica Neue"/>
                <a:cs typeface="Helvetica Neue"/>
                <a:sym typeface="Helvetica Neue"/>
              </a:rPr>
              <a:t>fizičnih</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virov</a:t>
            </a:r>
            <a:r>
              <a:rPr lang="en-US" sz="2800" dirty="0">
                <a:solidFill>
                  <a:schemeClr val="dk1"/>
                </a:solidFill>
                <a:highlight>
                  <a:schemeClr val="lt1"/>
                </a:highlight>
                <a:latin typeface="Helvetica Neue"/>
                <a:ea typeface="Helvetica Neue"/>
                <a:cs typeface="Helvetica Neue"/>
                <a:sym typeface="Helvetica Neue"/>
              </a:rPr>
              <a:t> in </a:t>
            </a:r>
            <a:r>
              <a:rPr lang="en-US" sz="2800" dirty="0" err="1">
                <a:solidFill>
                  <a:schemeClr val="dk1"/>
                </a:solidFill>
                <a:highlight>
                  <a:schemeClr val="lt1"/>
                </a:highlight>
                <a:latin typeface="Helvetica Neue"/>
                <a:ea typeface="Helvetica Neue"/>
                <a:cs typeface="Helvetica Neue"/>
                <a:sym typeface="Helvetica Neue"/>
              </a:rPr>
              <a:t>odprtost</a:t>
            </a:r>
            <a:r>
              <a:rPr lang="en-US" sz="2800" dirty="0">
                <a:solidFill>
                  <a:schemeClr val="dk1"/>
                </a:solidFill>
                <a:highlight>
                  <a:schemeClr val="lt1"/>
                </a:highlight>
                <a:latin typeface="Helvetica Neue"/>
                <a:ea typeface="Helvetica Neue"/>
                <a:cs typeface="Helvetica Neue"/>
                <a:sym typeface="Helvetica Neue"/>
              </a:rPr>
              <a:t> za </a:t>
            </a:r>
            <a:r>
              <a:rPr lang="en-US" sz="2800" dirty="0" err="1">
                <a:solidFill>
                  <a:schemeClr val="dk1"/>
                </a:solidFill>
                <a:highlight>
                  <a:schemeClr val="lt1"/>
                </a:highlight>
                <a:latin typeface="Helvetica Neue"/>
                <a:ea typeface="Helvetica Neue"/>
                <a:cs typeface="Helvetica Neue"/>
                <a:sym typeface="Helvetica Neue"/>
              </a:rPr>
              <a:t>stalne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spremembe</a:t>
            </a:r>
            <a:r>
              <a:rPr lang="en-US" sz="2800" dirty="0">
                <a:solidFill>
                  <a:schemeClr val="dk1"/>
                </a:solidFill>
                <a:highlight>
                  <a:schemeClr val="lt1"/>
                </a:highlight>
                <a:latin typeface="Helvetica Neue"/>
                <a:ea typeface="Helvetica Neue"/>
                <a:cs typeface="Helvetica Neue"/>
                <a:sym typeface="Helvetica Neue"/>
              </a:rPr>
              <a:t>.</a:t>
            </a:r>
          </a:p>
          <a:p>
            <a:pPr marL="0" lvl="0" indent="0" algn="l" rtl="0">
              <a:spcBef>
                <a:spcPts val="0"/>
              </a:spcBef>
              <a:spcAft>
                <a:spcPts val="0"/>
              </a:spcAft>
              <a:buSzPts val="1100"/>
              <a:buNone/>
            </a:pP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SzPts val="1100"/>
              <a:buNone/>
            </a:pPr>
            <a:r>
              <a:rPr lang="en-US" sz="2800" dirty="0">
                <a:solidFill>
                  <a:schemeClr val="dk1"/>
                </a:solidFill>
                <a:highlight>
                  <a:schemeClr val="lt1"/>
                </a:highlight>
                <a:latin typeface="Helvetica Neue"/>
                <a:ea typeface="Helvetica Neue"/>
                <a:cs typeface="Helvetica Neue"/>
                <a:sym typeface="Helvetica Neue"/>
              </a:rPr>
              <a:t>Pametno </a:t>
            </a:r>
            <a:r>
              <a:rPr lang="en-US" sz="2800" dirty="0" err="1">
                <a:solidFill>
                  <a:schemeClr val="dk1"/>
                </a:solidFill>
                <a:highlight>
                  <a:schemeClr val="lt1"/>
                </a:highlight>
                <a:latin typeface="Helvetica Neue"/>
                <a:ea typeface="Helvetica Neue"/>
                <a:cs typeface="Helvetica Neue"/>
                <a:sym typeface="Helvetica Neue"/>
              </a:rPr>
              <a:t>delo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razlikujemo</a:t>
            </a:r>
            <a:r>
              <a:rPr lang="en-US" sz="2800" dirty="0">
                <a:solidFill>
                  <a:schemeClr val="dk1"/>
                </a:solidFill>
                <a:highlight>
                  <a:schemeClr val="lt1"/>
                </a:highlight>
                <a:latin typeface="Helvetica Neue"/>
                <a:ea typeface="Helvetica Neue"/>
                <a:cs typeface="Helvetica Neue"/>
                <a:sym typeface="Helvetica Neue"/>
              </a:rPr>
              <a:t> od:</a:t>
            </a:r>
            <a:endParaRPr sz="2800" dirty="0">
              <a:solidFill>
                <a:schemeClr val="dk1"/>
              </a:solidFill>
              <a:highlight>
                <a:schemeClr val="lt1"/>
              </a:highlight>
              <a:latin typeface="Helvetica Neue"/>
              <a:ea typeface="Helvetica Neue"/>
              <a:cs typeface="Helvetica Neue"/>
              <a:sym typeface="Helvetica Neue"/>
            </a:endParaRPr>
          </a:p>
          <a:p>
            <a:pPr marL="457200" lvl="0" indent="-387350" algn="l" rtl="0">
              <a:spcBef>
                <a:spcPts val="0"/>
              </a:spcBef>
              <a:spcAft>
                <a:spcPts val="0"/>
              </a:spcAft>
              <a:buClr>
                <a:schemeClr val="dk1"/>
              </a:buClr>
              <a:buSzPts val="2500"/>
              <a:buFont typeface="Helvetica Neue"/>
              <a:buChar char="-"/>
            </a:pPr>
            <a:r>
              <a:rPr lang="en-US" sz="2800" b="1" dirty="0">
                <a:solidFill>
                  <a:schemeClr val="dk1"/>
                </a:solidFill>
                <a:highlight>
                  <a:schemeClr val="lt1"/>
                </a:highlight>
                <a:latin typeface="Helvetica Neue"/>
                <a:ea typeface="Helvetica Neue"/>
                <a:cs typeface="Helvetica Neue"/>
                <a:sym typeface="Helvetica Neue"/>
              </a:rPr>
              <a:t>”</a:t>
            </a:r>
            <a:r>
              <a:rPr lang="en-US" sz="2800" b="1" dirty="0" err="1">
                <a:solidFill>
                  <a:schemeClr val="dk1"/>
                </a:solidFill>
                <a:highlight>
                  <a:schemeClr val="lt1"/>
                </a:highlight>
                <a:latin typeface="Helvetica Neue"/>
                <a:ea typeface="Helvetica Neue"/>
                <a:cs typeface="Helvetica Neue"/>
                <a:sym typeface="Helvetica Neue"/>
              </a:rPr>
              <a:t>teleworkinga</a:t>
            </a:r>
            <a:r>
              <a:rPr lang="en-US" sz="2800" b="1" dirty="0">
                <a:solidFill>
                  <a:schemeClr val="dk1"/>
                </a:solidFill>
                <a:highlight>
                  <a:schemeClr val="lt1"/>
                </a:highlight>
                <a:latin typeface="Helvetica Neue"/>
                <a:ea typeface="Helvetica Neue"/>
                <a:cs typeface="Helvetica Neue"/>
                <a:sym typeface="Helvetica Neue"/>
              </a:rPr>
              <a:t>”/dela na daljavo</a:t>
            </a:r>
            <a:endParaRPr sz="2800" b="1" dirty="0">
              <a:solidFill>
                <a:schemeClr val="dk1"/>
              </a:solidFill>
              <a:highlight>
                <a:schemeClr val="lt1"/>
              </a:highlight>
              <a:latin typeface="Helvetica Neue"/>
              <a:ea typeface="Helvetica Neue"/>
              <a:cs typeface="Helvetica Neue"/>
              <a:sym typeface="Helvetica Neue"/>
            </a:endParaRPr>
          </a:p>
          <a:p>
            <a:pPr marL="457200" lvl="0" indent="-387350" algn="l" rtl="0">
              <a:spcBef>
                <a:spcPts val="0"/>
              </a:spcBef>
              <a:spcAft>
                <a:spcPts val="0"/>
              </a:spcAft>
              <a:buClr>
                <a:schemeClr val="dk1"/>
              </a:buClr>
              <a:buSzPts val="2500"/>
              <a:buFont typeface="Helvetica Neue"/>
              <a:buChar char="-"/>
            </a:pPr>
            <a:r>
              <a:rPr lang="en-US" sz="2800" b="1" dirty="0" err="1">
                <a:solidFill>
                  <a:schemeClr val="dk1"/>
                </a:solidFill>
                <a:highlight>
                  <a:schemeClr val="lt1"/>
                </a:highlight>
                <a:latin typeface="Helvetica Neue"/>
                <a:ea typeface="Helvetica Neue"/>
                <a:cs typeface="Helvetica Neue"/>
                <a:sym typeface="Helvetica Neue"/>
              </a:rPr>
              <a:t>fleksibilnega</a:t>
            </a:r>
            <a:r>
              <a:rPr lang="en-US" sz="2800" b="1" dirty="0">
                <a:solidFill>
                  <a:schemeClr val="dk1"/>
                </a:solidFill>
                <a:highlight>
                  <a:schemeClr val="lt1"/>
                </a:highlight>
                <a:latin typeface="Helvetica Neue"/>
                <a:ea typeface="Helvetica Neue"/>
                <a:cs typeface="Helvetica Neue"/>
                <a:sym typeface="Helvetica Neue"/>
              </a:rPr>
              <a:t> dela</a:t>
            </a:r>
            <a:endParaRPr sz="2800" b="1" dirty="0">
              <a:solidFill>
                <a:schemeClr val="dk1"/>
              </a:solidFill>
              <a:highlight>
                <a:schemeClr val="lt1"/>
              </a:highlight>
              <a:latin typeface="Helvetica Neue"/>
              <a:ea typeface="Helvetica Neue"/>
              <a:cs typeface="Helvetica Neue"/>
              <a:sym typeface="Helvetica Neue"/>
            </a:endParaRPr>
          </a:p>
          <a:p>
            <a:pPr marL="457200" lvl="0" indent="-387350" algn="l" rtl="0">
              <a:spcBef>
                <a:spcPts val="0"/>
              </a:spcBef>
              <a:spcAft>
                <a:spcPts val="0"/>
              </a:spcAft>
              <a:buClr>
                <a:schemeClr val="dk1"/>
              </a:buClr>
              <a:buSzPts val="2500"/>
              <a:buFont typeface="Helvetica Neue"/>
              <a:buChar char="-"/>
            </a:pPr>
            <a:r>
              <a:rPr lang="en-US" sz="2800" b="1" dirty="0" err="1">
                <a:solidFill>
                  <a:schemeClr val="dk1"/>
                </a:solidFill>
                <a:highlight>
                  <a:schemeClr val="lt1"/>
                </a:highlight>
                <a:latin typeface="Helvetica Neue"/>
                <a:ea typeface="Helvetica Neue"/>
                <a:cs typeface="Helvetica Neue"/>
                <a:sym typeface="Helvetica Neue"/>
              </a:rPr>
              <a:t>hibridnega</a:t>
            </a:r>
            <a:r>
              <a:rPr lang="en-US" sz="2800" b="1" dirty="0">
                <a:solidFill>
                  <a:schemeClr val="dk1"/>
                </a:solidFill>
                <a:highlight>
                  <a:schemeClr val="lt1"/>
                </a:highlight>
                <a:latin typeface="Helvetica Neue"/>
                <a:ea typeface="Helvetica Neue"/>
                <a:cs typeface="Helvetica Neue"/>
                <a:sym typeface="Helvetica Neue"/>
              </a:rPr>
              <a:t> dela</a:t>
            </a:r>
            <a:endParaRPr sz="2800" b="1" dirty="0">
              <a:solidFill>
                <a:schemeClr val="dk1"/>
              </a:solidFill>
              <a:highlight>
                <a:schemeClr val="lt1"/>
              </a:highlight>
              <a:latin typeface="Helvetica Neue"/>
              <a:ea typeface="Helvetica Neue"/>
              <a:cs typeface="Helvetica Neue"/>
              <a:sym typeface="Helvetica Neue"/>
            </a:endParaRPr>
          </a:p>
          <a:p>
            <a:pPr marL="457200" lvl="0" indent="-387350" algn="l" rtl="0">
              <a:spcBef>
                <a:spcPts val="0"/>
              </a:spcBef>
              <a:spcAft>
                <a:spcPts val="0"/>
              </a:spcAft>
              <a:buClr>
                <a:schemeClr val="dk1"/>
              </a:buClr>
              <a:buSzPts val="2500"/>
              <a:buFont typeface="Helvetica Neue"/>
              <a:buChar char="-"/>
            </a:pPr>
            <a:r>
              <a:rPr lang="en-US" sz="2800" b="1" dirty="0" err="1">
                <a:solidFill>
                  <a:schemeClr val="dk1"/>
                </a:solidFill>
                <a:highlight>
                  <a:schemeClr val="lt1"/>
                </a:highlight>
                <a:latin typeface="Helvetica Neue"/>
                <a:ea typeface="Helvetica Neue"/>
                <a:cs typeface="Helvetica Neue"/>
                <a:sym typeface="Helvetica Neue"/>
              </a:rPr>
              <a:t>agilnega</a:t>
            </a:r>
            <a:r>
              <a:rPr lang="en-US" sz="2800" b="1" dirty="0">
                <a:solidFill>
                  <a:schemeClr val="dk1"/>
                </a:solidFill>
                <a:highlight>
                  <a:schemeClr val="lt1"/>
                </a:highlight>
                <a:latin typeface="Helvetica Neue"/>
                <a:ea typeface="Helvetica Neue"/>
                <a:cs typeface="Helvetica Neue"/>
                <a:sym typeface="Helvetica Neue"/>
              </a:rPr>
              <a:t> dela</a:t>
            </a:r>
            <a:endParaRPr sz="2800" b="1" dirty="0">
              <a:solidFill>
                <a:schemeClr val="dk1"/>
              </a:solidFill>
              <a:highlight>
                <a:schemeClr val="lt1"/>
              </a:highlight>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b288c97b5c_0_35"/>
          <p:cNvSpPr txBox="1"/>
          <p:nvPr/>
        </p:nvSpPr>
        <p:spPr>
          <a:xfrm>
            <a:off x="1447800" y="1573300"/>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1. </a:t>
            </a:r>
            <a:r>
              <a:rPr lang="en-US" sz="4400" b="1" dirty="0" err="1">
                <a:solidFill>
                  <a:srgbClr val="D00B24"/>
                </a:solidFill>
                <a:highlight>
                  <a:schemeClr val="lt1"/>
                </a:highlight>
              </a:rPr>
              <a:t>Opredelitev</a:t>
            </a:r>
            <a:r>
              <a:rPr lang="en-US" sz="4400" b="1" dirty="0">
                <a:solidFill>
                  <a:srgbClr val="D00B24"/>
                </a:solidFill>
                <a:highlight>
                  <a:schemeClr val="lt1"/>
                </a:highlight>
              </a:rPr>
              <a:t> </a:t>
            </a:r>
            <a:r>
              <a:rPr lang="en-US" sz="4400" b="1" dirty="0" err="1">
                <a:solidFill>
                  <a:srgbClr val="D00B24"/>
                </a:solidFill>
                <a:highlight>
                  <a:schemeClr val="lt1"/>
                </a:highlight>
              </a:rPr>
              <a:t>pametnega</a:t>
            </a:r>
            <a:r>
              <a:rPr lang="en-US" sz="4400" b="1" dirty="0">
                <a:solidFill>
                  <a:srgbClr val="D00B24"/>
                </a:solidFill>
                <a:highlight>
                  <a:schemeClr val="lt1"/>
                </a:highlight>
              </a:rPr>
              <a:t> dela</a:t>
            </a:r>
            <a:endParaRPr lang="en-US" sz="4400" b="1" dirty="0">
              <a:solidFill>
                <a:srgbClr val="D00B24"/>
              </a:solidFill>
            </a:endParaRPr>
          </a:p>
        </p:txBody>
      </p:sp>
      <p:sp>
        <p:nvSpPr>
          <p:cNvPr id="164" name="Google Shape;164;g1b288c97b5c_0_35"/>
          <p:cNvSpPr txBox="1"/>
          <p:nvPr/>
        </p:nvSpPr>
        <p:spPr>
          <a:xfrm>
            <a:off x="1562675" y="2513580"/>
            <a:ext cx="13182600" cy="4832052"/>
          </a:xfrm>
          <a:prstGeom prst="rect">
            <a:avLst/>
          </a:prstGeom>
          <a:noFill/>
          <a:ln>
            <a:noFill/>
          </a:ln>
        </p:spPr>
        <p:txBody>
          <a:bodyPr spcFirstLastPara="1" wrap="square" lIns="91425" tIns="45700" rIns="91425" bIns="45700" anchor="t" anchorCtr="0">
            <a:spAutoFit/>
          </a:bodyPr>
          <a:lstStyle/>
          <a:p>
            <a:pPr marL="457200" lvl="0" indent="-457200" algn="l" rtl="0">
              <a:spcBef>
                <a:spcPts val="0"/>
              </a:spcBef>
              <a:spcAft>
                <a:spcPts val="0"/>
              </a:spcAft>
              <a:buSzPct val="100000"/>
              <a:buFont typeface="Arial" panose="020B0604020202020204" pitchFamily="34" charset="0"/>
              <a:buChar char="•"/>
            </a:pPr>
            <a:r>
              <a:rPr lang="en-US" sz="2800" dirty="0" err="1">
                <a:solidFill>
                  <a:schemeClr val="dk1"/>
                </a:solidFill>
                <a:highlight>
                  <a:schemeClr val="lt1"/>
                </a:highlight>
                <a:latin typeface="Helvetica Neue"/>
                <a:ea typeface="Helvetica Neue"/>
                <a:cs typeface="Helvetica Neue"/>
                <a:sym typeface="Helvetica Neue"/>
              </a:rPr>
              <a:t>Delo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poteka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na</a:t>
            </a:r>
            <a:r>
              <a:rPr lang="en-US" sz="2800"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najučinkovitejših</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lokacijah</a:t>
            </a:r>
            <a:r>
              <a:rPr lang="en-US" sz="2800" b="1" dirty="0">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in </a:t>
            </a:r>
            <a:r>
              <a:rPr lang="en-US" sz="2800" dirty="0" err="1">
                <a:solidFill>
                  <a:schemeClr val="dk1"/>
                </a:solidFill>
                <a:highlight>
                  <a:schemeClr val="lt1"/>
                </a:highlight>
                <a:latin typeface="Helvetica Neue"/>
                <a:ea typeface="Helvetica Neue"/>
                <a:cs typeface="Helvetica Neue"/>
                <a:sym typeface="Helvetica Neue"/>
              </a:rPr>
              <a:t>ob</a:t>
            </a:r>
            <a:r>
              <a:rPr lang="en-US" sz="2800"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najučinkovitejšem</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času</a:t>
            </a:r>
            <a:r>
              <a:rPr lang="en-US" sz="2800" dirty="0">
                <a:solidFill>
                  <a:schemeClr val="dk1"/>
                </a:solidFill>
                <a:highlight>
                  <a:schemeClr val="lt1"/>
                </a:highlight>
                <a:latin typeface="Helvetica Neue"/>
                <a:ea typeface="Helvetica Neue"/>
                <a:cs typeface="Helvetica Neue"/>
                <a:sym typeface="Helvetica Neue"/>
              </a:rPr>
              <a:t>. </a:t>
            </a:r>
          </a:p>
          <a:p>
            <a:pPr marL="457200" lvl="0" indent="-457200" algn="l" rtl="0">
              <a:spcBef>
                <a:spcPts val="0"/>
              </a:spcBef>
              <a:spcAft>
                <a:spcPts val="0"/>
              </a:spcAft>
              <a:buSzPct val="100000"/>
              <a:buFont typeface="Arial" panose="020B0604020202020204" pitchFamily="34" charset="0"/>
              <a:buChar char="•"/>
            </a:pPr>
            <a:r>
              <a:rPr lang="en-US" sz="2800" b="1" dirty="0" err="1">
                <a:solidFill>
                  <a:schemeClr val="dk1"/>
                </a:solidFill>
                <a:highlight>
                  <a:schemeClr val="lt1"/>
                </a:highlight>
                <a:latin typeface="Helvetica Neue"/>
                <a:ea typeface="Helvetica Neue"/>
                <a:cs typeface="Helvetica Neue"/>
                <a:sym typeface="Helvetica Neue"/>
              </a:rPr>
              <a:t>Fleksibilnost</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postane</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norma</a:t>
            </a:r>
            <a:r>
              <a:rPr lang="en-US" sz="2800" b="1" dirty="0">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ne pa </a:t>
            </a:r>
            <a:r>
              <a:rPr lang="en-US" sz="2800" dirty="0" err="1">
                <a:solidFill>
                  <a:schemeClr val="dk1"/>
                </a:solidFill>
                <a:highlight>
                  <a:schemeClr val="lt1"/>
                </a:highlight>
                <a:latin typeface="Helvetica Neue"/>
                <a:ea typeface="Helvetica Neue"/>
                <a:cs typeface="Helvetica Neue"/>
                <a:sym typeface="Helvetica Neue"/>
              </a:rPr>
              <a:t>izjema</a:t>
            </a:r>
            <a:r>
              <a:rPr lang="en-US" sz="2800" dirty="0">
                <a:solidFill>
                  <a:schemeClr val="dk1"/>
                </a:solidFill>
                <a:highlight>
                  <a:schemeClr val="lt1"/>
                </a:highlight>
                <a:latin typeface="Helvetica Neue"/>
                <a:ea typeface="Helvetica Neue"/>
                <a:cs typeface="Helvetica Neue"/>
                <a:sym typeface="Helvetica Neue"/>
              </a:rPr>
              <a:t>.</a:t>
            </a:r>
            <a:endParaRPr sz="2800" dirty="0">
              <a:solidFill>
                <a:schemeClr val="dk1"/>
              </a:solidFill>
              <a:highlight>
                <a:schemeClr val="lt1"/>
              </a:highlight>
              <a:latin typeface="Helvetica Neue"/>
              <a:ea typeface="Helvetica Neue"/>
              <a:cs typeface="Helvetica Neue"/>
              <a:sym typeface="Helvetica Neue"/>
            </a:endParaRPr>
          </a:p>
          <a:p>
            <a:pPr marL="457200" lvl="0" indent="-457200" algn="l" rtl="0">
              <a:spcBef>
                <a:spcPts val="0"/>
              </a:spcBef>
              <a:spcAft>
                <a:spcPts val="0"/>
              </a:spcAft>
              <a:buSzPct val="100000"/>
              <a:buFont typeface="Arial" panose="020B0604020202020204" pitchFamily="34" charset="0"/>
              <a:buChar char="•"/>
            </a:pPr>
            <a:r>
              <a:rPr lang="en-US" sz="2800" dirty="0">
                <a:solidFill>
                  <a:schemeClr val="dk1"/>
                </a:solidFill>
                <a:highlight>
                  <a:schemeClr val="lt1"/>
                </a:highlight>
                <a:latin typeface="Helvetica Neue"/>
                <a:ea typeface="Helvetica Neue"/>
                <a:cs typeface="Helvetica Neue"/>
                <a:sym typeface="Helvetica Neue"/>
              </a:rPr>
              <a:t>Vsi se načeloma štejejo za upravičene do prožnega dela, brez predpostavk o ljudeh </a:t>
            </a:r>
            <a:r>
              <a:rPr lang="en-US" sz="2800" dirty="0" err="1">
                <a:solidFill>
                  <a:schemeClr val="dk1"/>
                </a:solidFill>
                <a:highlight>
                  <a:schemeClr val="lt1"/>
                </a:highlight>
                <a:latin typeface="Helvetica Neue"/>
                <a:ea typeface="Helvetica Neue"/>
                <a:cs typeface="Helvetica Neue"/>
                <a:sym typeface="Helvetica Neue"/>
              </a:rPr>
              <a:t>ali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njihovih</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vlogah</a:t>
            </a:r>
            <a:r>
              <a:rPr lang="en-US" sz="2800" dirty="0">
                <a:solidFill>
                  <a:schemeClr val="dk1"/>
                </a:solidFill>
                <a:highlight>
                  <a:schemeClr val="lt1"/>
                </a:highlight>
                <a:latin typeface="Helvetica Neue"/>
                <a:ea typeface="Helvetica Neue"/>
                <a:cs typeface="Helvetica Neue"/>
                <a:sym typeface="Helvetica Neue"/>
              </a:rPr>
              <a:t>.</a:t>
            </a:r>
            <a:endParaRPr sz="2800" dirty="0">
              <a:solidFill>
                <a:schemeClr val="dk1"/>
              </a:solidFill>
              <a:highlight>
                <a:schemeClr val="lt1"/>
              </a:highlight>
              <a:latin typeface="Helvetica Neue"/>
              <a:ea typeface="Helvetica Neue"/>
              <a:cs typeface="Helvetica Neue"/>
              <a:sym typeface="Helvetica Neue"/>
            </a:endParaRPr>
          </a:p>
          <a:p>
            <a:pPr marL="457200" lvl="0" indent="-457200" algn="l" rtl="0">
              <a:spcBef>
                <a:spcPts val="0"/>
              </a:spcBef>
              <a:spcAft>
                <a:spcPts val="0"/>
              </a:spcAft>
              <a:buSzPct val="100000"/>
              <a:buFont typeface="Arial" panose="020B0604020202020204" pitchFamily="34" charset="0"/>
              <a:buChar char="•"/>
            </a:pPr>
            <a:r>
              <a:rPr lang="en-US" sz="2800" dirty="0" err="1">
                <a:solidFill>
                  <a:schemeClr val="dk1"/>
                </a:solidFill>
                <a:highlight>
                  <a:schemeClr val="lt1"/>
                </a:highlight>
                <a:latin typeface="Helvetica Neue"/>
                <a:ea typeface="Helvetica Neue"/>
                <a:cs typeface="Helvetica Neue"/>
                <a:sym typeface="Helvetica Neue"/>
              </a:rPr>
              <a:t>Zaposleni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imajo</a:t>
            </a:r>
            <a:r>
              <a:rPr lang="en-US" sz="2800"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več</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izbire</a:t>
            </a:r>
            <a:r>
              <a:rPr lang="en-US" sz="2800" b="1" dirty="0">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glede </a:t>
            </a:r>
            <a:r>
              <a:rPr lang="en-US" sz="2800" dirty="0" err="1">
                <a:solidFill>
                  <a:schemeClr val="dk1"/>
                </a:solidFill>
                <a:highlight>
                  <a:schemeClr val="lt1"/>
                </a:highlight>
                <a:latin typeface="Helvetica Neue"/>
                <a:ea typeface="Helvetica Neue"/>
                <a:cs typeface="Helvetica Neue"/>
                <a:sym typeface="Helvetica Neue"/>
              </a:rPr>
              <a:t>tega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kje</a:t>
            </a:r>
            <a:r>
              <a:rPr lang="en-US" sz="2800" dirty="0">
                <a:solidFill>
                  <a:schemeClr val="dk1"/>
                </a:solidFill>
                <a:highlight>
                  <a:schemeClr val="lt1"/>
                </a:highlight>
                <a:latin typeface="Helvetica Neue"/>
                <a:ea typeface="Helvetica Neue"/>
                <a:cs typeface="Helvetica Neue"/>
                <a:sym typeface="Helvetica Neue"/>
              </a:rPr>
              <a:t> in </a:t>
            </a:r>
            <a:r>
              <a:rPr lang="en-US" sz="2800" dirty="0" err="1">
                <a:solidFill>
                  <a:schemeClr val="dk1"/>
                </a:solidFill>
                <a:highlight>
                  <a:schemeClr val="lt1"/>
                </a:highlight>
                <a:latin typeface="Helvetica Neue"/>
                <a:ea typeface="Helvetica Neue"/>
                <a:cs typeface="Helvetica Neue"/>
                <a:sym typeface="Helvetica Neue"/>
              </a:rPr>
              <a:t>kdaj</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bodo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delali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upoštevajoč</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poslovne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vidike</a:t>
            </a:r>
            <a:r>
              <a:rPr lang="en-US" sz="2800" dirty="0">
                <a:solidFill>
                  <a:schemeClr val="dk1"/>
                </a:solidFill>
                <a:highlight>
                  <a:schemeClr val="lt1"/>
                </a:highlight>
                <a:latin typeface="Helvetica Neue"/>
                <a:ea typeface="Helvetica Neue"/>
                <a:cs typeface="Helvetica Neue"/>
                <a:sym typeface="Helvetica Neue"/>
              </a:rPr>
              <a:t>.</a:t>
            </a:r>
          </a:p>
          <a:p>
            <a:pPr marL="457200" indent="-457200">
              <a:buSzPct val="100000"/>
              <a:buFont typeface="Arial" panose="020B0604020202020204" pitchFamily="34" charset="0"/>
              <a:buChar char="•"/>
            </a:pPr>
            <a:r>
              <a:rPr lang="en-US" sz="2800" b="1" dirty="0" err="1">
                <a:solidFill>
                  <a:schemeClr val="dk1"/>
                </a:solidFill>
                <a:highlight>
                  <a:schemeClr val="lt1"/>
                </a:highlight>
                <a:latin typeface="Helvetica Neue"/>
                <a:ea typeface="Helvetica Neue"/>
                <a:cs typeface="Helvetica Neue"/>
                <a:sym typeface="Helvetica Neue"/>
              </a:rPr>
              <a:t>Prostor</a:t>
            </a:r>
            <a:r>
              <a:rPr lang="en-US" sz="2800" b="1" dirty="0">
                <a:solidFill>
                  <a:schemeClr val="dk1"/>
                </a:solidFill>
                <a:highlight>
                  <a:schemeClr val="lt1"/>
                </a:highlight>
                <a:latin typeface="Helvetica Neue"/>
                <a:ea typeface="Helvetica Neue"/>
                <a:cs typeface="Helvetica Neue"/>
                <a:sym typeface="Helvetica Neue"/>
              </a:rPr>
              <a:t> je </a:t>
            </a:r>
            <a:r>
              <a:rPr lang="en-US" sz="2800" b="1" dirty="0" err="1">
                <a:solidFill>
                  <a:schemeClr val="dk1"/>
                </a:solidFill>
                <a:highlight>
                  <a:schemeClr val="lt1"/>
                </a:highlight>
                <a:latin typeface="Helvetica Neue"/>
                <a:ea typeface="Helvetica Neue"/>
                <a:cs typeface="Helvetica Neue"/>
                <a:sym typeface="Helvetica Neue"/>
              </a:rPr>
              <a:t>namenjen</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dejavnostim</a:t>
            </a:r>
            <a:r>
              <a:rPr lang="en-US" sz="2800" dirty="0">
                <a:solidFill>
                  <a:schemeClr val="dk1"/>
                </a:solidFill>
                <a:highlight>
                  <a:schemeClr val="lt1"/>
                </a:highlight>
                <a:latin typeface="Helvetica Neue"/>
                <a:ea typeface="Helvetica Neue"/>
                <a:cs typeface="Helvetica Neue"/>
                <a:sym typeface="Helvetica Neue"/>
              </a:rPr>
              <a:t>, ne pa </a:t>
            </a:r>
            <a:r>
              <a:rPr lang="en-US" sz="2800" dirty="0" err="1">
                <a:solidFill>
                  <a:schemeClr val="dk1"/>
                </a:solidFill>
                <a:highlight>
                  <a:schemeClr val="lt1"/>
                </a:highlight>
                <a:latin typeface="Helvetica Neue"/>
                <a:ea typeface="Helvetica Neue"/>
                <a:cs typeface="Helvetica Neue"/>
                <a:sym typeface="Helvetica Neue"/>
              </a:rPr>
              <a:t>posameznikom</a:t>
            </a:r>
            <a:r>
              <a:rPr lang="en-US" sz="2800" dirty="0">
                <a:solidFill>
                  <a:schemeClr val="dk1"/>
                </a:solidFill>
                <a:highlight>
                  <a:schemeClr val="lt1"/>
                </a:highlight>
                <a:latin typeface="Helvetica Neue"/>
                <a:ea typeface="Helvetica Neue"/>
                <a:cs typeface="Helvetica Neue"/>
                <a:sym typeface="Helvetica Neue"/>
              </a:rPr>
              <a:t> in </a:t>
            </a:r>
            <a:r>
              <a:rPr lang="en-US" sz="2800" dirty="0" err="1">
                <a:solidFill>
                  <a:schemeClr val="dk1"/>
                </a:solidFill>
                <a:highlight>
                  <a:schemeClr val="lt1"/>
                </a:highlight>
                <a:latin typeface="Helvetica Neue"/>
                <a:ea typeface="Helvetica Neue"/>
                <a:cs typeface="Helvetica Neue"/>
                <a:sym typeface="Helvetica Neue"/>
              </a:rPr>
              <a:t>ni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dodeljen</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na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podlagi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delovne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dobe</a:t>
            </a:r>
            <a:r>
              <a:rPr lang="en-US" sz="2800" dirty="0">
                <a:solidFill>
                  <a:schemeClr val="dk1"/>
                </a:solidFill>
                <a:highlight>
                  <a:schemeClr val="lt1"/>
                </a:highlight>
                <a:latin typeface="Helvetica Neue"/>
                <a:ea typeface="Helvetica Neue"/>
                <a:cs typeface="Helvetica Neue"/>
                <a:sym typeface="Helvetica Neue"/>
              </a:rPr>
              <a:t>.</a:t>
            </a:r>
          </a:p>
          <a:p>
            <a:pPr marL="457200" indent="-457200">
              <a:buSzPct val="100000"/>
              <a:buFont typeface="Arial" panose="020B0604020202020204" pitchFamily="34" charset="0"/>
              <a:buChar char="•"/>
            </a:pPr>
            <a:r>
              <a:rPr lang="en-US" sz="2800" b="1" dirty="0" err="1">
                <a:solidFill>
                  <a:schemeClr val="dk1"/>
                </a:solidFill>
                <a:highlight>
                  <a:schemeClr val="lt1"/>
                </a:highlight>
                <a:latin typeface="Helvetica Neue"/>
                <a:ea typeface="Helvetica Neue"/>
                <a:cs typeface="Helvetica Neue"/>
                <a:sym typeface="Helvetica Neue"/>
              </a:rPr>
              <a:t>Stroški</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opravljanja</a:t>
            </a:r>
            <a:r>
              <a:rPr lang="en-US" sz="2800" b="1" dirty="0">
                <a:solidFill>
                  <a:schemeClr val="dk1"/>
                </a:solidFill>
                <a:highlight>
                  <a:schemeClr val="lt1"/>
                </a:highlight>
                <a:latin typeface="Helvetica Neue"/>
                <a:ea typeface="Helvetica Neue"/>
                <a:cs typeface="Helvetica Neue"/>
                <a:sym typeface="Helvetica Neue"/>
              </a:rPr>
              <a:t> dela so </a:t>
            </a:r>
            <a:r>
              <a:rPr lang="en-US" sz="2800" b="1" dirty="0" err="1">
                <a:solidFill>
                  <a:schemeClr val="dk1"/>
                </a:solidFill>
                <a:highlight>
                  <a:schemeClr val="lt1"/>
                </a:highlight>
                <a:latin typeface="Helvetica Neue"/>
                <a:ea typeface="Helvetica Neue"/>
                <a:cs typeface="Helvetica Neue"/>
                <a:sym typeface="Helvetica Neue"/>
              </a:rPr>
              <a:t>manjši</a:t>
            </a:r>
            <a:r>
              <a:rPr lang="en-US" sz="2800" b="1" dirty="0">
                <a:solidFill>
                  <a:schemeClr val="dk1"/>
                </a:solidFill>
                <a:highlight>
                  <a:schemeClr val="lt1"/>
                </a:highlight>
                <a:latin typeface="Helvetica Neue"/>
                <a:ea typeface="Helvetica Neue"/>
                <a:cs typeface="Helvetica Neue"/>
                <a:sym typeface="Helvetica Neue"/>
              </a:rPr>
              <a:t>. </a:t>
            </a:r>
          </a:p>
          <a:p>
            <a:pPr marL="457200" indent="-457200">
              <a:buSzPct val="100000"/>
              <a:buFont typeface="Arial" panose="020B0604020202020204" pitchFamily="34" charset="0"/>
              <a:buChar char="•"/>
            </a:pPr>
            <a:r>
              <a:rPr lang="en-US" sz="2800" dirty="0" err="1">
                <a:solidFill>
                  <a:schemeClr val="dk1"/>
                </a:solidFill>
                <a:highlight>
                  <a:schemeClr val="lt1"/>
                </a:highlight>
                <a:latin typeface="Helvetica Neue"/>
                <a:ea typeface="Helvetica Neue"/>
                <a:cs typeface="Helvetica Neue"/>
                <a:sym typeface="Helvetica Neue"/>
              </a:rPr>
              <a:t>Uporaba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tehnologije</a:t>
            </a:r>
            <a:r>
              <a:rPr lang="en-US" sz="2800" dirty="0">
                <a:solidFill>
                  <a:schemeClr val="dk1"/>
                </a:solidFill>
                <a:highlight>
                  <a:schemeClr val="lt1"/>
                </a:highlight>
                <a:latin typeface="Helvetica Neue"/>
                <a:ea typeface="Helvetica Neue"/>
                <a:cs typeface="Helvetica Neue"/>
                <a:sym typeface="Helvetica Neue"/>
              </a:rPr>
              <a:t> je </a:t>
            </a:r>
            <a:r>
              <a:rPr lang="en-US" sz="2800" dirty="0" err="1">
                <a:solidFill>
                  <a:schemeClr val="dk1"/>
                </a:solidFill>
                <a:highlight>
                  <a:schemeClr val="lt1"/>
                </a:highlight>
                <a:latin typeface="Helvetica Neue"/>
                <a:ea typeface="Helvetica Neue"/>
                <a:cs typeface="Helvetica Neue"/>
                <a:sym typeface="Helvetica Neue"/>
              </a:rPr>
              <a:t>primerna</a:t>
            </a:r>
            <a:r>
              <a:rPr lang="en-US" sz="2800" dirty="0">
                <a:solidFill>
                  <a:schemeClr val="dk1"/>
                </a:solidFill>
                <a:highlight>
                  <a:schemeClr val="lt1"/>
                </a:highlight>
                <a:latin typeface="Helvetica Neue"/>
                <a:ea typeface="Helvetica Neue"/>
                <a:cs typeface="Helvetica Neue"/>
                <a:sym typeface="Helvetica Neue"/>
              </a:rPr>
              <a:t> in </a:t>
            </a:r>
            <a:r>
              <a:rPr lang="en-US" sz="2800" dirty="0" err="1">
                <a:solidFill>
                  <a:schemeClr val="dk1"/>
                </a:solidFill>
                <a:highlight>
                  <a:schemeClr val="lt1"/>
                </a:highlight>
                <a:latin typeface="Helvetica Neue"/>
                <a:ea typeface="Helvetica Neue"/>
                <a:cs typeface="Helvetica Neue"/>
                <a:sym typeface="Helvetica Neue"/>
              </a:rPr>
              <a:t>učinkovita</a:t>
            </a:r>
            <a:r>
              <a:rPr lang="en-US" sz="2800" dirty="0">
                <a:solidFill>
                  <a:schemeClr val="dk1"/>
                </a:solidFill>
                <a:highlight>
                  <a:schemeClr val="lt1"/>
                </a:highlight>
                <a:latin typeface="Helvetica Neue"/>
                <a:ea typeface="Helvetica Neue"/>
                <a:cs typeface="Helvetica Neue"/>
                <a:sym typeface="Helvetica Neue"/>
              </a:rPr>
              <a:t>. </a:t>
            </a:r>
          </a:p>
          <a:p>
            <a:pPr marL="457200" indent="-457200">
              <a:buSzPct val="100000"/>
              <a:buFont typeface="Arial" panose="020B0604020202020204" pitchFamily="34" charset="0"/>
              <a:buChar char="•"/>
            </a:pPr>
            <a:endParaRPr lang="en-US" sz="2800" b="1" dirty="0">
              <a:solidFill>
                <a:schemeClr val="dk1"/>
              </a:solidFill>
              <a:highlight>
                <a:schemeClr val="lt1"/>
              </a:highlight>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b288c97b5c_0_35"/>
          <p:cNvSpPr txBox="1"/>
          <p:nvPr/>
        </p:nvSpPr>
        <p:spPr>
          <a:xfrm>
            <a:off x="1903142" y="1553845"/>
            <a:ext cx="12501665" cy="769401"/>
          </a:xfrm>
          <a:prstGeom prst="rect">
            <a:avLst/>
          </a:prstGeom>
          <a:noFill/>
          <a:ln>
            <a:noFill/>
          </a:ln>
        </p:spPr>
        <p:txBody>
          <a:bodyPr spcFirstLastPara="1" wrap="square" lIns="91425" tIns="45700" rIns="91425" bIns="45700" anchor="t" anchorCtr="0">
            <a:spAutoFit/>
          </a:bodyPr>
          <a:lstStyle/>
          <a:p>
            <a:r>
              <a:rPr lang="en-US" sz="4400" b="1" dirty="0">
                <a:solidFill>
                  <a:srgbClr val="D00B24"/>
                </a:solidFill>
              </a:rPr>
              <a:t>1. </a:t>
            </a:r>
            <a:r>
              <a:rPr lang="en-US" sz="4400" b="1" dirty="0" err="1">
                <a:solidFill>
                  <a:srgbClr val="D00B24"/>
                </a:solidFill>
                <a:highlight>
                  <a:schemeClr val="lt1"/>
                </a:highlight>
              </a:rPr>
              <a:t>Opredelitev</a:t>
            </a:r>
            <a:r>
              <a:rPr lang="en-US" sz="4400" b="1" dirty="0">
                <a:solidFill>
                  <a:srgbClr val="D00B24"/>
                </a:solidFill>
                <a:highlight>
                  <a:schemeClr val="lt1"/>
                </a:highlight>
              </a:rPr>
              <a:t> </a:t>
            </a:r>
            <a:r>
              <a:rPr lang="en-US" sz="4400" b="1" dirty="0" err="1">
                <a:solidFill>
                  <a:srgbClr val="D00B24"/>
                </a:solidFill>
                <a:highlight>
                  <a:schemeClr val="lt1"/>
                </a:highlight>
              </a:rPr>
              <a:t>pametnega</a:t>
            </a:r>
            <a:r>
              <a:rPr lang="en-US" sz="4400" b="1" dirty="0">
                <a:solidFill>
                  <a:srgbClr val="D00B24"/>
                </a:solidFill>
                <a:highlight>
                  <a:schemeClr val="lt1"/>
                </a:highlight>
              </a:rPr>
              <a:t> dela (nadaljevanje)</a:t>
            </a:r>
            <a:endParaRPr sz="4400" b="1" dirty="0">
              <a:solidFill>
                <a:srgbClr val="D00B24"/>
              </a:solidFill>
            </a:endParaRPr>
          </a:p>
        </p:txBody>
      </p:sp>
      <p:sp>
        <p:nvSpPr>
          <p:cNvPr id="164" name="Google Shape;164;g1b288c97b5c_0_35"/>
          <p:cNvSpPr txBox="1"/>
          <p:nvPr/>
        </p:nvSpPr>
        <p:spPr>
          <a:xfrm>
            <a:off x="1562675" y="2513580"/>
            <a:ext cx="13182600" cy="4401164"/>
          </a:xfrm>
          <a:prstGeom prst="rect">
            <a:avLst/>
          </a:prstGeom>
          <a:noFill/>
          <a:ln>
            <a:noFill/>
          </a:ln>
        </p:spPr>
        <p:txBody>
          <a:bodyPr spcFirstLastPara="1" wrap="square" lIns="91425" tIns="45700" rIns="91425" bIns="45700" anchor="t" anchorCtr="0">
            <a:spAutoFit/>
          </a:bodyPr>
          <a:lstStyle/>
          <a:p>
            <a:pPr marL="457200" lvl="0" indent="-457200" algn="l" rtl="0">
              <a:spcBef>
                <a:spcPts val="0"/>
              </a:spcBef>
              <a:spcAft>
                <a:spcPts val="0"/>
              </a:spcAft>
              <a:buSzPct val="100000"/>
              <a:buFont typeface="Arial" panose="020B0604020202020204" pitchFamily="34" charset="0"/>
              <a:buChar char="•"/>
            </a:pPr>
            <a:r>
              <a:rPr lang="en-US" sz="2800" dirty="0" err="1">
                <a:solidFill>
                  <a:schemeClr val="dk1"/>
                </a:solidFill>
                <a:highlight>
                  <a:schemeClr val="lt1"/>
                </a:highlight>
                <a:latin typeface="Helvetica Neue"/>
                <a:ea typeface="Helvetica Neue"/>
                <a:cs typeface="Helvetica Neue"/>
                <a:sym typeface="Helvetica Neue"/>
              </a:rPr>
              <a:t>Poenostavljeno</a:t>
            </a:r>
            <a:r>
              <a:rPr lang="en-US" sz="2800"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sodelovanje</a:t>
            </a:r>
            <a:r>
              <a:rPr lang="en-US" sz="2800" b="1" dirty="0">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in </a:t>
            </a:r>
            <a:r>
              <a:rPr lang="en-US" sz="2800" dirty="0" err="1">
                <a:solidFill>
                  <a:schemeClr val="dk1"/>
                </a:solidFill>
                <a:highlight>
                  <a:schemeClr val="lt1"/>
                </a:highlight>
                <a:latin typeface="Helvetica Neue"/>
                <a:ea typeface="Helvetica Neue"/>
                <a:cs typeface="Helvetica Neue"/>
                <a:sym typeface="Helvetica Neue"/>
              </a:rPr>
              <a:t>povezljivost</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pomeni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izmenjavo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informacij</a:t>
            </a:r>
            <a:r>
              <a:rPr lang="en-US" sz="2800" dirty="0">
                <a:solidFill>
                  <a:schemeClr val="dk1"/>
                </a:solidFill>
                <a:highlight>
                  <a:schemeClr val="lt1"/>
                </a:highlight>
                <a:latin typeface="Helvetica Neue"/>
                <a:ea typeface="Helvetica Neue"/>
                <a:cs typeface="Helvetica Neue"/>
                <a:sym typeface="Helvetica Neue"/>
              </a:rPr>
              <a:t> in </a:t>
            </a:r>
            <a:r>
              <a:rPr lang="en-US" sz="2800" dirty="0" err="1">
                <a:solidFill>
                  <a:schemeClr val="dk1"/>
                </a:solidFill>
                <a:highlight>
                  <a:schemeClr val="lt1"/>
                </a:highlight>
                <a:latin typeface="Helvetica Neue"/>
                <a:ea typeface="Helvetica Neue"/>
                <a:cs typeface="Helvetica Neue"/>
                <a:sym typeface="Helvetica Neue"/>
              </a:rPr>
              <a:t>delo</a:t>
            </a:r>
            <a:r>
              <a:rPr lang="en-US" sz="2800" dirty="0">
                <a:solidFill>
                  <a:schemeClr val="dk1"/>
                </a:solidFill>
                <a:highlight>
                  <a:schemeClr val="lt1"/>
                </a:highlight>
                <a:latin typeface="Helvetica Neue"/>
                <a:ea typeface="Helvetica Neue"/>
                <a:cs typeface="Helvetica Neue"/>
                <a:sym typeface="Helvetica Neue"/>
              </a:rPr>
              <a:t> z </a:t>
            </a:r>
            <a:r>
              <a:rPr lang="en-US" sz="2800" dirty="0" err="1">
                <a:solidFill>
                  <a:schemeClr val="dk1"/>
                </a:solidFill>
                <a:highlight>
                  <a:schemeClr val="lt1"/>
                </a:highlight>
                <a:latin typeface="Helvetica Neue"/>
                <a:ea typeface="Helvetica Neue"/>
                <a:cs typeface="Helvetica Neue"/>
                <a:sym typeface="Helvetica Neue"/>
              </a:rPr>
              <a:t>drugimi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praktično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povsod</a:t>
            </a:r>
            <a:r>
              <a:rPr lang="en-US" sz="2800" dirty="0">
                <a:solidFill>
                  <a:schemeClr val="dk1"/>
                </a:solidFill>
                <a:highlight>
                  <a:schemeClr val="lt1"/>
                </a:highlight>
                <a:latin typeface="Helvetica Neue"/>
                <a:ea typeface="Helvetica Neue"/>
                <a:cs typeface="Helvetica Neue"/>
                <a:sym typeface="Helvetica Neue"/>
              </a:rPr>
              <a:t> ne glede </a:t>
            </a:r>
            <a:r>
              <a:rPr lang="en-US" sz="2800" dirty="0" err="1">
                <a:solidFill>
                  <a:schemeClr val="dk1"/>
                </a:solidFill>
                <a:highlight>
                  <a:schemeClr val="lt1"/>
                </a:highlight>
                <a:latin typeface="Helvetica Neue"/>
                <a:ea typeface="Helvetica Neue"/>
                <a:cs typeface="Helvetica Neue"/>
                <a:sym typeface="Helvetica Neue"/>
              </a:rPr>
              <a:t>na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lokacijo</a:t>
            </a:r>
            <a:r>
              <a:rPr lang="en-US" sz="2800" dirty="0">
                <a:solidFill>
                  <a:schemeClr val="dk1"/>
                </a:solidFill>
                <a:highlight>
                  <a:schemeClr val="lt1"/>
                </a:highlight>
                <a:latin typeface="Helvetica Neue"/>
                <a:ea typeface="Helvetica Neue"/>
                <a:cs typeface="Helvetica Neue"/>
                <a:sym typeface="Helvetica Neue"/>
              </a:rPr>
              <a:t>.</a:t>
            </a:r>
          </a:p>
          <a:p>
            <a:pPr marL="457200" lvl="0" indent="-457200" algn="l" rtl="0">
              <a:spcBef>
                <a:spcPts val="0"/>
              </a:spcBef>
              <a:spcAft>
                <a:spcPts val="0"/>
              </a:spcAft>
              <a:buSzPct val="100000"/>
              <a:buFont typeface="Arial" panose="020B0604020202020204" pitchFamily="34" charset="0"/>
              <a:buChar char="•"/>
            </a:pPr>
            <a:r>
              <a:rPr lang="en-US" sz="2800" dirty="0" err="1">
                <a:solidFill>
                  <a:schemeClr val="dk1"/>
                </a:solidFill>
                <a:highlight>
                  <a:schemeClr val="lt1"/>
                </a:highlight>
                <a:latin typeface="Helvetica Neue"/>
                <a:ea typeface="Helvetica Neue"/>
                <a:cs typeface="Helvetica Neue"/>
                <a:sym typeface="Helvetica Neue"/>
              </a:rPr>
              <a:t>Procesi</a:t>
            </a:r>
            <a:r>
              <a:rPr lang="en-US" sz="2800" dirty="0">
                <a:solidFill>
                  <a:schemeClr val="dk1"/>
                </a:solidFill>
                <a:highlight>
                  <a:schemeClr val="lt1"/>
                </a:highlight>
                <a:latin typeface="Helvetica Neue"/>
                <a:ea typeface="Helvetica Neue"/>
                <a:cs typeface="Helvetica Neue"/>
                <a:sym typeface="Helvetica Neue"/>
              </a:rPr>
              <a:t>, s </a:t>
            </a:r>
            <a:r>
              <a:rPr lang="en-US" sz="2800" dirty="0" err="1">
                <a:solidFill>
                  <a:schemeClr val="dk1"/>
                </a:solidFill>
                <a:highlight>
                  <a:schemeClr val="lt1"/>
                </a:highlight>
                <a:latin typeface="Helvetica Neue"/>
                <a:ea typeface="Helvetica Neue"/>
                <a:cs typeface="Helvetica Neue"/>
                <a:sym typeface="Helvetica Neue"/>
              </a:rPr>
              <a:t>katerimi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morajo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ljudje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delati</a:t>
            </a:r>
            <a:r>
              <a:rPr lang="en-US" sz="2800" dirty="0">
                <a:solidFill>
                  <a:schemeClr val="dk1"/>
                </a:solidFill>
                <a:highlight>
                  <a:schemeClr val="lt1"/>
                </a:highlight>
                <a:latin typeface="Helvetica Neue"/>
                <a:ea typeface="Helvetica Neue"/>
                <a:cs typeface="Helvetica Neue"/>
                <a:sym typeface="Helvetica Neue"/>
              </a:rPr>
              <a:t>, se </a:t>
            </a:r>
            <a:r>
              <a:rPr lang="en-US" sz="2800" b="1" dirty="0" err="1">
                <a:solidFill>
                  <a:schemeClr val="dk1"/>
                </a:solidFill>
                <a:highlight>
                  <a:schemeClr val="lt1"/>
                </a:highlight>
                <a:latin typeface="Helvetica Neue"/>
                <a:ea typeface="Helvetica Neue"/>
                <a:cs typeface="Helvetica Neue"/>
                <a:sym typeface="Helvetica Neue"/>
              </a:rPr>
              <a:t>nenehno</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preizkušajo</a:t>
            </a:r>
            <a:r>
              <a:rPr lang="en-US" sz="2800" dirty="0">
                <a:solidFill>
                  <a:schemeClr val="dk1"/>
                </a:solidFill>
                <a:highlight>
                  <a:schemeClr val="lt1"/>
                </a:highlight>
                <a:latin typeface="Helvetica Neue"/>
                <a:ea typeface="Helvetica Neue"/>
                <a:cs typeface="Helvetica Neue"/>
                <a:sym typeface="Helvetica Neue"/>
              </a:rPr>
              <a:t>, da se </a:t>
            </a:r>
            <a:r>
              <a:rPr lang="en-US" sz="2800" dirty="0" err="1">
                <a:solidFill>
                  <a:schemeClr val="dk1"/>
                </a:solidFill>
                <a:highlight>
                  <a:schemeClr val="lt1"/>
                </a:highlight>
                <a:latin typeface="Helvetica Neue"/>
                <a:ea typeface="Helvetica Neue"/>
                <a:cs typeface="Helvetica Neue"/>
                <a:sym typeface="Helvetica Neue"/>
              </a:rPr>
              <a:t>zagotovi</a:t>
            </a:r>
            <a:r>
              <a:rPr lang="en-US" sz="2800" dirty="0">
                <a:solidFill>
                  <a:schemeClr val="dk1"/>
                </a:solidFill>
                <a:highlight>
                  <a:schemeClr val="lt1"/>
                </a:highlight>
                <a:latin typeface="Helvetica Neue"/>
                <a:ea typeface="Helvetica Neue"/>
                <a:cs typeface="Helvetica Neue"/>
                <a:sym typeface="Helvetica Neue"/>
              </a:rPr>
              <a:t>, da </a:t>
            </a:r>
            <a:r>
              <a:rPr lang="en-US" sz="2800" dirty="0" err="1">
                <a:solidFill>
                  <a:schemeClr val="dk1"/>
                </a:solidFill>
                <a:highlight>
                  <a:schemeClr val="lt1"/>
                </a:highlight>
                <a:latin typeface="Helvetica Neue"/>
                <a:ea typeface="Helvetica Neue"/>
                <a:cs typeface="Helvetica Neue"/>
                <a:sym typeface="Helvetica Neue"/>
              </a:rPr>
              <a:t>ustrezajo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namenu</a:t>
            </a:r>
            <a:r>
              <a:rPr lang="en-US" sz="2800" dirty="0">
                <a:solidFill>
                  <a:schemeClr val="dk1"/>
                </a:solidFill>
                <a:highlight>
                  <a:schemeClr val="lt1"/>
                </a:highlight>
                <a:latin typeface="Helvetica Neue"/>
                <a:ea typeface="Helvetica Neue"/>
                <a:cs typeface="Helvetica Neue"/>
                <a:sym typeface="Helvetica Neue"/>
              </a:rPr>
              <a:t>.</a:t>
            </a:r>
          </a:p>
          <a:p>
            <a:pPr marL="457200" indent="-457200">
              <a:buSzPct val="100000"/>
              <a:buFont typeface="Arial" panose="020B0604020202020204" pitchFamily="34" charset="0"/>
              <a:buChar char="•"/>
            </a:pPr>
            <a:r>
              <a:rPr lang="en-US" sz="2800" dirty="0" err="1">
                <a:solidFill>
                  <a:schemeClr val="dk1"/>
                </a:solidFill>
                <a:highlight>
                  <a:schemeClr val="lt1"/>
                </a:highlight>
                <a:latin typeface="Helvetica Neue"/>
                <a:ea typeface="Helvetica Neue"/>
                <a:cs typeface="Helvetica Neue"/>
                <a:sym typeface="Helvetica Neue"/>
              </a:rPr>
              <a:t>Upravljanje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uspešnosti</a:t>
            </a:r>
            <a:r>
              <a:rPr lang="en-US" sz="2800" dirty="0">
                <a:solidFill>
                  <a:schemeClr val="dk1"/>
                </a:solidFill>
                <a:highlight>
                  <a:schemeClr val="lt1"/>
                </a:highlight>
                <a:latin typeface="Helvetica Neue"/>
                <a:ea typeface="Helvetica Neue"/>
                <a:cs typeface="Helvetica Neue"/>
                <a:sym typeface="Helvetica Neue"/>
              </a:rPr>
              <a:t> se </a:t>
            </a:r>
            <a:r>
              <a:rPr lang="en-US" sz="2800" b="1" dirty="0" err="1">
                <a:solidFill>
                  <a:schemeClr val="dk1"/>
                </a:solidFill>
                <a:highlight>
                  <a:schemeClr val="lt1"/>
                </a:highlight>
                <a:latin typeface="Helvetica Neue"/>
                <a:ea typeface="Helvetica Neue"/>
                <a:cs typeface="Helvetica Neue"/>
                <a:sym typeface="Helvetica Neue"/>
              </a:rPr>
              <a:t>osredotoča</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na</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rezultate</a:t>
            </a:r>
            <a:r>
              <a:rPr lang="en-US" sz="2800" b="1" dirty="0">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in ne </a:t>
            </a:r>
            <a:r>
              <a:rPr lang="en-US" sz="2800" dirty="0" err="1">
                <a:solidFill>
                  <a:schemeClr val="dk1"/>
                </a:solidFill>
                <a:highlight>
                  <a:schemeClr val="lt1"/>
                </a:highlight>
                <a:latin typeface="Helvetica Neue"/>
                <a:ea typeface="Helvetica Neue"/>
                <a:cs typeface="Helvetica Neue"/>
                <a:sym typeface="Helvetica Neue"/>
              </a:rPr>
              <a:t>na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prisotnost</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zaposlenih</a:t>
            </a:r>
            <a:r>
              <a:rPr lang="en-US" sz="2800" dirty="0">
                <a:solidFill>
                  <a:schemeClr val="dk1"/>
                </a:solidFill>
                <a:highlight>
                  <a:schemeClr val="lt1"/>
                </a:highlight>
                <a:latin typeface="Helvetica Neue"/>
                <a:ea typeface="Helvetica Neue"/>
                <a:cs typeface="Helvetica Neue"/>
                <a:sym typeface="Helvetica Neue"/>
              </a:rPr>
              <a:t>.</a:t>
            </a:r>
            <a:endParaRPr sz="2800" dirty="0">
              <a:solidFill>
                <a:schemeClr val="dk1"/>
              </a:solidFill>
              <a:highlight>
                <a:schemeClr val="lt1"/>
              </a:highlight>
              <a:latin typeface="Helvetica Neue"/>
              <a:ea typeface="Helvetica Neue"/>
              <a:cs typeface="Helvetica Neue"/>
              <a:sym typeface="Helvetica Neue"/>
            </a:endParaRPr>
          </a:p>
          <a:p>
            <a:pPr marL="457200" lvl="0" indent="-457200" algn="l" rtl="0">
              <a:spcBef>
                <a:spcPts val="0"/>
              </a:spcBef>
              <a:spcAft>
                <a:spcPts val="0"/>
              </a:spcAft>
              <a:buSzPct val="100000"/>
              <a:buFont typeface="Arial" panose="020B0604020202020204" pitchFamily="34" charset="0"/>
              <a:buChar char="•"/>
            </a:pPr>
            <a:r>
              <a:rPr lang="en-US" sz="2800" dirty="0" err="1">
                <a:solidFill>
                  <a:schemeClr val="dk1"/>
                </a:solidFill>
                <a:highlight>
                  <a:schemeClr val="lt1"/>
                </a:highlight>
                <a:latin typeface="Helvetica Neue"/>
                <a:ea typeface="Helvetica Neue"/>
                <a:cs typeface="Helvetica Neue"/>
                <a:sym typeface="Helvetica Neue"/>
              </a:rPr>
              <a:t>Pametno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delo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podpira</a:t>
            </a:r>
            <a:r>
              <a:rPr lang="en-US" sz="2800" dirty="0">
                <a:solidFill>
                  <a:schemeClr val="dk1"/>
                </a:solidFill>
                <a:highlight>
                  <a:schemeClr val="lt1"/>
                </a:highlight>
                <a:latin typeface="Helvetica Neue"/>
                <a:ea typeface="Helvetica Neue"/>
                <a:cs typeface="Helvetica Neue"/>
                <a:sym typeface="Helvetica Neue"/>
              </a:rPr>
              <a:t> in </a:t>
            </a:r>
            <a:r>
              <a:rPr lang="en-US" sz="2800" dirty="0" err="1">
                <a:solidFill>
                  <a:schemeClr val="dk1"/>
                </a:solidFill>
                <a:highlight>
                  <a:schemeClr val="lt1"/>
                </a:highlight>
                <a:latin typeface="Helvetica Neue"/>
                <a:ea typeface="Helvetica Neue"/>
                <a:cs typeface="Helvetica Neue"/>
                <a:sym typeface="Helvetica Neue"/>
              </a:rPr>
              <a:t>dodaja</a:t>
            </a:r>
            <a:r>
              <a:rPr lang="en-US" sz="2800"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nove</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razsežnosti</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načelom</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raznolikosti</a:t>
            </a:r>
            <a:r>
              <a:rPr lang="en-US" sz="2800" b="1" dirty="0">
                <a:solidFill>
                  <a:schemeClr val="dk1"/>
                </a:solidFill>
                <a:highlight>
                  <a:schemeClr val="lt1"/>
                </a:highlight>
                <a:latin typeface="Helvetica Neue"/>
                <a:ea typeface="Helvetica Neue"/>
                <a:cs typeface="Helvetica Neue"/>
                <a:sym typeface="Helvetica Neue"/>
              </a:rPr>
              <a:t> in </a:t>
            </a:r>
            <a:r>
              <a:rPr lang="en-US" sz="2800" b="1" dirty="0" err="1">
                <a:solidFill>
                  <a:schemeClr val="dk1"/>
                </a:solidFill>
                <a:highlight>
                  <a:schemeClr val="lt1"/>
                </a:highlight>
                <a:latin typeface="Helvetica Neue"/>
                <a:ea typeface="Helvetica Neue"/>
                <a:cs typeface="Helvetica Neue"/>
                <a:sym typeface="Helvetica Neue"/>
              </a:rPr>
              <a:t>enakosti</a:t>
            </a:r>
            <a:r>
              <a:rPr lang="en-US" sz="2800" b="1" dirty="0">
                <a:solidFill>
                  <a:schemeClr val="dk1"/>
                </a:solidFill>
                <a:highlight>
                  <a:schemeClr val="lt1"/>
                </a:highlight>
                <a:latin typeface="Helvetica Neue"/>
                <a:ea typeface="Helvetica Neue"/>
                <a:cs typeface="Helvetica Neue"/>
                <a:sym typeface="Helvetica Neue"/>
              </a:rPr>
              <a:t>.</a:t>
            </a:r>
          </a:p>
          <a:p>
            <a:pPr marL="457200" lvl="0" indent="-457200" algn="l" rtl="0">
              <a:spcBef>
                <a:spcPts val="0"/>
              </a:spcBef>
              <a:spcAft>
                <a:spcPts val="0"/>
              </a:spcAft>
              <a:buSzPct val="100000"/>
              <a:buFont typeface="Arial" panose="020B0604020202020204" pitchFamily="34" charset="0"/>
              <a:buChar char="•"/>
            </a:pPr>
            <a:r>
              <a:rPr lang="en-US" sz="2800" dirty="0" err="1">
                <a:solidFill>
                  <a:schemeClr val="dk1"/>
                </a:solidFill>
                <a:highlight>
                  <a:schemeClr val="lt1"/>
                </a:highlight>
                <a:latin typeface="Helvetica Neue"/>
                <a:ea typeface="Helvetica Neue"/>
                <a:cs typeface="Helvetica Neue"/>
                <a:sym typeface="Helvetica Neue"/>
              </a:rPr>
              <a:t>Zaposleni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imajo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možnost</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živeti</a:t>
            </a:r>
            <a:r>
              <a:rPr lang="en-US" sz="2800"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uravnoteženo</a:t>
            </a:r>
            <a:r>
              <a:rPr lang="en-US" sz="2800" b="1" dirty="0">
                <a:solidFill>
                  <a:schemeClr val="dk1"/>
                </a:solidFill>
                <a:highlight>
                  <a:schemeClr val="lt1"/>
                </a:highlight>
                <a:latin typeface="Helvetica Neue"/>
                <a:ea typeface="Helvetica Neue"/>
                <a:cs typeface="Helvetica Neue"/>
                <a:sym typeface="Helvetica Neue"/>
              </a:rPr>
              <a:t> in </a:t>
            </a:r>
            <a:r>
              <a:rPr lang="en-US" sz="2800" b="1" dirty="0" err="1">
                <a:solidFill>
                  <a:schemeClr val="dk1"/>
                </a:solidFill>
                <a:highlight>
                  <a:schemeClr val="lt1"/>
                </a:highlight>
                <a:latin typeface="Helvetica Neue"/>
                <a:ea typeface="Helvetica Neue"/>
                <a:cs typeface="Helvetica Neue"/>
                <a:sym typeface="Helvetica Neue"/>
              </a:rPr>
              <a:t>zdravo</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življenje</a:t>
            </a:r>
            <a:r>
              <a:rPr lang="en-US" sz="2800" dirty="0">
                <a:solidFill>
                  <a:schemeClr val="dk1"/>
                </a:solidFill>
                <a:highlight>
                  <a:schemeClr val="lt1"/>
                </a:highlight>
                <a:latin typeface="Helvetica Neue"/>
                <a:ea typeface="Helvetica Neue"/>
                <a:cs typeface="Helvetica Neue"/>
                <a:sym typeface="Helvetica Neue"/>
              </a:rPr>
              <a:t>.</a:t>
            </a:r>
          </a:p>
          <a:p>
            <a:pPr marL="457200" lvl="0" indent="-457200" algn="l" rtl="0">
              <a:spcBef>
                <a:spcPts val="0"/>
              </a:spcBef>
              <a:spcAft>
                <a:spcPts val="0"/>
              </a:spcAft>
              <a:buSzPct val="100000"/>
              <a:buFont typeface="Arial" panose="020B0604020202020204" pitchFamily="34" charset="0"/>
              <a:buChar char="•"/>
            </a:pPr>
            <a:r>
              <a:rPr lang="en-US" sz="2800" dirty="0" err="1">
                <a:solidFill>
                  <a:schemeClr val="dk1"/>
                </a:solidFill>
                <a:highlight>
                  <a:schemeClr val="lt1"/>
                </a:highlight>
                <a:latin typeface="Helvetica Neue"/>
                <a:ea typeface="Helvetica Neue"/>
                <a:cs typeface="Helvetica Neue"/>
                <a:sym typeface="Helvetica Neue"/>
              </a:rPr>
              <a:t>Delo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ima</a:t>
            </a:r>
            <a:r>
              <a:rPr lang="en-US" sz="2800"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manjši</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vpliv</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na</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okolje</a:t>
            </a:r>
            <a:r>
              <a:rPr lang="en-US" sz="2800" dirty="0">
                <a:solidFill>
                  <a:schemeClr val="dk1"/>
                </a:solidFill>
                <a:highlight>
                  <a:schemeClr val="lt1"/>
                </a:highlight>
                <a:latin typeface="Helvetica Neue"/>
                <a:ea typeface="Helvetica Neue"/>
                <a:cs typeface="Helvetica Neue"/>
                <a:sym typeface="Helvetica Neue"/>
              </a:rPr>
              <a:t>.</a:t>
            </a:r>
          </a:p>
        </p:txBody>
      </p:sp>
    </p:spTree>
    <p:extLst>
      <p:ext uri="{BB962C8B-B14F-4D97-AF65-F5344CB8AC3E}">
        <p14:creationId xmlns:p14="http://schemas.microsoft.com/office/powerpoint/2010/main" val="359348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5"/>
          <p:cNvSpPr txBox="1"/>
          <p:nvPr/>
        </p:nvSpPr>
        <p:spPr>
          <a:xfrm>
            <a:off x="1383350" y="1251025"/>
            <a:ext cx="11865722"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 </a:t>
            </a:r>
            <a:r>
              <a:rPr lang="en-US" sz="4400" b="1" dirty="0" err="1">
                <a:solidFill>
                  <a:srgbClr val="D00B24"/>
                </a:solidFill>
              </a:rPr>
              <a:t>Pametna</a:t>
            </a:r>
            <a:r>
              <a:rPr lang="en-US" sz="4400" b="1" dirty="0">
                <a:solidFill>
                  <a:srgbClr val="D00B24"/>
                </a:solidFill>
              </a:rPr>
              <a:t> </a:t>
            </a:r>
            <a:r>
              <a:rPr lang="en-US" sz="4400" b="1" dirty="0" err="1">
                <a:solidFill>
                  <a:srgbClr val="D00B24"/>
                </a:solidFill>
              </a:rPr>
              <a:t>delovna</a:t>
            </a:r>
            <a:r>
              <a:rPr lang="en-US" sz="4400" b="1" dirty="0">
                <a:solidFill>
                  <a:srgbClr val="D00B24"/>
                </a:solidFill>
                <a:highlight>
                  <a:schemeClr val="lt1"/>
                </a:highlight>
              </a:rPr>
              <a:t> </a:t>
            </a:r>
            <a:r>
              <a:rPr lang="en-US" sz="4400" b="1" dirty="0" err="1">
                <a:solidFill>
                  <a:srgbClr val="D00B24"/>
                </a:solidFill>
                <a:highlight>
                  <a:schemeClr val="lt1"/>
                </a:highlight>
              </a:rPr>
              <a:t>orodja</a:t>
            </a:r>
            <a:r>
              <a:rPr lang="en-US" sz="4400" b="1" dirty="0">
                <a:solidFill>
                  <a:srgbClr val="D00B24"/>
                </a:solidFill>
                <a:highlight>
                  <a:schemeClr val="lt1"/>
                </a:highlight>
              </a:rPr>
              <a:t> in </a:t>
            </a:r>
            <a:r>
              <a:rPr lang="en-US" sz="4400" b="1" dirty="0" err="1">
                <a:solidFill>
                  <a:srgbClr val="D00B24"/>
                </a:solidFill>
                <a:highlight>
                  <a:schemeClr val="lt1"/>
                </a:highlight>
              </a:rPr>
              <a:t>tehnologije</a:t>
            </a:r>
            <a:endParaRPr sz="4400" b="1" dirty="0">
              <a:solidFill>
                <a:srgbClr val="D00B24"/>
              </a:solidFill>
            </a:endParaRPr>
          </a:p>
        </p:txBody>
      </p:sp>
      <p:sp>
        <p:nvSpPr>
          <p:cNvPr id="170" name="Google Shape;170;p5"/>
          <p:cNvSpPr txBox="1"/>
          <p:nvPr/>
        </p:nvSpPr>
        <p:spPr>
          <a:xfrm>
            <a:off x="1469575" y="2233185"/>
            <a:ext cx="16345800" cy="532757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800" b="1" dirty="0" err="1">
                <a:solidFill>
                  <a:schemeClr val="dk1"/>
                </a:solidFill>
                <a:highlight>
                  <a:schemeClr val="lt1"/>
                </a:highlight>
                <a:latin typeface="Helvetica Neue"/>
                <a:ea typeface="Helvetica Neue"/>
                <a:cs typeface="Helvetica Neue"/>
                <a:sym typeface="Helvetica Neue"/>
              </a:rPr>
              <a:t>Postavitev</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pametnega</a:t>
            </a:r>
            <a:r>
              <a:rPr lang="en-US" sz="2800" b="1" dirty="0">
                <a:solidFill>
                  <a:schemeClr val="dk1"/>
                </a:solidFill>
                <a:highlight>
                  <a:schemeClr val="lt1"/>
                </a:highlight>
                <a:latin typeface="Helvetica Neue"/>
                <a:ea typeface="Helvetica Neue"/>
                <a:cs typeface="Helvetica Neue"/>
                <a:sym typeface="Helvetica Neue"/>
              </a:rPr>
              <a:t> </a:t>
            </a:r>
            <a:r>
              <a:rPr lang="en-US" sz="2800" b="1" dirty="0" err="1">
                <a:solidFill>
                  <a:schemeClr val="dk1"/>
                </a:solidFill>
                <a:highlight>
                  <a:schemeClr val="lt1"/>
                </a:highlight>
                <a:latin typeface="Helvetica Neue"/>
                <a:ea typeface="Helvetica Neue"/>
                <a:cs typeface="Helvetica Neue"/>
                <a:sym typeface="Helvetica Neue"/>
              </a:rPr>
              <a:t>delovnega</a:t>
            </a:r>
            <a:r>
              <a:rPr lang="en-US" sz="2800" b="1" dirty="0">
                <a:solidFill>
                  <a:schemeClr val="dk1"/>
                </a:solidFill>
                <a:highlight>
                  <a:schemeClr val="lt1"/>
                </a:highlight>
                <a:latin typeface="Helvetica Neue"/>
                <a:ea typeface="Helvetica Neue"/>
                <a:cs typeface="Helvetica Neue"/>
                <a:sym typeface="Helvetica Neue"/>
              </a:rPr>
              <a:t> mesta</a:t>
            </a:r>
            <a:endParaRPr sz="2800" b="1" dirty="0">
              <a:solidFill>
                <a:schemeClr val="dk1"/>
              </a:solidFill>
              <a:highlight>
                <a:schemeClr val="lt1"/>
              </a:highlight>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2800" dirty="0">
              <a:solidFill>
                <a:srgbClr val="231F20"/>
              </a:solidFill>
              <a:latin typeface="Calibri"/>
              <a:ea typeface="Calibri"/>
              <a:cs typeface="Calibri"/>
              <a:sym typeface="Calibri"/>
            </a:endParaRPr>
          </a:p>
          <a:p>
            <a:pPr marL="457200" indent="-457200">
              <a:buFont typeface="Arial" panose="020B0604020202020204" pitchFamily="34" charset="0"/>
              <a:buChar char="•"/>
            </a:pPr>
            <a:r>
              <a:rPr lang="en-US" sz="2800" dirty="0">
                <a:solidFill>
                  <a:schemeClr val="dk1"/>
                </a:solidFill>
                <a:highlight>
                  <a:srgbClr val="FFFFFF"/>
                </a:highlight>
                <a:latin typeface="Helvetica Neue"/>
                <a:ea typeface="Helvetica Neue"/>
                <a:cs typeface="Helvetica Neue"/>
                <a:sym typeface="Helvetica Neue"/>
              </a:rPr>
              <a:t>Pametno delo kot </a:t>
            </a:r>
            <a:r>
              <a:rPr lang="en-US" sz="2800" dirty="0" err="1">
                <a:solidFill>
                  <a:schemeClr val="dk1"/>
                </a:solidFill>
                <a:highlight>
                  <a:srgbClr val="FFFFFF"/>
                </a:highlight>
                <a:latin typeface="Helvetica Neue"/>
                <a:ea typeface="Helvetica Neue"/>
                <a:cs typeface="Helvetica Neue"/>
                <a:sym typeface="Helvetica Neue"/>
              </a:rPr>
              <a:t>način</a:t>
            </a:r>
            <a:r>
              <a:rPr lang="en-US" sz="2800" dirty="0">
                <a:solidFill>
                  <a:schemeClr val="dk1"/>
                </a:solidFill>
                <a:highlight>
                  <a:srgbClr val="FFFFFF"/>
                </a:highlight>
                <a:latin typeface="Helvetica Neue"/>
                <a:ea typeface="Helvetica Neue"/>
                <a:cs typeface="Helvetica Neue"/>
                <a:sym typeface="Helvetica Neue"/>
              </a:rPr>
              <a:t> za </a:t>
            </a:r>
            <a:r>
              <a:rPr lang="en-US" sz="2800" dirty="0" err="1">
                <a:solidFill>
                  <a:schemeClr val="dk1"/>
                </a:solidFill>
                <a:highlight>
                  <a:srgbClr val="FFFFFF"/>
                </a:highlight>
                <a:latin typeface="Helvetica Neue"/>
                <a:ea typeface="Helvetica Neue"/>
                <a:cs typeface="Helvetica Neue"/>
                <a:sym typeface="Helvetica Neue"/>
              </a:rPr>
              <a:t>ponujanje</a:t>
            </a:r>
            <a:r>
              <a:rPr lang="en-US" sz="2800" dirty="0">
                <a:solidFill>
                  <a:schemeClr val="dk1"/>
                </a:solidFill>
                <a:highlight>
                  <a:srgbClr val="FFFFFF"/>
                </a:highlight>
                <a:latin typeface="Helvetica Neue"/>
                <a:ea typeface="Helvetica Neue"/>
                <a:cs typeface="Helvetica Neue"/>
                <a:sym typeface="Helvetica Neue"/>
              </a:rPr>
              <a:t> </a:t>
            </a:r>
            <a:r>
              <a:rPr lang="en-US" sz="2800" b="1" dirty="0" err="1">
                <a:solidFill>
                  <a:schemeClr val="dk1"/>
                </a:solidFill>
                <a:highlight>
                  <a:srgbClr val="FFFFFF"/>
                </a:highlight>
                <a:latin typeface="Helvetica Neue"/>
                <a:ea typeface="Helvetica Neue"/>
                <a:cs typeface="Helvetica Neue"/>
                <a:sym typeface="Helvetica Neue"/>
              </a:rPr>
              <a:t>novih</a:t>
            </a:r>
            <a:r>
              <a:rPr lang="en-US" sz="2800" b="1" dirty="0">
                <a:solidFill>
                  <a:schemeClr val="dk1"/>
                </a:solidFill>
                <a:highlight>
                  <a:srgbClr val="FFFFFF"/>
                </a:highlight>
                <a:latin typeface="Helvetica Neue"/>
                <a:ea typeface="Helvetica Neue"/>
                <a:cs typeface="Helvetica Neue"/>
                <a:sym typeface="Helvetica Neue"/>
              </a:rPr>
              <a:t> </a:t>
            </a:r>
            <a:r>
              <a:rPr lang="en-US" sz="2800" b="1" dirty="0" err="1">
                <a:solidFill>
                  <a:schemeClr val="dk1"/>
                </a:solidFill>
                <a:highlight>
                  <a:srgbClr val="FFFFFF"/>
                </a:highlight>
                <a:latin typeface="Helvetica Neue"/>
                <a:ea typeface="Helvetica Neue"/>
                <a:cs typeface="Helvetica Neue"/>
                <a:sym typeface="Helvetica Neue"/>
              </a:rPr>
              <a:t>delovnih</a:t>
            </a:r>
            <a:r>
              <a:rPr lang="en-US" sz="2800" b="1" dirty="0">
                <a:solidFill>
                  <a:schemeClr val="dk1"/>
                </a:solidFill>
                <a:highlight>
                  <a:srgbClr val="FFFFFF"/>
                </a:highlight>
                <a:latin typeface="Helvetica Neue"/>
                <a:ea typeface="Helvetica Neue"/>
                <a:cs typeface="Helvetica Neue"/>
                <a:sym typeface="Helvetica Neue"/>
              </a:rPr>
              <a:t> </a:t>
            </a:r>
            <a:r>
              <a:rPr lang="en-US" sz="2800" b="1" dirty="0" err="1">
                <a:solidFill>
                  <a:schemeClr val="dk1"/>
                </a:solidFill>
                <a:highlight>
                  <a:srgbClr val="FFFFFF"/>
                </a:highlight>
                <a:latin typeface="Helvetica Neue"/>
                <a:ea typeface="Helvetica Neue"/>
                <a:cs typeface="Helvetica Neue"/>
                <a:sym typeface="Helvetica Neue"/>
              </a:rPr>
              <a:t>okolij</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tj</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privlačnih</a:t>
            </a:r>
            <a:r>
              <a:rPr lang="en-US" sz="2800" dirty="0">
                <a:solidFill>
                  <a:schemeClr val="dk1"/>
                </a:solidFill>
                <a:highlight>
                  <a:srgbClr val="FFFFFF"/>
                </a:highlight>
                <a:latin typeface="Helvetica Neue"/>
                <a:ea typeface="Helvetica Neue"/>
                <a:cs typeface="Helvetica Neue"/>
                <a:sym typeface="Helvetica Neue"/>
              </a:rPr>
              <a:t> in </a:t>
            </a:r>
            <a:r>
              <a:rPr lang="en-US" sz="2800" dirty="0" err="1">
                <a:solidFill>
                  <a:schemeClr val="dk1"/>
                </a:solidFill>
                <a:highlight>
                  <a:srgbClr val="FFFFFF"/>
                </a:highlight>
                <a:latin typeface="Helvetica Neue"/>
                <a:ea typeface="Helvetica Neue"/>
                <a:cs typeface="Helvetica Neue"/>
                <a:sym typeface="Helvetica Neue"/>
              </a:rPr>
              <a:t>navdihujočih</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delovnih</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okolij</a:t>
            </a:r>
            <a:r>
              <a:rPr lang="en-US" sz="2800" dirty="0">
                <a:solidFill>
                  <a:schemeClr val="dk1"/>
                </a:solidFill>
                <a:highlight>
                  <a:srgbClr val="FFFFFF"/>
                </a:highlight>
                <a:latin typeface="Helvetica Neue"/>
                <a:ea typeface="Helvetica Neue"/>
                <a:cs typeface="Helvetica Neue"/>
                <a:sym typeface="Helvetica Neue"/>
              </a:rPr>
              <a:t> za </a:t>
            </a:r>
            <a:r>
              <a:rPr lang="en-US" sz="2800" dirty="0" err="1">
                <a:solidFill>
                  <a:schemeClr val="dk1"/>
                </a:solidFill>
                <a:highlight>
                  <a:srgbClr val="FFFFFF"/>
                </a:highlight>
                <a:latin typeface="Helvetica Neue"/>
                <a:ea typeface="Helvetica Neue"/>
                <a:cs typeface="Helvetica Neue"/>
                <a:sym typeface="Helvetica Neue"/>
              </a:rPr>
              <a:t>podporo</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novim</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stilom</a:t>
            </a:r>
            <a:r>
              <a:rPr lang="en-US" sz="2800" dirty="0">
                <a:solidFill>
                  <a:schemeClr val="dk1"/>
                </a:solidFill>
                <a:highlight>
                  <a:srgbClr val="FFFFFF"/>
                </a:highlight>
                <a:latin typeface="Helvetica Neue"/>
                <a:ea typeface="Helvetica Neue"/>
                <a:cs typeface="Helvetica Neue"/>
                <a:sym typeface="Helvetica Neue"/>
              </a:rPr>
              <a:t> dela.</a:t>
            </a:r>
            <a:endParaRPr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800" dirty="0">
                <a:solidFill>
                  <a:schemeClr val="dk1"/>
                </a:solidFill>
                <a:highlight>
                  <a:srgbClr val="FFFFFF"/>
                </a:highlight>
                <a:latin typeface="Helvetica Neue"/>
                <a:ea typeface="Helvetica Neue"/>
                <a:cs typeface="Helvetica Neue"/>
                <a:sym typeface="Helvetica Neue"/>
              </a:rPr>
              <a:t>Tradicionalne </a:t>
            </a:r>
            <a:r>
              <a:rPr lang="en-US" sz="2800" dirty="0" err="1">
                <a:solidFill>
                  <a:schemeClr val="dk1"/>
                </a:solidFill>
                <a:highlight>
                  <a:srgbClr val="FFFFFF"/>
                </a:highlight>
                <a:latin typeface="Helvetica Neue"/>
                <a:ea typeface="Helvetica Neue"/>
                <a:cs typeface="Helvetica Neue"/>
                <a:sym typeface="Helvetica Neue"/>
              </a:rPr>
              <a:t>pisarne</a:t>
            </a:r>
            <a:r>
              <a:rPr lang="en-US" sz="2800" dirty="0">
                <a:solidFill>
                  <a:schemeClr val="dk1"/>
                </a:solidFill>
                <a:highlight>
                  <a:srgbClr val="FFFFFF"/>
                </a:highlight>
                <a:latin typeface="Helvetica Neue"/>
                <a:ea typeface="Helvetica Neue"/>
                <a:cs typeface="Helvetica Neue"/>
                <a:sym typeface="Helvetica Neue"/>
              </a:rPr>
              <a:t> v </a:t>
            </a:r>
            <a:r>
              <a:rPr lang="en-US" sz="2800" dirty="0" err="1">
                <a:solidFill>
                  <a:schemeClr val="dk1"/>
                </a:solidFill>
                <a:highlight>
                  <a:srgbClr val="FFFFFF"/>
                </a:highlight>
                <a:latin typeface="Helvetica Neue"/>
                <a:ea typeface="Helvetica Neue"/>
                <a:cs typeface="Helvetica Neue"/>
                <a:sym typeface="Helvetica Neue"/>
              </a:rPr>
              <a:t>primerjavi</a:t>
            </a:r>
            <a:r>
              <a:rPr lang="en-US" sz="2800" dirty="0">
                <a:solidFill>
                  <a:schemeClr val="dk1"/>
                </a:solidFill>
                <a:highlight>
                  <a:srgbClr val="FFFFFF"/>
                </a:highlight>
                <a:latin typeface="Helvetica Neue"/>
                <a:ea typeface="Helvetica Neue"/>
                <a:cs typeface="Helvetica Neue"/>
                <a:sym typeface="Helvetica Neue"/>
              </a:rPr>
              <a:t> s </a:t>
            </a:r>
            <a:r>
              <a:rPr lang="en-US" sz="2800" dirty="0" err="1">
                <a:solidFill>
                  <a:schemeClr val="dk1"/>
                </a:solidFill>
                <a:highlight>
                  <a:srgbClr val="FFFFFF"/>
                </a:highlight>
                <a:latin typeface="Helvetica Neue"/>
                <a:ea typeface="Helvetica Neue"/>
                <a:cs typeface="Helvetica Neue"/>
                <a:sym typeface="Helvetica Neue"/>
              </a:rPr>
              <a:t>pametnimi</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pisarniškimi</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okolji</a:t>
            </a:r>
            <a:r>
              <a:rPr lang="en-US" sz="2800" dirty="0">
                <a:solidFill>
                  <a:schemeClr val="dk1"/>
                </a:solidFill>
                <a:highlight>
                  <a:srgbClr val="FFFFFF"/>
                </a:highlight>
                <a:latin typeface="Helvetica Neue"/>
                <a:ea typeface="Helvetica Neue"/>
                <a:cs typeface="Helvetica Neue"/>
                <a:sym typeface="Helvetica Neue"/>
              </a:rPr>
              <a:t>.</a:t>
            </a:r>
            <a:endParaRPr sz="2800" dirty="0">
              <a:solidFill>
                <a:schemeClr val="dk1"/>
              </a:solidFill>
              <a:highlight>
                <a:srgbClr val="FFFFFF"/>
              </a:highlight>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800" b="1" dirty="0" err="1">
                <a:solidFill>
                  <a:schemeClr val="dk1"/>
                </a:solidFill>
                <a:latin typeface="Helvetica Neue"/>
                <a:ea typeface="Helvetica Neue"/>
                <a:cs typeface="Helvetica Neue"/>
                <a:sym typeface="Helvetica Neue"/>
              </a:rPr>
              <a:t>Prednosti</a:t>
            </a:r>
            <a:r>
              <a:rPr lang="en-US" sz="2800" b="1"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ustvarjanja</a:t>
            </a:r>
            <a:r>
              <a:rPr lang="en-US" sz="2800" dirty="0">
                <a:solidFill>
                  <a:schemeClr val="dk1"/>
                </a:solidFill>
                <a:latin typeface="Helvetica Neue"/>
                <a:ea typeface="Helvetica Neue"/>
                <a:cs typeface="Helvetica Neue"/>
                <a:sym typeface="Helvetica Neue"/>
              </a:rPr>
              <a:t> pametnega delovnega mesta.</a:t>
            </a:r>
            <a:endParaRPr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800" b="1" dirty="0">
                <a:solidFill>
                  <a:srgbClr val="231F20"/>
                </a:solidFill>
                <a:latin typeface="Helvetica Neue"/>
                <a:ea typeface="Helvetica Neue"/>
                <a:cs typeface="Helvetica Neue"/>
                <a:sym typeface="Helvetica Neue"/>
              </a:rPr>
              <a:t>Namizna opravila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potreba</a:t>
            </a:r>
            <a:r>
              <a:rPr lang="en-US" sz="2800" dirty="0">
                <a:solidFill>
                  <a:srgbClr val="231F20"/>
                </a:solidFill>
                <a:latin typeface="Helvetica Neue"/>
                <a:ea typeface="Helvetica Neue"/>
                <a:cs typeface="Helvetica Neue"/>
                <a:sym typeface="Helvetica Neue"/>
              </a:rPr>
              <a:t> po </a:t>
            </a:r>
            <a:r>
              <a:rPr lang="en-US" sz="2800" dirty="0" err="1">
                <a:solidFill>
                  <a:srgbClr val="231F20"/>
                </a:solidFill>
                <a:latin typeface="Helvetica Neue"/>
                <a:ea typeface="Helvetica Neue"/>
                <a:cs typeface="Helvetica Neue"/>
                <a:sym typeface="Helvetica Neue"/>
              </a:rPr>
              <a:t>pisarnah</a:t>
            </a:r>
            <a:r>
              <a:rPr lang="en-US" sz="2800" dirty="0">
                <a:solidFill>
                  <a:srgbClr val="231F20"/>
                </a:solidFill>
                <a:latin typeface="Helvetica Neue"/>
                <a:ea typeface="Helvetica Neue"/>
                <a:cs typeface="Helvetica Neue"/>
                <a:sym typeface="Helvetica Neue"/>
              </a:rPr>
              <a:t> je </a:t>
            </a:r>
            <a:r>
              <a:rPr lang="en-US" sz="2800" dirty="0" err="1">
                <a:solidFill>
                  <a:srgbClr val="231F20"/>
                </a:solidFill>
                <a:latin typeface="Helvetica Neue"/>
                <a:ea typeface="Helvetica Neue"/>
                <a:cs typeface="Helvetica Neue"/>
                <a:sym typeface="Helvetica Neue"/>
              </a:rPr>
              <a:t>manjša</a:t>
            </a:r>
            <a:r>
              <a:rPr lang="en-US" sz="2800" dirty="0">
                <a:solidFill>
                  <a:srgbClr val="231F20"/>
                </a:solidFill>
                <a:latin typeface="Helvetica Neue"/>
                <a:ea typeface="Helvetica Neue"/>
                <a:cs typeface="Helvetica Neue"/>
                <a:sym typeface="Helvetica Neue"/>
              </a:rPr>
              <a:t> glede </a:t>
            </a:r>
            <a:r>
              <a:rPr lang="en-US" sz="2800" dirty="0" err="1">
                <a:solidFill>
                  <a:srgbClr val="231F20"/>
                </a:solidFill>
                <a:latin typeface="Helvetica Neue"/>
                <a:ea typeface="Helvetica Neue"/>
                <a:cs typeface="Helvetica Neue"/>
                <a:sym typeface="Helvetica Neue"/>
              </a:rPr>
              <a:t>na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vrste</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delovnih</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mest</a:t>
            </a:r>
            <a:r>
              <a:rPr lang="en-US" sz="2800" dirty="0">
                <a:solidFill>
                  <a:srgbClr val="231F20"/>
                </a:solidFill>
                <a:latin typeface="Helvetica Neue"/>
                <a:ea typeface="Helvetica Neue"/>
                <a:cs typeface="Helvetica Neue"/>
                <a:sym typeface="Helvetica Neue"/>
              </a:rPr>
              <a:t> in </a:t>
            </a:r>
            <a:r>
              <a:rPr lang="en-US" sz="2800" dirty="0" err="1">
                <a:solidFill>
                  <a:srgbClr val="231F20"/>
                </a:solidFill>
                <a:latin typeface="Helvetica Neue"/>
                <a:ea typeface="Helvetica Neue"/>
                <a:cs typeface="Helvetica Neue"/>
                <a:sym typeface="Helvetica Neue"/>
              </a:rPr>
              <a:t>večja</a:t>
            </a:r>
            <a:r>
              <a:rPr lang="en-US" sz="2800" dirty="0">
                <a:solidFill>
                  <a:srgbClr val="231F20"/>
                </a:solidFill>
                <a:latin typeface="Helvetica Neue"/>
                <a:ea typeface="Helvetica Neue"/>
                <a:cs typeface="Helvetica Neue"/>
                <a:sym typeface="Helvetica Neue"/>
              </a:rPr>
              <a:t> glede </a:t>
            </a:r>
            <a:r>
              <a:rPr lang="en-US" sz="2800" dirty="0" err="1">
                <a:solidFill>
                  <a:srgbClr val="231F20"/>
                </a:solidFill>
                <a:latin typeface="Helvetica Neue"/>
                <a:ea typeface="Helvetica Neue"/>
                <a:cs typeface="Helvetica Neue"/>
                <a:sym typeface="Helvetica Neue"/>
              </a:rPr>
              <a:t>na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mešanico</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drugih</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funkcionalnih</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prostorov</a:t>
            </a:r>
            <a:r>
              <a:rPr lang="en-US" sz="2800" dirty="0">
                <a:solidFill>
                  <a:srgbClr val="231F20"/>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n-US" sz="2800" dirty="0" err="1">
                <a:solidFill>
                  <a:srgbClr val="231F20"/>
                </a:solidFill>
                <a:latin typeface="Helvetica Neue"/>
                <a:ea typeface="Helvetica Neue"/>
                <a:cs typeface="Helvetica Neue"/>
                <a:sym typeface="Helvetica Neue"/>
              </a:rPr>
              <a:t>Ustreznost</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razumevanja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količine</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prostora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potrebnega</a:t>
            </a:r>
            <a:r>
              <a:rPr lang="en-US" sz="2800" dirty="0">
                <a:solidFill>
                  <a:srgbClr val="231F20"/>
                </a:solidFill>
                <a:latin typeface="Helvetica Neue"/>
                <a:ea typeface="Helvetica Neue"/>
                <a:cs typeface="Helvetica Neue"/>
                <a:sym typeface="Helvetica Neue"/>
              </a:rPr>
              <a:t> v </a:t>
            </a:r>
            <a:r>
              <a:rPr lang="en-US" sz="2800" dirty="0" err="1">
                <a:solidFill>
                  <a:srgbClr val="231F20"/>
                </a:solidFill>
                <a:latin typeface="Helvetica Neue"/>
                <a:ea typeface="Helvetica Neue"/>
                <a:cs typeface="Helvetica Neue"/>
                <a:sym typeface="Helvetica Neue"/>
              </a:rPr>
              <a:t>pisarni</a:t>
            </a:r>
            <a:r>
              <a:rPr lang="en-US" sz="2800" dirty="0">
                <a:solidFill>
                  <a:srgbClr val="231F20"/>
                </a:solidFill>
                <a:latin typeface="Helvetica Neue"/>
                <a:ea typeface="Helvetica Neue"/>
                <a:cs typeface="Helvetica Neue"/>
                <a:sym typeface="Helvetica Neue"/>
              </a:rPr>
              <a:t>, in </a:t>
            </a:r>
            <a:r>
              <a:rPr lang="en-US" sz="2800" dirty="0" err="1">
                <a:solidFill>
                  <a:srgbClr val="231F20"/>
                </a:solidFill>
                <a:latin typeface="Helvetica Neue"/>
                <a:ea typeface="Helvetica Neue"/>
                <a:cs typeface="Helvetica Neue"/>
                <a:sym typeface="Helvetica Neue"/>
              </a:rPr>
              <a:t>mešanice</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različnih</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vrst</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prostorov</a:t>
            </a:r>
            <a:r>
              <a:rPr lang="en-US" sz="2800" dirty="0">
                <a:solidFill>
                  <a:srgbClr val="231F20"/>
                </a:solidFill>
                <a:latin typeface="Helvetica Neue"/>
                <a:ea typeface="Helvetica Neue"/>
                <a:cs typeface="Helvetica Neue"/>
                <a:sym typeface="Helvetica Neue"/>
              </a:rPr>
              <a:t>.</a:t>
            </a:r>
          </a:p>
          <a:p>
            <a:pPr marL="457200" indent="-457200">
              <a:buFont typeface="Arial" panose="020B0604020202020204" pitchFamily="34" charset="0"/>
              <a:buChar char="•"/>
            </a:pPr>
            <a:r>
              <a:rPr lang="en-US" sz="2800" dirty="0" err="1">
                <a:solidFill>
                  <a:srgbClr val="231F20"/>
                </a:solidFill>
                <a:latin typeface="Helvetica Neue"/>
                <a:ea typeface="Helvetica Neue"/>
                <a:cs typeface="Helvetica Neue"/>
                <a:sym typeface="Helvetica Neue"/>
              </a:rPr>
              <a:t>Protokoli</a:t>
            </a:r>
            <a:r>
              <a:rPr lang="en-US" sz="2800" dirty="0">
                <a:solidFill>
                  <a:srgbClr val="231F20"/>
                </a:solidFill>
                <a:latin typeface="Helvetica Neue"/>
                <a:ea typeface="Helvetica Neue"/>
                <a:cs typeface="Helvetica Neue"/>
                <a:sym typeface="Helvetica Neue"/>
              </a:rPr>
              <a:t> za </a:t>
            </a:r>
            <a:r>
              <a:rPr lang="en-US" sz="2800" dirty="0" err="1">
                <a:solidFill>
                  <a:srgbClr val="231F20"/>
                </a:solidFill>
                <a:latin typeface="Helvetica Neue"/>
                <a:ea typeface="Helvetica Neue"/>
                <a:cs typeface="Helvetica Neue"/>
                <a:sym typeface="Helvetica Neue"/>
              </a:rPr>
              <a:t>zagotavljanje</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učinkovite</a:t>
            </a:r>
            <a:r>
              <a:rPr lang="en-US" sz="2800"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delitve</a:t>
            </a:r>
            <a:r>
              <a:rPr lang="en-US" sz="2800" b="1"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prostora</a:t>
            </a:r>
            <a:r>
              <a:rPr lang="en-US" sz="2800" dirty="0">
                <a:solidFill>
                  <a:srgbClr val="231F20"/>
                </a:solidFill>
                <a:latin typeface="Helvetica Neue"/>
                <a:ea typeface="Helvetica Neue"/>
                <a:cs typeface="Helvetica Neue"/>
                <a:sym typeface="Helvetica Neue"/>
              </a:rPr>
              <a:t>. </a:t>
            </a:r>
          </a:p>
          <a:p>
            <a:pPr marL="457200" indent="-457200">
              <a:buFont typeface="Arial" panose="020B0604020202020204" pitchFamily="34" charset="0"/>
              <a:buChar char="•"/>
            </a:pPr>
            <a:r>
              <a:rPr lang="en-US" sz="2800" dirty="0" err="1">
                <a:solidFill>
                  <a:srgbClr val="231F20"/>
                </a:solidFill>
                <a:latin typeface="Helvetica Neue"/>
                <a:ea typeface="Helvetica Neue"/>
                <a:cs typeface="Helvetica Neue"/>
                <a:sym typeface="Helvetica Neue"/>
              </a:rPr>
              <a:t>Ustvarjanje</a:t>
            </a:r>
            <a:r>
              <a:rPr lang="en-US" sz="2800"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postavitev</a:t>
            </a:r>
            <a:r>
              <a:rPr lang="en-US" sz="2800" b="1" dirty="0">
                <a:solidFill>
                  <a:srgbClr val="231F20"/>
                </a:solidFill>
                <a:latin typeface="Helvetica Neue"/>
                <a:ea typeface="Helvetica Neue"/>
                <a:cs typeface="Helvetica Neue"/>
                <a:sym typeface="Helvetica Neue"/>
              </a:rPr>
              <a:t> za </a:t>
            </a:r>
            <a:r>
              <a:rPr lang="en-US" sz="2800" b="1" dirty="0" err="1">
                <a:solidFill>
                  <a:srgbClr val="231F20"/>
                </a:solidFill>
                <a:latin typeface="Helvetica Neue"/>
                <a:ea typeface="Helvetica Neue"/>
                <a:cs typeface="Helvetica Neue"/>
                <a:sym typeface="Helvetica Neue"/>
              </a:rPr>
              <a:t>delo</a:t>
            </a:r>
            <a:r>
              <a:rPr lang="en-US" sz="2800" b="1" dirty="0">
                <a:solidFill>
                  <a:srgbClr val="231F20"/>
                </a:solidFill>
                <a:latin typeface="Helvetica Neue"/>
                <a:ea typeface="Helvetica Neue"/>
                <a:cs typeface="Helvetica Neue"/>
                <a:sym typeface="Helvetica Neue"/>
              </a:rPr>
              <a:t>, ki </a:t>
            </a:r>
            <a:r>
              <a:rPr lang="en-US" sz="2800" b="1" dirty="0" err="1">
                <a:solidFill>
                  <a:srgbClr val="231F20"/>
                </a:solidFill>
                <a:latin typeface="Helvetica Neue"/>
                <a:ea typeface="Helvetica Neue"/>
                <a:cs typeface="Helvetica Neue"/>
                <a:sym typeface="Helvetica Neue"/>
              </a:rPr>
              <a:t>temeljijo</a:t>
            </a:r>
            <a:r>
              <a:rPr lang="en-US" sz="2800" b="1"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na</a:t>
            </a:r>
            <a:r>
              <a:rPr lang="en-US" sz="2800" b="1"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delovnih</a:t>
            </a:r>
            <a:r>
              <a:rPr lang="en-US" sz="2800" b="1"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aktivnostih</a:t>
            </a:r>
            <a:r>
              <a:rPr lang="en-US" sz="2800" b="1" dirty="0">
                <a:solidFill>
                  <a:srgbClr val="231F20"/>
                </a:solidFill>
                <a:latin typeface="Helvetica Neue"/>
                <a:ea typeface="Helvetica Neue"/>
                <a:cs typeface="Helvetica Neue"/>
                <a:sym typeface="Helvetica Neue"/>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5"/>
          <p:cNvSpPr txBox="1"/>
          <p:nvPr/>
        </p:nvSpPr>
        <p:spPr>
          <a:xfrm>
            <a:off x="1383349" y="1251025"/>
            <a:ext cx="13230117"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 </a:t>
            </a:r>
            <a:r>
              <a:rPr lang="en-US" sz="4400" b="1" dirty="0" err="1">
                <a:solidFill>
                  <a:srgbClr val="D00B24"/>
                </a:solidFill>
                <a:highlight>
                  <a:schemeClr val="lt1"/>
                </a:highlight>
              </a:rPr>
              <a:t>Pametna</a:t>
            </a:r>
            <a:r>
              <a:rPr lang="en-US" sz="4400" b="1" dirty="0">
                <a:solidFill>
                  <a:srgbClr val="D00B24"/>
                </a:solidFill>
                <a:highlight>
                  <a:schemeClr val="lt1"/>
                </a:highlight>
              </a:rPr>
              <a:t> </a:t>
            </a:r>
            <a:r>
              <a:rPr lang="en-US" sz="4400" b="1" dirty="0" err="1">
                <a:solidFill>
                  <a:srgbClr val="D00B24"/>
                </a:solidFill>
                <a:highlight>
                  <a:schemeClr val="lt1"/>
                </a:highlight>
              </a:rPr>
              <a:t>delovna</a:t>
            </a:r>
            <a:r>
              <a:rPr lang="en-US" sz="4400" b="1" dirty="0">
                <a:solidFill>
                  <a:srgbClr val="D00B24"/>
                </a:solidFill>
                <a:highlight>
                  <a:schemeClr val="lt1"/>
                </a:highlight>
              </a:rPr>
              <a:t> </a:t>
            </a:r>
            <a:r>
              <a:rPr lang="en-US" sz="4400" b="1" dirty="0" err="1">
                <a:solidFill>
                  <a:srgbClr val="D00B24"/>
                </a:solidFill>
                <a:highlight>
                  <a:schemeClr val="lt1"/>
                </a:highlight>
              </a:rPr>
              <a:t>orodja</a:t>
            </a:r>
            <a:r>
              <a:rPr lang="en-US" sz="4400" b="1" dirty="0">
                <a:solidFill>
                  <a:srgbClr val="D00B24"/>
                </a:solidFill>
                <a:highlight>
                  <a:schemeClr val="lt1"/>
                </a:highlight>
              </a:rPr>
              <a:t> in </a:t>
            </a:r>
            <a:r>
              <a:rPr lang="en-US" sz="4400" b="1" dirty="0" err="1">
                <a:solidFill>
                  <a:srgbClr val="D00B24"/>
                </a:solidFill>
                <a:highlight>
                  <a:schemeClr val="lt1"/>
                </a:highlight>
              </a:rPr>
              <a:t>tehnologije</a:t>
            </a:r>
            <a:endParaRPr sz="4400" b="1" dirty="0">
              <a:solidFill>
                <a:srgbClr val="D00B24"/>
              </a:solidFill>
            </a:endParaRPr>
          </a:p>
        </p:txBody>
      </p:sp>
      <p:sp>
        <p:nvSpPr>
          <p:cNvPr id="170" name="Google Shape;170;p5"/>
          <p:cNvSpPr txBox="1"/>
          <p:nvPr/>
        </p:nvSpPr>
        <p:spPr>
          <a:xfrm>
            <a:off x="1383349" y="2910601"/>
            <a:ext cx="16345800" cy="4465798"/>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US" sz="2800" dirty="0" err="1">
                <a:solidFill>
                  <a:srgbClr val="231F20"/>
                </a:solidFill>
                <a:latin typeface="Helvetica Neue"/>
                <a:ea typeface="Helvetica Neue"/>
                <a:cs typeface="Helvetica Neue"/>
                <a:sym typeface="Helvetica Neue"/>
              </a:rPr>
              <a:t>Upoštevanje</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potreb</a:t>
            </a:r>
            <a:r>
              <a:rPr lang="en-US" sz="2800"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invalidnega</a:t>
            </a:r>
            <a:r>
              <a:rPr lang="en-US" sz="2800" b="1"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osebja</a:t>
            </a:r>
            <a:r>
              <a:rPr lang="en-US" sz="2800" dirty="0">
                <a:solidFill>
                  <a:srgbClr val="231F20"/>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n-US" sz="2800" b="1" dirty="0" err="1">
                <a:solidFill>
                  <a:srgbClr val="231F20"/>
                </a:solidFill>
                <a:latin typeface="Helvetica Neue"/>
                <a:ea typeface="Helvetica Neue"/>
                <a:cs typeface="Helvetica Neue"/>
                <a:sym typeface="Helvetica Neue"/>
              </a:rPr>
              <a:t>Politika</a:t>
            </a:r>
            <a:r>
              <a:rPr lang="en-US" sz="2800" b="1"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čiste</a:t>
            </a:r>
            <a:r>
              <a:rPr lang="en-US" sz="2800" b="1"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mize</a:t>
            </a:r>
            <a:r>
              <a:rPr lang="en-US" sz="2800" b="1" dirty="0">
                <a:solidFill>
                  <a:srgbClr val="231F20"/>
                </a:solidFill>
                <a:latin typeface="Helvetica Neue"/>
                <a:ea typeface="Helvetica Neue"/>
                <a:cs typeface="Helvetica Neue"/>
                <a:sym typeface="Helvetica Neue"/>
              </a:rPr>
              <a:t> </a:t>
            </a:r>
            <a:r>
              <a:rPr lang="en-US" sz="2800" dirty="0">
                <a:solidFill>
                  <a:srgbClr val="231F20"/>
                </a:solidFill>
                <a:latin typeface="Helvetica Neue"/>
                <a:ea typeface="Helvetica Neue"/>
                <a:cs typeface="Helvetica Neue"/>
                <a:sym typeface="Helvetica Neue"/>
              </a:rPr>
              <a:t>(</a:t>
            </a:r>
            <a:r>
              <a:rPr lang="en-US" sz="2800" dirty="0" err="1">
                <a:solidFill>
                  <a:srgbClr val="231F20"/>
                </a:solidFill>
                <a:latin typeface="Helvetica Neue"/>
                <a:ea typeface="Helvetica Neue"/>
                <a:cs typeface="Helvetica Neue"/>
                <a:sym typeface="Helvetica Neue"/>
              </a:rPr>
              <a:t>prag</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ene</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ali</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dveh</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ur</a:t>
            </a:r>
            <a:r>
              <a:rPr lang="en-US" sz="2800" dirty="0">
                <a:solidFill>
                  <a:srgbClr val="231F20"/>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n-US" sz="2800" b="1" dirty="0" err="1">
                <a:solidFill>
                  <a:srgbClr val="231F20"/>
                </a:solidFill>
                <a:latin typeface="Helvetica Neue"/>
                <a:ea typeface="Helvetica Neue"/>
                <a:cs typeface="Helvetica Neue"/>
                <a:sym typeface="Helvetica Neue"/>
              </a:rPr>
              <a:t>Sistem</a:t>
            </a:r>
            <a:r>
              <a:rPr lang="en-US" sz="2800" b="1"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rezervacij</a:t>
            </a:r>
            <a:r>
              <a:rPr lang="en-US" sz="2800" dirty="0">
                <a:solidFill>
                  <a:srgbClr val="231F20"/>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n-US" sz="2800" dirty="0" err="1">
                <a:solidFill>
                  <a:srgbClr val="231F20"/>
                </a:solidFill>
                <a:latin typeface="Helvetica Neue"/>
                <a:ea typeface="Helvetica Neue"/>
                <a:cs typeface="Helvetica Neue"/>
                <a:sym typeface="Helvetica Neue"/>
              </a:rPr>
              <a:t>Prehod</a:t>
            </a:r>
            <a:r>
              <a:rPr lang="en-US" sz="2800" dirty="0">
                <a:solidFill>
                  <a:srgbClr val="231F20"/>
                </a:solidFill>
                <a:latin typeface="Helvetica Neue"/>
                <a:ea typeface="Helvetica Neue"/>
                <a:cs typeface="Helvetica Neue"/>
                <a:sym typeface="Helvetica Neue"/>
              </a:rPr>
              <a:t> iz odvisnosti od </a:t>
            </a:r>
            <a:r>
              <a:rPr lang="en-US" sz="2800" dirty="0" err="1">
                <a:solidFill>
                  <a:srgbClr val="231F20"/>
                </a:solidFill>
                <a:latin typeface="Helvetica Neue"/>
                <a:ea typeface="Helvetica Neue"/>
                <a:cs typeface="Helvetica Neue"/>
                <a:sym typeface="Helvetica Neue"/>
              </a:rPr>
              <a:t>papirja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na</a:t>
            </a:r>
            <a:r>
              <a:rPr lang="en-US" sz="2800"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elektronsko</a:t>
            </a:r>
            <a:r>
              <a:rPr lang="en-US" sz="2800" b="1"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osnovano</a:t>
            </a:r>
            <a:r>
              <a:rPr lang="en-US" sz="2800" b="1" dirty="0">
                <a:solidFill>
                  <a:srgbClr val="231F20"/>
                </a:solidFill>
                <a:latin typeface="Helvetica Neue"/>
                <a:ea typeface="Helvetica Neue"/>
                <a:cs typeface="Helvetica Neue"/>
                <a:sym typeface="Helvetica Neue"/>
              </a:rPr>
              <a:t> delo</a:t>
            </a:r>
            <a:r>
              <a:rPr lang="en-US" sz="2800" dirty="0">
                <a:solidFill>
                  <a:srgbClr val="231F20"/>
                </a:solidFill>
                <a:latin typeface="Helvetica Neue"/>
                <a:ea typeface="Helvetica Neue"/>
                <a:cs typeface="Helvetica Neue"/>
                <a:sym typeface="Helvetica Neue"/>
              </a:rPr>
              <a:t>.</a:t>
            </a:r>
            <a:endParaRPr sz="2800" dirty="0">
              <a:solidFill>
                <a:srgbClr val="231F20"/>
              </a:solidFill>
              <a:latin typeface="Helvetica Neue"/>
              <a:ea typeface="Helvetica Neue"/>
              <a:cs typeface="Helvetica Neue"/>
              <a:sym typeface="Helvetica Neue"/>
            </a:endParaRPr>
          </a:p>
          <a:p>
            <a:pPr marL="457200" indent="-457200">
              <a:buFont typeface="Arial" panose="020B0604020202020204" pitchFamily="34" charset="0"/>
              <a:buChar char="•"/>
            </a:pPr>
            <a:r>
              <a:rPr lang="en-US" sz="2800" dirty="0" err="1">
                <a:solidFill>
                  <a:srgbClr val="231F20"/>
                </a:solidFill>
                <a:latin typeface="Helvetica Neue"/>
                <a:ea typeface="Helvetica Neue"/>
                <a:cs typeface="Helvetica Neue"/>
                <a:sym typeface="Helvetica Neue"/>
              </a:rPr>
              <a:t>Pisarniški</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prostor</a:t>
            </a:r>
            <a:r>
              <a:rPr lang="en-US" sz="2800" dirty="0">
                <a:solidFill>
                  <a:srgbClr val="231F20"/>
                </a:solidFill>
                <a:latin typeface="Helvetica Neue"/>
                <a:ea typeface="Helvetica Neue"/>
                <a:cs typeface="Helvetica Neue"/>
                <a:sym typeface="Helvetica Neue"/>
              </a:rPr>
              <a:t> bi moral </a:t>
            </a:r>
            <a:r>
              <a:rPr lang="en-US" sz="2800" dirty="0" err="1">
                <a:solidFill>
                  <a:srgbClr val="231F20"/>
                </a:solidFill>
                <a:latin typeface="Helvetica Neue"/>
                <a:ea typeface="Helvetica Neue"/>
                <a:cs typeface="Helvetica Neue"/>
                <a:sym typeface="Helvetica Neue"/>
              </a:rPr>
              <a:t>imeti</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prednost</a:t>
            </a:r>
            <a:r>
              <a:rPr lang="en-US" sz="2800" dirty="0">
                <a:solidFill>
                  <a:srgbClr val="231F20"/>
                </a:solidFill>
                <a:latin typeface="Helvetica Neue"/>
                <a:ea typeface="Helvetica Neue"/>
                <a:cs typeface="Helvetica Neue"/>
                <a:sym typeface="Helvetica Neue"/>
              </a:rPr>
              <a:t> za </a:t>
            </a:r>
            <a:r>
              <a:rPr lang="en-US" sz="2800" b="1" dirty="0" err="1">
                <a:solidFill>
                  <a:srgbClr val="231F20"/>
                </a:solidFill>
                <a:latin typeface="Helvetica Neue"/>
                <a:ea typeface="Helvetica Neue"/>
                <a:cs typeface="Helvetica Neue"/>
                <a:sym typeface="Helvetica Neue"/>
              </a:rPr>
              <a:t>človeško</a:t>
            </a:r>
            <a:r>
              <a:rPr lang="en-US" sz="2800" b="1"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interakcijo</a:t>
            </a:r>
            <a:r>
              <a:rPr lang="en-US" sz="2800" dirty="0">
                <a:solidFill>
                  <a:srgbClr val="231F20"/>
                </a:solidFill>
                <a:latin typeface="Helvetica Neue"/>
                <a:ea typeface="Helvetica Neue"/>
                <a:cs typeface="Helvetica Neue"/>
                <a:sym typeface="Helvetica Neue"/>
              </a:rPr>
              <a:t>, ne za </a:t>
            </a:r>
            <a:r>
              <a:rPr lang="en-US" sz="2800" dirty="0" err="1">
                <a:solidFill>
                  <a:srgbClr val="231F20"/>
                </a:solidFill>
                <a:latin typeface="Helvetica Neue"/>
                <a:ea typeface="Helvetica Neue"/>
                <a:cs typeface="Helvetica Neue"/>
                <a:sym typeface="Helvetica Neue"/>
              </a:rPr>
              <a:t>shranjevanje</a:t>
            </a:r>
            <a:r>
              <a:rPr lang="en-US" sz="2800" dirty="0">
                <a:solidFill>
                  <a:srgbClr val="231F20"/>
                </a:solidFill>
                <a:latin typeface="Helvetica Neue"/>
                <a:ea typeface="Helvetica Neue"/>
                <a:cs typeface="Helvetica Neue"/>
                <a:sym typeface="Helvetica Neue"/>
              </a:rPr>
              <a:t>. </a:t>
            </a:r>
          </a:p>
          <a:p>
            <a:pPr marL="457200" indent="-457200">
              <a:buFont typeface="Arial" panose="020B0604020202020204" pitchFamily="34" charset="0"/>
              <a:buChar char="•"/>
            </a:pPr>
            <a:r>
              <a:rPr lang="en-US" sz="2800" dirty="0" err="1">
                <a:solidFill>
                  <a:srgbClr val="231F20"/>
                </a:solidFill>
                <a:latin typeface="Helvetica Neue"/>
                <a:ea typeface="Helvetica Neue"/>
                <a:cs typeface="Helvetica Neue"/>
                <a:sym typeface="Helvetica Neue"/>
              </a:rPr>
              <a:t>Pomen</a:t>
            </a:r>
            <a:r>
              <a:rPr lang="en-US" sz="2800"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ergonomije</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pametnega</a:t>
            </a:r>
            <a:r>
              <a:rPr lang="en-US" sz="2800" dirty="0">
                <a:solidFill>
                  <a:srgbClr val="231F20"/>
                </a:solidFill>
                <a:latin typeface="Helvetica Neue"/>
                <a:ea typeface="Helvetica Neue"/>
                <a:cs typeface="Helvetica Neue"/>
                <a:sym typeface="Helvetica Neue"/>
              </a:rPr>
              <a:t> dela.</a:t>
            </a:r>
          </a:p>
          <a:p>
            <a:pPr marL="457200" indent="-457200">
              <a:buFont typeface="Arial" panose="020B0604020202020204" pitchFamily="34" charset="0"/>
              <a:buChar char="•"/>
            </a:pPr>
            <a:r>
              <a:rPr lang="en-US" sz="2800" dirty="0" err="1">
                <a:solidFill>
                  <a:srgbClr val="231F20"/>
                </a:solidFill>
                <a:latin typeface="Helvetica Neue"/>
                <a:ea typeface="Helvetica Neue"/>
                <a:cs typeface="Helvetica Neue"/>
                <a:sym typeface="Helvetica Neue"/>
              </a:rPr>
              <a:t>Obvladovanje</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vpliva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hrupa</a:t>
            </a:r>
            <a:r>
              <a:rPr lang="en-US" sz="2800" dirty="0">
                <a:solidFill>
                  <a:srgbClr val="231F20"/>
                </a:solidFill>
                <a:latin typeface="Helvetica Neue"/>
                <a:ea typeface="Helvetica Neue"/>
                <a:cs typeface="Helvetica Neue"/>
                <a:sym typeface="Helvetica Neue"/>
              </a:rPr>
              <a:t> in </a:t>
            </a:r>
            <a:r>
              <a:rPr lang="en-US" sz="2800" dirty="0" err="1">
                <a:solidFill>
                  <a:srgbClr val="231F20"/>
                </a:solidFill>
                <a:latin typeface="Helvetica Neue"/>
                <a:ea typeface="Helvetica Neue"/>
                <a:cs typeface="Helvetica Neue"/>
                <a:sym typeface="Helvetica Neue"/>
              </a:rPr>
              <a:t>upoštevanje</a:t>
            </a:r>
            <a:r>
              <a:rPr lang="en-US" sz="2800" dirty="0">
                <a:solidFill>
                  <a:srgbClr val="231F20"/>
                </a:solidFill>
                <a:latin typeface="Helvetica Neue"/>
                <a:ea typeface="Helvetica Neue"/>
                <a:cs typeface="Helvetica Neue"/>
                <a:sym typeface="Helvetica Neue"/>
              </a:rPr>
              <a:t> </a:t>
            </a:r>
            <a:r>
              <a:rPr lang="en-US" sz="2800" b="1" dirty="0">
                <a:solidFill>
                  <a:srgbClr val="231F20"/>
                </a:solidFill>
                <a:latin typeface="Helvetica Neue"/>
                <a:ea typeface="Helvetica Neue"/>
                <a:cs typeface="Helvetica Neue"/>
                <a:sym typeface="Helvetica Neue"/>
              </a:rPr>
              <a:t>„</a:t>
            </a:r>
            <a:r>
              <a:rPr lang="en-US" sz="2800" b="1" dirty="0" err="1">
                <a:solidFill>
                  <a:srgbClr val="231F20"/>
                </a:solidFill>
                <a:latin typeface="Helvetica Neue"/>
                <a:ea typeface="Helvetica Neue"/>
                <a:cs typeface="Helvetica Neue"/>
                <a:sym typeface="Helvetica Neue"/>
              </a:rPr>
              <a:t>zvočne</a:t>
            </a:r>
            <a:r>
              <a:rPr lang="en-US" sz="2800" b="1"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kulise</a:t>
            </a:r>
            <a:r>
              <a:rPr lang="en-US" sz="2800" b="1"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kot</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nujne</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lastnosti</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pametnega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delovnega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okolja</a:t>
            </a:r>
            <a:r>
              <a:rPr lang="en-US" sz="2800" dirty="0">
                <a:solidFill>
                  <a:srgbClr val="231F20"/>
                </a:solidFill>
                <a:latin typeface="Helvetica Neue"/>
                <a:ea typeface="Helvetica Neue"/>
                <a:cs typeface="Helvetica Neue"/>
                <a:sym typeface="Helvetica Neue"/>
              </a:rPr>
              <a:t>.</a:t>
            </a:r>
          </a:p>
          <a:p>
            <a:pPr marL="457200" indent="-457200">
              <a:buFont typeface="Arial" panose="020B0604020202020204" pitchFamily="34" charset="0"/>
              <a:buChar char="•"/>
            </a:pPr>
            <a:r>
              <a:rPr lang="en-US" sz="2800" dirty="0" err="1">
                <a:solidFill>
                  <a:srgbClr val="231F20"/>
                </a:solidFill>
                <a:latin typeface="Helvetica Neue"/>
                <a:ea typeface="Helvetica Neue"/>
                <a:cs typeface="Helvetica Neue"/>
                <a:sym typeface="Helvetica Neue"/>
              </a:rPr>
              <a:t>Obvladovanje</a:t>
            </a:r>
            <a:r>
              <a:rPr lang="en-US" sz="2800" dirty="0">
                <a:solidFill>
                  <a:srgbClr val="231F20"/>
                </a:solidFill>
                <a:latin typeface="Helvetica Neue"/>
                <a:ea typeface="Helvetica Neue"/>
                <a:cs typeface="Helvetica Neue"/>
                <a:sym typeface="Helvetica Neue"/>
              </a:rPr>
              <a:t> potreb in </a:t>
            </a:r>
            <a:r>
              <a:rPr lang="en-US" sz="2800" dirty="0" err="1">
                <a:solidFill>
                  <a:srgbClr val="231F20"/>
                </a:solidFill>
                <a:latin typeface="Helvetica Neue"/>
                <a:ea typeface="Helvetica Neue"/>
                <a:cs typeface="Helvetica Neue"/>
                <a:sym typeface="Helvetica Neue"/>
              </a:rPr>
              <a:t>izzivov</a:t>
            </a:r>
            <a:r>
              <a:rPr lang="en-US" sz="2800" dirty="0">
                <a:solidFill>
                  <a:srgbClr val="231F20"/>
                </a:solidFill>
                <a:latin typeface="Helvetica Neue"/>
                <a:ea typeface="Helvetica Neue"/>
                <a:cs typeface="Helvetica Neue"/>
                <a:sym typeface="Helvetica Neue"/>
              </a:rPr>
              <a:t> </a:t>
            </a:r>
            <a:r>
              <a:rPr lang="en-US" sz="2800" b="1" dirty="0">
                <a:solidFill>
                  <a:srgbClr val="231F20"/>
                </a:solidFill>
                <a:latin typeface="Helvetica Neue"/>
                <a:ea typeface="Helvetica Neue"/>
                <a:cs typeface="Helvetica Neue"/>
                <a:sym typeface="Helvetica Neue"/>
              </a:rPr>
              <a:t>dela izven pisarne</a:t>
            </a:r>
            <a:r>
              <a:rPr lang="en-US" sz="2800" dirty="0">
                <a:solidFill>
                  <a:srgbClr val="231F20"/>
                </a:solidFill>
                <a:latin typeface="Helvetica Neue"/>
                <a:ea typeface="Helvetica Neue"/>
                <a:cs typeface="Helvetica Neue"/>
                <a:sym typeface="Helvetica Neue"/>
              </a:rPr>
              <a:t>.</a:t>
            </a:r>
            <a:endParaRPr sz="2800" dirty="0">
              <a:solidFill>
                <a:srgbClr val="231F20"/>
              </a:solidFill>
              <a:latin typeface="Helvetica Neue"/>
              <a:ea typeface="Helvetica Neue"/>
              <a:cs typeface="Helvetica Neue"/>
              <a:sym typeface="Helvetica Neue"/>
            </a:endParaRPr>
          </a:p>
          <a:p>
            <a:pPr marL="457200" lvl="0" indent="-457200" algn="l" rtl="0">
              <a:lnSpc>
                <a:spcPct val="115000"/>
              </a:lnSpc>
              <a:spcBef>
                <a:spcPts val="0"/>
              </a:spcBef>
              <a:spcAft>
                <a:spcPts val="0"/>
              </a:spcAft>
              <a:buClr>
                <a:schemeClr val="dk1"/>
              </a:buClr>
              <a:buSzPct val="100000"/>
              <a:buFont typeface="Arial" panose="020B0604020202020204" pitchFamily="34" charset="0"/>
              <a:buChar char="•"/>
            </a:pPr>
            <a:r>
              <a:rPr lang="en-US" sz="2800" b="1" dirty="0" err="1">
                <a:solidFill>
                  <a:srgbClr val="231F20"/>
                </a:solidFill>
                <a:latin typeface="Helvetica Neue"/>
                <a:ea typeface="Helvetica Neue"/>
                <a:cs typeface="Helvetica Neue"/>
                <a:sym typeface="Helvetica Neue"/>
              </a:rPr>
              <a:t>Delovna</a:t>
            </a:r>
            <a:r>
              <a:rPr lang="en-US" sz="2800" b="1"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središča</a:t>
            </a:r>
            <a:r>
              <a:rPr lang="en-US" sz="2800" b="1" dirty="0">
                <a:solidFill>
                  <a:srgbClr val="231F20"/>
                </a:solidFill>
                <a:latin typeface="Helvetica Neue"/>
                <a:ea typeface="Helvetica Neue"/>
                <a:cs typeface="Helvetica Neue"/>
                <a:sym typeface="Helvetica Neue"/>
              </a:rPr>
              <a:t> (“</a:t>
            </a:r>
            <a:r>
              <a:rPr lang="en-US" sz="2800" b="1" dirty="0" err="1">
                <a:solidFill>
                  <a:srgbClr val="231F20"/>
                </a:solidFill>
                <a:latin typeface="Helvetica Neue"/>
                <a:ea typeface="Helvetica Neue"/>
                <a:cs typeface="Helvetica Neue"/>
                <a:sym typeface="Helvetica Neue"/>
              </a:rPr>
              <a:t>workhubs</a:t>
            </a:r>
            <a:r>
              <a:rPr lang="en-US" sz="2800" b="1" dirty="0">
                <a:solidFill>
                  <a:srgbClr val="231F20"/>
                </a:solidFill>
                <a:latin typeface="Helvetica Neue"/>
                <a:ea typeface="Helvetica Neue"/>
                <a:cs typeface="Helvetica Neue"/>
                <a:sym typeface="Helvetica Neue"/>
              </a:rPr>
              <a:t>”).</a:t>
            </a:r>
            <a:endParaRPr sz="2800" b="1" dirty="0">
              <a:solidFill>
                <a:srgbClr val="231F2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713921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b288c97b5c_0_10"/>
          <p:cNvSpPr txBox="1"/>
          <p:nvPr/>
        </p:nvSpPr>
        <p:spPr>
          <a:xfrm>
            <a:off x="1447799" y="1590233"/>
            <a:ext cx="11895667"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dirty="0">
                <a:solidFill>
                  <a:srgbClr val="D00B24"/>
                </a:solidFill>
                <a:highlight>
                  <a:schemeClr val="lt1"/>
                </a:highlight>
              </a:rPr>
              <a:t> </a:t>
            </a:r>
            <a:r>
              <a:rPr lang="en-US" sz="4400" b="1" dirty="0" err="1">
                <a:solidFill>
                  <a:srgbClr val="D00B24"/>
                </a:solidFill>
                <a:highlight>
                  <a:schemeClr val="lt1"/>
                </a:highlight>
              </a:rPr>
              <a:t>Pametna</a:t>
            </a:r>
            <a:r>
              <a:rPr lang="en-US" sz="4400" b="1" dirty="0">
                <a:solidFill>
                  <a:srgbClr val="D00B24"/>
                </a:solidFill>
                <a:highlight>
                  <a:schemeClr val="lt1"/>
                </a:highlight>
              </a:rPr>
              <a:t> </a:t>
            </a:r>
            <a:r>
              <a:rPr lang="en-US" sz="4400" b="1" dirty="0" err="1">
                <a:solidFill>
                  <a:srgbClr val="D00B24"/>
                </a:solidFill>
                <a:highlight>
                  <a:schemeClr val="lt1"/>
                </a:highlight>
              </a:rPr>
              <a:t>delovna</a:t>
            </a:r>
            <a:r>
              <a:rPr lang="en-US" sz="4400" b="1" dirty="0">
                <a:solidFill>
                  <a:srgbClr val="D00B24"/>
                </a:solidFill>
                <a:highlight>
                  <a:schemeClr val="lt1"/>
                </a:highlight>
              </a:rPr>
              <a:t> </a:t>
            </a:r>
            <a:r>
              <a:rPr lang="en-US" sz="4400" b="1" dirty="0" err="1">
                <a:solidFill>
                  <a:srgbClr val="D00B24"/>
                </a:solidFill>
                <a:highlight>
                  <a:schemeClr val="lt1"/>
                </a:highlight>
              </a:rPr>
              <a:t>orodja</a:t>
            </a:r>
            <a:r>
              <a:rPr lang="en-US" sz="4400" b="1" dirty="0">
                <a:solidFill>
                  <a:srgbClr val="D00B24"/>
                </a:solidFill>
                <a:highlight>
                  <a:schemeClr val="lt1"/>
                </a:highlight>
              </a:rPr>
              <a:t> in </a:t>
            </a:r>
            <a:r>
              <a:rPr lang="en-US" sz="4400" b="1" dirty="0" err="1">
                <a:solidFill>
                  <a:srgbClr val="D00B24"/>
                </a:solidFill>
                <a:highlight>
                  <a:schemeClr val="lt1"/>
                </a:highlight>
              </a:rPr>
              <a:t>tehnologije</a:t>
            </a:r>
            <a:endParaRPr sz="4400" b="1" dirty="0">
              <a:solidFill>
                <a:srgbClr val="D00B24"/>
              </a:solidFill>
            </a:endParaRPr>
          </a:p>
        </p:txBody>
      </p:sp>
      <p:sp>
        <p:nvSpPr>
          <p:cNvPr id="176" name="Google Shape;176;g1b288c97b5c_0_10"/>
          <p:cNvSpPr txBox="1"/>
          <p:nvPr/>
        </p:nvSpPr>
        <p:spPr>
          <a:xfrm>
            <a:off x="1562675" y="2407255"/>
            <a:ext cx="13182600" cy="5693826"/>
          </a:xfrm>
          <a:prstGeom prst="rect">
            <a:avLst/>
          </a:prstGeom>
          <a:noFill/>
          <a:ln>
            <a:noFill/>
          </a:ln>
        </p:spPr>
        <p:txBody>
          <a:bodyPr spcFirstLastPara="1" wrap="square" lIns="91425" tIns="45700" rIns="91425" bIns="45700" anchor="t" anchorCtr="0">
            <a:spAutoFit/>
          </a:bodyPr>
          <a:lstStyle/>
          <a:p>
            <a:pPr marL="457200" lvl="0" indent="-406400" algn="l" rtl="0">
              <a:spcBef>
                <a:spcPts val="0"/>
              </a:spcBef>
              <a:spcAft>
                <a:spcPts val="0"/>
              </a:spcAft>
              <a:buClr>
                <a:schemeClr val="dk1"/>
              </a:buClr>
              <a:buSzPts val="2800"/>
              <a:buFont typeface="Helvetica Neue"/>
              <a:buChar char="-"/>
            </a:pPr>
            <a:r>
              <a:rPr lang="en-US" sz="2800" dirty="0">
                <a:solidFill>
                  <a:schemeClr val="dk1"/>
                </a:solidFill>
                <a:highlight>
                  <a:schemeClr val="lt1"/>
                </a:highlight>
                <a:latin typeface="Helvetica Neue"/>
                <a:ea typeface="Helvetica Neue"/>
                <a:cs typeface="Helvetica Neue"/>
                <a:sym typeface="Helvetica Neue"/>
              </a:rPr>
              <a:t>Zakaj </a:t>
            </a:r>
            <a:r>
              <a:rPr lang="en-US" sz="2800" dirty="0" err="1">
                <a:solidFill>
                  <a:schemeClr val="dk1"/>
                </a:solidFill>
                <a:highlight>
                  <a:schemeClr val="lt1"/>
                </a:highlight>
                <a:latin typeface="Helvetica Neue"/>
                <a:ea typeface="Helvetica Neue"/>
                <a:cs typeface="Helvetica Neue"/>
                <a:sym typeface="Helvetica Neue"/>
              </a:rPr>
              <a:t>potrebujemo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pametna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delovna</a:t>
            </a:r>
            <a:r>
              <a:rPr lang="en-US" sz="2800" dirty="0">
                <a:solidFill>
                  <a:schemeClr val="dk1"/>
                </a:solidFill>
                <a:highlight>
                  <a:schemeClr val="lt1"/>
                </a:highlight>
                <a:latin typeface="Helvetica Neue"/>
                <a:ea typeface="Helvetica Neue"/>
                <a:cs typeface="Helvetica Neue"/>
                <a:sym typeface="Helvetica Neue"/>
              </a:rPr>
              <a:t> orodja in tehnologije?</a:t>
            </a:r>
            <a:endParaRPr sz="2800" dirty="0">
              <a:solidFill>
                <a:schemeClr val="dk1"/>
              </a:solidFill>
              <a:highlight>
                <a:schemeClr val="lt1"/>
              </a:highlight>
              <a:latin typeface="Helvetica Neue"/>
              <a:ea typeface="Helvetica Neue"/>
              <a:cs typeface="Helvetica Neue"/>
              <a:sym typeface="Helvetica Neue"/>
            </a:endParaRPr>
          </a:p>
          <a:p>
            <a:pPr marL="457200" lvl="0" indent="-406400" algn="l" rtl="0">
              <a:spcBef>
                <a:spcPts val="0"/>
              </a:spcBef>
              <a:spcAft>
                <a:spcPts val="0"/>
              </a:spcAft>
              <a:buClr>
                <a:schemeClr val="dk1"/>
              </a:buClr>
              <a:buSzPts val="2800"/>
              <a:buFont typeface="Helvetica Neue"/>
              <a:buChar char="-"/>
            </a:pPr>
            <a:r>
              <a:rPr lang="en-US" sz="2800" dirty="0">
                <a:solidFill>
                  <a:schemeClr val="dk1"/>
                </a:solidFill>
                <a:highlight>
                  <a:schemeClr val="lt1"/>
                </a:highlight>
                <a:latin typeface="Helvetica Neue"/>
                <a:ea typeface="Helvetica Neue"/>
                <a:cs typeface="Helvetica Neue"/>
                <a:sym typeface="Helvetica Neue"/>
              </a:rPr>
              <a:t>Katera orodja in tehnologije izbrati?</a:t>
            </a:r>
            <a:endParaRPr sz="2800" dirty="0">
              <a:solidFill>
                <a:schemeClr val="dk1"/>
              </a:solidFill>
              <a:highlight>
                <a:schemeClr val="lt1"/>
              </a:highlight>
              <a:latin typeface="Helvetica Neue"/>
              <a:ea typeface="Helvetica Neue"/>
              <a:cs typeface="Helvetica Neue"/>
              <a:sym typeface="Helvetica Neue"/>
            </a:endParaRPr>
          </a:p>
          <a:p>
            <a:pPr marL="457200" lvl="0" indent="0" algn="l" rtl="0">
              <a:spcBef>
                <a:spcPts val="0"/>
              </a:spcBef>
              <a:spcAft>
                <a:spcPts val="0"/>
              </a:spcAft>
              <a:buNone/>
            </a:pP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None/>
            </a:pPr>
            <a:r>
              <a:rPr lang="en-US" sz="2800" b="1" i="1" dirty="0">
                <a:solidFill>
                  <a:schemeClr val="dk1"/>
                </a:solidFill>
                <a:highlight>
                  <a:schemeClr val="lt1"/>
                </a:highlight>
                <a:latin typeface="Helvetica Neue"/>
                <a:ea typeface="Helvetica Neue"/>
                <a:cs typeface="Helvetica Neue"/>
                <a:sym typeface="Helvetica Neue"/>
              </a:rPr>
              <a:t>Orodja in </a:t>
            </a:r>
            <a:r>
              <a:rPr lang="en-US" sz="2800" b="1" i="1" dirty="0" err="1">
                <a:solidFill>
                  <a:schemeClr val="dk1"/>
                </a:solidFill>
                <a:highlight>
                  <a:schemeClr val="lt1"/>
                </a:highlight>
                <a:latin typeface="Helvetica Neue"/>
                <a:ea typeface="Helvetica Neue"/>
                <a:cs typeface="Helvetica Neue"/>
                <a:sym typeface="Helvetica Neue"/>
              </a:rPr>
              <a:t>tehnologija</a:t>
            </a:r>
            <a:r>
              <a:rPr lang="en-US" sz="2800" b="1" i="1" dirty="0">
                <a:solidFill>
                  <a:schemeClr val="dk1"/>
                </a:solidFill>
                <a:highlight>
                  <a:schemeClr val="lt1"/>
                </a:highlight>
                <a:latin typeface="Helvetica Neue"/>
                <a:ea typeface="Helvetica Neue"/>
                <a:cs typeface="Helvetica Neue"/>
                <a:sym typeface="Helvetica Neue"/>
              </a:rPr>
              <a:t> za sodelovanje in </a:t>
            </a:r>
            <a:r>
              <a:rPr lang="en-US" sz="2800" b="1" i="1" dirty="0" err="1">
                <a:solidFill>
                  <a:schemeClr val="dk1"/>
                </a:solidFill>
                <a:highlight>
                  <a:schemeClr val="lt1"/>
                </a:highlight>
                <a:latin typeface="Helvetica Neue"/>
                <a:ea typeface="Helvetica Neue"/>
                <a:cs typeface="Helvetica Neue"/>
                <a:sym typeface="Helvetica Neue"/>
              </a:rPr>
              <a:t>komunikacijo</a:t>
            </a:r>
            <a:r>
              <a:rPr lang="en-US" sz="2800" b="1" i="1" dirty="0">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Zoom, Slack, Cisco Webex, Microsoft Teams, Join.me, Loom, TeamViewer</a:t>
            </a: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None/>
            </a:pPr>
            <a:r>
              <a:rPr lang="en-US" sz="2800" b="1" i="1" dirty="0">
                <a:solidFill>
                  <a:schemeClr val="dk1"/>
                </a:solidFill>
                <a:highlight>
                  <a:schemeClr val="lt1"/>
                </a:highlight>
                <a:latin typeface="Helvetica Neue"/>
                <a:ea typeface="Helvetica Neue"/>
                <a:cs typeface="Helvetica Neue"/>
                <a:sym typeface="Helvetica Neue"/>
              </a:rPr>
              <a:t>Orodja in </a:t>
            </a:r>
            <a:r>
              <a:rPr lang="en-US" sz="2800" b="1" i="1" dirty="0" err="1">
                <a:solidFill>
                  <a:schemeClr val="dk1"/>
                </a:solidFill>
                <a:highlight>
                  <a:schemeClr val="lt1"/>
                </a:highlight>
                <a:latin typeface="Helvetica Neue"/>
                <a:ea typeface="Helvetica Neue"/>
                <a:cs typeface="Helvetica Neue"/>
                <a:sym typeface="Helvetica Neue"/>
              </a:rPr>
              <a:t>tehnologija</a:t>
            </a:r>
            <a:r>
              <a:rPr lang="en-US" sz="2800" b="1" i="1" dirty="0">
                <a:solidFill>
                  <a:schemeClr val="dk1"/>
                </a:solidFill>
                <a:highlight>
                  <a:schemeClr val="lt1"/>
                </a:highlight>
                <a:latin typeface="Helvetica Neue"/>
                <a:ea typeface="Helvetica Neue"/>
                <a:cs typeface="Helvetica Neue"/>
                <a:sym typeface="Helvetica Neue"/>
              </a:rPr>
              <a:t> za vodenje dela</a:t>
            </a:r>
            <a:r>
              <a:rPr lang="en-US" sz="2800" b="1" dirty="0">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Basecamp, Trello, Asana, </a:t>
            </a:r>
            <a:r>
              <a:rPr lang="en-US" sz="2800" dirty="0" err="1">
                <a:solidFill>
                  <a:schemeClr val="dk1"/>
                </a:solidFill>
                <a:highlight>
                  <a:schemeClr val="lt1"/>
                </a:highlight>
                <a:latin typeface="Helvetica Neue"/>
                <a:ea typeface="Helvetica Neue"/>
                <a:cs typeface="Helvetica Neue"/>
                <a:sym typeface="Helvetica Neue"/>
              </a:rPr>
              <a:t>Accelo</a:t>
            </a:r>
            <a:r>
              <a:rPr lang="en-US" sz="2800" dirty="0">
                <a:solidFill>
                  <a:schemeClr val="dk1"/>
                </a:solidFill>
                <a:highlight>
                  <a:schemeClr val="lt1"/>
                </a:highlight>
                <a:latin typeface="Helvetica Neue"/>
                <a:ea typeface="Helvetica Neue"/>
                <a:cs typeface="Helvetica Neue"/>
                <a:sym typeface="Helvetica Neue"/>
              </a:rPr>
              <a:t>, Calendly, Toggl, </a:t>
            </a:r>
            <a:r>
              <a:rPr lang="en-US" sz="2800" dirty="0" err="1">
                <a:solidFill>
                  <a:schemeClr val="dk1"/>
                </a:solidFill>
                <a:highlight>
                  <a:schemeClr val="lt1"/>
                </a:highlight>
                <a:latin typeface="Helvetica Neue"/>
                <a:ea typeface="Helvetica Neue"/>
                <a:cs typeface="Helvetica Neue"/>
                <a:sym typeface="Helvetica Neue"/>
              </a:rPr>
              <a:t>ProofHub</a:t>
            </a:r>
            <a:r>
              <a:rPr lang="en-US" sz="2800" dirty="0">
                <a:solidFill>
                  <a:schemeClr val="dk1"/>
                </a:solidFill>
                <a:highlight>
                  <a:schemeClr val="lt1"/>
                </a:highlight>
                <a:latin typeface="Helvetica Neue"/>
                <a:ea typeface="Helvetica Neue"/>
                <a:cs typeface="Helvetica Neue"/>
                <a:sym typeface="Helvetica Neue"/>
              </a:rPr>
              <a:t>, Koledar, Vsak časovni pas, Harvest GitHub, Facto HR, Doodle</a:t>
            </a: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None/>
            </a:pPr>
            <a:r>
              <a:rPr lang="en-US" sz="2800" b="1" i="1" dirty="0">
                <a:solidFill>
                  <a:schemeClr val="dk1"/>
                </a:solidFill>
                <a:highlight>
                  <a:schemeClr val="lt1"/>
                </a:highlight>
                <a:latin typeface="Helvetica Neue"/>
                <a:ea typeface="Helvetica Neue"/>
                <a:cs typeface="Helvetica Neue"/>
                <a:sym typeface="Helvetica Neue"/>
              </a:rPr>
              <a:t>Programska </a:t>
            </a:r>
            <a:r>
              <a:rPr lang="en-US" sz="2800" b="1" i="1" dirty="0" err="1">
                <a:solidFill>
                  <a:schemeClr val="dk1"/>
                </a:solidFill>
                <a:highlight>
                  <a:schemeClr val="lt1"/>
                </a:highlight>
                <a:latin typeface="Helvetica Neue"/>
                <a:ea typeface="Helvetica Neue"/>
                <a:cs typeface="Helvetica Neue"/>
                <a:sym typeface="Helvetica Neue"/>
              </a:rPr>
              <a:t>oprema</a:t>
            </a:r>
            <a:r>
              <a:rPr lang="en-US" sz="2800" b="1" i="1" dirty="0">
                <a:solidFill>
                  <a:schemeClr val="dk1"/>
                </a:solidFill>
                <a:highlight>
                  <a:schemeClr val="lt1"/>
                </a:highlight>
                <a:latin typeface="Helvetica Neue"/>
                <a:ea typeface="Helvetica Neue"/>
                <a:cs typeface="Helvetica Neue"/>
                <a:sym typeface="Helvetica Neue"/>
              </a:rPr>
              <a:t> in </a:t>
            </a:r>
            <a:r>
              <a:rPr lang="en-US" sz="2800" b="1" i="1" dirty="0" err="1">
                <a:solidFill>
                  <a:schemeClr val="dk1"/>
                </a:solidFill>
                <a:highlight>
                  <a:schemeClr val="lt1"/>
                </a:highlight>
                <a:latin typeface="Helvetica Neue"/>
                <a:ea typeface="Helvetica Neue"/>
                <a:cs typeface="Helvetica Neue"/>
                <a:sym typeface="Helvetica Neue"/>
              </a:rPr>
              <a:t>tehnnologija</a:t>
            </a:r>
            <a:r>
              <a:rPr lang="en-US" sz="2800" b="1" i="1" dirty="0">
                <a:solidFill>
                  <a:schemeClr val="dk1"/>
                </a:solidFill>
                <a:highlight>
                  <a:schemeClr val="lt1"/>
                </a:highlight>
                <a:latin typeface="Helvetica Neue"/>
                <a:ea typeface="Helvetica Neue"/>
                <a:cs typeface="Helvetica Neue"/>
                <a:sym typeface="Helvetica Neue"/>
              </a:rPr>
              <a:t> za storitve shranjevanja v </a:t>
            </a:r>
            <a:r>
              <a:rPr lang="en-US" sz="2800" b="1" i="1" dirty="0" err="1">
                <a:solidFill>
                  <a:schemeClr val="dk1"/>
                </a:solidFill>
                <a:highlight>
                  <a:schemeClr val="lt1"/>
                </a:highlight>
                <a:latin typeface="Helvetica Neue"/>
                <a:ea typeface="Helvetica Neue"/>
                <a:cs typeface="Helvetica Neue"/>
                <a:sym typeface="Helvetica Neue"/>
              </a:rPr>
              <a:t>oblaku</a:t>
            </a:r>
            <a:r>
              <a:rPr lang="en-US" sz="2800" b="1" dirty="0">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Google Drive, Dropbox, OneDrive</a:t>
            </a: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None/>
            </a:pPr>
            <a:r>
              <a:rPr lang="en-US" sz="2800" b="1" i="1" dirty="0">
                <a:solidFill>
                  <a:schemeClr val="dk1"/>
                </a:solidFill>
                <a:highlight>
                  <a:schemeClr val="lt1"/>
                </a:highlight>
                <a:latin typeface="Helvetica Neue"/>
                <a:ea typeface="Helvetica Neue"/>
                <a:cs typeface="Helvetica Neue"/>
                <a:sym typeface="Helvetica Neue"/>
              </a:rPr>
              <a:t>Upravljanje gesel in </a:t>
            </a:r>
            <a:r>
              <a:rPr lang="en-US" sz="2800" b="1" i="1" dirty="0" err="1">
                <a:solidFill>
                  <a:schemeClr val="dk1"/>
                </a:solidFill>
                <a:highlight>
                  <a:schemeClr val="lt1"/>
                </a:highlight>
                <a:latin typeface="Helvetica Neue"/>
                <a:ea typeface="Helvetica Neue"/>
                <a:cs typeface="Helvetica Neue"/>
                <a:sym typeface="Helvetica Neue"/>
              </a:rPr>
              <a:t>tehnologije</a:t>
            </a:r>
            <a:r>
              <a:rPr lang="en-US" sz="2800" b="1" i="1" dirty="0">
                <a:solidFill>
                  <a:schemeClr val="dk1"/>
                </a:solidFill>
                <a:highlight>
                  <a:schemeClr val="lt1"/>
                </a:highlight>
                <a:latin typeface="Helvetica Neue"/>
                <a:ea typeface="Helvetica Neue"/>
                <a:cs typeface="Helvetica Neue"/>
                <a:sym typeface="Helvetica Neue"/>
              </a:rPr>
              <a:t>:</a:t>
            </a:r>
            <a:r>
              <a:rPr lang="en-US" sz="2800" dirty="0">
                <a:solidFill>
                  <a:schemeClr val="dk1"/>
                </a:solidFill>
                <a:highlight>
                  <a:schemeClr val="lt1"/>
                </a:highlight>
                <a:latin typeface="Helvetica Neue"/>
                <a:ea typeface="Helvetica Neue"/>
                <a:cs typeface="Helvetica Neue"/>
                <a:sym typeface="Helvetica Neue"/>
              </a:rPr>
              <a:t> 1Password</a:t>
            </a: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None/>
            </a:pPr>
            <a:r>
              <a:rPr lang="en-US" sz="2800" b="1" i="1" dirty="0">
                <a:solidFill>
                  <a:schemeClr val="dk1"/>
                </a:solidFill>
                <a:highlight>
                  <a:schemeClr val="lt1"/>
                </a:highlight>
                <a:latin typeface="Helvetica Neue"/>
                <a:ea typeface="Helvetica Neue"/>
                <a:cs typeface="Helvetica Neue"/>
                <a:sym typeface="Helvetica Neue"/>
              </a:rPr>
              <a:t>Orodja in </a:t>
            </a:r>
            <a:r>
              <a:rPr lang="en-US" sz="2800" b="1" i="1" dirty="0" err="1">
                <a:solidFill>
                  <a:schemeClr val="dk1"/>
                </a:solidFill>
                <a:highlight>
                  <a:schemeClr val="lt1"/>
                </a:highlight>
                <a:latin typeface="Helvetica Neue"/>
                <a:ea typeface="Helvetica Neue"/>
                <a:cs typeface="Helvetica Neue"/>
                <a:sym typeface="Helvetica Neue"/>
              </a:rPr>
              <a:t>tehnologija</a:t>
            </a:r>
            <a:r>
              <a:rPr lang="en-US" sz="2800" b="1" i="1" dirty="0">
                <a:solidFill>
                  <a:schemeClr val="dk1"/>
                </a:solidFill>
                <a:highlight>
                  <a:schemeClr val="lt1"/>
                </a:highlight>
                <a:latin typeface="Helvetica Neue"/>
                <a:ea typeface="Helvetica Neue"/>
                <a:cs typeface="Helvetica Neue"/>
                <a:sym typeface="Helvetica Neue"/>
              </a:rPr>
              <a:t> za </a:t>
            </a:r>
            <a:r>
              <a:rPr lang="en-US" sz="2800" b="1" i="1" dirty="0" err="1">
                <a:solidFill>
                  <a:schemeClr val="dk1"/>
                </a:solidFill>
                <a:highlight>
                  <a:schemeClr val="lt1"/>
                </a:highlight>
                <a:latin typeface="Helvetica Neue"/>
                <a:ea typeface="Helvetica Neue"/>
                <a:cs typeface="Helvetica Neue"/>
                <a:sym typeface="Helvetica Neue"/>
              </a:rPr>
              <a:t>beležke</a:t>
            </a:r>
            <a:r>
              <a:rPr lang="en-US" sz="2800" b="1" i="1" dirty="0">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Evernote, Notion</a:t>
            </a: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None/>
            </a:pPr>
            <a:r>
              <a:rPr lang="en-US" sz="2800" b="1" i="1" dirty="0">
                <a:solidFill>
                  <a:schemeClr val="dk1"/>
                </a:solidFill>
                <a:highlight>
                  <a:schemeClr val="lt1"/>
                </a:highlight>
                <a:latin typeface="Helvetica Neue"/>
                <a:ea typeface="Helvetica Neue"/>
                <a:cs typeface="Helvetica Neue"/>
                <a:sym typeface="Helvetica Neue"/>
              </a:rPr>
              <a:t>Orodja in </a:t>
            </a:r>
            <a:r>
              <a:rPr lang="en-US" sz="2800" b="1" i="1" dirty="0" err="1">
                <a:solidFill>
                  <a:schemeClr val="dk1"/>
                </a:solidFill>
                <a:highlight>
                  <a:schemeClr val="lt1"/>
                </a:highlight>
                <a:latin typeface="Helvetica Neue"/>
                <a:ea typeface="Helvetica Neue"/>
                <a:cs typeface="Helvetica Neue"/>
                <a:sym typeface="Helvetica Neue"/>
              </a:rPr>
              <a:t>tehnologija</a:t>
            </a:r>
            <a:r>
              <a:rPr lang="en-US" sz="2800" b="1" i="1" dirty="0">
                <a:solidFill>
                  <a:schemeClr val="dk1"/>
                </a:solidFill>
                <a:highlight>
                  <a:schemeClr val="lt1"/>
                </a:highlight>
                <a:latin typeface="Helvetica Neue"/>
                <a:ea typeface="Helvetica Neue"/>
                <a:cs typeface="Helvetica Neue"/>
                <a:sym typeface="Helvetica Neue"/>
              </a:rPr>
              <a:t> za povečanje </a:t>
            </a:r>
            <a:r>
              <a:rPr lang="en-US" sz="2800" b="1" i="1" dirty="0" err="1">
                <a:solidFill>
                  <a:schemeClr val="dk1"/>
                </a:solidFill>
                <a:highlight>
                  <a:schemeClr val="lt1"/>
                </a:highlight>
                <a:latin typeface="Helvetica Neue"/>
                <a:ea typeface="Helvetica Neue"/>
                <a:cs typeface="Helvetica Neue"/>
                <a:sym typeface="Helvetica Neue"/>
              </a:rPr>
              <a:t>produktivnosti</a:t>
            </a:r>
            <a:r>
              <a:rPr lang="en-US" sz="2800" b="1" i="1"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Brain.fm</a:t>
            </a:r>
            <a:r>
              <a:rPr lang="en-US" sz="2800" dirty="0">
                <a:solidFill>
                  <a:schemeClr val="dk1"/>
                </a:solidFill>
                <a:highlight>
                  <a:schemeClr val="lt1"/>
                </a:highlight>
                <a:latin typeface="Helvetica Neue"/>
                <a:ea typeface="Helvetica Neue"/>
                <a:cs typeface="Helvetica Neue"/>
                <a:sym typeface="Helvetica Neue"/>
              </a:rPr>
              <a:t>, Shift</a:t>
            </a:r>
            <a:endParaRPr sz="2800" dirty="0">
              <a:solidFill>
                <a:schemeClr val="dk1"/>
              </a:solidFill>
              <a:highlight>
                <a:schemeClr val="lt1"/>
              </a:highlight>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1271</Words>
  <Application>Microsoft Office PowerPoint</Application>
  <PresentationFormat>Personalizado</PresentationFormat>
  <Paragraphs>141</Paragraphs>
  <Slides>15</Slides>
  <Notes>15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15</vt:i4>
      </vt:variant>
    </vt:vector>
  </HeadingPairs>
  <TitlesOfParts>
    <vt:vector size="22" baseType="lpstr">
      <vt:lpstr>Helvetica Neue</vt:lpstr>
      <vt:lpstr>Microsoft Sans Serif</vt:lpstr>
      <vt:lpstr>Arial</vt:lpstr>
      <vt:lpstr>Calibri</vt:lpstr>
      <vt:lpstr>Tahoma</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IWS</cp:lastModifiedBy>
  <cp:revision>6</cp:revision>
  <dcterms:created xsi:type="dcterms:W3CDTF">2022-05-13T08:01:25Z</dcterms:created>
  <dcterms:modified xsi:type="dcterms:W3CDTF">2023-05-22T13:20:49Z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