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70" r:id="rId8"/>
    <p:sldId id="261" r:id="rId9"/>
    <p:sldId id="271" r:id="rId10"/>
    <p:sldId id="262" r:id="rId11"/>
    <p:sldId id="263" r:id="rId12"/>
    <p:sldId id="264" r:id="rId13"/>
    <p:sldId id="265" r:id="rId14"/>
    <p:sldId id="266" r:id="rId15"/>
    <p:sldId id="267" r:id="rId16"/>
    <p:sldId id="269" r:id="rId17"/>
  </p:sldIdLst>
  <p:sldSz cx="18288000" cy="10287000"/>
  <p:notesSz cx="18288000" cy="10287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Microsoft Sans Serif" panose="020B0604020202020204" pitchFamily="34" charset="0"/>
      <p:regular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yjq2XQZLZRtGjl5uDHsO18B/e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59CC-D36E-4EA4-B6FF-3A4A5B232F90}" v="2" dt="2023-03-07T23:11:48.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04B259CC-D36E-4EA4-B6FF-3A4A5B232F90}"/>
    <pc:docChg chg="undo custSel addSld delSld modSld">
      <pc:chgData name="Holienka Marian" userId="d535e67f-eb73-4702-ae53-67bc05435d18" providerId="ADAL" clId="{04B259CC-D36E-4EA4-B6FF-3A4A5B232F90}" dt="2023-03-07T23:22:28.487" v="394" actId="20577"/>
      <pc:docMkLst>
        <pc:docMk/>
      </pc:docMkLst>
      <pc:sldChg chg="modSp mod">
        <pc:chgData name="Holienka Marian" userId="d535e67f-eb73-4702-ae53-67bc05435d18" providerId="ADAL" clId="{04B259CC-D36E-4EA4-B6FF-3A4A5B232F90}" dt="2023-03-07T23:03:04.157" v="38" actId="12"/>
        <pc:sldMkLst>
          <pc:docMk/>
          <pc:sldMk cId="0" sldId="258"/>
        </pc:sldMkLst>
        <pc:spChg chg="mod">
          <ac:chgData name="Holienka Marian" userId="d535e67f-eb73-4702-ae53-67bc05435d18" providerId="ADAL" clId="{04B259CC-D36E-4EA4-B6FF-3A4A5B232F90}" dt="2023-03-07T23:01:38.889" v="26" actId="2711"/>
          <ac:spMkLst>
            <pc:docMk/>
            <pc:sldMk cId="0" sldId="258"/>
            <ac:spMk id="142" creationId="{00000000-0000-0000-0000-000000000000}"/>
          </ac:spMkLst>
        </pc:spChg>
        <pc:spChg chg="mod">
          <ac:chgData name="Holienka Marian" userId="d535e67f-eb73-4702-ae53-67bc05435d18" providerId="ADAL" clId="{04B259CC-D36E-4EA4-B6FF-3A4A5B232F90}" dt="2023-03-07T23:02:38.740" v="32" actId="6549"/>
          <ac:spMkLst>
            <pc:docMk/>
            <pc:sldMk cId="0" sldId="258"/>
            <ac:spMk id="144" creationId="{00000000-0000-0000-0000-000000000000}"/>
          </ac:spMkLst>
        </pc:spChg>
        <pc:spChg chg="mod">
          <ac:chgData name="Holienka Marian" userId="d535e67f-eb73-4702-ae53-67bc05435d18" providerId="ADAL" clId="{04B259CC-D36E-4EA4-B6FF-3A4A5B232F90}" dt="2023-03-07T23:01:48.941" v="27" actId="2711"/>
          <ac:spMkLst>
            <pc:docMk/>
            <pc:sldMk cId="0" sldId="258"/>
            <ac:spMk id="145" creationId="{00000000-0000-0000-0000-000000000000}"/>
          </ac:spMkLst>
        </pc:spChg>
        <pc:spChg chg="mod">
          <ac:chgData name="Holienka Marian" userId="d535e67f-eb73-4702-ae53-67bc05435d18" providerId="ADAL" clId="{04B259CC-D36E-4EA4-B6FF-3A4A5B232F90}" dt="2023-03-07T23:03:04.157" v="38" actId="12"/>
          <ac:spMkLst>
            <pc:docMk/>
            <pc:sldMk cId="0" sldId="258"/>
            <ac:spMk id="147" creationId="{00000000-0000-0000-0000-000000000000}"/>
          </ac:spMkLst>
        </pc:spChg>
        <pc:spChg chg="mod">
          <ac:chgData name="Holienka Marian" userId="d535e67f-eb73-4702-ae53-67bc05435d18" providerId="ADAL" clId="{04B259CC-D36E-4EA4-B6FF-3A4A5B232F90}" dt="2023-03-07T23:01:54.597" v="28" actId="2711"/>
          <ac:spMkLst>
            <pc:docMk/>
            <pc:sldMk cId="0" sldId="258"/>
            <ac:spMk id="148" creationId="{00000000-0000-0000-0000-000000000000}"/>
          </ac:spMkLst>
        </pc:spChg>
      </pc:sldChg>
      <pc:sldChg chg="modSp mod">
        <pc:chgData name="Holienka Marian" userId="d535e67f-eb73-4702-ae53-67bc05435d18" providerId="ADAL" clId="{04B259CC-D36E-4EA4-B6FF-3A4A5B232F90}" dt="2023-03-07T23:10:40.933" v="87" actId="403"/>
        <pc:sldMkLst>
          <pc:docMk/>
          <pc:sldMk cId="0" sldId="259"/>
        </pc:sldMkLst>
        <pc:spChg chg="mod">
          <ac:chgData name="Holienka Marian" userId="d535e67f-eb73-4702-ae53-67bc05435d18" providerId="ADAL" clId="{04B259CC-D36E-4EA4-B6FF-3A4A5B232F90}" dt="2023-03-07T23:10:40.933" v="87" actId="403"/>
          <ac:spMkLst>
            <pc:docMk/>
            <pc:sldMk cId="0" sldId="259"/>
            <ac:spMk id="158" creationId="{00000000-0000-0000-0000-000000000000}"/>
          </ac:spMkLst>
        </pc:spChg>
      </pc:sldChg>
      <pc:sldChg chg="modSp mod">
        <pc:chgData name="Holienka Marian" userId="d535e67f-eb73-4702-ae53-67bc05435d18" providerId="ADAL" clId="{04B259CC-D36E-4EA4-B6FF-3A4A5B232F90}" dt="2023-03-07T23:15:17.867" v="173" actId="12"/>
        <pc:sldMkLst>
          <pc:docMk/>
          <pc:sldMk cId="0" sldId="260"/>
        </pc:sldMkLst>
        <pc:spChg chg="mod">
          <ac:chgData name="Holienka Marian" userId="d535e67f-eb73-4702-ae53-67bc05435d18" providerId="ADAL" clId="{04B259CC-D36E-4EA4-B6FF-3A4A5B232F90}" dt="2023-03-07T23:15:17.867" v="173" actId="12"/>
          <ac:spMkLst>
            <pc:docMk/>
            <pc:sldMk cId="0" sldId="260"/>
            <ac:spMk id="164" creationId="{00000000-0000-0000-0000-000000000000}"/>
          </ac:spMkLst>
        </pc:spChg>
      </pc:sldChg>
      <pc:sldChg chg="modSp mod">
        <pc:chgData name="Holienka Marian" userId="d535e67f-eb73-4702-ae53-67bc05435d18" providerId="ADAL" clId="{04B259CC-D36E-4EA4-B6FF-3A4A5B232F90}" dt="2023-03-07T23:17:17.731" v="267" actId="20577"/>
        <pc:sldMkLst>
          <pc:docMk/>
          <pc:sldMk cId="0" sldId="261"/>
        </pc:sldMkLst>
        <pc:spChg chg="mod">
          <ac:chgData name="Holienka Marian" userId="d535e67f-eb73-4702-ae53-67bc05435d18" providerId="ADAL" clId="{04B259CC-D36E-4EA4-B6FF-3A4A5B232F90}" dt="2023-03-07T23:17:17.731" v="267" actId="20577"/>
          <ac:spMkLst>
            <pc:docMk/>
            <pc:sldMk cId="0" sldId="261"/>
            <ac:spMk id="170" creationId="{00000000-0000-0000-0000-000000000000}"/>
          </ac:spMkLst>
        </pc:spChg>
      </pc:sldChg>
      <pc:sldChg chg="modSp mod">
        <pc:chgData name="Holienka Marian" userId="d535e67f-eb73-4702-ae53-67bc05435d18" providerId="ADAL" clId="{04B259CC-D36E-4EA4-B6FF-3A4A5B232F90}" dt="2023-03-07T23:09:28.202" v="71" actId="6549"/>
        <pc:sldMkLst>
          <pc:docMk/>
          <pc:sldMk cId="0" sldId="262"/>
        </pc:sldMkLst>
        <pc:spChg chg="mod">
          <ac:chgData name="Holienka Marian" userId="d535e67f-eb73-4702-ae53-67bc05435d18" providerId="ADAL" clId="{04B259CC-D36E-4EA4-B6FF-3A4A5B232F90}" dt="2023-03-07T23:09:28.202" v="71" actId="6549"/>
          <ac:spMkLst>
            <pc:docMk/>
            <pc:sldMk cId="0" sldId="262"/>
            <ac:spMk id="176" creationId="{00000000-0000-0000-0000-000000000000}"/>
          </ac:spMkLst>
        </pc:spChg>
      </pc:sldChg>
      <pc:sldChg chg="modSp mod">
        <pc:chgData name="Holienka Marian" userId="d535e67f-eb73-4702-ae53-67bc05435d18" providerId="ADAL" clId="{04B259CC-D36E-4EA4-B6FF-3A4A5B232F90}" dt="2023-03-07T23:19:43.555" v="304" actId="113"/>
        <pc:sldMkLst>
          <pc:docMk/>
          <pc:sldMk cId="0" sldId="263"/>
        </pc:sldMkLst>
        <pc:spChg chg="mod">
          <ac:chgData name="Holienka Marian" userId="d535e67f-eb73-4702-ae53-67bc05435d18" providerId="ADAL" clId="{04B259CC-D36E-4EA4-B6FF-3A4A5B232F90}" dt="2023-03-07T23:19:43.555" v="304" actId="113"/>
          <ac:spMkLst>
            <pc:docMk/>
            <pc:sldMk cId="0" sldId="263"/>
            <ac:spMk id="182" creationId="{00000000-0000-0000-0000-000000000000}"/>
          </ac:spMkLst>
        </pc:spChg>
      </pc:sldChg>
      <pc:sldChg chg="modSp mod">
        <pc:chgData name="Holienka Marian" userId="d535e67f-eb73-4702-ae53-67bc05435d18" providerId="ADAL" clId="{04B259CC-D36E-4EA4-B6FF-3A4A5B232F90}" dt="2023-03-07T23:20:00.768" v="319" actId="12"/>
        <pc:sldMkLst>
          <pc:docMk/>
          <pc:sldMk cId="0" sldId="264"/>
        </pc:sldMkLst>
        <pc:spChg chg="mod">
          <ac:chgData name="Holienka Marian" userId="d535e67f-eb73-4702-ae53-67bc05435d18" providerId="ADAL" clId="{04B259CC-D36E-4EA4-B6FF-3A4A5B232F90}" dt="2023-03-07T23:20:00.768" v="319" actId="12"/>
          <ac:spMkLst>
            <pc:docMk/>
            <pc:sldMk cId="0" sldId="264"/>
            <ac:spMk id="188" creationId="{00000000-0000-0000-0000-000000000000}"/>
          </ac:spMkLst>
        </pc:spChg>
      </pc:sldChg>
      <pc:sldChg chg="modSp mod">
        <pc:chgData name="Holienka Marian" userId="d535e67f-eb73-4702-ae53-67bc05435d18" providerId="ADAL" clId="{04B259CC-D36E-4EA4-B6FF-3A4A5B232F90}" dt="2023-03-07T23:22:12.782" v="387" actId="11"/>
        <pc:sldMkLst>
          <pc:docMk/>
          <pc:sldMk cId="0" sldId="265"/>
        </pc:sldMkLst>
        <pc:spChg chg="mod">
          <ac:chgData name="Holienka Marian" userId="d535e67f-eb73-4702-ae53-67bc05435d18" providerId="ADAL" clId="{04B259CC-D36E-4EA4-B6FF-3A4A5B232F90}" dt="2023-03-07T23:22:12.782" v="387" actId="11"/>
          <ac:spMkLst>
            <pc:docMk/>
            <pc:sldMk cId="0" sldId="265"/>
            <ac:spMk id="194" creationId="{00000000-0000-0000-0000-000000000000}"/>
          </ac:spMkLst>
        </pc:spChg>
      </pc:sldChg>
      <pc:sldChg chg="modSp mod">
        <pc:chgData name="Holienka Marian" userId="d535e67f-eb73-4702-ae53-67bc05435d18" providerId="ADAL" clId="{04B259CC-D36E-4EA4-B6FF-3A4A5B232F90}" dt="2023-03-07T23:22:28.487" v="394" actId="20577"/>
        <pc:sldMkLst>
          <pc:docMk/>
          <pc:sldMk cId="0" sldId="266"/>
        </pc:sldMkLst>
        <pc:spChg chg="mod">
          <ac:chgData name="Holienka Marian" userId="d535e67f-eb73-4702-ae53-67bc05435d18" providerId="ADAL" clId="{04B259CC-D36E-4EA4-B6FF-3A4A5B232F90}" dt="2023-03-07T23:22:28.487" v="394" actId="20577"/>
          <ac:spMkLst>
            <pc:docMk/>
            <pc:sldMk cId="0" sldId="266"/>
            <ac:spMk id="200" creationId="{00000000-0000-0000-0000-000000000000}"/>
          </ac:spMkLst>
        </pc:spChg>
      </pc:sldChg>
      <pc:sldChg chg="del">
        <pc:chgData name="Holienka Marian" userId="d535e67f-eb73-4702-ae53-67bc05435d18" providerId="ADAL" clId="{04B259CC-D36E-4EA4-B6FF-3A4A5B232F90}" dt="2023-03-07T23:09:44.554" v="72" actId="47"/>
        <pc:sldMkLst>
          <pc:docMk/>
          <pc:sldMk cId="0" sldId="268"/>
        </pc:sldMkLst>
      </pc:sldChg>
      <pc:sldChg chg="modSp add mod">
        <pc:chgData name="Holienka Marian" userId="d535e67f-eb73-4702-ae53-67bc05435d18" providerId="ADAL" clId="{04B259CC-D36E-4EA4-B6FF-3A4A5B232F90}" dt="2023-03-07T23:15:44.504" v="186" actId="12"/>
        <pc:sldMkLst>
          <pc:docMk/>
          <pc:sldMk cId="3593483648" sldId="270"/>
        </pc:sldMkLst>
        <pc:spChg chg="mod">
          <ac:chgData name="Holienka Marian" userId="d535e67f-eb73-4702-ae53-67bc05435d18" providerId="ADAL" clId="{04B259CC-D36E-4EA4-B6FF-3A4A5B232F90}" dt="2023-03-07T23:10:30.253" v="85" actId="20577"/>
          <ac:spMkLst>
            <pc:docMk/>
            <pc:sldMk cId="3593483648" sldId="270"/>
            <ac:spMk id="163" creationId="{00000000-0000-0000-0000-000000000000}"/>
          </ac:spMkLst>
        </pc:spChg>
        <pc:spChg chg="mod">
          <ac:chgData name="Holienka Marian" userId="d535e67f-eb73-4702-ae53-67bc05435d18" providerId="ADAL" clId="{04B259CC-D36E-4EA4-B6FF-3A4A5B232F90}" dt="2023-03-07T23:15:44.504" v="186" actId="12"/>
          <ac:spMkLst>
            <pc:docMk/>
            <pc:sldMk cId="3593483648" sldId="270"/>
            <ac:spMk id="164" creationId="{00000000-0000-0000-0000-000000000000}"/>
          </ac:spMkLst>
        </pc:spChg>
      </pc:sldChg>
      <pc:sldChg chg="modSp add mod">
        <pc:chgData name="Holienka Marian" userId="d535e67f-eb73-4702-ae53-67bc05435d18" providerId="ADAL" clId="{04B259CC-D36E-4EA4-B6FF-3A4A5B232F90}" dt="2023-03-07T23:17:05.426" v="245" actId="1036"/>
        <pc:sldMkLst>
          <pc:docMk/>
          <pc:sldMk cId="1713921950" sldId="271"/>
        </pc:sldMkLst>
        <pc:spChg chg="mod">
          <ac:chgData name="Holienka Marian" userId="d535e67f-eb73-4702-ae53-67bc05435d18" providerId="ADAL" clId="{04B259CC-D36E-4EA4-B6FF-3A4A5B232F90}" dt="2023-03-07T23:12:04.578" v="131" actId="14100"/>
          <ac:spMkLst>
            <pc:docMk/>
            <pc:sldMk cId="1713921950" sldId="271"/>
            <ac:spMk id="169" creationId="{00000000-0000-0000-0000-000000000000}"/>
          </ac:spMkLst>
        </pc:spChg>
        <pc:spChg chg="mod">
          <ac:chgData name="Holienka Marian" userId="d535e67f-eb73-4702-ae53-67bc05435d18" providerId="ADAL" clId="{04B259CC-D36E-4EA4-B6FF-3A4A5B232F90}" dt="2023-03-07T23:17:05.426" v="245" actId="1036"/>
          <ac:spMkLst>
            <pc:docMk/>
            <pc:sldMk cId="1713921950" sldId="271"/>
            <ac:spMk id="1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288c97b5c_0_1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1b288c97b5c_0_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288c97b5c_0_2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b288c97b5c_0_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b288c97b5c_0_3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b288c97b5c_0_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c06dbf20e2_0_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1c06dbf20e2_0_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288c97b5c_0_4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b288c97b5c_0_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27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84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288c97b5c_0_1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b288c97b5c_0_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1265275" y="5966311"/>
            <a:ext cx="15757451"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D00B24"/>
                </a:solidFill>
              </a:rPr>
              <a:t>Smart working characteristics, tools and good practices</a:t>
            </a:r>
            <a:endParaRPr dirty="0"/>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
        <p:nvSpPr>
          <p:cNvPr id="2" name="Google Shape;115;p1">
            <a:extLst>
              <a:ext uri="{FF2B5EF4-FFF2-40B4-BE49-F238E27FC236}">
                <a16:creationId xmlns:a16="http://schemas.microsoft.com/office/drawing/2014/main" id="{4B6839D5-A9D0-4A89-A659-02262BB23E44}"/>
              </a:ext>
            </a:extLst>
          </p:cNvPr>
          <p:cNvSpPr txBox="1"/>
          <p:nvPr/>
        </p:nvSpPr>
        <p:spPr>
          <a:xfrm>
            <a:off x="2845676" y="7091182"/>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FUD</a:t>
            </a:r>
            <a:r>
              <a:rPr lang="sk-SK" sz="4000" b="1" dirty="0">
                <a:solidFill>
                  <a:srgbClr val="D00B24"/>
                </a:solidFill>
                <a:latin typeface="Arial"/>
                <a:ea typeface="Arial"/>
                <a:cs typeface="Arial"/>
                <a:sym typeface="Arial"/>
              </a:rPr>
              <a:t>Š</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b288c97b5c_0_15"/>
          <p:cNvSpPr txBox="1"/>
          <p:nvPr/>
        </p:nvSpPr>
        <p:spPr>
          <a:xfrm>
            <a:off x="1562675" y="69955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 </a:t>
            </a:r>
            <a:r>
              <a:rPr lang="en-US" sz="4400" b="1" dirty="0">
                <a:solidFill>
                  <a:srgbClr val="D00B24"/>
                </a:solidFill>
                <a:highlight>
                  <a:schemeClr val="lt1"/>
                </a:highlight>
              </a:rPr>
              <a:t>SW good practices</a:t>
            </a:r>
            <a:endParaRPr sz="4400" b="1" dirty="0">
              <a:solidFill>
                <a:srgbClr val="D00B24"/>
              </a:solidFill>
            </a:endParaRPr>
          </a:p>
        </p:txBody>
      </p:sp>
      <p:sp>
        <p:nvSpPr>
          <p:cNvPr id="182" name="Google Shape;182;g1b288c97b5c_0_15"/>
          <p:cNvSpPr txBox="1"/>
          <p:nvPr/>
        </p:nvSpPr>
        <p:spPr>
          <a:xfrm>
            <a:off x="1562674" y="1575385"/>
            <a:ext cx="15321827" cy="655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Identification of good practices</a:t>
            </a:r>
            <a:endParaRPr sz="2800" b="1"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SW should be considered as a </a:t>
            </a:r>
            <a:r>
              <a:rPr lang="en-US" sz="2800" b="1" dirty="0">
                <a:solidFill>
                  <a:schemeClr val="dk1"/>
                </a:solidFill>
                <a:highlight>
                  <a:schemeClr val="lt1"/>
                </a:highlight>
                <a:latin typeface="Helvetica Neue"/>
                <a:ea typeface="Helvetica Neue"/>
                <a:cs typeface="Helvetica Neue"/>
                <a:sym typeface="Helvetica Neue"/>
              </a:rPr>
              <a:t>normal way of working</a:t>
            </a:r>
            <a:r>
              <a:rPr lang="en-US" sz="2800" dirty="0">
                <a:solidFill>
                  <a:schemeClr val="dk1"/>
                </a:solidFill>
                <a:highlight>
                  <a:schemeClr val="lt1"/>
                </a:highlight>
                <a:latin typeface="Helvetica Neue"/>
                <a:ea typeface="Helvetica Neue"/>
                <a:cs typeface="Helvetica Neue"/>
                <a:sym typeface="Helvetica Neue"/>
              </a:rPr>
              <a:t>. </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It is relevant to </a:t>
            </a:r>
            <a:r>
              <a:rPr lang="en-US" sz="2800" b="1" dirty="0">
                <a:solidFill>
                  <a:schemeClr val="dk1"/>
                </a:solidFill>
                <a:highlight>
                  <a:schemeClr val="lt1"/>
                </a:highlight>
                <a:latin typeface="Helvetica Neue"/>
                <a:ea typeface="Helvetica Neue"/>
                <a:cs typeface="Helvetica Neue"/>
                <a:sym typeface="Helvetica Neue"/>
              </a:rPr>
              <a:t>find a proper balance</a:t>
            </a:r>
            <a:r>
              <a:rPr lang="en-US" sz="2800" dirty="0">
                <a:solidFill>
                  <a:schemeClr val="dk1"/>
                </a:solidFill>
                <a:highlight>
                  <a:schemeClr val="lt1"/>
                </a:highlight>
                <a:latin typeface="Helvetica Neue"/>
                <a:ea typeface="Helvetica Neue"/>
                <a:cs typeface="Helvetica Neue"/>
                <a:sym typeface="Helvetica Neue"/>
              </a:rPr>
              <a:t> between face-face interaction and virtual interaction.</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b="1" dirty="0">
                <a:solidFill>
                  <a:schemeClr val="dk1"/>
                </a:solidFill>
                <a:highlight>
                  <a:schemeClr val="lt1"/>
                </a:highlight>
                <a:latin typeface="Helvetica Neue"/>
                <a:ea typeface="Helvetica Neue"/>
                <a:cs typeface="Helvetica Neue"/>
                <a:sym typeface="Helvetica Neue"/>
              </a:rPr>
              <a:t>Constant training</a:t>
            </a:r>
            <a:r>
              <a:rPr lang="en-US" sz="2800" dirty="0">
                <a:solidFill>
                  <a:schemeClr val="dk1"/>
                </a:solidFill>
                <a:highlight>
                  <a:schemeClr val="lt1"/>
                </a:highlight>
                <a:latin typeface="Helvetica Neue"/>
                <a:ea typeface="Helvetica Neue"/>
                <a:cs typeface="Helvetica Neue"/>
                <a:sym typeface="Helvetica Neue"/>
              </a:rPr>
              <a:t> of employees should be a norm.</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It is important to </a:t>
            </a:r>
            <a:r>
              <a:rPr lang="en-US" sz="2800" b="1" dirty="0">
                <a:solidFill>
                  <a:schemeClr val="dk1"/>
                </a:solidFill>
                <a:highlight>
                  <a:schemeClr val="lt1"/>
                </a:highlight>
                <a:latin typeface="Helvetica Neue"/>
                <a:ea typeface="Helvetica Neue"/>
                <a:cs typeface="Helvetica Neue"/>
                <a:sym typeface="Helvetica Neue"/>
              </a:rPr>
              <a:t>consider the age groups</a:t>
            </a:r>
            <a:r>
              <a:rPr lang="en-US" sz="2800" dirty="0">
                <a:solidFill>
                  <a:schemeClr val="dk1"/>
                </a:solidFill>
                <a:highlight>
                  <a:schemeClr val="lt1"/>
                </a:highlight>
                <a:latin typeface="Helvetica Neue"/>
                <a:ea typeface="Helvetica Neue"/>
                <a:cs typeface="Helvetica Neue"/>
                <a:sym typeface="Helvetica Neue"/>
              </a:rPr>
              <a:t> of employees when implementing smart working. </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Employees should be encouraged to create a </a:t>
            </a:r>
            <a:r>
              <a:rPr lang="en-US" sz="2800" b="1" dirty="0">
                <a:solidFill>
                  <a:schemeClr val="dk1"/>
                </a:solidFill>
                <a:highlight>
                  <a:schemeClr val="lt1"/>
                </a:highlight>
                <a:latin typeface="Helvetica Neue"/>
                <a:ea typeface="Helvetica Neue"/>
                <a:cs typeface="Helvetica Neue"/>
                <a:sym typeface="Helvetica Neue"/>
              </a:rPr>
              <a:t>dedicated workspace</a:t>
            </a:r>
            <a:r>
              <a:rPr lang="en-US" sz="2800" dirty="0">
                <a:solidFill>
                  <a:schemeClr val="dk1"/>
                </a:solidFill>
                <a:highlight>
                  <a:schemeClr val="lt1"/>
                </a:highlight>
                <a:latin typeface="Helvetica Neue"/>
                <a:ea typeface="Helvetica Neue"/>
                <a:cs typeface="Helvetica Neue"/>
                <a:sym typeface="Helvetica Neue"/>
              </a:rPr>
              <a:t> free of distractions.</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b="1" dirty="0">
                <a:solidFill>
                  <a:schemeClr val="dk1"/>
                </a:solidFill>
                <a:highlight>
                  <a:schemeClr val="lt1"/>
                </a:highlight>
                <a:latin typeface="Helvetica Neue"/>
                <a:ea typeface="Helvetica Neue"/>
                <a:cs typeface="Helvetica Neue"/>
                <a:sym typeface="Helvetica Neue"/>
              </a:rPr>
              <a:t>Achieving expected work results</a:t>
            </a:r>
            <a:r>
              <a:rPr lang="en-US" sz="2800" dirty="0">
                <a:solidFill>
                  <a:schemeClr val="dk1"/>
                </a:solidFill>
                <a:highlight>
                  <a:schemeClr val="lt1"/>
                </a:highlight>
                <a:latin typeface="Helvetica Neue"/>
                <a:ea typeface="Helvetica Neue"/>
                <a:cs typeface="Helvetica Neue"/>
                <a:sym typeface="Helvetica Neue"/>
              </a:rPr>
              <a:t> is more relevant than place, time and manner of working. The importance of setting a KPI (key performance indicator).</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Employees should be stimulated to become </a:t>
            </a:r>
            <a:r>
              <a:rPr lang="en-US" sz="2800" b="1" dirty="0">
                <a:solidFill>
                  <a:schemeClr val="dk1"/>
                </a:solidFill>
                <a:highlight>
                  <a:schemeClr val="lt1"/>
                </a:highlight>
                <a:latin typeface="Helvetica Neue"/>
                <a:ea typeface="Helvetica Neue"/>
                <a:cs typeface="Helvetica Neue"/>
                <a:sym typeface="Helvetica Neue"/>
              </a:rPr>
              <a:t>knowledgeable workers</a:t>
            </a:r>
            <a:r>
              <a:rPr lang="en-US" sz="2800" dirty="0">
                <a:solidFill>
                  <a:schemeClr val="dk1"/>
                </a:solidFill>
                <a:highlight>
                  <a:schemeClr val="lt1"/>
                </a:highlight>
                <a:latin typeface="Helvetica Neue"/>
                <a:ea typeface="Helvetica Neue"/>
                <a:cs typeface="Helvetica Neue"/>
                <a:sym typeface="Helvetica Neue"/>
              </a:rPr>
              <a:t> able to </a:t>
            </a:r>
            <a:r>
              <a:rPr lang="en-US" sz="2800" b="1" dirty="0">
                <a:solidFill>
                  <a:schemeClr val="dk1"/>
                </a:solidFill>
                <a:highlight>
                  <a:schemeClr val="lt1"/>
                </a:highlight>
                <a:latin typeface="Helvetica Neue"/>
                <a:ea typeface="Helvetica Neue"/>
                <a:cs typeface="Helvetica Neue"/>
                <a:sym typeface="Helvetica Neue"/>
              </a:rPr>
              <a:t>search for relevant information</a:t>
            </a:r>
            <a:r>
              <a:rPr lang="en-US" sz="2800" dirty="0">
                <a:solidFill>
                  <a:schemeClr val="dk1"/>
                </a:solidFill>
                <a:highlight>
                  <a:schemeClr val="lt1"/>
                </a:highlight>
                <a:latin typeface="Helvetica Neue"/>
                <a:ea typeface="Helvetica Neue"/>
                <a:cs typeface="Helvetica Neue"/>
                <a:sym typeface="Helvetica Neue"/>
              </a:rPr>
              <a:t> and </a:t>
            </a:r>
            <a:r>
              <a:rPr lang="en-US" sz="2800" b="1" dirty="0">
                <a:solidFill>
                  <a:schemeClr val="dk1"/>
                </a:solidFill>
                <a:highlight>
                  <a:schemeClr val="lt1"/>
                </a:highlight>
                <a:latin typeface="Helvetica Neue"/>
                <a:ea typeface="Helvetica Neue"/>
                <a:cs typeface="Helvetica Neue"/>
                <a:sym typeface="Helvetica Neue"/>
              </a:rPr>
              <a:t>select/use proper technology</a:t>
            </a:r>
            <a:r>
              <a:rPr lang="en-US" sz="2800" dirty="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Need for keeping </a:t>
            </a:r>
            <a:r>
              <a:rPr lang="en-US" sz="2800" b="1" dirty="0">
                <a:solidFill>
                  <a:schemeClr val="dk1"/>
                </a:solidFill>
                <a:highlight>
                  <a:schemeClr val="lt1"/>
                </a:highlight>
                <a:latin typeface="Helvetica Neue"/>
                <a:ea typeface="Helvetica Neue"/>
                <a:cs typeface="Helvetica Neue"/>
                <a:sym typeface="Helvetica Neue"/>
              </a:rPr>
              <a:t>regular interaction</a:t>
            </a:r>
            <a:r>
              <a:rPr lang="en-US" sz="2800" dirty="0">
                <a:solidFill>
                  <a:schemeClr val="dk1"/>
                </a:solidFill>
                <a:highlight>
                  <a:schemeClr val="lt1"/>
                </a:highlight>
                <a:latin typeface="Helvetica Neue"/>
                <a:ea typeface="Helvetica Neue"/>
                <a:cs typeface="Helvetica Neue"/>
                <a:sym typeface="Helvetica Neue"/>
              </a:rPr>
              <a:t> with employees.</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Relevance of stimulating employees as well as managers </a:t>
            </a:r>
            <a:r>
              <a:rPr lang="en-US" sz="2800" b="1" dirty="0">
                <a:solidFill>
                  <a:schemeClr val="dk1"/>
                </a:solidFill>
                <a:highlight>
                  <a:schemeClr val="lt1"/>
                </a:highlight>
                <a:latin typeface="Helvetica Neue"/>
                <a:ea typeface="Helvetica Neue"/>
                <a:cs typeface="Helvetica Neue"/>
                <a:sym typeface="Helvetica Neue"/>
              </a:rPr>
              <a:t>to react quickly</a:t>
            </a:r>
            <a:r>
              <a:rPr lang="en-US" sz="2800" dirty="0">
                <a:solidFill>
                  <a:schemeClr val="dk1"/>
                </a:solidFill>
                <a:highlight>
                  <a:schemeClr val="lt1"/>
                </a:highlight>
                <a:latin typeface="Helvetica Neue"/>
                <a:ea typeface="Helvetica Neue"/>
                <a:cs typeface="Helvetica Neue"/>
                <a:sym typeface="Helvetica Neue"/>
              </a:rPr>
              <a:t> and </a:t>
            </a:r>
            <a:r>
              <a:rPr lang="en-US" sz="2800" b="1" dirty="0">
                <a:solidFill>
                  <a:schemeClr val="dk1"/>
                </a:solidFill>
                <a:highlight>
                  <a:schemeClr val="lt1"/>
                </a:highlight>
                <a:latin typeface="Helvetica Neue"/>
                <a:ea typeface="Helvetica Neue"/>
                <a:cs typeface="Helvetica Neue"/>
                <a:sym typeface="Helvetica Neue"/>
              </a:rPr>
              <a:t>be concise</a:t>
            </a:r>
            <a:r>
              <a:rPr lang="en-US" sz="2800" dirty="0">
                <a:solidFill>
                  <a:schemeClr val="dk1"/>
                </a:solidFill>
                <a:highlight>
                  <a:schemeClr val="lt1"/>
                </a:highlight>
                <a:latin typeface="Helvetica Neue"/>
                <a:ea typeface="Helvetica Neue"/>
                <a:cs typeface="Helvetica Neue"/>
                <a:sym typeface="Helvetica Neue"/>
              </a:rPr>
              <a:t> as much as possible. </a:t>
            </a:r>
            <a:endParaRPr sz="2800"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rgbClr val="333333"/>
                </a:solidFill>
                <a:highlight>
                  <a:schemeClr val="lt1"/>
                </a:highlight>
                <a:latin typeface="Helvetica Neue"/>
                <a:ea typeface="Helvetica Neue"/>
                <a:cs typeface="Helvetica Neue"/>
                <a:sym typeface="Helvetica Neue"/>
              </a:rPr>
              <a:t>Maintaining sufficient focus on managing the</a:t>
            </a:r>
            <a:r>
              <a:rPr lang="en-US" sz="2800" b="1" dirty="0">
                <a:solidFill>
                  <a:srgbClr val="333333"/>
                </a:solidFill>
                <a:highlight>
                  <a:schemeClr val="lt1"/>
                </a:highlight>
                <a:latin typeface="Helvetica Neue"/>
                <a:ea typeface="Helvetica Neue"/>
                <a:cs typeface="Helvetica Neue"/>
                <a:sym typeface="Helvetica Neue"/>
              </a:rPr>
              <a:t> risk in security challenges</a:t>
            </a:r>
            <a:r>
              <a:rPr lang="en-US" sz="2800" dirty="0">
                <a:solidFill>
                  <a:srgbClr val="333333"/>
                </a:solidFill>
                <a:highlight>
                  <a:schemeClr val="lt1"/>
                </a:highlight>
                <a:latin typeface="Helvetica Neue"/>
                <a:ea typeface="Helvetica Neue"/>
                <a:cs typeface="Helvetica Neue"/>
                <a:sym typeface="Helvetica Neue"/>
              </a:rPr>
              <a:t>. </a:t>
            </a:r>
            <a:endParaRPr sz="2800" dirty="0">
              <a:solidFill>
                <a:srgbClr val="333333"/>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rgbClr val="333333"/>
                </a:solidFill>
                <a:highlight>
                  <a:schemeClr val="lt1"/>
                </a:highlight>
                <a:latin typeface="Helvetica Neue"/>
                <a:ea typeface="Helvetica Neue"/>
                <a:cs typeface="Helvetica Neue"/>
                <a:sym typeface="Helvetica Neue"/>
              </a:rPr>
              <a:t>The relevance of promoting/creating a</a:t>
            </a:r>
            <a:r>
              <a:rPr lang="en-US" sz="2800" b="1" dirty="0">
                <a:solidFill>
                  <a:srgbClr val="333333"/>
                </a:solidFill>
                <a:highlight>
                  <a:schemeClr val="lt1"/>
                </a:highlight>
                <a:latin typeface="Helvetica Neue"/>
                <a:ea typeface="Helvetica Neue"/>
                <a:cs typeface="Helvetica Neue"/>
                <a:sym typeface="Helvetica Neue"/>
              </a:rPr>
              <a:t> healthy workplace.</a:t>
            </a:r>
            <a:endParaRPr sz="2800"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b288c97b5c_0_20"/>
          <p:cNvSpPr txBox="1"/>
          <p:nvPr/>
        </p:nvSpPr>
        <p:spPr>
          <a:xfrm>
            <a:off x="1468125" y="88242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3. </a:t>
            </a:r>
            <a:r>
              <a:rPr lang="en-US" sz="4400" b="1">
                <a:solidFill>
                  <a:srgbClr val="D00B24"/>
                </a:solidFill>
                <a:highlight>
                  <a:schemeClr val="lt1"/>
                </a:highlight>
              </a:rPr>
              <a:t>SW good practices</a:t>
            </a:r>
            <a:endParaRPr sz="4400" b="1">
              <a:solidFill>
                <a:srgbClr val="D00B24"/>
              </a:solidFill>
            </a:endParaRPr>
          </a:p>
        </p:txBody>
      </p:sp>
      <p:sp>
        <p:nvSpPr>
          <p:cNvPr id="188" name="Google Shape;188;g1b288c97b5c_0_20"/>
          <p:cNvSpPr txBox="1"/>
          <p:nvPr/>
        </p:nvSpPr>
        <p:spPr>
          <a:xfrm>
            <a:off x="1468125" y="1649400"/>
            <a:ext cx="14847600" cy="778670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Balance between SW and personal life</a:t>
            </a: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highlight>
                  <a:schemeClr val="lt1"/>
                </a:highlight>
                <a:latin typeface="Helvetica Neue"/>
                <a:ea typeface="Helvetica Neue"/>
                <a:cs typeface="Helvetica Neue"/>
                <a:sym typeface="Helvetica Neue"/>
              </a:rPr>
              <a:t>Setting up the balance between SW and personal life is important and should be fostered by the organization by:</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a:solidFill>
                  <a:schemeClr val="dk1"/>
                </a:solidFill>
                <a:highlight>
                  <a:schemeClr val="lt1"/>
                </a:highlight>
                <a:latin typeface="Helvetica Neue"/>
                <a:ea typeface="Helvetica Neue"/>
                <a:cs typeface="Helvetica Neue"/>
                <a:sym typeface="Helvetica Neue"/>
              </a:rPr>
              <a:t>Awareness-raising</a:t>
            </a:r>
            <a:r>
              <a:rPr lang="en-US" sz="2800" dirty="0">
                <a:solidFill>
                  <a:schemeClr val="dk1"/>
                </a:solidFill>
                <a:highlight>
                  <a:schemeClr val="lt1"/>
                </a:highlight>
                <a:latin typeface="Helvetica Neue"/>
                <a:ea typeface="Helvetica Neue"/>
                <a:cs typeface="Helvetica Neue"/>
                <a:sym typeface="Helvetica Neue"/>
              </a:rPr>
              <a:t> sessions for all levels of staff</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a:solidFill>
                  <a:schemeClr val="dk1"/>
                </a:solidFill>
                <a:highlight>
                  <a:schemeClr val="lt1"/>
                </a:highlight>
                <a:latin typeface="Helvetica Neue"/>
                <a:ea typeface="Helvetica Neue"/>
                <a:cs typeface="Helvetica Neue"/>
                <a:sym typeface="Helvetica Neue"/>
              </a:rPr>
              <a:t>Specific training </a:t>
            </a:r>
            <a:r>
              <a:rPr lang="en-US" sz="2800" dirty="0">
                <a:solidFill>
                  <a:schemeClr val="dk1"/>
                </a:solidFill>
                <a:highlight>
                  <a:schemeClr val="lt1"/>
                </a:highlight>
                <a:latin typeface="Helvetica Neue"/>
                <a:ea typeface="Helvetica Neue"/>
                <a:cs typeface="Helvetica Neue"/>
                <a:sym typeface="Helvetica Neue"/>
              </a:rPr>
              <a:t>in Smart Working techniques for managers and teams</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The development of </a:t>
            </a:r>
            <a:r>
              <a:rPr lang="en-US" sz="2800" b="1" dirty="0">
                <a:solidFill>
                  <a:schemeClr val="dk1"/>
                </a:solidFill>
                <a:highlight>
                  <a:schemeClr val="lt1"/>
                </a:highlight>
                <a:latin typeface="Helvetica Neue"/>
                <a:ea typeface="Helvetica Neue"/>
                <a:cs typeface="Helvetica Neue"/>
                <a:sym typeface="Helvetica Neue"/>
              </a:rPr>
              <a:t>team charters or protocols</a:t>
            </a:r>
            <a:r>
              <a:rPr lang="en-US" sz="2800" dirty="0">
                <a:solidFill>
                  <a:schemeClr val="dk1"/>
                </a:solidFill>
                <a:highlight>
                  <a:schemeClr val="lt1"/>
                </a:highlight>
                <a:latin typeface="Helvetica Neue"/>
                <a:ea typeface="Helvetica Neue"/>
                <a:cs typeface="Helvetica Neue"/>
                <a:sym typeface="Helvetica Neue"/>
              </a:rPr>
              <a:t> to involve employees in designing and enforcing their own team arrangements for rolling out Smart Working practices</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Incorporating Smart Working techniques and principles in l</a:t>
            </a:r>
            <a:r>
              <a:rPr lang="en-US" sz="2800" b="1" dirty="0">
                <a:solidFill>
                  <a:schemeClr val="dk1"/>
                </a:solidFill>
                <a:highlight>
                  <a:schemeClr val="lt1"/>
                </a:highlight>
                <a:latin typeface="Helvetica Neue"/>
                <a:ea typeface="Helvetica Neue"/>
                <a:cs typeface="Helvetica Neue"/>
                <a:sym typeface="Helvetica Neue"/>
              </a:rPr>
              <a:t>eadership development </a:t>
            </a:r>
            <a:r>
              <a:rPr lang="en-US" sz="2800" dirty="0" err="1">
                <a:solidFill>
                  <a:schemeClr val="dk1"/>
                </a:solidFill>
                <a:highlight>
                  <a:schemeClr val="lt1"/>
                </a:highlight>
                <a:latin typeface="Helvetica Neue"/>
                <a:ea typeface="Helvetica Neue"/>
                <a:cs typeface="Helvetica Neue"/>
                <a:sym typeface="Helvetica Neue"/>
              </a:rPr>
              <a:t>programmes</a:t>
            </a:r>
            <a:r>
              <a:rPr lang="en-US" sz="2800" dirty="0">
                <a:solidFill>
                  <a:schemeClr val="dk1"/>
                </a:solidFill>
                <a:highlight>
                  <a:schemeClr val="lt1"/>
                </a:highlight>
                <a:latin typeface="Helvetica Neue"/>
                <a:ea typeface="Helvetica Neue"/>
                <a:cs typeface="Helvetica Neue"/>
                <a:sym typeface="Helvetica Neue"/>
              </a:rPr>
              <a:t> and other relevant professional training</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Ensuring that </a:t>
            </a:r>
            <a:r>
              <a:rPr lang="en-US" sz="2800" b="1" dirty="0">
                <a:solidFill>
                  <a:schemeClr val="dk1"/>
                </a:solidFill>
                <a:highlight>
                  <a:schemeClr val="lt1"/>
                </a:highlight>
                <a:latin typeface="Helvetica Neue"/>
                <a:ea typeface="Helvetica Neue"/>
                <a:cs typeface="Helvetica Neue"/>
                <a:sym typeface="Helvetica Neue"/>
              </a:rPr>
              <a:t>recruitment policies</a:t>
            </a:r>
            <a:r>
              <a:rPr lang="en-US" sz="2800" dirty="0">
                <a:solidFill>
                  <a:schemeClr val="dk1"/>
                </a:solidFill>
                <a:highlight>
                  <a:schemeClr val="lt1"/>
                </a:highlight>
                <a:latin typeface="Helvetica Neue"/>
                <a:ea typeface="Helvetica Neue"/>
                <a:cs typeface="Helvetica Neue"/>
                <a:sym typeface="Helvetica Neue"/>
              </a:rPr>
              <a:t> support the development of a Smart Working workforce and culture</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Ensuring that p</a:t>
            </a:r>
            <a:r>
              <a:rPr lang="en-US" sz="2800" b="1" dirty="0">
                <a:solidFill>
                  <a:schemeClr val="dk1"/>
                </a:solidFill>
                <a:highlight>
                  <a:schemeClr val="lt1"/>
                </a:highlight>
                <a:latin typeface="Helvetica Neue"/>
                <a:ea typeface="Helvetica Neue"/>
                <a:cs typeface="Helvetica Neue"/>
                <a:sym typeface="Helvetica Neue"/>
              </a:rPr>
              <a:t>erformance management, reward and other people policies </a:t>
            </a:r>
            <a:r>
              <a:rPr lang="en-US" sz="2800" dirty="0">
                <a:solidFill>
                  <a:schemeClr val="dk1"/>
                </a:solidFill>
                <a:highlight>
                  <a:schemeClr val="lt1"/>
                </a:highlight>
                <a:latin typeface="Helvetica Neue"/>
                <a:ea typeface="Helvetica Neue"/>
                <a:cs typeface="Helvetica Neue"/>
                <a:sym typeface="Helvetica Neue"/>
              </a:rPr>
              <a:t>support the development of Smart Working.</a:t>
            </a:r>
            <a:endParaRPr sz="2800" dirty="0">
              <a:solidFill>
                <a:schemeClr val="dk1"/>
              </a:solidFill>
              <a:highlight>
                <a:schemeClr val="lt1"/>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Importance of </a:t>
            </a:r>
            <a:r>
              <a:rPr lang="en-US" sz="2800" b="1" dirty="0">
                <a:solidFill>
                  <a:schemeClr val="dk1"/>
                </a:solidFill>
                <a:highlight>
                  <a:schemeClr val="lt1"/>
                </a:highlight>
                <a:latin typeface="Helvetica Neue"/>
                <a:ea typeface="Helvetica Neue"/>
                <a:cs typeface="Helvetica Neue"/>
                <a:sym typeface="Helvetica Neue"/>
              </a:rPr>
              <a:t>setting up a work schedule</a:t>
            </a:r>
            <a:r>
              <a:rPr lang="en-US" sz="2800" dirty="0">
                <a:solidFill>
                  <a:schemeClr val="dk1"/>
                </a:solidFill>
                <a:highlight>
                  <a:schemeClr val="lt1"/>
                </a:highlight>
                <a:latin typeface="Helvetica Neue"/>
                <a:ea typeface="Helvetica Neue"/>
                <a:cs typeface="Helvetica Neue"/>
                <a:sym typeface="Helvetica Neue"/>
              </a:rPr>
              <a:t> in order to balance the working time and free time of an employee.</a:t>
            </a: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b288c97b5c_0_30"/>
          <p:cNvSpPr txBox="1"/>
          <p:nvPr/>
        </p:nvSpPr>
        <p:spPr>
          <a:xfrm>
            <a:off x="1346200" y="124817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3. </a:t>
            </a:r>
            <a:r>
              <a:rPr lang="en-US" sz="4400" b="1">
                <a:solidFill>
                  <a:srgbClr val="D00B24"/>
                </a:solidFill>
                <a:highlight>
                  <a:schemeClr val="lt1"/>
                </a:highlight>
              </a:rPr>
              <a:t>SW good practices</a:t>
            </a:r>
            <a:endParaRPr sz="4400" b="1">
              <a:solidFill>
                <a:srgbClr val="D00B24"/>
              </a:solidFill>
            </a:endParaRPr>
          </a:p>
        </p:txBody>
      </p:sp>
      <p:sp>
        <p:nvSpPr>
          <p:cNvPr id="194" name="Google Shape;194;g1b288c97b5c_0_30"/>
          <p:cNvSpPr txBox="1"/>
          <p:nvPr/>
        </p:nvSpPr>
        <p:spPr>
          <a:xfrm>
            <a:off x="1522025" y="2126105"/>
            <a:ext cx="15458170" cy="590927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SW and wellbeing</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2800" dirty="0">
                <a:solidFill>
                  <a:schemeClr val="dk1"/>
                </a:solidFill>
              </a:rPr>
              <a:t>Building a SW environment that enables employees’ wellbeing:</a:t>
            </a:r>
            <a:endParaRPr sz="2800" dirty="0">
              <a:solidFill>
                <a:schemeClr val="dk1"/>
              </a:solidFill>
            </a:endParaRPr>
          </a:p>
          <a:p>
            <a:pPr marL="514350" lvl="0" indent="-514350" algn="l" rtl="0">
              <a:lnSpc>
                <a:spcPct val="115000"/>
              </a:lnSpc>
              <a:spcBef>
                <a:spcPts val="0"/>
              </a:spcBef>
              <a:spcAft>
                <a:spcPts val="0"/>
              </a:spcAft>
              <a:buFont typeface="+mj-lt"/>
              <a:buAutoNum type="arabicPeriod"/>
            </a:pPr>
            <a:r>
              <a:rPr lang="en-US" sz="2800" dirty="0">
                <a:solidFill>
                  <a:srgbClr val="231F20"/>
                </a:solidFill>
                <a:latin typeface="Helvetica Neue"/>
                <a:ea typeface="Helvetica Neue"/>
                <a:cs typeface="Helvetica Neue"/>
                <a:sym typeface="Helvetica Neue"/>
              </a:rPr>
              <a:t>Evidence of a </a:t>
            </a:r>
            <a:r>
              <a:rPr lang="en-US" sz="2800" b="1" dirty="0">
                <a:solidFill>
                  <a:schemeClr val="dk1"/>
                </a:solidFill>
                <a:latin typeface="Helvetica Neue"/>
                <a:ea typeface="Helvetica Neue"/>
                <a:cs typeface="Helvetica Neue"/>
                <a:sym typeface="Helvetica Neue"/>
              </a:rPr>
              <a:t>positive relationship</a:t>
            </a:r>
            <a:r>
              <a:rPr lang="en-US" sz="2800" dirty="0">
                <a:solidFill>
                  <a:schemeClr val="dk1"/>
                </a:solidFill>
                <a:latin typeface="Helvetica Neue"/>
                <a:ea typeface="Helvetica Neue"/>
                <a:cs typeface="Helvetica Neue"/>
                <a:sym typeface="Helvetica Neue"/>
              </a:rPr>
              <a:t> between work flexibility, health and wellbeing.</a:t>
            </a:r>
            <a:endParaRPr sz="2800" dirty="0">
              <a:solidFill>
                <a:schemeClr val="dk1"/>
              </a:solidFill>
              <a:latin typeface="Helvetica Neue"/>
              <a:ea typeface="Helvetica Neue"/>
              <a:cs typeface="Helvetica Neue"/>
              <a:sym typeface="Helvetica Neue"/>
            </a:endParaRPr>
          </a:p>
          <a:p>
            <a:pPr marL="514350" lvl="0" indent="-514350" algn="l" rtl="0">
              <a:lnSpc>
                <a:spcPct val="115000"/>
              </a:lnSpc>
              <a:spcBef>
                <a:spcPts val="0"/>
              </a:spcBef>
              <a:spcAft>
                <a:spcPts val="0"/>
              </a:spcAft>
              <a:buFont typeface="+mj-lt"/>
              <a:buAutoNum type="arabicPeriod"/>
            </a:pPr>
            <a:r>
              <a:rPr lang="en-US" sz="2800" dirty="0">
                <a:solidFill>
                  <a:srgbClr val="231F20"/>
                </a:solidFill>
                <a:latin typeface="Helvetica Neue"/>
                <a:ea typeface="Helvetica Neue"/>
                <a:cs typeface="Helvetica Neue"/>
                <a:sym typeface="Helvetica Neue"/>
              </a:rPr>
              <a:t>Relevance of good business sense to take care of </a:t>
            </a:r>
            <a:r>
              <a:rPr lang="en-US" sz="2800" b="1" dirty="0">
                <a:solidFill>
                  <a:schemeClr val="dk1"/>
                </a:solidFill>
                <a:latin typeface="Helvetica Neue"/>
                <a:ea typeface="Helvetica Neue"/>
                <a:cs typeface="Helvetica Neue"/>
                <a:sym typeface="Helvetica Neue"/>
              </a:rPr>
              <a:t>health and fitness</a:t>
            </a:r>
            <a:r>
              <a:rPr lang="en-US" sz="2800" dirty="0">
                <a:solidFill>
                  <a:schemeClr val="dk1"/>
                </a:solidFill>
                <a:latin typeface="Helvetica Neue"/>
                <a:ea typeface="Helvetica Neue"/>
                <a:cs typeface="Helvetica Neue"/>
                <a:sym typeface="Helvetica Neue"/>
              </a:rPr>
              <a:t> of employees.</a:t>
            </a:r>
            <a:endParaRPr sz="2800" dirty="0">
              <a:solidFill>
                <a:schemeClr val="dk1"/>
              </a:solidFill>
              <a:latin typeface="Helvetica Neue"/>
              <a:ea typeface="Helvetica Neue"/>
              <a:cs typeface="Helvetica Neue"/>
              <a:sym typeface="Helvetica Neue"/>
            </a:endParaRPr>
          </a:p>
          <a:p>
            <a:pPr marL="514350" lvl="0" indent="-514350" algn="l" rtl="0">
              <a:lnSpc>
                <a:spcPct val="115000"/>
              </a:lnSpc>
              <a:spcBef>
                <a:spcPts val="0"/>
              </a:spcBef>
              <a:spcAft>
                <a:spcPts val="0"/>
              </a:spcAft>
              <a:buFont typeface="+mj-lt"/>
              <a:buAutoNum type="arabicPeriod"/>
            </a:pPr>
            <a:r>
              <a:rPr lang="en-US" sz="2800" dirty="0">
                <a:solidFill>
                  <a:srgbClr val="231F20"/>
                </a:solidFill>
                <a:latin typeface="Helvetica Neue"/>
                <a:ea typeface="Helvetica Neue"/>
                <a:cs typeface="Helvetica Neue"/>
                <a:sym typeface="Helvetica Neue"/>
              </a:rPr>
              <a:t>Promoting flexible working practices that can </a:t>
            </a:r>
            <a:r>
              <a:rPr lang="en-US" sz="2800" b="1" dirty="0">
                <a:solidFill>
                  <a:schemeClr val="dk1"/>
                </a:solidFill>
                <a:latin typeface="Helvetica Neue"/>
                <a:ea typeface="Helvetica Neue"/>
                <a:cs typeface="Helvetica Neue"/>
                <a:sym typeface="Helvetica Neue"/>
              </a:rPr>
              <a:t>reduce absence</a:t>
            </a:r>
            <a:r>
              <a:rPr lang="en-US" sz="2800" dirty="0">
                <a:solidFill>
                  <a:schemeClr val="dk1"/>
                </a:solidFill>
                <a:latin typeface="Helvetica Neue"/>
                <a:ea typeface="Helvetica Neue"/>
                <a:cs typeface="Helvetica Neue"/>
                <a:sym typeface="Helvetica Neue"/>
              </a:rPr>
              <a:t> and in particular </a:t>
            </a:r>
            <a:r>
              <a:rPr lang="en-US" sz="2800" b="1" dirty="0">
                <a:solidFill>
                  <a:schemeClr val="dk1"/>
                </a:solidFill>
                <a:latin typeface="Helvetica Neue"/>
                <a:ea typeface="Helvetica Neue"/>
                <a:cs typeface="Helvetica Neue"/>
                <a:sym typeface="Helvetica Neue"/>
              </a:rPr>
              <a:t>reduce stress</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a:p>
            <a:pPr marL="514350" lvl="0" indent="-514350" algn="l" rtl="0">
              <a:lnSpc>
                <a:spcPct val="115000"/>
              </a:lnSpc>
              <a:spcBef>
                <a:spcPts val="0"/>
              </a:spcBef>
              <a:spcAft>
                <a:spcPts val="0"/>
              </a:spcAft>
              <a:buFont typeface="+mj-lt"/>
              <a:buAutoNum type="arabicPeriod"/>
            </a:pPr>
            <a:r>
              <a:rPr lang="en-US" sz="2800" dirty="0">
                <a:solidFill>
                  <a:srgbClr val="231F20"/>
                </a:solidFill>
                <a:latin typeface="Helvetica Neue"/>
                <a:ea typeface="Helvetica Neue"/>
                <a:cs typeface="Helvetica Neue"/>
                <a:sym typeface="Helvetica Neue"/>
              </a:rPr>
              <a:t>Option of </a:t>
            </a:r>
            <a:r>
              <a:rPr lang="en-US" sz="2800" b="1" dirty="0">
                <a:solidFill>
                  <a:schemeClr val="dk1"/>
                </a:solidFill>
                <a:latin typeface="Helvetica Neue"/>
                <a:ea typeface="Helvetica Neue"/>
                <a:cs typeface="Helvetica Neue"/>
                <a:sym typeface="Helvetica Neue"/>
              </a:rPr>
              <a:t>remote working and online attendance </a:t>
            </a:r>
            <a:r>
              <a:rPr lang="en-US" sz="2800" dirty="0">
                <a:solidFill>
                  <a:schemeClr val="dk1"/>
                </a:solidFill>
                <a:latin typeface="Helvetica Neue"/>
                <a:ea typeface="Helvetica Neue"/>
                <a:cs typeface="Helvetica Neue"/>
                <a:sym typeface="Helvetica Neue"/>
              </a:rPr>
              <a:t>at meetings </a:t>
            </a:r>
            <a:r>
              <a:rPr lang="en-US" sz="2800" dirty="0">
                <a:solidFill>
                  <a:srgbClr val="231F20"/>
                </a:solidFill>
                <a:latin typeface="Helvetica Neue"/>
                <a:ea typeface="Helvetica Neue"/>
                <a:cs typeface="Helvetica Neue"/>
                <a:sym typeface="Helvetica Neue"/>
              </a:rPr>
              <a:t>is beneficial.</a:t>
            </a:r>
            <a:endParaRPr sz="2800" dirty="0">
              <a:solidFill>
                <a:srgbClr val="231F20"/>
              </a:solidFill>
              <a:latin typeface="Helvetica Neue"/>
              <a:ea typeface="Helvetica Neue"/>
              <a:cs typeface="Helvetica Neue"/>
              <a:sym typeface="Helvetica Neue"/>
            </a:endParaRPr>
          </a:p>
          <a:p>
            <a:pPr marL="514350" lvl="0" indent="-514350" algn="l" rtl="0">
              <a:lnSpc>
                <a:spcPct val="115000"/>
              </a:lnSpc>
              <a:spcBef>
                <a:spcPts val="0"/>
              </a:spcBef>
              <a:spcAft>
                <a:spcPts val="0"/>
              </a:spcAft>
              <a:buFont typeface="+mj-lt"/>
              <a:buAutoNum type="arabicPeriod"/>
            </a:pPr>
            <a:r>
              <a:rPr lang="en-US" sz="2800" dirty="0">
                <a:solidFill>
                  <a:srgbClr val="231F20"/>
                </a:solidFill>
                <a:latin typeface="Helvetica Neue"/>
                <a:ea typeface="Helvetica Neue"/>
                <a:cs typeface="Helvetica Neue"/>
                <a:sym typeface="Helvetica Neue"/>
              </a:rPr>
              <a:t>Two broad areas for </a:t>
            </a:r>
            <a:r>
              <a:rPr lang="en-US" sz="2800" b="1" dirty="0">
                <a:solidFill>
                  <a:schemeClr val="dk1"/>
                </a:solidFill>
                <a:latin typeface="Helvetica Neue"/>
                <a:ea typeface="Helvetica Neue"/>
                <a:cs typeface="Helvetica Neue"/>
                <a:sym typeface="Helvetica Neue"/>
              </a:rPr>
              <a:t>promoting health and wellbeing </a:t>
            </a:r>
            <a:r>
              <a:rPr lang="en-US" sz="2800" dirty="0">
                <a:solidFill>
                  <a:schemeClr val="dk1"/>
                </a:solidFill>
                <a:latin typeface="Helvetica Neue"/>
                <a:ea typeface="Helvetica Neue"/>
                <a:cs typeface="Helvetica Neue"/>
                <a:sym typeface="Helvetica Neue"/>
              </a:rPr>
              <a:t>through workplace facilities:</a:t>
            </a:r>
            <a:endParaRPr sz="2800" dirty="0">
              <a:solidFill>
                <a:schemeClr val="dk1"/>
              </a:solidFill>
              <a:latin typeface="Helvetica Neue"/>
              <a:ea typeface="Helvetica Neue"/>
              <a:cs typeface="Helvetica Neue"/>
              <a:sym typeface="Helvetica Neue"/>
            </a:endParaRPr>
          </a:p>
          <a:p>
            <a:pPr marL="514350" lvl="8" indent="-514350">
              <a:lnSpc>
                <a:spcPct val="115000"/>
              </a:lnSpc>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providing wellbeing </a:t>
            </a:r>
            <a:r>
              <a:rPr lang="en-US" sz="2800" dirty="0" err="1">
                <a:solidFill>
                  <a:srgbClr val="231F20"/>
                </a:solidFill>
                <a:latin typeface="Helvetica Neue"/>
                <a:ea typeface="Helvetica Neue"/>
                <a:cs typeface="Helvetica Neue"/>
                <a:sym typeface="Helvetica Neue"/>
              </a:rPr>
              <a:t>centres</a:t>
            </a:r>
            <a:r>
              <a:rPr lang="en-US" sz="2800" dirty="0">
                <a:solidFill>
                  <a:srgbClr val="231F20"/>
                </a:solidFill>
                <a:latin typeface="Helvetica Neue"/>
                <a:ea typeface="Helvetica Neue"/>
                <a:cs typeface="Helvetica Neue"/>
                <a:sym typeface="Helvetica Neue"/>
              </a:rPr>
              <a:t>, fitness facilities and areas for relaxation;</a:t>
            </a:r>
          </a:p>
          <a:p>
            <a:pPr marL="514350" lvl="8" indent="-514350">
              <a:lnSpc>
                <a:spcPct val="115000"/>
              </a:lnSpc>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creating working environments for everyday work that </a:t>
            </a:r>
            <a:r>
              <a:rPr lang="en-US" sz="2800" dirty="0" err="1">
                <a:solidFill>
                  <a:srgbClr val="231F20"/>
                </a:solidFill>
                <a:latin typeface="Helvetica Neue"/>
                <a:ea typeface="Helvetica Neue"/>
                <a:cs typeface="Helvetica Neue"/>
                <a:sym typeface="Helvetica Neue"/>
              </a:rPr>
              <a:t>maximise</a:t>
            </a:r>
            <a:r>
              <a:rPr lang="en-US" sz="2800" dirty="0">
                <a:solidFill>
                  <a:srgbClr val="231F20"/>
                </a:solidFill>
                <a:latin typeface="Helvetica Neue"/>
                <a:ea typeface="Helvetica Neue"/>
                <a:cs typeface="Helvetica Neue"/>
                <a:sym typeface="Helvetica Neue"/>
              </a:rPr>
              <a:t> wellbeing.</a:t>
            </a:r>
            <a:endParaRPr sz="2800" dirty="0">
              <a:solidFill>
                <a:srgbClr val="231F20"/>
              </a:solidFill>
              <a:latin typeface="Helvetica Neue"/>
              <a:ea typeface="Helvetica Neue"/>
              <a:cs typeface="Helvetica Neue"/>
              <a:sym typeface="Helvetica Neue"/>
            </a:endParaRPr>
          </a:p>
          <a:p>
            <a:pPr marL="514350" lvl="0" indent="-514350" algn="l" rtl="0">
              <a:lnSpc>
                <a:spcPct val="115000"/>
              </a:lnSpc>
              <a:spcBef>
                <a:spcPts val="0"/>
              </a:spcBef>
              <a:spcAft>
                <a:spcPts val="0"/>
              </a:spcAft>
              <a:buFont typeface="+mj-lt"/>
              <a:buAutoNum type="arabicPeriod"/>
            </a:pPr>
            <a:r>
              <a:rPr lang="en-US" sz="2800" dirty="0">
                <a:solidFill>
                  <a:srgbClr val="231F20"/>
                </a:solidFill>
                <a:latin typeface="Helvetica Neue"/>
                <a:ea typeface="Helvetica Neue"/>
                <a:cs typeface="Helvetica Neue"/>
                <a:sym typeface="Helvetica Neue"/>
              </a:rPr>
              <a:t>Relevance of paying attention to </a:t>
            </a:r>
            <a:r>
              <a:rPr lang="en-US" sz="2800" b="1" dirty="0">
                <a:solidFill>
                  <a:schemeClr val="dk1"/>
                </a:solidFill>
                <a:latin typeface="Helvetica Neue"/>
                <a:ea typeface="Helvetica Neue"/>
                <a:cs typeface="Helvetica Neue"/>
                <a:sym typeface="Helvetica Neue"/>
              </a:rPr>
              <a:t>acoustic</a:t>
            </a:r>
            <a:r>
              <a:rPr lang="en-US" sz="2800" dirty="0">
                <a:solidFill>
                  <a:schemeClr val="dk1"/>
                </a:solidFill>
                <a:latin typeface="Helvetica Neue"/>
                <a:ea typeface="Helvetica Neue"/>
                <a:cs typeface="Helvetica Neue"/>
                <a:sym typeface="Helvetica Neue"/>
              </a:rPr>
              <a:t> and </a:t>
            </a:r>
            <a:r>
              <a:rPr lang="en-US" sz="2800" b="1" dirty="0">
                <a:solidFill>
                  <a:schemeClr val="dk1"/>
                </a:solidFill>
                <a:latin typeface="Helvetica Neue"/>
                <a:ea typeface="Helvetica Neue"/>
                <a:cs typeface="Helvetica Neue"/>
                <a:sym typeface="Helvetica Neue"/>
              </a:rPr>
              <a:t>wider sensory environment.</a:t>
            </a:r>
            <a:endParaRPr sz="2800" b="1" dirty="0">
              <a:solidFill>
                <a:schemeClr val="dk1"/>
              </a:solidFill>
              <a:latin typeface="Helvetica Neue"/>
              <a:ea typeface="Helvetica Neue"/>
              <a:cs typeface="Helvetica Neue"/>
              <a:sym typeface="Helvetica Neue"/>
            </a:endParaRPr>
          </a:p>
          <a:p>
            <a:pPr marL="514350" lvl="0" indent="-514350" algn="l" rtl="0">
              <a:lnSpc>
                <a:spcPct val="115000"/>
              </a:lnSpc>
              <a:spcBef>
                <a:spcPts val="0"/>
              </a:spcBef>
              <a:spcAft>
                <a:spcPts val="0"/>
              </a:spcAft>
              <a:buClr>
                <a:schemeClr val="dk1"/>
              </a:buClr>
              <a:buSzPct val="100000"/>
              <a:buFont typeface="+mj-lt"/>
              <a:buAutoNum type="arabicPeriod"/>
            </a:pPr>
            <a:r>
              <a:rPr lang="en-US" sz="2800" b="1" dirty="0">
                <a:solidFill>
                  <a:schemeClr val="dk1"/>
                </a:solidFill>
                <a:latin typeface="Helvetica Neue"/>
                <a:ea typeface="Helvetica Neue"/>
                <a:cs typeface="Helvetica Neue"/>
                <a:sym typeface="Helvetica Neue"/>
              </a:rPr>
              <a:t>Biophilia</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514350" lvl="0" indent="-514350" algn="l" rtl="0">
              <a:lnSpc>
                <a:spcPct val="115000"/>
              </a:lnSpc>
              <a:spcBef>
                <a:spcPts val="0"/>
              </a:spcBef>
              <a:spcAft>
                <a:spcPts val="0"/>
              </a:spcAft>
              <a:buFont typeface="+mj-lt"/>
              <a:buAutoNum type="arabicPeriod"/>
            </a:pPr>
            <a:r>
              <a:rPr lang="en-US" sz="2800" dirty="0">
                <a:solidFill>
                  <a:srgbClr val="231F20"/>
                </a:solidFill>
                <a:latin typeface="Helvetica Neue"/>
                <a:ea typeface="Helvetica Neue"/>
                <a:cs typeface="Helvetica Neue"/>
                <a:sym typeface="Helvetica Neue"/>
              </a:rPr>
              <a:t>Putting</a:t>
            </a:r>
            <a:r>
              <a:rPr lang="en-US" sz="2800" b="1" dirty="0">
                <a:solidFill>
                  <a:schemeClr val="dk1"/>
                </a:solidFill>
                <a:latin typeface="Helvetica Neue"/>
                <a:ea typeface="Helvetica Neue"/>
                <a:cs typeface="Helvetica Neue"/>
                <a:sym typeface="Helvetica Neue"/>
              </a:rPr>
              <a:t> noise</a:t>
            </a:r>
            <a:r>
              <a:rPr lang="en-US" sz="2800" dirty="0">
                <a:solidFill>
                  <a:schemeClr val="dk1"/>
                </a:solidFill>
                <a:latin typeface="Helvetica Neue"/>
                <a:ea typeface="Helvetica Neue"/>
                <a:cs typeface="Helvetica Neue"/>
                <a:sym typeface="Helvetica Neue"/>
              </a:rPr>
              <a:t> in the right place.</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c06dbf20e2_0_0"/>
          <p:cNvSpPr txBox="1"/>
          <p:nvPr/>
        </p:nvSpPr>
        <p:spPr>
          <a:xfrm>
            <a:off x="1346200" y="124817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3. </a:t>
            </a:r>
            <a:r>
              <a:rPr lang="en-US" sz="4400" b="1">
                <a:solidFill>
                  <a:srgbClr val="D00B24"/>
                </a:solidFill>
                <a:highlight>
                  <a:schemeClr val="lt1"/>
                </a:highlight>
              </a:rPr>
              <a:t>SW good practices</a:t>
            </a:r>
            <a:endParaRPr sz="4400" b="1">
              <a:solidFill>
                <a:srgbClr val="D00B24"/>
              </a:solidFill>
            </a:endParaRPr>
          </a:p>
        </p:txBody>
      </p:sp>
      <p:sp>
        <p:nvSpPr>
          <p:cNvPr id="200" name="Google Shape;200;g1c06dbf20e2_0_0"/>
          <p:cNvSpPr txBox="1"/>
          <p:nvPr/>
        </p:nvSpPr>
        <p:spPr>
          <a:xfrm>
            <a:off x="1522025" y="2126105"/>
            <a:ext cx="13182600" cy="728195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SW and wellbeing</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b="1" dirty="0">
                <a:solidFill>
                  <a:schemeClr val="dk1"/>
                </a:solidFill>
                <a:latin typeface="Helvetica Neue"/>
                <a:ea typeface="Helvetica Neue"/>
                <a:cs typeface="Helvetica Neue"/>
                <a:sym typeface="Helvetica Neue"/>
              </a:rPr>
              <a:t>Threats of SW:</a:t>
            </a:r>
            <a:endParaRPr sz="2800" b="1" dirty="0">
              <a:solidFill>
                <a:schemeClr val="dk1"/>
              </a:solidFill>
              <a:highlight>
                <a:srgbClr val="FFFFFF"/>
              </a:highlight>
              <a:latin typeface="Helvetica Neue"/>
              <a:ea typeface="Helvetica Neue"/>
              <a:cs typeface="Helvetica Neue"/>
              <a:sym typeface="Helvetica Neue"/>
            </a:endParaRPr>
          </a:p>
          <a:p>
            <a:pPr marL="419100" lvl="0" indent="-342900" algn="l" rtl="0">
              <a:spcBef>
                <a:spcPts val="0"/>
              </a:spcBef>
              <a:spcAft>
                <a:spcPts val="0"/>
              </a:spcAft>
              <a:buClr>
                <a:schemeClr val="dk1"/>
              </a:buClr>
              <a:buSzPts val="2400"/>
              <a:buFont typeface="Arial" panose="020B0604020202020204" pitchFamily="34" charset="0"/>
              <a:buChar char="•"/>
            </a:pPr>
            <a:r>
              <a:rPr lang="en-US" sz="2800" dirty="0" err="1">
                <a:solidFill>
                  <a:schemeClr val="dk1"/>
                </a:solidFill>
                <a:highlight>
                  <a:srgbClr val="FFFFFF"/>
                </a:highlight>
                <a:latin typeface="Helvetica Neue"/>
                <a:ea typeface="Helvetica Neue"/>
                <a:cs typeface="Helvetica Neue"/>
                <a:sym typeface="Helvetica Neue"/>
              </a:rPr>
              <a:t>Normalisation</a:t>
            </a:r>
            <a:r>
              <a:rPr lang="en-US" sz="2800" dirty="0">
                <a:solidFill>
                  <a:schemeClr val="dk1"/>
                </a:solidFill>
                <a:highlight>
                  <a:srgbClr val="FFFFFF"/>
                </a:highlight>
                <a:latin typeface="Helvetica Neue"/>
                <a:ea typeface="Helvetica Neue"/>
                <a:cs typeface="Helvetica Neue"/>
                <a:sym typeface="Helvetica Neue"/>
              </a:rPr>
              <a:t> od working long hours </a:t>
            </a:r>
          </a:p>
          <a:p>
            <a:pPr marL="419100" lvl="0" indent="-342900" algn="l" rtl="0">
              <a:spcBef>
                <a:spcPts val="0"/>
              </a:spcBef>
              <a:spcAft>
                <a:spcPts val="0"/>
              </a:spcAft>
              <a:buClr>
                <a:schemeClr val="dk1"/>
              </a:buClr>
              <a:buSzPts val="2400"/>
              <a:buFont typeface="Arial" panose="020B0604020202020204" pitchFamily="34" charset="0"/>
              <a:buChar char="•"/>
            </a:pPr>
            <a:r>
              <a:rPr lang="en-US" sz="2800" dirty="0">
                <a:solidFill>
                  <a:schemeClr val="dk1"/>
                </a:solidFill>
                <a:highlight>
                  <a:srgbClr val="FFFFFF"/>
                </a:highlight>
                <a:latin typeface="Helvetica Neue"/>
                <a:ea typeface="Helvetica Neue"/>
                <a:cs typeface="Helvetica Neue"/>
                <a:sym typeface="Helvetica Neue"/>
              </a:rPr>
              <a:t>Being under extreme stress, especially if we’ve been doing it for a long time</a:t>
            </a:r>
            <a:endParaRPr sz="28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28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2800" dirty="0">
                <a:solidFill>
                  <a:schemeClr val="dk1"/>
                </a:solidFill>
                <a:highlight>
                  <a:srgbClr val="FFFFFF"/>
                </a:highlight>
                <a:latin typeface="Helvetica Neue"/>
                <a:ea typeface="Helvetica Neue"/>
                <a:cs typeface="Helvetica Neue"/>
                <a:sym typeface="Helvetica Neue"/>
              </a:rPr>
              <a:t>How to help yourself:</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dirty="0">
                <a:solidFill>
                  <a:schemeClr val="dk1"/>
                </a:solidFill>
                <a:highlight>
                  <a:srgbClr val="FFFFFF"/>
                </a:highlight>
                <a:latin typeface="Helvetica Neue"/>
                <a:ea typeface="Helvetica Neue"/>
                <a:cs typeface="Helvetica Neue"/>
                <a:sym typeface="Helvetica Neue"/>
              </a:rPr>
              <a:t>Take a brake</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dirty="0">
                <a:solidFill>
                  <a:schemeClr val="dk1"/>
                </a:solidFill>
                <a:highlight>
                  <a:srgbClr val="FFFFFF"/>
                </a:highlight>
                <a:latin typeface="Helvetica Neue"/>
                <a:ea typeface="Helvetica Neue"/>
                <a:cs typeface="Helvetica Neue"/>
                <a:sym typeface="Helvetica Neue"/>
              </a:rPr>
              <a:t>Pay attention to your feelings</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dirty="0" err="1">
                <a:solidFill>
                  <a:schemeClr val="dk1"/>
                </a:solidFill>
                <a:highlight>
                  <a:srgbClr val="FFFFFF"/>
                </a:highlight>
                <a:latin typeface="Helvetica Neue"/>
                <a:ea typeface="Helvetica Neue"/>
                <a:cs typeface="Helvetica Neue"/>
                <a:sym typeface="Helvetica Neue"/>
              </a:rPr>
              <a:t>Reprioritise</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dirty="0">
                <a:solidFill>
                  <a:schemeClr val="dk1"/>
                </a:solidFill>
                <a:highlight>
                  <a:srgbClr val="FFFFFF"/>
                </a:highlight>
                <a:latin typeface="Helvetica Neue"/>
                <a:ea typeface="Helvetica Neue"/>
                <a:cs typeface="Helvetica Neue"/>
                <a:sym typeface="Helvetica Neue"/>
              </a:rPr>
              <a:t>Consider your alternatives</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dirty="0">
                <a:solidFill>
                  <a:schemeClr val="dk1"/>
                </a:solidFill>
                <a:highlight>
                  <a:srgbClr val="FFFFFF"/>
                </a:highlight>
                <a:latin typeface="Helvetica Neue"/>
                <a:ea typeface="Helvetica Neue"/>
                <a:cs typeface="Helvetica Neue"/>
                <a:sym typeface="Helvetica Neue"/>
              </a:rPr>
              <a:t>Make changes.</a:t>
            </a:r>
            <a:endParaRPr sz="2800" dirty="0">
              <a:solidFill>
                <a:srgbClr val="231F20"/>
              </a:solidFill>
              <a:latin typeface="Helvetica Neue"/>
              <a:ea typeface="Helvetica Neue"/>
              <a:cs typeface="Helvetica Neue"/>
              <a:sym typeface="Helvetica Neue"/>
            </a:endParaRPr>
          </a:p>
          <a:p>
            <a:pPr marL="0" lvl="0" indent="0" algn="l" rtl="0">
              <a:lnSpc>
                <a:spcPct val="115000"/>
              </a:lnSpc>
              <a:spcBef>
                <a:spcPts val="1800"/>
              </a:spcBef>
              <a:spcAft>
                <a:spcPts val="0"/>
              </a:spcAft>
              <a:buNone/>
            </a:pPr>
            <a:endParaRPr sz="2800" dirty="0">
              <a:solidFill>
                <a:srgbClr val="231F20"/>
              </a:solidFill>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highlight>
                  <a:schemeClr val="lt1"/>
                </a:highlight>
                <a:latin typeface="Helvetica Neue"/>
                <a:ea typeface="Helvetica Neue"/>
                <a:cs typeface="Helvetica Neue"/>
                <a:sym typeface="Helvetica Neue"/>
              </a:rPr>
              <a:t> </a:t>
            </a:r>
            <a:endParaRPr sz="2800" dirty="0"/>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919282" y="930929"/>
            <a:ext cx="35814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Summing up</a:t>
            </a:r>
            <a:endParaRPr/>
          </a:p>
        </p:txBody>
      </p:sp>
      <p:sp>
        <p:nvSpPr>
          <p:cNvPr id="206" name="Google Shape;206;p8"/>
          <p:cNvSpPr txBox="1"/>
          <p:nvPr/>
        </p:nvSpPr>
        <p:spPr>
          <a:xfrm>
            <a:off x="2286000" y="3021450"/>
            <a:ext cx="2883300" cy="2308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The selection of proper </a:t>
            </a:r>
            <a:r>
              <a:rPr lang="en-US" sz="2400" b="1">
                <a:solidFill>
                  <a:schemeClr val="dk1"/>
                </a:solidFill>
                <a:latin typeface="Helvetica Neue"/>
                <a:ea typeface="Helvetica Neue"/>
                <a:cs typeface="Helvetica Neue"/>
                <a:sym typeface="Helvetica Neue"/>
              </a:rPr>
              <a:t>SW tools and technologies </a:t>
            </a:r>
            <a:r>
              <a:rPr lang="en-US" sz="2400">
                <a:solidFill>
                  <a:schemeClr val="dk1"/>
                </a:solidFill>
                <a:latin typeface="Helvetica Neue"/>
                <a:ea typeface="Helvetica Neue"/>
                <a:cs typeface="Helvetica Neue"/>
                <a:sym typeface="Helvetica Neue"/>
              </a:rPr>
              <a:t>is of vital importance.</a:t>
            </a:r>
            <a:endParaRPr>
              <a:latin typeface="Helvetica Neue"/>
              <a:ea typeface="Helvetica Neue"/>
              <a:cs typeface="Helvetica Neue"/>
              <a:sym typeface="Helvetica Neue"/>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07" name="Google Shape;207;p8"/>
          <p:cNvSpPr txBox="1"/>
          <p:nvPr/>
        </p:nvSpPr>
        <p:spPr>
          <a:xfrm>
            <a:off x="9616050" y="1282650"/>
            <a:ext cx="3330600" cy="1569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Creating </a:t>
            </a:r>
            <a:r>
              <a:rPr lang="en-US" sz="2400" b="1">
                <a:solidFill>
                  <a:schemeClr val="dk1"/>
                </a:solidFill>
                <a:latin typeface="Helvetica Neue"/>
                <a:ea typeface="Helvetica Neue"/>
                <a:cs typeface="Helvetica Neue"/>
                <a:sym typeface="Helvetica Neue"/>
              </a:rPr>
              <a:t>SW places </a:t>
            </a:r>
            <a:r>
              <a:rPr lang="en-US" sz="2400">
                <a:solidFill>
                  <a:schemeClr val="dk1"/>
                </a:solidFill>
                <a:latin typeface="Helvetica Neue"/>
                <a:ea typeface="Helvetica Neue"/>
                <a:cs typeface="Helvetica Neue"/>
                <a:sym typeface="Helvetica Neue"/>
              </a:rPr>
              <a:t>to</a:t>
            </a:r>
            <a:r>
              <a:rPr lang="en-US" sz="2400" b="1">
                <a:solidFill>
                  <a:schemeClr val="dk1"/>
                </a:solidFill>
                <a:latin typeface="Helvetica Neue"/>
                <a:ea typeface="Helvetica Neue"/>
                <a:cs typeface="Helvetica Neue"/>
                <a:sym typeface="Helvetica Neue"/>
              </a:rPr>
              <a:t> </a:t>
            </a:r>
            <a:r>
              <a:rPr lang="en-US" sz="2400">
                <a:solidFill>
                  <a:schemeClr val="dk1"/>
                </a:solidFill>
                <a:latin typeface="Helvetica Neue"/>
                <a:ea typeface="Helvetica Neue"/>
                <a:cs typeface="Helvetica Neue"/>
                <a:sym typeface="Helvetica Neue"/>
              </a:rPr>
              <a:t>bring new working environments and</a:t>
            </a:r>
            <a:r>
              <a:rPr lang="en-US" sz="2400" b="1">
                <a:solidFill>
                  <a:schemeClr val="dk1"/>
                </a:solidFill>
                <a:latin typeface="Helvetica Neue"/>
                <a:ea typeface="Helvetica Neue"/>
                <a:cs typeface="Helvetica Neue"/>
                <a:sym typeface="Helvetica Neue"/>
              </a:rPr>
              <a:t> </a:t>
            </a:r>
            <a:r>
              <a:rPr lang="en-US" sz="2400">
                <a:solidFill>
                  <a:schemeClr val="dk1"/>
                </a:solidFill>
                <a:latin typeface="Helvetica Neue"/>
                <a:ea typeface="Helvetica Neue"/>
                <a:cs typeface="Helvetica Neue"/>
                <a:sym typeface="Helvetica Neue"/>
              </a:rPr>
              <a:t>thus many benefits. </a:t>
            </a:r>
            <a:endParaRPr sz="2400">
              <a:solidFill>
                <a:schemeClr val="dk1"/>
              </a:solidFill>
              <a:latin typeface="Helvetica Neue"/>
              <a:ea typeface="Helvetica Neue"/>
              <a:cs typeface="Helvetica Neue"/>
              <a:sym typeface="Helvetica Neue"/>
            </a:endParaRPr>
          </a:p>
        </p:txBody>
      </p:sp>
      <p:sp>
        <p:nvSpPr>
          <p:cNvPr id="208" name="Google Shape;208;p8"/>
          <p:cNvSpPr txBox="1"/>
          <p:nvPr/>
        </p:nvSpPr>
        <p:spPr>
          <a:xfrm>
            <a:off x="13426000" y="3435775"/>
            <a:ext cx="3330600" cy="18777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sz="2300">
                <a:solidFill>
                  <a:schemeClr val="dk1"/>
                </a:solidFill>
                <a:highlight>
                  <a:schemeClr val="lt1"/>
                </a:highlight>
                <a:latin typeface="Helvetica Neue"/>
                <a:ea typeface="Helvetica Neue"/>
                <a:cs typeface="Helvetica Neue"/>
                <a:sym typeface="Helvetica Neue"/>
              </a:rPr>
              <a:t>Rather than measuring work time, </a:t>
            </a:r>
            <a:r>
              <a:rPr lang="en-US" sz="2300" b="1">
                <a:solidFill>
                  <a:schemeClr val="dk1"/>
                </a:solidFill>
                <a:highlight>
                  <a:schemeClr val="lt1"/>
                </a:highlight>
                <a:latin typeface="Helvetica Neue"/>
                <a:ea typeface="Helvetica Neue"/>
                <a:cs typeface="Helvetica Neue"/>
                <a:sym typeface="Helvetica Neue"/>
              </a:rPr>
              <a:t>achieving expected work results </a:t>
            </a:r>
            <a:r>
              <a:rPr lang="en-US" sz="2300">
                <a:solidFill>
                  <a:schemeClr val="dk1"/>
                </a:solidFill>
                <a:highlight>
                  <a:schemeClr val="lt1"/>
                </a:highlight>
                <a:latin typeface="Helvetica Neue"/>
                <a:ea typeface="Helvetica Neue"/>
                <a:cs typeface="Helvetica Neue"/>
                <a:sym typeface="Helvetica Neue"/>
              </a:rPr>
              <a:t>is more important</a:t>
            </a:r>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09" name="Google Shape;209;p8"/>
          <p:cNvSpPr txBox="1"/>
          <p:nvPr/>
        </p:nvSpPr>
        <p:spPr>
          <a:xfrm>
            <a:off x="13324399" y="6022400"/>
            <a:ext cx="4065600" cy="17361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Helvetica Neue"/>
                <a:ea typeface="Helvetica Neue"/>
                <a:cs typeface="Helvetica Neue"/>
                <a:sym typeface="Helvetica Neue"/>
              </a:rPr>
              <a:t>Positive relationship between SW, </a:t>
            </a:r>
            <a:r>
              <a:rPr lang="en-US" sz="2400" b="1">
                <a:solidFill>
                  <a:schemeClr val="dk1"/>
                </a:solidFill>
                <a:latin typeface="Helvetica Neue"/>
                <a:ea typeface="Helvetica Neue"/>
                <a:cs typeface="Helvetica Neue"/>
                <a:sym typeface="Helvetica Neue"/>
              </a:rPr>
              <a:t>health and wellbeing.</a:t>
            </a:r>
            <a:endParaRPr b="1"/>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pic>
        <p:nvPicPr>
          <p:cNvPr id="210" name="Google Shape;21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11" name="Google Shape;21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212" name="Google Shape;21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3444098"/>
            <a:ext cx="467367" cy="450740"/>
          </a:xfrm>
          <a:prstGeom prst="rect">
            <a:avLst/>
          </a:prstGeom>
          <a:noFill/>
          <a:ln>
            <a:noFill/>
          </a:ln>
        </p:spPr>
      </p:pic>
      <p:pic>
        <p:nvPicPr>
          <p:cNvPr id="213" name="Google Shape;21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5907542"/>
            <a:ext cx="467367" cy="450740"/>
          </a:xfrm>
          <a:prstGeom prst="rect">
            <a:avLst/>
          </a:prstGeom>
          <a:noFill/>
          <a:ln>
            <a:noFill/>
          </a:ln>
        </p:spPr>
      </p:pic>
      <p:pic>
        <p:nvPicPr>
          <p:cNvPr id="214" name="Google Shape;214;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39" y="3600730"/>
            <a:ext cx="6323123" cy="3085540"/>
          </a:xfrm>
          <a:prstGeom prst="rect">
            <a:avLst/>
          </a:prstGeom>
          <a:noFill/>
          <a:ln>
            <a:noFill/>
          </a:ln>
        </p:spPr>
      </p:pic>
      <p:pic>
        <p:nvPicPr>
          <p:cNvPr id="215" name="Google Shape;21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418723" y="7299442"/>
            <a:ext cx="467367" cy="450740"/>
          </a:xfrm>
          <a:prstGeom prst="rect">
            <a:avLst/>
          </a:prstGeom>
          <a:noFill/>
          <a:ln>
            <a:noFill/>
          </a:ln>
        </p:spPr>
      </p:pic>
      <p:pic>
        <p:nvPicPr>
          <p:cNvPr id="216" name="Google Shape;216;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492373" y="1290955"/>
            <a:ext cx="467367" cy="450740"/>
          </a:xfrm>
          <a:prstGeom prst="rect">
            <a:avLst/>
          </a:prstGeom>
          <a:noFill/>
          <a:ln>
            <a:noFill/>
          </a:ln>
        </p:spPr>
      </p:pic>
      <p:pic>
        <p:nvPicPr>
          <p:cNvPr id="217" name="Google Shape;21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022073" y="1290955"/>
            <a:ext cx="467367" cy="450740"/>
          </a:xfrm>
          <a:prstGeom prst="rect">
            <a:avLst/>
          </a:prstGeom>
          <a:noFill/>
          <a:ln>
            <a:noFill/>
          </a:ln>
        </p:spPr>
      </p:pic>
      <p:sp>
        <p:nvSpPr>
          <p:cNvPr id="218" name="Google Shape;218;p8"/>
          <p:cNvSpPr txBox="1"/>
          <p:nvPr/>
        </p:nvSpPr>
        <p:spPr>
          <a:xfrm>
            <a:off x="2338600" y="5559125"/>
            <a:ext cx="2883300" cy="195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solidFill>
                  <a:schemeClr val="dk1"/>
                </a:solidFill>
                <a:highlight>
                  <a:schemeClr val="lt1"/>
                </a:highlight>
                <a:latin typeface="Helvetica Neue"/>
                <a:ea typeface="Helvetica Neue"/>
                <a:cs typeface="Helvetica Neue"/>
                <a:sym typeface="Helvetica Neue"/>
              </a:rPr>
              <a:t>SW: need for </a:t>
            </a:r>
            <a:r>
              <a:rPr lang="en-US" sz="2300" b="1">
                <a:solidFill>
                  <a:schemeClr val="dk1"/>
                </a:solidFill>
                <a:highlight>
                  <a:schemeClr val="lt1"/>
                </a:highlight>
                <a:latin typeface="Helvetica Neue"/>
                <a:ea typeface="Helvetica Neue"/>
                <a:cs typeface="Helvetica Neue"/>
                <a:sym typeface="Helvetica Neue"/>
              </a:rPr>
              <a:t>knowledgeable workers </a:t>
            </a:r>
            <a:r>
              <a:rPr lang="en-US" sz="2300">
                <a:solidFill>
                  <a:schemeClr val="dk1"/>
                </a:solidFill>
                <a:highlight>
                  <a:schemeClr val="lt1"/>
                </a:highlight>
                <a:latin typeface="Helvetica Neue"/>
                <a:ea typeface="Helvetica Neue"/>
                <a:cs typeface="Helvetica Neue"/>
                <a:sym typeface="Helvetica Neue"/>
              </a:rPr>
              <a:t>able to search for </a:t>
            </a:r>
            <a:r>
              <a:rPr lang="en-US" sz="2300" b="1">
                <a:solidFill>
                  <a:schemeClr val="dk1"/>
                </a:solidFill>
                <a:highlight>
                  <a:schemeClr val="lt1"/>
                </a:highlight>
                <a:latin typeface="Helvetica Neue"/>
                <a:ea typeface="Helvetica Neue"/>
                <a:cs typeface="Helvetica Neue"/>
                <a:sym typeface="Helvetica Neue"/>
              </a:rPr>
              <a:t>relevant information</a:t>
            </a:r>
            <a:r>
              <a:rPr lang="en-US" sz="2300">
                <a:solidFill>
                  <a:schemeClr val="dk1"/>
                </a:solidFill>
                <a:highlight>
                  <a:schemeClr val="lt1"/>
                </a:highlight>
                <a:latin typeface="Helvetica Neue"/>
                <a:ea typeface="Helvetica Neue"/>
                <a:cs typeface="Helvetica Neue"/>
                <a:sym typeface="Helvetica Neue"/>
              </a:rPr>
              <a:t>.</a:t>
            </a:r>
            <a:endParaRPr sz="2300">
              <a:solidFill>
                <a:schemeClr val="dk1"/>
              </a:solidFill>
              <a:highlight>
                <a:schemeClr val="lt1"/>
              </a:highlight>
              <a:latin typeface="Helvetica Neue"/>
              <a:ea typeface="Helvetica Neue"/>
              <a:cs typeface="Helvetica Neue"/>
              <a:sym typeface="Helvetica Neue"/>
            </a:endParaRPr>
          </a:p>
        </p:txBody>
      </p:sp>
      <p:sp>
        <p:nvSpPr>
          <p:cNvPr id="219" name="Google Shape;219;p8"/>
          <p:cNvSpPr txBox="1"/>
          <p:nvPr/>
        </p:nvSpPr>
        <p:spPr>
          <a:xfrm>
            <a:off x="4981050" y="1210350"/>
            <a:ext cx="30000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Helvetica Neue"/>
                <a:ea typeface="Helvetica Neue"/>
                <a:cs typeface="Helvetica Neue"/>
                <a:sym typeface="Helvetica Neue"/>
              </a:rPr>
              <a:t>Accepting SW as a </a:t>
            </a:r>
            <a:r>
              <a:rPr lang="en-US" sz="2400" b="1">
                <a:solidFill>
                  <a:schemeClr val="dk1"/>
                </a:solidFill>
                <a:latin typeface="Helvetica Neue"/>
                <a:ea typeface="Helvetica Neue"/>
                <a:cs typeface="Helvetica Neue"/>
                <a:sym typeface="Helvetica Neue"/>
              </a:rPr>
              <a:t>normal way of working.</a:t>
            </a:r>
            <a:endParaRPr b="1"/>
          </a:p>
        </p:txBody>
      </p:sp>
      <p:sp>
        <p:nvSpPr>
          <p:cNvPr id="220" name="Google Shape;220;p8"/>
          <p:cNvSpPr txBox="1"/>
          <p:nvPr/>
        </p:nvSpPr>
        <p:spPr>
          <a:xfrm>
            <a:off x="7059650" y="7046775"/>
            <a:ext cx="4065600" cy="162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a:latin typeface="Helvetica Neue"/>
                <a:ea typeface="Helvetica Neue"/>
                <a:cs typeface="Helvetica Neue"/>
                <a:sym typeface="Helvetica Neue"/>
              </a:rPr>
              <a:t>Keeping a </a:t>
            </a:r>
            <a:r>
              <a:rPr lang="en-US" sz="2300" b="1">
                <a:solidFill>
                  <a:schemeClr val="dk1"/>
                </a:solidFill>
                <a:latin typeface="Helvetica Neue"/>
                <a:ea typeface="Helvetica Neue"/>
                <a:cs typeface="Helvetica Neue"/>
                <a:sym typeface="Helvetica Neue"/>
              </a:rPr>
              <a:t>healthy work-life balance </a:t>
            </a:r>
            <a:r>
              <a:rPr lang="en-US" sz="2300">
                <a:solidFill>
                  <a:schemeClr val="dk1"/>
                </a:solidFill>
                <a:latin typeface="Helvetica Neue"/>
                <a:ea typeface="Helvetica Neue"/>
                <a:cs typeface="Helvetica Neue"/>
                <a:sym typeface="Helvetica Neue"/>
              </a:rPr>
              <a:t>is crucial for employee’s productivity.</a:t>
            </a:r>
            <a:endParaRPr sz="23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p>
        </p:txBody>
      </p:sp>
      <p:sp>
        <p:nvSpPr>
          <p:cNvPr id="221" name="Google Shape;221;p8"/>
          <p:cNvSpPr txBox="1"/>
          <p:nvPr/>
        </p:nvSpPr>
        <p:spPr>
          <a:xfrm>
            <a:off x="12793875" y="699292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41" name="Google Shape;241;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Learning outcomes</a:t>
            </a:r>
            <a:endParaRPr dirty="0"/>
          </a:p>
        </p:txBody>
      </p:sp>
      <p:sp>
        <p:nvSpPr>
          <p:cNvPr id="122" name="Google Shape;122;p2"/>
          <p:cNvSpPr txBox="1"/>
          <p:nvPr/>
        </p:nvSpPr>
        <p:spPr>
          <a:xfrm>
            <a:off x="1524000" y="2640526"/>
            <a:ext cx="100401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Helvetica Neue"/>
                <a:ea typeface="Helvetica Neue"/>
                <a:cs typeface="Helvetica Neue"/>
                <a:sym typeface="Helvetica Neue"/>
              </a:rPr>
              <a:t>At the end of this module you will:</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362281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76" y="4700135"/>
            <a:ext cx="467367" cy="450740"/>
          </a:xfrm>
          <a:prstGeom prst="rect">
            <a:avLst/>
          </a:prstGeom>
          <a:noFill/>
          <a:ln>
            <a:noFill/>
          </a:ln>
        </p:spPr>
      </p:pic>
      <p:sp>
        <p:nvSpPr>
          <p:cNvPr id="125" name="Google Shape;125;p2"/>
          <p:cNvSpPr txBox="1"/>
          <p:nvPr/>
        </p:nvSpPr>
        <p:spPr>
          <a:xfrm>
            <a:off x="2375863" y="3505650"/>
            <a:ext cx="7586700" cy="954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understand smart working (SW) and its advantages and disadvantages</a:t>
            </a:r>
            <a:endParaRPr sz="2800" b="1" dirty="0">
              <a:solidFill>
                <a:srgbClr val="ED9DAB"/>
              </a:solidFill>
              <a:latin typeface="Helvetica Neue"/>
              <a:ea typeface="Helvetica Neue"/>
              <a:cs typeface="Helvetica Neue"/>
              <a:sym typeface="Helvetica Neue"/>
            </a:endParaRPr>
          </a:p>
        </p:txBody>
      </p:sp>
      <p:sp>
        <p:nvSpPr>
          <p:cNvPr id="126" name="Google Shape;126;p2"/>
          <p:cNvSpPr txBox="1"/>
          <p:nvPr/>
        </p:nvSpPr>
        <p:spPr>
          <a:xfrm>
            <a:off x="2381276" y="4663913"/>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recognise</a:t>
            </a:r>
            <a:r>
              <a:rPr lang="en-US" sz="2800" b="1" dirty="0">
                <a:solidFill>
                  <a:srgbClr val="ED9DAB"/>
                </a:solidFill>
                <a:latin typeface="Helvetica Neue"/>
                <a:ea typeface="Helvetica Neue"/>
                <a:cs typeface="Helvetica Neue"/>
                <a:sym typeface="Helvetica Neue"/>
              </a:rPr>
              <a:t> SW good practices</a:t>
            </a:r>
            <a:endParaRPr sz="2800" b="1" dirty="0">
              <a:solidFill>
                <a:srgbClr val="ED9DAB"/>
              </a:solidFill>
              <a:latin typeface="Helvetica Neue"/>
              <a:ea typeface="Helvetica Neue"/>
              <a:cs typeface="Helvetica Neue"/>
              <a:sym typeface="Helvetica Neue"/>
            </a:endParaRPr>
          </a:p>
        </p:txBody>
      </p:sp>
      <p:pic>
        <p:nvPicPr>
          <p:cNvPr id="127" name="Google Shape;12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40"/>
            <a:ext cx="6597239" cy="3503307"/>
          </a:xfrm>
          <a:prstGeom prst="rect">
            <a:avLst/>
          </a:prstGeom>
          <a:noFill/>
          <a:ln>
            <a:noFill/>
          </a:ln>
        </p:spPr>
      </p:pic>
      <p:pic>
        <p:nvPicPr>
          <p:cNvPr id="128" name="Google Shape;128;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5620254"/>
            <a:ext cx="467367" cy="450740"/>
          </a:xfrm>
          <a:prstGeom prst="rect">
            <a:avLst/>
          </a:prstGeom>
          <a:noFill/>
          <a:ln>
            <a:noFill/>
          </a:ln>
        </p:spPr>
      </p:pic>
      <p:sp>
        <p:nvSpPr>
          <p:cNvPr id="129" name="Google Shape;129;p2"/>
          <p:cNvSpPr txBox="1"/>
          <p:nvPr/>
        </p:nvSpPr>
        <p:spPr>
          <a:xfrm>
            <a:off x="2397117" y="6513438"/>
            <a:ext cx="73482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be able to establish a well-balanced work/private lifestyle</a:t>
            </a:r>
            <a:endParaRPr sz="2800" b="1" dirty="0">
              <a:solidFill>
                <a:srgbClr val="ED9DAB"/>
              </a:solidFill>
              <a:latin typeface="Helvetica Neue"/>
              <a:ea typeface="Helvetica Neue"/>
              <a:cs typeface="Helvetica Neue"/>
              <a:sym typeface="Helvetica Neue"/>
            </a:endParaRPr>
          </a:p>
        </p:txBody>
      </p:sp>
      <p:sp>
        <p:nvSpPr>
          <p:cNvPr id="133" name="Google Shape;133;p2"/>
          <p:cNvSpPr txBox="1"/>
          <p:nvPr/>
        </p:nvSpPr>
        <p:spPr>
          <a:xfrm>
            <a:off x="2381275" y="5368912"/>
            <a:ext cx="76134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be able to choose proper tools and technology for SW</a:t>
            </a:r>
            <a:endParaRPr sz="2800" b="1" dirty="0">
              <a:solidFill>
                <a:srgbClr val="ED9DAB"/>
              </a:solidFill>
              <a:latin typeface="Helvetica Neue"/>
              <a:ea typeface="Helvetica Neue"/>
              <a:cs typeface="Helvetica Neue"/>
              <a:sym typeface="Helvetica Neue"/>
            </a:endParaRPr>
          </a:p>
        </p:txBody>
      </p:sp>
      <p:pic>
        <p:nvPicPr>
          <p:cNvPr id="134" name="Google Shape;13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7680480"/>
            <a:ext cx="467367" cy="450740"/>
          </a:xfrm>
          <a:prstGeom prst="rect">
            <a:avLst/>
          </a:prstGeom>
          <a:noFill/>
          <a:ln>
            <a:noFill/>
          </a:ln>
        </p:spPr>
      </p:pic>
      <p:sp>
        <p:nvSpPr>
          <p:cNvPr id="135" name="Google Shape;135;p2"/>
          <p:cNvSpPr txBox="1"/>
          <p:nvPr/>
        </p:nvSpPr>
        <p:spPr>
          <a:xfrm>
            <a:off x="2418395" y="7644251"/>
            <a:ext cx="75867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understand how to manage SW environment</a:t>
            </a:r>
            <a:endParaRPr sz="2800" b="1" dirty="0">
              <a:solidFill>
                <a:srgbClr val="ED9DAB"/>
              </a:solidFill>
              <a:latin typeface="Helvetica Neue"/>
              <a:ea typeface="Helvetica Neue"/>
              <a:cs typeface="Helvetica Neue"/>
              <a:sym typeface="Helvetica Neue"/>
            </a:endParaRPr>
          </a:p>
        </p:txBody>
      </p:sp>
      <p:sp>
        <p:nvSpPr>
          <p:cNvPr id="136" name="Google Shape;136;p2"/>
          <p:cNvSpPr txBox="1"/>
          <p:nvPr/>
        </p:nvSpPr>
        <p:spPr>
          <a:xfrm>
            <a:off x="2381276" y="9061188"/>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a:solidFill>
                <a:srgbClr val="ED9DAB"/>
              </a:solidFill>
              <a:latin typeface="Helvetica Neue"/>
              <a:ea typeface="Helvetica Neue"/>
              <a:cs typeface="Helvetica Neue"/>
              <a:sym typeface="Helvetica Neue"/>
            </a:endParaRPr>
          </a:p>
        </p:txBody>
      </p:sp>
      <p:pic>
        <p:nvPicPr>
          <p:cNvPr id="2" name="Google Shape;128;p2">
            <a:extLst>
              <a:ext uri="{FF2B5EF4-FFF2-40B4-BE49-F238E27FC236}">
                <a16:creationId xmlns:a16="http://schemas.microsoft.com/office/drawing/2014/main" id="{C70C9D2D-5BC6-87C2-E2F8-309B2F04083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6759857"/>
            <a:ext cx="467367" cy="4507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3"/>
          <p:cNvSpPr txBox="1"/>
          <p:nvPr/>
        </p:nvSpPr>
        <p:spPr>
          <a:xfrm>
            <a:off x="2307333" y="2812700"/>
            <a:ext cx="9017400" cy="2554505"/>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SzPts val="1100"/>
              <a:buNone/>
            </a:pP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SW definition</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lvl="0" indent="-342900">
              <a:spcBef>
                <a:spcPts val="0"/>
              </a:spcBef>
              <a:spcAft>
                <a:spcPts val="0"/>
              </a:spcAft>
              <a:buSzPct val="100000"/>
              <a:buFont typeface="Microsoft Sans Serif" panose="020B0604020202020204" pitchFamily="34" charset="0"/>
              <a:buChar char="•"/>
            </a:pPr>
            <a:r>
              <a:rPr lang="en-US" sz="2400" kern="120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Defining SW</a:t>
            </a:r>
          </a:p>
          <a:p>
            <a:pPr marL="342900" lvl="0" indent="-342900">
              <a:spcBef>
                <a:spcPts val="0"/>
              </a:spcBef>
              <a:spcAft>
                <a:spcPts val="0"/>
              </a:spcAft>
              <a:buSzPct val="100000"/>
              <a:buFont typeface="Microsoft Sans Serif"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SW principles</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lvl="0" indent="0" algn="l" rtl="0">
              <a:spcBef>
                <a:spcPts val="0"/>
              </a:spcBef>
              <a:spcAft>
                <a:spcPts val="0"/>
              </a:spcAft>
              <a:buSzPts val="1100"/>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lvl="0" indent="0" algn="l" rtl="0">
              <a:spcBef>
                <a:spcPts val="0"/>
              </a:spcBef>
              <a:spcAft>
                <a:spcPts val="0"/>
              </a:spcAft>
              <a:buClr>
                <a:schemeClr val="dk1"/>
              </a:buClr>
              <a:buSzPts val="1100"/>
              <a:buFont typeface="Arial"/>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nvGrpSpPr>
          <p:cNvPr id="143" name="Google Shape;143;p3"/>
          <p:cNvGrpSpPr/>
          <p:nvPr/>
        </p:nvGrpSpPr>
        <p:grpSpPr>
          <a:xfrm>
            <a:off x="2297750" y="4391200"/>
            <a:ext cx="8685300" cy="1984000"/>
            <a:chOff x="6420993" y="1336385"/>
            <a:chExt cx="8685300" cy="1984000"/>
          </a:xfrm>
        </p:grpSpPr>
        <p:sp>
          <p:nvSpPr>
            <p:cNvPr id="144" name="Google Shape;144;p3"/>
            <p:cNvSpPr txBox="1"/>
            <p:nvPr/>
          </p:nvSpPr>
          <p:spPr>
            <a:xfrm>
              <a:off x="6420993" y="1750485"/>
              <a:ext cx="7061100" cy="1569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Setting up a SW place</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Tools and technologies for SW</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sp>
          <p:nvSpPr>
            <p:cNvPr id="145" name="Google Shape;145;p3"/>
            <p:cNvSpPr txBox="1"/>
            <p:nvPr/>
          </p:nvSpPr>
          <p:spPr>
            <a:xfrm>
              <a:off x="6420993" y="1336384"/>
              <a:ext cx="86853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SW tools and technologies </a:t>
              </a:r>
              <a:endParaRPr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grpSp>
        <p:nvGrpSpPr>
          <p:cNvPr id="146" name="Google Shape;146;p3"/>
          <p:cNvGrpSpPr/>
          <p:nvPr/>
        </p:nvGrpSpPr>
        <p:grpSpPr>
          <a:xfrm>
            <a:off x="2307312" y="5968825"/>
            <a:ext cx="7448600" cy="1721225"/>
            <a:chOff x="6366106" y="1442337"/>
            <a:chExt cx="7448600" cy="1721225"/>
          </a:xfrm>
        </p:grpSpPr>
        <p:sp>
          <p:nvSpPr>
            <p:cNvPr id="147" name="Google Shape;147;p3"/>
            <p:cNvSpPr txBox="1"/>
            <p:nvPr/>
          </p:nvSpPr>
          <p:spPr>
            <a:xfrm>
              <a:off x="6418506" y="1962962"/>
              <a:ext cx="7396200" cy="12006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Identification of good practices</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Balance between SW and personal life</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SW and wellbeing  </a:t>
              </a:r>
              <a:endParaRPr sz="2400" dirty="0">
                <a:highlight>
                  <a:schemeClr val="lt1"/>
                </a:highlight>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8" name="Google Shape;148;p3"/>
            <p:cNvSpPr txBox="1"/>
            <p:nvPr/>
          </p:nvSpPr>
          <p:spPr>
            <a:xfrm>
              <a:off x="6366105" y="1442337"/>
              <a:ext cx="7396200" cy="954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SW good practices</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pic>
        <p:nvPicPr>
          <p:cNvPr id="149" name="Google Shape;14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71" y="2939254"/>
            <a:ext cx="467367" cy="450740"/>
          </a:xfrm>
          <a:prstGeom prst="rect">
            <a:avLst/>
          </a:prstGeom>
          <a:noFill/>
          <a:ln>
            <a:noFill/>
          </a:ln>
        </p:spPr>
      </p:pic>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5914439"/>
            <a:ext cx="467367" cy="450740"/>
          </a:xfrm>
          <a:prstGeom prst="rect">
            <a:avLst/>
          </a:prstGeom>
          <a:noFill/>
          <a:ln>
            <a:noFill/>
          </a:ln>
        </p:spPr>
      </p:pic>
      <p:pic>
        <p:nvPicPr>
          <p:cNvPr id="152" name="Google Shape;152;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
        <p:nvSpPr>
          <p:cNvPr id="2" name="Google Shape;140;p3">
            <a:extLst>
              <a:ext uri="{FF2B5EF4-FFF2-40B4-BE49-F238E27FC236}">
                <a16:creationId xmlns:a16="http://schemas.microsoft.com/office/drawing/2014/main" id="{6A686BB6-A82D-C18F-8686-0F78CF31DB31}"/>
              </a:ext>
            </a:extLst>
          </p:cNvPr>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Index</a:t>
            </a:r>
            <a:endParaRPr sz="4400" b="1" dirty="0">
              <a:solidFill>
                <a:srgbClr val="D00B2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b288c97b5c_0_40"/>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1. </a:t>
            </a:r>
            <a:r>
              <a:rPr lang="en-US" sz="4400" b="1">
                <a:solidFill>
                  <a:srgbClr val="D00B24"/>
                </a:solidFill>
                <a:highlight>
                  <a:schemeClr val="lt1"/>
                </a:highlight>
              </a:rPr>
              <a:t>SW definition</a:t>
            </a:r>
            <a:endParaRPr sz="4400" b="1">
              <a:solidFill>
                <a:srgbClr val="D00B24"/>
              </a:solidFill>
            </a:endParaRPr>
          </a:p>
        </p:txBody>
      </p:sp>
      <p:sp>
        <p:nvSpPr>
          <p:cNvPr id="158" name="Google Shape;158;g1b288c97b5c_0_40"/>
          <p:cNvSpPr txBox="1"/>
          <p:nvPr/>
        </p:nvSpPr>
        <p:spPr>
          <a:xfrm>
            <a:off x="1562675" y="2407250"/>
            <a:ext cx="15350400" cy="6120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What is Smart Working?</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dirty="0">
                <a:solidFill>
                  <a:schemeClr val="dk1"/>
                </a:solidFill>
                <a:highlight>
                  <a:schemeClr val="lt1"/>
                </a:highlight>
                <a:latin typeface="Helvetica Neue"/>
                <a:ea typeface="Helvetica Neue"/>
                <a:cs typeface="Helvetica Neue"/>
                <a:sym typeface="Helvetica Neue"/>
              </a:rPr>
              <a:t>Smart Working is a business-focused approach to flexible working that delivers more efficiency and effectiveness in work </a:t>
            </a:r>
            <a:r>
              <a:rPr lang="en-US" sz="2800" dirty="0" err="1">
                <a:solidFill>
                  <a:schemeClr val="dk1"/>
                </a:solidFill>
                <a:highlight>
                  <a:schemeClr val="lt1"/>
                </a:highlight>
                <a:latin typeface="Helvetica Neue"/>
                <a:ea typeface="Helvetica Neue"/>
                <a:cs typeface="Helvetica Neue"/>
                <a:sym typeface="Helvetica Neue"/>
              </a:rPr>
              <a:t>organisation</a:t>
            </a:r>
            <a:r>
              <a:rPr lang="en-US" sz="2800" dirty="0">
                <a:solidFill>
                  <a:schemeClr val="dk1"/>
                </a:solidFill>
                <a:highlight>
                  <a:schemeClr val="lt1"/>
                </a:highlight>
                <a:latin typeface="Helvetica Neue"/>
                <a:ea typeface="Helvetica Neue"/>
                <a:cs typeface="Helvetica Neue"/>
                <a:sym typeface="Helvetica Neue"/>
              </a:rPr>
              <a:t>, service delivery and </a:t>
            </a:r>
            <a:r>
              <a:rPr lang="en-US" sz="2800" dirty="0" err="1">
                <a:solidFill>
                  <a:schemeClr val="dk1"/>
                </a:solidFill>
                <a:highlight>
                  <a:schemeClr val="lt1"/>
                </a:highlight>
                <a:latin typeface="Helvetica Neue"/>
                <a:ea typeface="Helvetica Neue"/>
                <a:cs typeface="Helvetica Neue"/>
                <a:sym typeface="Helvetica Neue"/>
              </a:rPr>
              <a:t>organisational</a:t>
            </a:r>
            <a:r>
              <a:rPr lang="en-US" sz="2800" dirty="0">
                <a:solidFill>
                  <a:schemeClr val="dk1"/>
                </a:solidFill>
                <a:highlight>
                  <a:schemeClr val="lt1"/>
                </a:highlight>
                <a:latin typeface="Helvetica Neue"/>
                <a:ea typeface="Helvetica Neue"/>
                <a:cs typeface="Helvetica Neue"/>
                <a:sym typeface="Helvetica Neue"/>
              </a:rPr>
              <a:t> agility, as well as benefits for working people. </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dirty="0">
                <a:solidFill>
                  <a:schemeClr val="dk1"/>
                </a:solidFill>
                <a:highlight>
                  <a:schemeClr val="lt1"/>
                </a:highlight>
                <a:latin typeface="Helvetica Neue"/>
                <a:ea typeface="Helvetica Neue"/>
                <a:cs typeface="Helvetica Neue"/>
                <a:sym typeface="Helvetica Neue"/>
              </a:rPr>
              <a:t>Key features are management by results, a trust-based culture, high levels of autonomy, flexibility in the time and location of work, new tools and work environments, reduced reliance on physical resources and openness to continuing change.</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dirty="0">
                <a:solidFill>
                  <a:schemeClr val="dk1"/>
                </a:solidFill>
                <a:highlight>
                  <a:schemeClr val="lt1"/>
                </a:highlight>
                <a:latin typeface="Helvetica Neue"/>
                <a:ea typeface="Helvetica Neue"/>
                <a:cs typeface="Helvetica Neue"/>
                <a:sym typeface="Helvetica Neue"/>
              </a:rPr>
              <a:t>Smart working vs:</a:t>
            </a:r>
            <a:endParaRPr sz="2800"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a:solidFill>
                  <a:schemeClr val="dk1"/>
                </a:solidFill>
                <a:highlight>
                  <a:schemeClr val="lt1"/>
                </a:highlight>
                <a:latin typeface="Helvetica Neue"/>
                <a:ea typeface="Helvetica Neue"/>
                <a:cs typeface="Helvetica Neue"/>
                <a:sym typeface="Helvetica Neue"/>
              </a:rPr>
              <a:t>Teleworking/remote working</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a:solidFill>
                  <a:schemeClr val="dk1"/>
                </a:solidFill>
                <a:highlight>
                  <a:schemeClr val="lt1"/>
                </a:highlight>
                <a:latin typeface="Helvetica Neue"/>
                <a:ea typeface="Helvetica Neue"/>
                <a:cs typeface="Helvetica Neue"/>
                <a:sym typeface="Helvetica Neue"/>
              </a:rPr>
              <a:t>Flexible working</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a:solidFill>
                  <a:schemeClr val="dk1"/>
                </a:solidFill>
                <a:highlight>
                  <a:schemeClr val="lt1"/>
                </a:highlight>
                <a:latin typeface="Helvetica Neue"/>
                <a:ea typeface="Helvetica Neue"/>
                <a:cs typeface="Helvetica Neue"/>
                <a:sym typeface="Helvetica Neue"/>
              </a:rPr>
              <a:t>Hybrid working</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dirty="0">
                <a:solidFill>
                  <a:schemeClr val="dk1"/>
                </a:solidFill>
                <a:highlight>
                  <a:schemeClr val="lt1"/>
                </a:highlight>
                <a:latin typeface="Helvetica Neue"/>
                <a:ea typeface="Helvetica Neue"/>
                <a:cs typeface="Helvetica Neue"/>
                <a:sym typeface="Helvetica Neue"/>
              </a:rPr>
              <a:t>Agile working</a:t>
            </a:r>
            <a:endParaRPr sz="2800" b="1"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1. </a:t>
            </a:r>
            <a:r>
              <a:rPr lang="en-US" sz="4400" b="1">
                <a:solidFill>
                  <a:srgbClr val="D00B24"/>
                </a:solidFill>
                <a:highlight>
                  <a:schemeClr val="lt1"/>
                </a:highlight>
              </a:rPr>
              <a:t>SW definition</a:t>
            </a:r>
            <a:endParaRPr sz="4400" b="1">
              <a:solidFill>
                <a:srgbClr val="D00B24"/>
              </a:solidFill>
            </a:endParaRPr>
          </a:p>
        </p:txBody>
      </p:sp>
      <p:sp>
        <p:nvSpPr>
          <p:cNvPr id="164" name="Google Shape;164;g1b288c97b5c_0_35"/>
          <p:cNvSpPr txBox="1"/>
          <p:nvPr/>
        </p:nvSpPr>
        <p:spPr>
          <a:xfrm>
            <a:off x="1562675" y="2513580"/>
            <a:ext cx="13182600" cy="4401164"/>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Work takes place at t</a:t>
            </a:r>
            <a:r>
              <a:rPr lang="en-US" sz="2800" b="1" dirty="0">
                <a:solidFill>
                  <a:schemeClr val="dk1"/>
                </a:solidFill>
                <a:highlight>
                  <a:schemeClr val="lt1"/>
                </a:highlight>
                <a:latin typeface="Helvetica Neue"/>
                <a:ea typeface="Helvetica Neue"/>
                <a:cs typeface="Helvetica Neue"/>
                <a:sym typeface="Helvetica Neue"/>
              </a:rPr>
              <a:t>he most effective locations and at the most effective times</a:t>
            </a:r>
          </a:p>
          <a:p>
            <a:pPr marL="457200" lvl="0" indent="-457200" algn="l" rtl="0">
              <a:spcBef>
                <a:spcPts val="0"/>
              </a:spcBef>
              <a:spcAft>
                <a:spcPts val="0"/>
              </a:spcAft>
              <a:buSzPct val="100000"/>
              <a:buFont typeface="Arial" panose="020B0604020202020204" pitchFamily="34" charset="0"/>
              <a:buChar char="•"/>
            </a:pPr>
            <a:r>
              <a:rPr lang="en-US" sz="2800" b="1" dirty="0">
                <a:solidFill>
                  <a:schemeClr val="dk1"/>
                </a:solidFill>
                <a:highlight>
                  <a:schemeClr val="lt1"/>
                </a:highlight>
                <a:latin typeface="Helvetica Neue"/>
                <a:ea typeface="Helvetica Neue"/>
                <a:cs typeface="Helvetica Neue"/>
                <a:sym typeface="Helvetica Neue"/>
              </a:rPr>
              <a:t>Flexibility becomes the norm</a:t>
            </a:r>
            <a:r>
              <a:rPr lang="en-US" sz="2800" dirty="0">
                <a:solidFill>
                  <a:schemeClr val="dk1"/>
                </a:solidFill>
                <a:highlight>
                  <a:schemeClr val="lt1"/>
                </a:highlight>
                <a:latin typeface="Helvetica Neue"/>
                <a:ea typeface="Helvetica Neue"/>
                <a:cs typeface="Helvetica Neue"/>
                <a:sym typeface="Helvetica Neue"/>
              </a:rPr>
              <a:t> rather than the exception</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Everyone is in principle considered eligible for flexible working, without assumptions being made about people or roles</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Employees have </a:t>
            </a:r>
            <a:r>
              <a:rPr lang="en-US" sz="2800" b="1" dirty="0">
                <a:solidFill>
                  <a:schemeClr val="dk1"/>
                </a:solidFill>
                <a:highlight>
                  <a:schemeClr val="lt1"/>
                </a:highlight>
                <a:latin typeface="Helvetica Neue"/>
                <a:ea typeface="Helvetica Neue"/>
                <a:cs typeface="Helvetica Neue"/>
                <a:sym typeface="Helvetica Neue"/>
              </a:rPr>
              <a:t>more choice</a:t>
            </a:r>
            <a:r>
              <a:rPr lang="en-US" sz="2800" dirty="0">
                <a:solidFill>
                  <a:schemeClr val="dk1"/>
                </a:solidFill>
                <a:highlight>
                  <a:schemeClr val="lt1"/>
                </a:highlight>
                <a:latin typeface="Helvetica Neue"/>
                <a:ea typeface="Helvetica Neue"/>
                <a:cs typeface="Helvetica Neue"/>
                <a:sym typeface="Helvetica Neue"/>
              </a:rPr>
              <a:t> about where and when they work, subject to business considerations</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b="1" dirty="0">
                <a:solidFill>
                  <a:schemeClr val="dk1"/>
                </a:solidFill>
                <a:highlight>
                  <a:schemeClr val="lt1"/>
                </a:highlight>
                <a:latin typeface="Helvetica Neue"/>
                <a:ea typeface="Helvetica Neue"/>
                <a:cs typeface="Helvetica Neue"/>
                <a:sym typeface="Helvetica Neue"/>
              </a:rPr>
              <a:t>Space is allocated to activities</a:t>
            </a:r>
            <a:r>
              <a:rPr lang="en-US" sz="2800" dirty="0">
                <a:solidFill>
                  <a:schemeClr val="dk1"/>
                </a:solidFill>
                <a:highlight>
                  <a:schemeClr val="lt1"/>
                </a:highlight>
                <a:latin typeface="Helvetica Neue"/>
                <a:ea typeface="Helvetica Neue"/>
                <a:cs typeface="Helvetica Neue"/>
                <a:sym typeface="Helvetica Neue"/>
              </a:rPr>
              <a:t>, not to individuals and not on the basis of seniority</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The </a:t>
            </a:r>
            <a:r>
              <a:rPr lang="en-US" sz="2800" b="1" dirty="0">
                <a:solidFill>
                  <a:schemeClr val="dk1"/>
                </a:solidFill>
                <a:highlight>
                  <a:schemeClr val="lt1"/>
                </a:highlight>
                <a:latin typeface="Helvetica Neue"/>
                <a:ea typeface="Helvetica Neue"/>
                <a:cs typeface="Helvetica Neue"/>
                <a:sym typeface="Helvetica Neue"/>
              </a:rPr>
              <a:t>costs of doing work are reduced</a:t>
            </a:r>
            <a:endParaRPr sz="2800" b="1"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There is effective and appropriate use of technology</a:t>
            </a:r>
            <a:endParaRPr sz="2800"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1. </a:t>
            </a:r>
            <a:r>
              <a:rPr lang="en-US" sz="4400" b="1" dirty="0">
                <a:solidFill>
                  <a:srgbClr val="D00B24"/>
                </a:solidFill>
                <a:highlight>
                  <a:schemeClr val="lt1"/>
                </a:highlight>
              </a:rPr>
              <a:t>SW definition (continued)</a:t>
            </a:r>
            <a:endParaRPr sz="4400" b="1" dirty="0">
              <a:solidFill>
                <a:srgbClr val="D00B24"/>
              </a:solidFill>
            </a:endParaRPr>
          </a:p>
        </p:txBody>
      </p:sp>
      <p:sp>
        <p:nvSpPr>
          <p:cNvPr id="164" name="Google Shape;164;g1b288c97b5c_0_35"/>
          <p:cNvSpPr txBox="1"/>
          <p:nvPr/>
        </p:nvSpPr>
        <p:spPr>
          <a:xfrm>
            <a:off x="1562675" y="2513580"/>
            <a:ext cx="13182600" cy="3970277"/>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Simplified </a:t>
            </a:r>
            <a:r>
              <a:rPr lang="en-US" sz="2800" b="1" dirty="0">
                <a:solidFill>
                  <a:schemeClr val="dk1"/>
                </a:solidFill>
                <a:highlight>
                  <a:schemeClr val="lt1"/>
                </a:highlight>
                <a:latin typeface="Helvetica Neue"/>
                <a:ea typeface="Helvetica Neue"/>
                <a:cs typeface="Helvetica Neue"/>
                <a:sym typeface="Helvetica Neue"/>
              </a:rPr>
              <a:t>collaboration</a:t>
            </a:r>
            <a:r>
              <a:rPr lang="en-US" sz="2800" dirty="0">
                <a:solidFill>
                  <a:schemeClr val="dk1"/>
                </a:solidFill>
                <a:highlight>
                  <a:schemeClr val="lt1"/>
                </a:highlight>
                <a:latin typeface="Helvetica Neue"/>
                <a:ea typeface="Helvetica Neue"/>
                <a:cs typeface="Helvetica Neue"/>
                <a:sym typeface="Helvetica Neue"/>
              </a:rPr>
              <a:t> and connectivity virtually everywhere means sharing information and working with others regardless of location</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The processes people are asked to work with are </a:t>
            </a:r>
            <a:r>
              <a:rPr lang="en-US" sz="2800" b="1" dirty="0">
                <a:solidFill>
                  <a:schemeClr val="dk1"/>
                </a:solidFill>
                <a:highlight>
                  <a:schemeClr val="lt1"/>
                </a:highlight>
                <a:latin typeface="Helvetica Neue"/>
                <a:ea typeface="Helvetica Neue"/>
                <a:cs typeface="Helvetica Neue"/>
                <a:sym typeface="Helvetica Neue"/>
              </a:rPr>
              <a:t>continuously challenged</a:t>
            </a:r>
            <a:r>
              <a:rPr lang="en-US" sz="2800" dirty="0">
                <a:solidFill>
                  <a:schemeClr val="dk1"/>
                </a:solidFill>
                <a:highlight>
                  <a:schemeClr val="lt1"/>
                </a:highlight>
                <a:latin typeface="Helvetica Neue"/>
                <a:ea typeface="Helvetica Neue"/>
                <a:cs typeface="Helvetica Neue"/>
                <a:sym typeface="Helvetica Neue"/>
              </a:rPr>
              <a:t> to make sure they are fit for purpose</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Managing performance </a:t>
            </a:r>
            <a:r>
              <a:rPr lang="en-US" sz="2800" b="1" dirty="0">
                <a:solidFill>
                  <a:schemeClr val="dk1"/>
                </a:solidFill>
                <a:highlight>
                  <a:schemeClr val="lt1"/>
                </a:highlight>
                <a:latin typeface="Helvetica Neue"/>
                <a:ea typeface="Helvetica Neue"/>
                <a:cs typeface="Helvetica Neue"/>
                <a:sym typeface="Helvetica Neue"/>
              </a:rPr>
              <a:t>focuses on results</a:t>
            </a:r>
            <a:r>
              <a:rPr lang="en-US" sz="2800" dirty="0">
                <a:solidFill>
                  <a:schemeClr val="dk1"/>
                </a:solidFill>
                <a:highlight>
                  <a:schemeClr val="lt1"/>
                </a:highlight>
                <a:latin typeface="Helvetica Neue"/>
                <a:ea typeface="Helvetica Neue"/>
                <a:cs typeface="Helvetica Neue"/>
                <a:sym typeface="Helvetica Neue"/>
              </a:rPr>
              <a:t> rather than presence</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Smart Working underpins and adds </a:t>
            </a:r>
            <a:r>
              <a:rPr lang="en-US" sz="2800" b="1" dirty="0">
                <a:solidFill>
                  <a:schemeClr val="dk1"/>
                </a:solidFill>
                <a:highlight>
                  <a:schemeClr val="lt1"/>
                </a:highlight>
                <a:latin typeface="Helvetica Neue"/>
                <a:ea typeface="Helvetica Neue"/>
                <a:cs typeface="Helvetica Neue"/>
                <a:sym typeface="Helvetica Neue"/>
              </a:rPr>
              <a:t>new dimensions to diversity and equality </a:t>
            </a:r>
            <a:r>
              <a:rPr lang="en-US" sz="2800" dirty="0">
                <a:solidFill>
                  <a:schemeClr val="dk1"/>
                </a:solidFill>
                <a:highlight>
                  <a:schemeClr val="lt1"/>
                </a:highlight>
                <a:latin typeface="Helvetica Neue"/>
                <a:ea typeface="Helvetica Neue"/>
                <a:cs typeface="Helvetica Neue"/>
                <a:sym typeface="Helvetica Neue"/>
              </a:rPr>
              <a:t>principles</a:t>
            </a:r>
            <a:endParaRPr sz="2800"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Employees have the opportunity to lead </a:t>
            </a:r>
            <a:r>
              <a:rPr lang="en-US" sz="2800" b="1" dirty="0">
                <a:solidFill>
                  <a:schemeClr val="dk1"/>
                </a:solidFill>
                <a:highlight>
                  <a:schemeClr val="lt1"/>
                </a:highlight>
                <a:latin typeface="Helvetica Neue"/>
                <a:ea typeface="Helvetica Neue"/>
                <a:cs typeface="Helvetica Neue"/>
                <a:sym typeface="Helvetica Neue"/>
              </a:rPr>
              <a:t>balanced and healthy lives</a:t>
            </a:r>
            <a:endParaRPr sz="2800" b="1" dirty="0">
              <a:solidFill>
                <a:schemeClr val="dk1"/>
              </a:solidFill>
              <a:highlight>
                <a:schemeClr val="lt1"/>
              </a:highlight>
              <a:latin typeface="Helvetica Neue"/>
              <a:ea typeface="Helvetica Neue"/>
              <a:cs typeface="Helvetica Neue"/>
              <a:sym typeface="Helvetica Neue"/>
            </a:endParaRPr>
          </a:p>
          <a:p>
            <a:pPr marL="457200" lvl="0" indent="-457200" algn="l" rtl="0">
              <a:spcBef>
                <a:spcPts val="0"/>
              </a:spcBef>
              <a:spcAft>
                <a:spcPts val="0"/>
              </a:spcAft>
              <a:buSzPct val="100000"/>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Work has </a:t>
            </a:r>
            <a:r>
              <a:rPr lang="en-US" sz="2800" b="1" dirty="0">
                <a:solidFill>
                  <a:schemeClr val="dk1"/>
                </a:solidFill>
                <a:highlight>
                  <a:schemeClr val="lt1"/>
                </a:highlight>
                <a:latin typeface="Helvetica Neue"/>
                <a:ea typeface="Helvetica Neue"/>
                <a:cs typeface="Helvetica Neue"/>
                <a:sym typeface="Helvetica Neue"/>
              </a:rPr>
              <a:t>less impact on the environment.</a:t>
            </a:r>
            <a:endParaRPr sz="2800" b="1" dirty="0">
              <a:solidFill>
                <a:schemeClr val="dk1"/>
              </a:solidFill>
              <a:highlight>
                <a:schemeClr val="lt1"/>
              </a:highlight>
              <a:latin typeface="Helvetica Neue"/>
              <a:ea typeface="Helvetica Neue"/>
              <a:cs typeface="Helvetica Neue"/>
              <a:sym typeface="Helvetica Neue"/>
            </a:endParaRPr>
          </a:p>
        </p:txBody>
      </p:sp>
    </p:spTree>
    <p:extLst>
      <p:ext uri="{BB962C8B-B14F-4D97-AF65-F5344CB8AC3E}">
        <p14:creationId xmlns:p14="http://schemas.microsoft.com/office/powerpoint/2010/main" val="359348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50" y="125102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2. </a:t>
            </a:r>
            <a:r>
              <a:rPr lang="en-US" sz="4400" b="1">
                <a:solidFill>
                  <a:srgbClr val="D00B24"/>
                </a:solidFill>
                <a:highlight>
                  <a:schemeClr val="lt1"/>
                </a:highlight>
              </a:rPr>
              <a:t>SW tools and technologies</a:t>
            </a:r>
            <a:endParaRPr sz="4400" b="1">
              <a:solidFill>
                <a:srgbClr val="D00B24"/>
              </a:solidFill>
            </a:endParaRPr>
          </a:p>
        </p:txBody>
      </p:sp>
      <p:sp>
        <p:nvSpPr>
          <p:cNvPr id="170" name="Google Shape;170;p5"/>
          <p:cNvSpPr txBox="1"/>
          <p:nvPr/>
        </p:nvSpPr>
        <p:spPr>
          <a:xfrm>
            <a:off x="1469575" y="2233185"/>
            <a:ext cx="16345800" cy="532757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Setting up a SW place</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2800" dirty="0">
              <a:solidFill>
                <a:srgbClr val="231F20"/>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rgbClr val="FFFFFF"/>
                </a:highlight>
                <a:latin typeface="Helvetica Neue"/>
                <a:ea typeface="Helvetica Neue"/>
                <a:cs typeface="Helvetica Neue"/>
                <a:sym typeface="Helvetica Neue"/>
              </a:rPr>
              <a:t>Smart working as a way to offer </a:t>
            </a:r>
            <a:r>
              <a:rPr lang="en-US" sz="2800" b="1" dirty="0">
                <a:solidFill>
                  <a:schemeClr val="dk1"/>
                </a:solidFill>
                <a:highlight>
                  <a:srgbClr val="FFFFFF"/>
                </a:highlight>
                <a:latin typeface="Helvetica Neue"/>
                <a:ea typeface="Helvetica Neue"/>
                <a:cs typeface="Helvetica Neue"/>
                <a:sym typeface="Helvetica Neue"/>
              </a:rPr>
              <a:t>new working environments</a:t>
            </a:r>
            <a:r>
              <a:rPr lang="en-US" sz="2800" dirty="0">
                <a:solidFill>
                  <a:schemeClr val="dk1"/>
                </a:solidFill>
                <a:highlight>
                  <a:srgbClr val="FFFFFF"/>
                </a:highlight>
                <a:latin typeface="Helvetica Neue"/>
                <a:ea typeface="Helvetica Neue"/>
                <a:cs typeface="Helvetica Neue"/>
                <a:sym typeface="Helvetica Neue"/>
              </a:rPr>
              <a:t>, </a:t>
            </a:r>
            <a:r>
              <a:rPr lang="en-US" sz="2800" dirty="0">
                <a:solidFill>
                  <a:schemeClr val="dk1"/>
                </a:solidFill>
                <a:latin typeface="Helvetica Neue"/>
                <a:ea typeface="Helvetica Neue"/>
                <a:cs typeface="Helvetica Neue"/>
                <a:sym typeface="Helvetica Neue"/>
              </a:rPr>
              <a:t>i.e. attractive and inspiring work environments to support new work styles. </a:t>
            </a:r>
            <a:endParaRPr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rgbClr val="FFFFFF"/>
                </a:highlight>
                <a:latin typeface="Helvetica Neue"/>
                <a:ea typeface="Helvetica Neue"/>
                <a:cs typeface="Helvetica Neue"/>
                <a:sym typeface="Helvetica Neue"/>
              </a:rPr>
              <a:t>Traditional offices  vs. smart office environments.</a:t>
            </a:r>
            <a:endParaRPr sz="2800" dirty="0">
              <a:solidFill>
                <a:schemeClr val="dk1"/>
              </a:solidFill>
              <a:highlight>
                <a:srgbClr val="FFFFFF"/>
              </a:highlight>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a:solidFill>
                  <a:schemeClr val="dk1"/>
                </a:solidFill>
                <a:latin typeface="Helvetica Neue"/>
                <a:ea typeface="Helvetica Neue"/>
                <a:cs typeface="Helvetica Neue"/>
                <a:sym typeface="Helvetica Neue"/>
              </a:rPr>
              <a:t>Benefits </a:t>
            </a:r>
            <a:r>
              <a:rPr lang="en-US" sz="2800" dirty="0">
                <a:solidFill>
                  <a:schemeClr val="dk1"/>
                </a:solidFill>
                <a:latin typeface="Helvetica Neue"/>
                <a:ea typeface="Helvetica Neue"/>
                <a:cs typeface="Helvetica Neue"/>
                <a:sym typeface="Helvetica Neue"/>
              </a:rPr>
              <a:t>of creating smart working place.</a:t>
            </a:r>
            <a:endParaRPr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a:solidFill>
                  <a:srgbClr val="231F20"/>
                </a:solidFill>
                <a:latin typeface="Helvetica Neue"/>
                <a:ea typeface="Helvetica Neue"/>
                <a:cs typeface="Helvetica Neue"/>
                <a:sym typeface="Helvetica Neue"/>
              </a:rPr>
              <a:t>Desk-based tasks</a:t>
            </a:r>
            <a:r>
              <a:rPr lang="en-US" sz="2800" dirty="0">
                <a:solidFill>
                  <a:srgbClr val="231F20"/>
                </a:solidFill>
                <a:latin typeface="Helvetica Neue"/>
                <a:ea typeface="Helvetica Neue"/>
                <a:cs typeface="Helvetica Neue"/>
                <a:sym typeface="Helvetica Neue"/>
              </a:rPr>
              <a:t>: the need for offices is less for ranks of workstations, and more for a mix of other functional spaces.</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Relevance of understanding</a:t>
            </a:r>
            <a:r>
              <a:rPr lang="en-US" sz="2800" b="1" dirty="0">
                <a:solidFill>
                  <a:srgbClr val="231F20"/>
                </a:solidFill>
                <a:latin typeface="Helvetica Neue"/>
                <a:ea typeface="Helvetica Neue"/>
                <a:cs typeface="Helvetica Neue"/>
                <a:sym typeface="Helvetica Neue"/>
              </a:rPr>
              <a:t> the amount of space needed </a:t>
            </a:r>
            <a:r>
              <a:rPr lang="en-US" sz="2800" dirty="0">
                <a:solidFill>
                  <a:srgbClr val="231F20"/>
                </a:solidFill>
                <a:latin typeface="Helvetica Neue"/>
                <a:ea typeface="Helvetica Neue"/>
                <a:cs typeface="Helvetica Neue"/>
                <a:sym typeface="Helvetica Neue"/>
              </a:rPr>
              <a:t>in the office and the </a:t>
            </a:r>
            <a:r>
              <a:rPr lang="en-US" sz="2800" b="1" dirty="0">
                <a:solidFill>
                  <a:srgbClr val="231F20"/>
                </a:solidFill>
                <a:latin typeface="Helvetica Neue"/>
                <a:ea typeface="Helvetica Neue"/>
                <a:cs typeface="Helvetica Neue"/>
                <a:sym typeface="Helvetica Neue"/>
              </a:rPr>
              <a:t>mix of different kinds of spaces</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Protocols for ensuring  that </a:t>
            </a:r>
            <a:r>
              <a:rPr lang="en-US" sz="2800" b="1" dirty="0">
                <a:solidFill>
                  <a:srgbClr val="231F20"/>
                </a:solidFill>
                <a:latin typeface="Helvetica Neue"/>
                <a:ea typeface="Helvetica Neue"/>
                <a:cs typeface="Helvetica Neue"/>
                <a:sym typeface="Helvetica Neue"/>
              </a:rPr>
              <a:t>space-sharing </a:t>
            </a:r>
            <a:r>
              <a:rPr lang="en-US" sz="2800" dirty="0">
                <a:solidFill>
                  <a:srgbClr val="231F20"/>
                </a:solidFill>
                <a:latin typeface="Helvetica Neue"/>
                <a:ea typeface="Helvetica Neue"/>
                <a:cs typeface="Helvetica Neue"/>
                <a:sym typeface="Helvetica Neue"/>
              </a:rPr>
              <a:t>works effectively.</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b="1" dirty="0">
                <a:solidFill>
                  <a:srgbClr val="231F20"/>
                </a:solidFill>
                <a:latin typeface="Helvetica Neue"/>
                <a:ea typeface="Helvetica Neue"/>
                <a:cs typeface="Helvetica Neue"/>
                <a:sym typeface="Helvetica Neue"/>
              </a:rPr>
              <a:t>Creating activity-based work settings</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50" y="1251025"/>
            <a:ext cx="1191798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 </a:t>
            </a:r>
            <a:r>
              <a:rPr lang="en-US" sz="4400" b="1" dirty="0">
                <a:solidFill>
                  <a:srgbClr val="D00B24"/>
                </a:solidFill>
                <a:highlight>
                  <a:schemeClr val="lt1"/>
                </a:highlight>
              </a:rPr>
              <a:t>SW tools and technologies (continued)</a:t>
            </a:r>
            <a:endParaRPr sz="4400" b="1" dirty="0">
              <a:solidFill>
                <a:srgbClr val="D00B24"/>
              </a:solidFill>
            </a:endParaRPr>
          </a:p>
        </p:txBody>
      </p:sp>
      <p:sp>
        <p:nvSpPr>
          <p:cNvPr id="170" name="Google Shape;170;p5"/>
          <p:cNvSpPr txBox="1"/>
          <p:nvPr/>
        </p:nvSpPr>
        <p:spPr>
          <a:xfrm>
            <a:off x="1469575" y="2233185"/>
            <a:ext cx="16345800" cy="459506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Considering the </a:t>
            </a:r>
            <a:r>
              <a:rPr lang="en-US" sz="2800" b="1" dirty="0">
                <a:solidFill>
                  <a:srgbClr val="231F20"/>
                </a:solidFill>
                <a:latin typeface="Helvetica Neue"/>
                <a:ea typeface="Helvetica Neue"/>
                <a:cs typeface="Helvetica Neue"/>
                <a:sym typeface="Helvetica Neue"/>
              </a:rPr>
              <a:t>needs of staff with disabilities</a:t>
            </a:r>
            <a:r>
              <a:rPr lang="en-US" sz="2800" dirty="0">
                <a:solidFill>
                  <a:srgbClr val="231F20"/>
                </a:solidFill>
                <a:latin typeface="Helvetica Neue"/>
                <a:ea typeface="Helvetica Neue"/>
                <a:cs typeface="Helvetica Neue"/>
                <a:sym typeface="Helvetica Neue"/>
              </a:rPr>
              <a:t>.</a:t>
            </a:r>
          </a:p>
          <a:p>
            <a:pPr marL="457200" lvl="0" indent="-457200" algn="l" rtl="0">
              <a:lnSpc>
                <a:spcPct val="115000"/>
              </a:lnSpc>
              <a:spcBef>
                <a:spcPts val="0"/>
              </a:spcBef>
              <a:spcAft>
                <a:spcPts val="0"/>
              </a:spcAft>
              <a:buClr>
                <a:schemeClr val="dk1"/>
              </a:buClr>
              <a:buSzPct val="100000"/>
              <a:buFont typeface="Arial" panose="020B0604020202020204" pitchFamily="34" charset="0"/>
              <a:buChar char="•"/>
            </a:pPr>
            <a:r>
              <a:rPr lang="en-US" sz="2800" b="1" dirty="0">
                <a:solidFill>
                  <a:srgbClr val="231F20"/>
                </a:solidFill>
                <a:latin typeface="Helvetica Neue"/>
                <a:ea typeface="Helvetica Neue"/>
                <a:cs typeface="Helvetica Neue"/>
                <a:sym typeface="Helvetica Neue"/>
              </a:rPr>
              <a:t>Clear desk policy</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457200" lvl="0" indent="-457200" algn="l" rtl="0">
              <a:lnSpc>
                <a:spcPct val="115000"/>
              </a:lnSpc>
              <a:spcBef>
                <a:spcPts val="0"/>
              </a:spcBef>
              <a:spcAft>
                <a:spcPts val="0"/>
              </a:spcAft>
              <a:buClr>
                <a:schemeClr val="dk1"/>
              </a:buClr>
              <a:buSzPct val="100000"/>
              <a:buFont typeface="Arial" panose="020B0604020202020204" pitchFamily="34" charset="0"/>
              <a:buChar char="•"/>
            </a:pPr>
            <a:r>
              <a:rPr lang="en-US" sz="2800" b="1" dirty="0">
                <a:solidFill>
                  <a:srgbClr val="231F20"/>
                </a:solidFill>
                <a:latin typeface="Helvetica Neue"/>
                <a:ea typeface="Helvetica Neue"/>
                <a:cs typeface="Helvetica Neue"/>
                <a:sym typeface="Helvetica Neue"/>
              </a:rPr>
              <a:t>Booking system</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Moving from paper-dependency to </a:t>
            </a:r>
            <a:r>
              <a:rPr lang="en-US" sz="2800" b="1" dirty="0">
                <a:solidFill>
                  <a:srgbClr val="231F20"/>
                </a:solidFill>
                <a:latin typeface="Helvetica Neue"/>
                <a:ea typeface="Helvetica Neue"/>
                <a:cs typeface="Helvetica Neue"/>
                <a:sym typeface="Helvetica Neue"/>
              </a:rPr>
              <a:t>electronic-based working</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Office space should be </a:t>
            </a:r>
            <a:r>
              <a:rPr lang="en-US" sz="2800" dirty="0" err="1">
                <a:solidFill>
                  <a:srgbClr val="231F20"/>
                </a:solidFill>
                <a:latin typeface="Helvetica Neue"/>
                <a:ea typeface="Helvetica Neue"/>
                <a:cs typeface="Helvetica Neue"/>
                <a:sym typeface="Helvetica Neue"/>
              </a:rPr>
              <a:t>be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prioritised</a:t>
            </a:r>
            <a:r>
              <a:rPr lang="en-US" sz="2800" dirty="0">
                <a:solidFill>
                  <a:srgbClr val="231F20"/>
                </a:solidFill>
                <a:latin typeface="Helvetica Neue"/>
                <a:ea typeface="Helvetica Neue"/>
                <a:cs typeface="Helvetica Neue"/>
                <a:sym typeface="Helvetica Neue"/>
              </a:rPr>
              <a:t> for human interaction, not storage.</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The relevance of </a:t>
            </a:r>
            <a:r>
              <a:rPr lang="en-US" sz="2800" b="1" dirty="0">
                <a:solidFill>
                  <a:srgbClr val="231F20"/>
                </a:solidFill>
                <a:latin typeface="Helvetica Neue"/>
                <a:ea typeface="Helvetica Neue"/>
                <a:cs typeface="Helvetica Neue"/>
                <a:sym typeface="Helvetica Neue"/>
              </a:rPr>
              <a:t>ergonomics</a:t>
            </a:r>
            <a:r>
              <a:rPr lang="en-US" sz="2800" dirty="0">
                <a:solidFill>
                  <a:srgbClr val="231F20"/>
                </a:solidFill>
                <a:latin typeface="Helvetica Neue"/>
                <a:ea typeface="Helvetica Neue"/>
                <a:cs typeface="Helvetica Neue"/>
                <a:sym typeface="Helvetica Neue"/>
              </a:rPr>
              <a:t> of smart working.</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Managing</a:t>
            </a:r>
            <a:r>
              <a:rPr lang="en-US" sz="2800" b="1" dirty="0">
                <a:solidFill>
                  <a:srgbClr val="231F20"/>
                </a:solidFill>
                <a:latin typeface="Helvetica Neue"/>
                <a:ea typeface="Helvetica Neue"/>
                <a:cs typeface="Helvetica Neue"/>
                <a:sym typeface="Helvetica Neue"/>
              </a:rPr>
              <a:t> noise impact </a:t>
            </a:r>
            <a:r>
              <a:rPr lang="en-US" sz="2800" dirty="0">
                <a:solidFill>
                  <a:srgbClr val="231F20"/>
                </a:solidFill>
                <a:latin typeface="Helvetica Neue"/>
                <a:ea typeface="Helvetica Neue"/>
                <a:cs typeface="Helvetica Neue"/>
                <a:sym typeface="Helvetica Neue"/>
              </a:rPr>
              <a:t>and considering </a:t>
            </a:r>
            <a:r>
              <a:rPr lang="en-US" sz="2800" b="1" dirty="0">
                <a:solidFill>
                  <a:srgbClr val="231F20"/>
                </a:solidFill>
                <a:latin typeface="Helvetica Neue"/>
                <a:ea typeface="Helvetica Neue"/>
                <a:cs typeface="Helvetica Neue"/>
                <a:sym typeface="Helvetica Neue"/>
              </a:rPr>
              <a:t>‘</a:t>
            </a:r>
            <a:r>
              <a:rPr lang="en-US" sz="2800" b="1" dirty="0" err="1">
                <a:solidFill>
                  <a:srgbClr val="231F20"/>
                </a:solidFill>
                <a:latin typeface="Helvetica Neue"/>
                <a:ea typeface="Helvetica Neue"/>
                <a:cs typeface="Helvetica Neue"/>
                <a:sym typeface="Helvetica Neue"/>
              </a:rPr>
              <a:t>soundscaping</a:t>
            </a:r>
            <a:r>
              <a:rPr lang="en-US" sz="2800" b="1" dirty="0">
                <a:solidFill>
                  <a:srgbClr val="231F20"/>
                </a:solidFill>
                <a:latin typeface="Helvetica Neue"/>
                <a:ea typeface="Helvetica Neue"/>
                <a:cs typeface="Helvetica Neue"/>
                <a:sym typeface="Helvetica Neue"/>
              </a:rPr>
              <a:t>’ </a:t>
            </a:r>
            <a:r>
              <a:rPr lang="en-US" sz="2800" dirty="0">
                <a:solidFill>
                  <a:srgbClr val="231F20"/>
                </a:solidFill>
                <a:latin typeface="Helvetica Neue"/>
                <a:ea typeface="Helvetica Neue"/>
                <a:cs typeface="Helvetica Neue"/>
                <a:sym typeface="Helvetica Neue"/>
              </a:rPr>
              <a:t>as a necessary feature of the smart working environment.</a:t>
            </a:r>
            <a:endParaRPr sz="2800" dirty="0">
              <a:solidFill>
                <a:srgbClr val="231F20"/>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Managing the needs and challenges of </a:t>
            </a:r>
            <a:r>
              <a:rPr lang="en-US" sz="2800" b="1" dirty="0">
                <a:solidFill>
                  <a:srgbClr val="231F20"/>
                </a:solidFill>
                <a:latin typeface="Helvetica Neue"/>
                <a:ea typeface="Helvetica Neue"/>
                <a:cs typeface="Helvetica Neue"/>
                <a:sym typeface="Helvetica Neue"/>
              </a:rPr>
              <a:t>working outside the office</a:t>
            </a:r>
            <a:r>
              <a:rPr lang="en-US" sz="2800" dirty="0">
                <a:solidFill>
                  <a:srgbClr val="231F20"/>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457200" lvl="0" indent="-457200" algn="l" rtl="0">
              <a:lnSpc>
                <a:spcPct val="115000"/>
              </a:lnSpc>
              <a:spcBef>
                <a:spcPts val="0"/>
              </a:spcBef>
              <a:spcAft>
                <a:spcPts val="0"/>
              </a:spcAft>
              <a:buClr>
                <a:schemeClr val="dk1"/>
              </a:buClr>
              <a:buSzPct val="100000"/>
              <a:buFont typeface="Arial" panose="020B0604020202020204" pitchFamily="34" charset="0"/>
              <a:buChar char="•"/>
            </a:pPr>
            <a:r>
              <a:rPr lang="en-US" sz="2800" b="1" dirty="0" err="1">
                <a:solidFill>
                  <a:srgbClr val="231F20"/>
                </a:solidFill>
                <a:latin typeface="Helvetica Neue"/>
                <a:ea typeface="Helvetica Neue"/>
                <a:cs typeface="Helvetica Neue"/>
                <a:sym typeface="Helvetica Neue"/>
              </a:rPr>
              <a:t>Workhubs</a:t>
            </a:r>
            <a:r>
              <a:rPr lang="en-US" sz="2800" b="1" dirty="0">
                <a:solidFill>
                  <a:srgbClr val="231F20"/>
                </a:solidFill>
                <a:latin typeface="Helvetica Neue"/>
                <a:ea typeface="Helvetica Neue"/>
                <a:cs typeface="Helvetica Neue"/>
                <a:sym typeface="Helvetica Neue"/>
              </a:rPr>
              <a:t>.</a:t>
            </a:r>
            <a:endParaRPr sz="2800" b="1" dirty="0">
              <a:solidFill>
                <a:srgbClr val="231F2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1392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b288c97b5c_0_10"/>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2. </a:t>
            </a:r>
            <a:r>
              <a:rPr lang="en-US" sz="4400" b="1">
                <a:solidFill>
                  <a:srgbClr val="D00B24"/>
                </a:solidFill>
                <a:highlight>
                  <a:schemeClr val="lt1"/>
                </a:highlight>
              </a:rPr>
              <a:t>SW tools and technologies</a:t>
            </a:r>
            <a:endParaRPr sz="4400" b="1">
              <a:solidFill>
                <a:srgbClr val="D00B24"/>
              </a:solidFill>
            </a:endParaRPr>
          </a:p>
        </p:txBody>
      </p:sp>
      <p:sp>
        <p:nvSpPr>
          <p:cNvPr id="176" name="Google Shape;176;g1b288c97b5c_0_10"/>
          <p:cNvSpPr txBox="1"/>
          <p:nvPr/>
        </p:nvSpPr>
        <p:spPr>
          <a:xfrm>
            <a:off x="1562675" y="2407255"/>
            <a:ext cx="13182600" cy="5693826"/>
          </a:xfrm>
          <a:prstGeom prst="rect">
            <a:avLst/>
          </a:prstGeom>
          <a:noFill/>
          <a:ln>
            <a:noFill/>
          </a:ln>
        </p:spPr>
        <p:txBody>
          <a:bodyPr spcFirstLastPara="1" wrap="square" lIns="91425" tIns="45700" rIns="91425" bIns="45700" anchor="t" anchorCtr="0">
            <a:spAutoFit/>
          </a:bodyPr>
          <a:lstStyle/>
          <a:p>
            <a:pPr marL="457200" lvl="0" indent="-406400" algn="l" rtl="0">
              <a:spcBef>
                <a:spcPts val="0"/>
              </a:spcBef>
              <a:spcAft>
                <a:spcPts val="0"/>
              </a:spcAft>
              <a:buClr>
                <a:schemeClr val="dk1"/>
              </a:buClr>
              <a:buSzPts val="2800"/>
              <a:buFont typeface="Helvetica Neue"/>
              <a:buChar char="-"/>
            </a:pPr>
            <a:r>
              <a:rPr lang="en-US" sz="2800" dirty="0">
                <a:solidFill>
                  <a:schemeClr val="dk1"/>
                </a:solidFill>
                <a:highlight>
                  <a:schemeClr val="lt1"/>
                </a:highlight>
                <a:latin typeface="Helvetica Neue"/>
                <a:ea typeface="Helvetica Neue"/>
                <a:cs typeface="Helvetica Neue"/>
                <a:sym typeface="Helvetica Neue"/>
              </a:rPr>
              <a:t>Why do we need SW tools and technologies?</a:t>
            </a:r>
            <a:endParaRPr sz="2800" dirty="0">
              <a:solidFill>
                <a:schemeClr val="dk1"/>
              </a:solidFill>
              <a:highlight>
                <a:schemeClr val="lt1"/>
              </a:highlight>
              <a:latin typeface="Helvetica Neue"/>
              <a:ea typeface="Helvetica Neue"/>
              <a:cs typeface="Helvetica Neue"/>
              <a:sym typeface="Helvetica Neue"/>
            </a:endParaRPr>
          </a:p>
          <a:p>
            <a:pPr marL="457200" lvl="0" indent="-406400" algn="l" rtl="0">
              <a:spcBef>
                <a:spcPts val="0"/>
              </a:spcBef>
              <a:spcAft>
                <a:spcPts val="0"/>
              </a:spcAft>
              <a:buClr>
                <a:schemeClr val="dk1"/>
              </a:buClr>
              <a:buSzPts val="2800"/>
              <a:buFont typeface="Helvetica Neue"/>
              <a:buChar char="-"/>
            </a:pPr>
            <a:r>
              <a:rPr lang="en-US" sz="2800" dirty="0">
                <a:solidFill>
                  <a:schemeClr val="dk1"/>
                </a:solidFill>
                <a:highlight>
                  <a:schemeClr val="lt1"/>
                </a:highlight>
                <a:latin typeface="Helvetica Neue"/>
                <a:ea typeface="Helvetica Neue"/>
                <a:cs typeface="Helvetica Neue"/>
                <a:sym typeface="Helvetica Neue"/>
              </a:rPr>
              <a:t>Which tools and technologies should you choose?</a:t>
            </a:r>
            <a:endParaRPr sz="2800" dirty="0">
              <a:solidFill>
                <a:schemeClr val="dk1"/>
              </a:solidFill>
              <a:highlight>
                <a:schemeClr val="lt1"/>
              </a:highlight>
              <a:latin typeface="Helvetica Neue"/>
              <a:ea typeface="Helvetica Neue"/>
              <a:cs typeface="Helvetica Neue"/>
              <a:sym typeface="Helvetica Neue"/>
            </a:endParaRPr>
          </a:p>
          <a:p>
            <a:pPr marL="457200" lvl="0" indent="0" algn="l" rtl="0">
              <a:spcBef>
                <a:spcPts val="0"/>
              </a:spcBef>
              <a:spcAft>
                <a:spcPts val="0"/>
              </a:spcAft>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Collaboration and communication tools and technologies: </a:t>
            </a:r>
            <a:r>
              <a:rPr lang="en-US" sz="2800" dirty="0">
                <a:solidFill>
                  <a:schemeClr val="dk1"/>
                </a:solidFill>
                <a:highlight>
                  <a:schemeClr val="lt1"/>
                </a:highlight>
                <a:latin typeface="Helvetica Neue"/>
                <a:ea typeface="Helvetica Neue"/>
                <a:cs typeface="Helvetica Neue"/>
                <a:sym typeface="Helvetica Neue"/>
              </a:rPr>
              <a:t>Zoom, Slack, Cisco Webex, Microsoft Teams, Join.me, Loom, TeamViewer</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Work management tools and technologies</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Basecamp, Trello, Asana, </a:t>
            </a:r>
            <a:r>
              <a:rPr lang="en-US" sz="2800" dirty="0" err="1">
                <a:solidFill>
                  <a:schemeClr val="dk1"/>
                </a:solidFill>
                <a:highlight>
                  <a:schemeClr val="lt1"/>
                </a:highlight>
                <a:latin typeface="Helvetica Neue"/>
                <a:ea typeface="Helvetica Neue"/>
                <a:cs typeface="Helvetica Neue"/>
                <a:sym typeface="Helvetica Neue"/>
              </a:rPr>
              <a:t>Accelo</a:t>
            </a:r>
            <a:r>
              <a:rPr lang="en-US" sz="2800" dirty="0">
                <a:solidFill>
                  <a:schemeClr val="dk1"/>
                </a:solidFill>
                <a:highlight>
                  <a:schemeClr val="lt1"/>
                </a:highlight>
                <a:latin typeface="Helvetica Neue"/>
                <a:ea typeface="Helvetica Neue"/>
                <a:cs typeface="Helvetica Neue"/>
                <a:sym typeface="Helvetica Neue"/>
              </a:rPr>
              <a:t>, Calendly, Toggl, </a:t>
            </a:r>
            <a:r>
              <a:rPr lang="en-US" sz="2800" dirty="0" err="1">
                <a:solidFill>
                  <a:schemeClr val="dk1"/>
                </a:solidFill>
                <a:highlight>
                  <a:schemeClr val="lt1"/>
                </a:highlight>
                <a:latin typeface="Helvetica Neue"/>
                <a:ea typeface="Helvetica Neue"/>
                <a:cs typeface="Helvetica Neue"/>
                <a:sym typeface="Helvetica Neue"/>
              </a:rPr>
              <a:t>ProofHub</a:t>
            </a:r>
            <a:r>
              <a:rPr lang="en-US" sz="2800" dirty="0">
                <a:solidFill>
                  <a:schemeClr val="dk1"/>
                </a:solidFill>
                <a:highlight>
                  <a:schemeClr val="lt1"/>
                </a:highlight>
                <a:latin typeface="Helvetica Neue"/>
                <a:ea typeface="Helvetica Neue"/>
                <a:cs typeface="Helvetica Neue"/>
                <a:sym typeface="Helvetica Neue"/>
              </a:rPr>
              <a:t>, Calendar, Every Time Zone, Harvest GitHub, Facto HR, Doodle</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dirty="0">
                <a:solidFill>
                  <a:schemeClr val="dk1"/>
                </a:solidFill>
                <a:highlight>
                  <a:schemeClr val="lt1"/>
                </a:highlight>
                <a:latin typeface="Helvetica Neue"/>
                <a:ea typeface="Helvetica Neue"/>
                <a:cs typeface="Helvetica Neue"/>
                <a:sym typeface="Helvetica Neue"/>
              </a:rPr>
              <a:t>Software for cloud storage services </a:t>
            </a:r>
            <a:r>
              <a:rPr lang="en-US" sz="2800" b="1" i="1" dirty="0">
                <a:solidFill>
                  <a:schemeClr val="dk1"/>
                </a:solidFill>
                <a:highlight>
                  <a:schemeClr val="lt1"/>
                </a:highlight>
                <a:latin typeface="Helvetica Neue"/>
                <a:ea typeface="Helvetica Neue"/>
                <a:cs typeface="Helvetica Neue"/>
                <a:sym typeface="Helvetica Neue"/>
              </a:rPr>
              <a:t>and technologies</a:t>
            </a:r>
            <a:r>
              <a:rPr lang="en-US" sz="2800" b="1" dirty="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Google Drive, Dropbox, OneDrive</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Password management and technologies:</a:t>
            </a:r>
            <a:r>
              <a:rPr lang="en-US" sz="2800" dirty="0">
                <a:solidFill>
                  <a:schemeClr val="dk1"/>
                </a:solidFill>
                <a:highlight>
                  <a:schemeClr val="lt1"/>
                </a:highlight>
                <a:latin typeface="Helvetica Neue"/>
                <a:ea typeface="Helvetica Neue"/>
                <a:cs typeface="Helvetica Neue"/>
                <a:sym typeface="Helvetica Neue"/>
              </a:rPr>
              <a:t> 1Password</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Note-taking tools and technologies: </a:t>
            </a:r>
            <a:r>
              <a:rPr lang="en-US" sz="2800" dirty="0">
                <a:solidFill>
                  <a:schemeClr val="dk1"/>
                </a:solidFill>
                <a:highlight>
                  <a:schemeClr val="lt1"/>
                </a:highlight>
                <a:latin typeface="Helvetica Neue"/>
                <a:ea typeface="Helvetica Neue"/>
                <a:cs typeface="Helvetica Neue"/>
                <a:sym typeface="Helvetica Neue"/>
              </a:rPr>
              <a:t>Evernote, Notion</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n-US" sz="2800" b="1" i="1" dirty="0">
                <a:solidFill>
                  <a:schemeClr val="dk1"/>
                </a:solidFill>
                <a:highlight>
                  <a:schemeClr val="lt1"/>
                </a:highlight>
                <a:latin typeface="Helvetica Neue"/>
                <a:ea typeface="Helvetica Neue"/>
                <a:cs typeface="Helvetica Neue"/>
                <a:sym typeface="Helvetica Neue"/>
              </a:rPr>
              <a:t>Boosting productivity tools and technologies: </a:t>
            </a:r>
            <a:r>
              <a:rPr lang="en-US" sz="2800" dirty="0">
                <a:solidFill>
                  <a:schemeClr val="dk1"/>
                </a:solidFill>
                <a:highlight>
                  <a:schemeClr val="lt1"/>
                </a:highlight>
                <a:latin typeface="Helvetica Neue"/>
                <a:ea typeface="Helvetica Neue"/>
                <a:cs typeface="Helvetica Neue"/>
                <a:sym typeface="Helvetica Neue"/>
              </a:rPr>
              <a:t>Brain.fm, Shift</a:t>
            </a:r>
            <a:endParaRPr sz="2800"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Personalizado</PresentationFormat>
  <Paragraphs>140</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Calibri</vt:lpstr>
      <vt:lpstr>Microsoft Sans Serif</vt:lpstr>
      <vt:lpstr>Tahoma</vt:lpstr>
      <vt:lpstr>Helvetica Neue</vt:lpstr>
      <vt:lpstr>Arial</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2</cp:revision>
  <dcterms:created xsi:type="dcterms:W3CDTF">2022-05-13T08:01:25Z</dcterms:created>
  <dcterms:modified xsi:type="dcterms:W3CDTF">2023-03-17T12:09:13Z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