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55"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8288000" cy="10287000"/>
  <p:notesSz cx="18288000" cy="10287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AcsVIzTVTpcNQjLAABeRBvNLs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3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4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4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4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4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4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2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p:txBody>
      </p:sp>
      <p:sp>
        <p:nvSpPr>
          <p:cNvPr id="145" name="Google Shape;145;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1: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100">
              <a:latin typeface="Helvetica Neue"/>
              <a:ea typeface="Helvetica Neue"/>
              <a:cs typeface="Helvetica Neue"/>
              <a:sym typeface="Helvetica Neue"/>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4"/>
        <p:cNvGrpSpPr/>
        <p:nvPr/>
      </p:nvGrpSpPr>
      <p:grpSpPr>
        <a:xfrm>
          <a:off x="0" y="0"/>
          <a:ext cx="0" cy="0"/>
          <a:chOff x="0" y="0"/>
          <a:chExt cx="0" cy="0"/>
        </a:xfrm>
      </p:grpSpPr>
      <p:sp>
        <p:nvSpPr>
          <p:cNvPr id="35" name="Google Shape;35;p4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4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7" name="Google Shape;37;p4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 name="Google Shape;38;p47"/>
          <p:cNvSpPr txBox="1">
            <a:spLocks noGrp="1"/>
          </p:cNvSpPr>
          <p:nvPr>
            <p:ph type="ftr" idx="11"/>
          </p:nvPr>
        </p:nvSpPr>
        <p:spPr>
          <a:xfrm>
            <a:off x="6057900" y="9534525"/>
            <a:ext cx="6172200" cy="54768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7"/>
        <p:cNvGrpSpPr/>
        <p:nvPr/>
      </p:nvGrpSpPr>
      <p:grpSpPr>
        <a:xfrm>
          <a:off x="0" y="0"/>
          <a:ext cx="0" cy="0"/>
          <a:chOff x="0" y="0"/>
          <a:chExt cx="0" cy="0"/>
        </a:xfrm>
      </p:grpSpPr>
      <p:sp>
        <p:nvSpPr>
          <p:cNvPr id="48" name="Google Shape;48;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1"/>
        <p:cNvGrpSpPr/>
        <p:nvPr/>
      </p:nvGrpSpPr>
      <p:grpSpPr>
        <a:xfrm>
          <a:off x="0" y="0"/>
          <a:ext cx="0" cy="0"/>
          <a:chOff x="0" y="0"/>
          <a:chExt cx="0" cy="0"/>
        </a:xfrm>
      </p:grpSpPr>
      <p:sp>
        <p:nvSpPr>
          <p:cNvPr id="52" name="Google Shape;5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 name="Google Shape;5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9" name="Google Shape;59;p46"/>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4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4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4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42" name="Google Shape;42;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43" name="Google Shape;43;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44" name="Google Shape;44;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 name="Google Shape;45;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6" name="Google Shape;46;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qRoGpSGFwk&amp;ab_channel=TheArtofImproveme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BKfCUY_8-z0&amp;ab_channel=Challenge.Innovate.Grow:LearnerCentre"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www.youtube.com/watch?v=KtsCD4RQiLU&amp;ab_channel=Challenge.Innovate.Grow:LearnerCentre" TargetMode="External"/><Relationship Id="rId4" Type="http://schemas.openxmlformats.org/officeDocument/2006/relationships/hyperlink" Target="https://www.youtube.com/watch?v=4hu-8yPo8Pg&amp;ab_channel=Challenge.Innovate.Grow:LearnerCentr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CyEBdF7qDFo&amp;ab_channel=UshaKelleymaharaj" TargetMode="External"/><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s://www.youtube.com/watch?v=IX0rxQ_1K0w&amp;t=6s&amp;ab_channel=DustyColumbia" TargetMode="External"/><Relationship Id="rId4" Type="http://schemas.openxmlformats.org/officeDocument/2006/relationships/hyperlink" Target="https://www.youtube.com/watch?v=wixEGpznyG8&amp;ab_channel=AshleyKas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youtube.com/watch?v=xLkC-ODKQSc&amp;ab_channel=TheArtofImprovemen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_Mku_lciF0"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349062" y="6029373"/>
            <a:ext cx="1399257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5"/>
              </a:spcBef>
              <a:spcAft>
                <a:spcPts val="0"/>
              </a:spcAft>
              <a:buClr>
                <a:schemeClr val="dk1"/>
              </a:buClr>
              <a:buSzPts val="4400"/>
              <a:buFont typeface="Calibri"/>
              <a:buNone/>
            </a:pPr>
            <a:r>
              <a:rPr lang="en-US" sz="4400" b="1" i="0" u="none" strike="noStrike" cap="none">
                <a:solidFill>
                  <a:srgbClr val="D00B24"/>
                </a:solidFill>
                <a:latin typeface="Arial"/>
                <a:ea typeface="Arial"/>
                <a:cs typeface="Arial"/>
                <a:sym typeface="Arial"/>
              </a:rPr>
              <a:t>Kľúčové kompetencie 21. storočia na pracovisku</a:t>
            </a:r>
            <a:endParaRPr/>
          </a:p>
        </p:txBody>
      </p:sp>
      <p:sp>
        <p:nvSpPr>
          <p:cNvPr id="115" name="Google Shape;115;p1"/>
          <p:cNvSpPr txBox="1"/>
          <p:nvPr/>
        </p:nvSpPr>
        <p:spPr>
          <a:xfrm>
            <a:off x="2845676" y="7091182"/>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D00B24"/>
                </a:solidFill>
                <a:latin typeface="Arial"/>
                <a:ea typeface="Arial"/>
                <a:cs typeface="Arial"/>
                <a:sym typeface="Arial"/>
              </a:rPr>
              <a:t>Partner: Slovak Business Agency</a:t>
            </a:r>
            <a:endParaRPr sz="1400" b="0" i="0" u="none" strike="noStrike" cap="none">
              <a:solidFill>
                <a:srgbClr val="000000"/>
              </a:solidFill>
              <a:latin typeface="Arial"/>
              <a:ea typeface="Arial"/>
              <a:cs typeface="Arial"/>
              <a:sym typeface="Arial"/>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2.2 UMENIE MYSLIEŤ</a:t>
            </a:r>
            <a:endParaRPr sz="4400" b="1" i="0" u="none" strike="noStrike" cap="none">
              <a:solidFill>
                <a:srgbClr val="D00B24"/>
              </a:solidFill>
              <a:latin typeface="Arial"/>
              <a:ea typeface="Arial"/>
              <a:cs typeface="Arial"/>
              <a:sym typeface="Arial"/>
            </a:endParaRPr>
          </a:p>
        </p:txBody>
      </p:sp>
      <p:sp>
        <p:nvSpPr>
          <p:cNvPr id="186" name="Google Shape;186;p35"/>
          <p:cNvSpPr txBox="1"/>
          <p:nvPr/>
        </p:nvSpPr>
        <p:spPr>
          <a:xfrm>
            <a:off x="1143334" y="2574208"/>
            <a:ext cx="16209600" cy="3971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Čo je poznanie? </a:t>
            </a:r>
            <a:r>
              <a:rPr lang="en-US" sz="2100" b="1" i="0" u="none" strike="noStrike" cap="none">
                <a:solidFill>
                  <a:srgbClr val="000000"/>
                </a:solidFill>
                <a:latin typeface="Calibri"/>
                <a:ea typeface="Calibri"/>
                <a:cs typeface="Calibri"/>
                <a:sym typeface="Calibri"/>
              </a:rPr>
              <a:t>Schopnosť spracovávať informácie vnímaním, skúsenosťami a našimi osobnými vlastnosťami</a:t>
            </a:r>
            <a:r>
              <a:rPr lang="en-US" sz="2100" b="0" i="0" u="none" strike="noStrike" cap="none">
                <a:solidFill>
                  <a:srgbClr val="000000"/>
                </a:solidFill>
                <a:latin typeface="Calibri"/>
                <a:ea typeface="Calibri"/>
                <a:cs typeface="Calibri"/>
                <a:sym typeface="Calibri"/>
              </a:rPr>
              <a:t>, ktoré nám umožňujú integrovať všetky tieto informácie do nášho hodnotenia a interpretovania sveta.</a:t>
            </a:r>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Je to schopnosť integrovať a spracovať informácie, ktoré dostávame z rôznych zdrojov (vnímanie, skúsenosti, presvedčenia atď.), a konvertovať ich na vedomosti</a:t>
            </a:r>
            <a:r>
              <a:rPr lang="en-US" sz="2100" b="0" i="0" u="none" strike="noStrike" cap="none">
                <a:solidFill>
                  <a:srgbClr val="000000"/>
                </a:solidFill>
                <a:latin typeface="Calibri"/>
                <a:ea typeface="Calibri"/>
                <a:cs typeface="Calibri"/>
                <a:sym typeface="Calibri"/>
              </a:rPr>
              <a:t>. Zahŕňa rôzne kognitívne procesy, ako je učenie, pozornosť, pamäť, jazyk, uvažovanie, rozhodovanie atď., ktoré sú súčasťou nášho intelektuálneho rozvoja a skúseností.</a:t>
            </a:r>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 </a:t>
            </a: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 </a:t>
            </a: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 </a:t>
            </a: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p:txBody>
      </p:sp>
      <p:sp>
        <p:nvSpPr>
          <p:cNvPr id="187" name="Google Shape;187;p35"/>
          <p:cNvSpPr txBox="1"/>
          <p:nvPr/>
        </p:nvSpPr>
        <p:spPr>
          <a:xfrm>
            <a:off x="1141575" y="4822639"/>
            <a:ext cx="5156462" cy="30008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Čo je logické myslenie?</a:t>
            </a:r>
            <a:endParaRPr/>
          </a:p>
          <a:p>
            <a:pPr marL="0" marR="0" lvl="0" indent="0" algn="just" rtl="0">
              <a:lnSpc>
                <a:spcPct val="100000"/>
              </a:lnSpc>
              <a:spcBef>
                <a:spcPts val="0"/>
              </a:spcBef>
              <a:spcAft>
                <a:spcPts val="0"/>
              </a:spcAft>
              <a:buNone/>
            </a:pPr>
            <a:endParaRPr sz="21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Definícia logického myslenia je analýza situácie alebo problému pomocou rozumu a návrh možných riešení. Logicky mysliaci ľudia zhromažďujú všetky dostupné informácie, vyhodnocujú fakty a potom metodicky rozhodujú o vhodnom spôsobe ďalšieho postupu.</a:t>
            </a:r>
            <a:endParaRPr/>
          </a:p>
        </p:txBody>
      </p:sp>
      <p:sp>
        <p:nvSpPr>
          <p:cNvPr id="188" name="Google Shape;188;p35"/>
          <p:cNvSpPr txBox="1"/>
          <p:nvPr/>
        </p:nvSpPr>
        <p:spPr>
          <a:xfrm>
            <a:off x="12971417" y="4822639"/>
            <a:ext cx="4381401" cy="36471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Čo je logické uvažovanie?</a:t>
            </a: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Logické uvažovanie je typ riešenia problémov, ktorý pracuje so  súborom pravidiel, ktorými sa riadi scenár. Tento súbor pravidiel alebo krokov sa nazýva algoritmus. Logické uvažovanie zahŕňa testovanie rôznych súborov krokov – alebo algoritmov – s cieľom určiť, ktorá postupnosť vedie k správnemu riešeniu.</a:t>
            </a:r>
            <a:endParaRPr/>
          </a:p>
        </p:txBody>
      </p:sp>
      <p:sp>
        <p:nvSpPr>
          <p:cNvPr id="189" name="Google Shape;189;p35"/>
          <p:cNvSpPr txBox="1"/>
          <p:nvPr/>
        </p:nvSpPr>
        <p:spPr>
          <a:xfrm>
            <a:off x="7113596" y="5407416"/>
            <a:ext cx="51564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a:t>
            </a:r>
            <a:r>
              <a:rPr lang="en-US" sz="21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Logické myslenie je na pracovisku dôležité</a:t>
            </a:r>
            <a:r>
              <a:rPr lang="en-US" sz="2100" b="1" i="0" u="none" strike="noStrike" cap="none">
                <a:solidFill>
                  <a:srgbClr val="000000"/>
                </a:solidFill>
                <a:latin typeface="Calibri"/>
                <a:ea typeface="Calibri"/>
                <a:cs typeface="Calibri"/>
                <a:sym typeface="Calibri"/>
              </a:rPr>
              <a:t>, lebo pomáha analyzovať problémy, brainstormovať nápady a hľadať odpovede. Zamestnávatelia chcú zamestnancov, ktorí dokážu navrhnúť správne riešenia, ktoré sú finančne opodstatnené, uskutočniteľné a realizovateľné.“</a:t>
            </a:r>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6" descr="https://miro.medium.com/max/875/1*NzbVwfshgKfQ8byxqLE0Ew.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10825" y="2848775"/>
            <a:ext cx="6269826" cy="4815224"/>
          </a:xfrm>
          <a:prstGeom prst="rect">
            <a:avLst/>
          </a:prstGeom>
          <a:noFill/>
          <a:ln>
            <a:noFill/>
          </a:ln>
        </p:spPr>
      </p:pic>
      <p:sp>
        <p:nvSpPr>
          <p:cNvPr id="195" name="Google Shape;195;p3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2.3 PASCA ZVANÁ PRESVEDČENIE (VIERA)</a:t>
            </a:r>
            <a:endParaRPr sz="4400" b="1" i="0" u="none" strike="noStrike" cap="none">
              <a:solidFill>
                <a:srgbClr val="D00B24"/>
              </a:solidFill>
              <a:latin typeface="Arial"/>
              <a:ea typeface="Arial"/>
              <a:cs typeface="Arial"/>
              <a:sym typeface="Arial"/>
            </a:endParaRPr>
          </a:p>
        </p:txBody>
      </p:sp>
      <p:sp>
        <p:nvSpPr>
          <p:cNvPr id="196" name="Google Shape;196;p36"/>
          <p:cNvSpPr txBox="1"/>
          <p:nvPr/>
        </p:nvSpPr>
        <p:spPr>
          <a:xfrm>
            <a:off x="1143333" y="2671614"/>
            <a:ext cx="5877000" cy="5325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Presvedčenia sú príbehy, ktoré si rozprávame, aby sme definovali svoj osobný zmysel pre realitu. Každý človek má systém v</a:t>
            </a:r>
            <a:r>
              <a:rPr lang="en-US" sz="2000"/>
              <a:t>iery, v ktorú je</a:t>
            </a:r>
            <a:r>
              <a:rPr lang="en-US" sz="2000" b="0" i="0" u="none" strike="noStrike" cap="none">
                <a:solidFill>
                  <a:srgbClr val="000000"/>
                </a:solidFill>
                <a:latin typeface="Arial"/>
                <a:ea typeface="Arial"/>
                <a:cs typeface="Arial"/>
                <a:sym typeface="Arial"/>
              </a:rPr>
              <a:t> presvedčen</a:t>
            </a:r>
            <a:r>
              <a:rPr lang="en-US" sz="2000"/>
              <a:t>ý.</a:t>
            </a:r>
            <a:r>
              <a:rPr lang="en-US" sz="2000" b="0" i="0" u="none" strike="noStrike" cap="none">
                <a:solidFill>
                  <a:srgbClr val="000000"/>
                </a:solidFill>
                <a:latin typeface="Arial"/>
                <a:ea typeface="Arial"/>
                <a:cs typeface="Arial"/>
                <a:sym typeface="Arial"/>
              </a:rPr>
              <a:t> </a:t>
            </a:r>
            <a:r>
              <a:rPr lang="en-US" sz="2000"/>
              <a:t>Koncept viery</a:t>
            </a:r>
            <a:r>
              <a:rPr lang="en-US" sz="2000" b="0" i="0" u="none" strike="noStrike" cap="none">
                <a:solidFill>
                  <a:srgbClr val="000000"/>
                </a:solidFill>
                <a:latin typeface="Arial"/>
                <a:ea typeface="Arial"/>
                <a:cs typeface="Arial"/>
                <a:sym typeface="Arial"/>
              </a:rPr>
              <a:t> využíva v ka</a:t>
            </a:r>
            <a:r>
              <a:rPr lang="en-US" sz="2000"/>
              <a:t>ždodennej existencií</a:t>
            </a:r>
            <a:r>
              <a:rPr lang="en-US" sz="2000" b="0" i="0" u="none" strike="noStrike" cap="none">
                <a:solidFill>
                  <a:srgbClr val="000000"/>
                </a:solidFill>
                <a:latin typeface="Arial"/>
                <a:ea typeface="Arial"/>
                <a:cs typeface="Arial"/>
                <a:sym typeface="Arial"/>
              </a:rPr>
              <a:t> a prostredníctvom tohto mechanizmu si individuálne „vytvárame zmysel“ sveta okolo nás.</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2000"/>
              <a:t>Presvedčenia pochádzajú zo skúseností a rozum nám pomáha ich pochopiť. Rozum však nemôže dokázať presvedčenie sám o sebe a presvedčenie potrebuje overenie. Skúsenosti si tiež vyžadujú predchádzajúce presvedčenia a rozum, aby to dávalo zmysel. Viera, rozum a skúsenosť sú vzájomne prepojené. Naše chápanie vecí je relatívne a závisí od kontextu formovaného našimi presvedčeniami, rozumom a skúsenosťami.</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197" name="Google Shape;197;p36"/>
          <p:cNvSpPr txBox="1"/>
          <p:nvPr/>
        </p:nvSpPr>
        <p:spPr>
          <a:xfrm>
            <a:off x="7114409" y="2671614"/>
            <a:ext cx="51564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a:t>P</a:t>
            </a:r>
            <a:r>
              <a:rPr lang="en-US" sz="20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orozumenie je relatívne a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nezávislé </a:t>
            </a:r>
            <a:r>
              <a:rPr lang="en-US" sz="20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od kontextu</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t>
            </a:r>
            <a:r>
              <a:rPr lang="en-US" sz="20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závisí aj od našich presvedčení, uvažovania a skúseností.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sp>
        <p:nvSpPr>
          <p:cNvPr id="198" name="Google Shape;198;p36"/>
          <p:cNvSpPr txBox="1"/>
          <p:nvPr/>
        </p:nvSpPr>
        <p:spPr>
          <a:xfrm>
            <a:off x="11267768" y="7811481"/>
            <a:ext cx="61128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t>preklad textu: viera - vedomosť - pravda </a:t>
            </a:r>
            <a:r>
              <a:rPr lang="en-US" sz="1400" b="0" i="0" u="none" strike="noStrike" cap="none">
                <a:solidFill>
                  <a:srgbClr val="000000"/>
                </a:solidFill>
                <a:latin typeface="Arial"/>
                <a:ea typeface="Arial"/>
                <a:cs typeface="Arial"/>
                <a:sym typeface="Arial"/>
              </a:rPr>
              <a:t>https://medium.com/perspectivepublications/the-difference-between-belief-and-knowledge-cb909520a265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p:nvPr/>
        </p:nvSpPr>
        <p:spPr>
          <a:xfrm>
            <a:off x="1143334" y="939560"/>
            <a:ext cx="141285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2.4 OTVORENOSŤ</a:t>
            </a:r>
            <a:r>
              <a:rPr lang="en-US" sz="4400" b="1">
                <a:solidFill>
                  <a:srgbClr val="D00B24"/>
                </a:solidFill>
              </a:rPr>
              <a:t> A</a:t>
            </a:r>
            <a:endParaRPr sz="4400" b="1" i="0" u="none" strike="noStrike" cap="none">
              <a:solidFill>
                <a:srgbClr val="D00B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a:solidFill>
                  <a:srgbClr val="D00B24"/>
                </a:solidFill>
              </a:rPr>
              <a:t>      </a:t>
            </a:r>
            <a:r>
              <a:rPr lang="en-US" sz="4400" b="1" i="0" u="none" strike="noStrike" cap="none">
                <a:solidFill>
                  <a:srgbClr val="D00B24"/>
                </a:solidFill>
                <a:latin typeface="Arial"/>
                <a:ea typeface="Arial"/>
                <a:cs typeface="Arial"/>
                <a:sym typeface="Arial"/>
              </a:rPr>
              <a:t>SKEPSA V KRITICKOM MYSLEN</a:t>
            </a:r>
            <a:r>
              <a:rPr lang="en-US" sz="4400" b="1">
                <a:solidFill>
                  <a:srgbClr val="D00B24"/>
                </a:solidFill>
              </a:rPr>
              <a:t>Í</a:t>
            </a:r>
            <a:endParaRPr sz="4400" b="1" i="0" u="none" strike="noStrike" cap="none">
              <a:solidFill>
                <a:srgbClr val="D00B24"/>
              </a:solidFill>
              <a:latin typeface="Arial"/>
              <a:ea typeface="Arial"/>
              <a:cs typeface="Arial"/>
              <a:sym typeface="Arial"/>
            </a:endParaRPr>
          </a:p>
        </p:txBody>
      </p:sp>
      <p:sp>
        <p:nvSpPr>
          <p:cNvPr id="204" name="Google Shape;204;p37"/>
          <p:cNvSpPr txBox="1"/>
          <p:nvPr/>
        </p:nvSpPr>
        <p:spPr>
          <a:xfrm>
            <a:off x="1143333" y="2732951"/>
            <a:ext cx="9226793"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Otvorenosť znamená byť otvorený zmene názoru na základe nových dôkazov. Ide o to, aby ste sa odpútali od svojich presvedčení a zamerali sa na nezaujaté myslenie bez vlastných záujmov. Ide o otvorenosť voči konštruktívnej kritike a novým myšlienkam.</a:t>
            </a:r>
            <a:endParaRPr/>
          </a:p>
        </p:txBody>
      </p:sp>
      <p:sp>
        <p:nvSpPr>
          <p:cNvPr id="205" name="Google Shape;205;p37"/>
          <p:cNvSpPr txBox="1"/>
          <p:nvPr/>
        </p:nvSpPr>
        <p:spPr>
          <a:xfrm>
            <a:off x="1143332" y="4056390"/>
            <a:ext cx="9226792"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„Na druhej strane sa zdá, že skepticizmus sa vzťahuje na sklon spochybňovať myšlienky; </a:t>
            </a:r>
            <a:r>
              <a:rPr lang="en-US" sz="20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zdržať sa úsudku skôr,</a:t>
            </a:r>
            <a:r>
              <a:rPr lang="en-US" sz="2000" b="1" i="0" u="none" strike="noStrike" cap="none">
                <a:solidFill>
                  <a:srgbClr val="000000"/>
                </a:solidFill>
                <a:latin typeface="Arial"/>
                <a:ea typeface="Arial"/>
                <a:cs typeface="Arial"/>
                <a:sym typeface="Arial"/>
              </a:rPr>
              <a:t> ako sa oboznámime so všetkými dôkazmi alebo keď sú dôkazy a dôvody nedostatočné; zaujať stanovisko a byť schopný zmeniť ho, keď sú dôkazy a dôvody dostatočné; a pozrieť sa na zistenia z rôznych perspektív.“</a:t>
            </a:r>
            <a:r>
              <a:rPr lang="en-US" sz="2000" b="0" i="0" u="none" strike="noStrike" cap="none">
                <a:solidFill>
                  <a:srgbClr val="000000"/>
                </a:solidFill>
                <a:latin typeface="Arial"/>
                <a:ea typeface="Arial"/>
                <a:cs typeface="Arial"/>
                <a:sym typeface="Arial"/>
              </a:rPr>
              <a:t> </a:t>
            </a:r>
            <a:endParaRPr/>
          </a:p>
        </p:txBody>
      </p:sp>
      <p:sp>
        <p:nvSpPr>
          <p:cNvPr id="206" name="Google Shape;206;p37"/>
          <p:cNvSpPr txBox="1"/>
          <p:nvPr/>
        </p:nvSpPr>
        <p:spPr>
          <a:xfrm>
            <a:off x="1143332" y="5755678"/>
            <a:ext cx="9226800" cy="193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Určitá miera skepticizmu je celkom zdravá ako protiváha prílišnej dôverčivosti a podľahnutiu zlým argumentom, ilúziám a úmyselným pokusom o zavádzanie a klamanie.</a:t>
            </a:r>
            <a:r>
              <a:rPr lang="en-US" sz="2000"/>
              <a:t> </a:t>
            </a:r>
            <a:r>
              <a:rPr lang="en-US" sz="2000" b="0" i="0" u="none" strike="noStrike" cap="none">
                <a:solidFill>
                  <a:srgbClr val="000000"/>
                </a:solidFill>
                <a:latin typeface="Arial"/>
                <a:ea typeface="Arial"/>
                <a:cs typeface="Arial"/>
                <a:sym typeface="Arial"/>
              </a:rPr>
              <a:t>Skepticizmus, ktorý tvrdí, že nie je možné mať poznanie, je sebazničujúci a neproduktívny.  Malo by existovať skeptické skúmanie, ktoré sa používa predtým, ako ľudia dospejú k záverom a rozhodnú sa, ktoré presvedčenia budú zastávať. </a:t>
            </a:r>
            <a:endParaRPr/>
          </a:p>
        </p:txBody>
      </p:sp>
      <p:pic>
        <p:nvPicPr>
          <p:cNvPr id="207" name="Google Shape;207;p37" descr="Open-minded scepticism, part 1 - EuroScientist journal"/>
          <p:cNvPicPr preferRelativeResize="0"/>
          <p:nvPr/>
        </p:nvPicPr>
        <p:blipFill rotWithShape="1">
          <a:blip r:embed="rId3">
            <a:alphaModFix/>
          </a:blip>
          <a:srcRect/>
          <a:stretch/>
        </p:blipFill>
        <p:spPr>
          <a:xfrm>
            <a:off x="10515601" y="3199443"/>
            <a:ext cx="7025576" cy="3889159"/>
          </a:xfrm>
          <a:prstGeom prst="rect">
            <a:avLst/>
          </a:prstGeom>
          <a:noFill/>
          <a:ln>
            <a:noFill/>
          </a:ln>
        </p:spPr>
      </p:pic>
      <p:sp>
        <p:nvSpPr>
          <p:cNvPr id="208" name="Google Shape;208;p37"/>
          <p:cNvSpPr txBox="1"/>
          <p:nvPr/>
        </p:nvSpPr>
        <p:spPr>
          <a:xfrm>
            <a:off x="10633587" y="7256206"/>
            <a:ext cx="690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https://www.euroscientist.com/open-scientists-in-the-shoes-of-frustrated-academics-part-i-open-minded-scepticism/</a:t>
            </a:r>
            <a:endParaRPr/>
          </a:p>
        </p:txBody>
      </p:sp>
      <p:sp>
        <p:nvSpPr>
          <p:cNvPr id="209" name="Google Shape;209;p37"/>
          <p:cNvSpPr txBox="1"/>
          <p:nvPr/>
        </p:nvSpPr>
        <p:spPr>
          <a:xfrm>
            <a:off x="10633569" y="7833375"/>
            <a:ext cx="347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a:t>preklad: Musím prísť na skutočnú príčinu skúmaného fenoménu, aby som porozumel skutočnej podstate veci ako takej</a:t>
            </a:r>
            <a:endParaRPr sz="1000"/>
          </a:p>
        </p:txBody>
      </p:sp>
      <p:sp>
        <p:nvSpPr>
          <p:cNvPr id="210" name="Google Shape;210;p37"/>
          <p:cNvSpPr txBox="1"/>
          <p:nvPr/>
        </p:nvSpPr>
        <p:spPr>
          <a:xfrm>
            <a:off x="14104569" y="7833375"/>
            <a:ext cx="3471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a:t>preklad: Musím napasovať výsledky výskumu do naratívu tak, aby mi môj článok uverejnili v časopise The Nature</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2.5 POVAHA KRITICKÉHO MYSLITEĽA</a:t>
            </a:r>
            <a:endParaRPr sz="4400" b="1" i="0" u="none" strike="noStrike" cap="none">
              <a:solidFill>
                <a:srgbClr val="D00B24"/>
              </a:solidFill>
              <a:latin typeface="Arial"/>
              <a:ea typeface="Arial"/>
              <a:cs typeface="Arial"/>
              <a:sym typeface="Arial"/>
            </a:endParaRPr>
          </a:p>
        </p:txBody>
      </p:sp>
      <p:sp>
        <p:nvSpPr>
          <p:cNvPr id="216" name="Google Shape;216;p38"/>
          <p:cNvSpPr txBox="1"/>
          <p:nvPr/>
        </p:nvSpPr>
        <p:spPr>
          <a:xfrm>
            <a:off x="1443978" y="2942897"/>
            <a:ext cx="5451876" cy="4401205"/>
          </a:xfrm>
          <a:prstGeom prst="rect">
            <a:avLst/>
          </a:prstGeom>
          <a:noFill/>
          <a:ln>
            <a:noFill/>
          </a:ln>
        </p:spPr>
        <p:txBody>
          <a:bodyPr spcFirstLastPara="1" wrap="square" lIns="91425" tIns="45700" rIns="91425" bIns="45700" anchor="t" anchorCtr="0">
            <a:spAutoFit/>
          </a:bodyPr>
          <a:lstStyle/>
          <a:p>
            <a:pPr marL="571500" marR="0" lvl="0" indent="-317500" algn="just" rtl="0">
              <a:lnSpc>
                <a:spcPct val="100000"/>
              </a:lnSpc>
              <a:spcBef>
                <a:spcPts val="0"/>
              </a:spcBef>
              <a:spcAft>
                <a:spcPts val="0"/>
              </a:spcAft>
              <a:buClr>
                <a:srgbClr val="000000"/>
              </a:buClr>
              <a:buSzPts val="4000"/>
              <a:buFont typeface="Courier New"/>
              <a:buNone/>
            </a:pP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zvedavosť </a:t>
            </a:r>
            <a:r>
              <a:rPr lang="en-US" sz="4000" b="0" i="0" u="none" strike="noStrike" cap="none">
                <a:solidFill>
                  <a:srgbClr val="000000"/>
                </a:solidFill>
                <a:latin typeface="Calibri"/>
                <a:ea typeface="Calibri"/>
                <a:cs typeface="Calibri"/>
                <a:sym typeface="Calibri"/>
              </a:rPr>
              <a:t> </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sebestačnosť</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pozornosť</a:t>
            </a:r>
            <a:r>
              <a:rPr lang="en-US" sz="4000" b="0" i="0" u="none" strike="noStrike" cap="none">
                <a:solidFill>
                  <a:srgbClr val="000000"/>
                </a:solidFill>
                <a:latin typeface="Calibri"/>
                <a:ea typeface="Calibri"/>
                <a:cs typeface="Calibri"/>
                <a:sym typeface="Calibri"/>
              </a:rPr>
              <a:t> </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organizácia </a:t>
            </a:r>
            <a:r>
              <a:rPr lang="en-US" sz="4000" b="0" i="0" u="none" strike="noStrike" cap="none">
                <a:solidFill>
                  <a:srgbClr val="000000"/>
                </a:solidFill>
                <a:latin typeface="Calibri"/>
                <a:ea typeface="Calibri"/>
                <a:cs typeface="Calibri"/>
                <a:sym typeface="Calibri"/>
              </a:rPr>
              <a:t> </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tvorivosť</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reflexia </a:t>
            </a:r>
            <a:endParaRPr sz="4000" b="0" i="0" u="none" strike="noStrike" cap="none">
              <a:solidFill>
                <a:srgbClr val="000000"/>
              </a:solidFill>
              <a:latin typeface="Calibri"/>
              <a:ea typeface="Calibri"/>
              <a:cs typeface="Calibri"/>
              <a:sym typeface="Calibri"/>
            </a:endParaRPr>
          </a:p>
        </p:txBody>
      </p:sp>
      <p:sp>
        <p:nvSpPr>
          <p:cNvPr id="217" name="Google Shape;217;p38"/>
          <p:cNvSpPr txBox="1"/>
          <p:nvPr/>
        </p:nvSpPr>
        <p:spPr>
          <a:xfrm>
            <a:off x="8099631" y="3373785"/>
            <a:ext cx="6585033"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otvorenosť </a:t>
            </a:r>
            <a:r>
              <a:rPr lang="en-US" sz="4000" b="0" i="0" u="none" strike="noStrike" cap="none">
                <a:solidFill>
                  <a:srgbClr val="000000"/>
                </a:solidFill>
                <a:latin typeface="Calibri"/>
                <a:ea typeface="Calibri"/>
                <a:cs typeface="Calibri"/>
                <a:sym typeface="Calibri"/>
              </a:rPr>
              <a:t>  </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orientácia na cieľ</a:t>
            </a:r>
            <a:endParaRPr/>
          </a:p>
          <a:p>
            <a:pPr marL="571500" marR="0" lvl="0" indent="-571500" algn="just"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vytrvalosť</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hľadanie pravdy</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skepticizmus </a:t>
            </a:r>
            <a:r>
              <a:rPr lang="en-US" sz="4000" b="0" i="0" u="none" strike="noStrike" cap="none">
                <a:solidFill>
                  <a:srgbClr val="000000"/>
                </a:solidFill>
                <a:latin typeface="Calibri"/>
                <a:ea typeface="Calibri"/>
                <a:cs typeface="Calibri"/>
                <a:sym typeface="Calibri"/>
              </a:rPr>
              <a:t> </a:t>
            </a: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vynaliezavosť</a:t>
            </a:r>
            <a:endParaRPr sz="4000" b="0" i="0" u="none" strike="noStrike" cap="none">
              <a:solidFill>
                <a:srgbClr val="000000"/>
              </a:solidFill>
              <a:latin typeface="Calibri"/>
              <a:ea typeface="Calibri"/>
              <a:cs typeface="Calibri"/>
              <a:sym typeface="Calibri"/>
            </a:endParaRPr>
          </a:p>
        </p:txBody>
      </p:sp>
      <p:sp>
        <p:nvSpPr>
          <p:cNvPr id="218" name="Google Shape;218;p38"/>
          <p:cNvSpPr txBox="1"/>
          <p:nvPr/>
        </p:nvSpPr>
        <p:spPr>
          <a:xfrm>
            <a:off x="1459929" y="2241662"/>
            <a:ext cx="15502192"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12 povahových vlastností, na ktorých treba pracovať, aby ste sa stali flexibilným, adaptabilným a komplexným kritickým mysliteľom, odolným a vyhľadávaným človekom a zamestnancom:</a:t>
            </a: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2.6 ZÁVEREČNÁ ÚVAHA</a:t>
            </a:r>
            <a:endParaRPr sz="4400" b="1" i="0" u="none" strike="noStrike" cap="none">
              <a:solidFill>
                <a:srgbClr val="D00B24"/>
              </a:solidFill>
              <a:latin typeface="Arial"/>
              <a:ea typeface="Arial"/>
              <a:cs typeface="Arial"/>
              <a:sym typeface="Arial"/>
            </a:endParaRPr>
          </a:p>
        </p:txBody>
      </p:sp>
      <p:sp>
        <p:nvSpPr>
          <p:cNvPr id="224" name="Google Shape;224;p39"/>
          <p:cNvSpPr txBox="1"/>
          <p:nvPr/>
        </p:nvSpPr>
        <p:spPr>
          <a:xfrm>
            <a:off x="7257143" y="3589248"/>
            <a:ext cx="78216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Calibri"/>
                <a:ea typeface="Calibri"/>
                <a:cs typeface="Calibri"/>
                <a:sym typeface="Calibri"/>
              </a:rPr>
              <a:t>Múdrosť musí každý objaviť sám a nie je výsledkom vedomostí. Vedomosti a múdrosť nejdú dokopy. Múdrosť prichádza vtedy, keď je zrelé sebapoznanie. Bez poznania seba samého nie je možný poriadok, a teda ani cnosť (virtue). </a:t>
            </a:r>
            <a:endParaRPr sz="2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US" sz="2800" b="0" i="0" u="none" strike="noStrike" cap="none">
                <a:solidFill>
                  <a:srgbClr val="000000"/>
                </a:solidFill>
                <a:latin typeface="Calibri"/>
                <a:ea typeface="Calibri"/>
                <a:cs typeface="Calibri"/>
                <a:sym typeface="Calibri"/>
              </a:rPr>
              <a:t>- Krishnamurti, The Book of Life</a:t>
            </a:r>
            <a:endParaRPr/>
          </a:p>
        </p:txBody>
      </p:sp>
      <p:pic>
        <p:nvPicPr>
          <p:cNvPr id="225" name="Google Shape;225;p39" descr="Obrázok, na ktorom je osoba, dav&#10;&#10;Automaticky generovaný popi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30286" y="2668814"/>
            <a:ext cx="3454400" cy="4572000"/>
          </a:xfrm>
          <a:prstGeom prst="rect">
            <a:avLst/>
          </a:prstGeom>
          <a:noFill/>
          <a:ln>
            <a:noFill/>
          </a:ln>
        </p:spPr>
      </p:pic>
      <p:sp>
        <p:nvSpPr>
          <p:cNvPr id="226" name="Google Shape;226;p39"/>
          <p:cNvSpPr txBox="1"/>
          <p:nvPr/>
        </p:nvSpPr>
        <p:spPr>
          <a:xfrm>
            <a:off x="2668990" y="7353040"/>
            <a:ext cx="377699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Krishnamurti, 1982 by Yousuf Karsh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
          <p:cNvSpPr txBox="1"/>
          <p:nvPr/>
        </p:nvSpPr>
        <p:spPr>
          <a:xfrm>
            <a:off x="661196" y="836684"/>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3.1 </a:t>
            </a:r>
            <a:r>
              <a:rPr lang="en-US" sz="4400" b="1">
                <a:solidFill>
                  <a:srgbClr val="D00B24"/>
                </a:solidFill>
              </a:rPr>
              <a:t>ZÁKLADY KONTINUÁLNEHO VZDELÁVANIA</a:t>
            </a:r>
            <a:r>
              <a:rPr lang="en-US" sz="4400" b="1" i="0" u="none" strike="noStrike" cap="none">
                <a:solidFill>
                  <a:srgbClr val="D00B24"/>
                </a:solidFill>
                <a:latin typeface="Arial"/>
                <a:ea typeface="Arial"/>
                <a:cs typeface="Arial"/>
                <a:sym typeface="Arial"/>
              </a:rPr>
              <a:t> </a:t>
            </a:r>
            <a:endParaRPr sz="4400" b="1" i="0" u="none" strike="noStrike" cap="none">
              <a:solidFill>
                <a:srgbClr val="D00B24"/>
              </a:solidFill>
              <a:latin typeface="Arial"/>
              <a:ea typeface="Arial"/>
              <a:cs typeface="Arial"/>
              <a:sym typeface="Arial"/>
            </a:endParaRPr>
          </a:p>
        </p:txBody>
      </p:sp>
      <p:sp>
        <p:nvSpPr>
          <p:cNvPr id="232" name="Google Shape;232;p6"/>
          <p:cNvSpPr txBox="1"/>
          <p:nvPr/>
        </p:nvSpPr>
        <p:spPr>
          <a:xfrm>
            <a:off x="661196" y="1669066"/>
            <a:ext cx="14746014"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“Štúdium bez túžby kazí pamäť a nezachováva nič z toho, čo prijme.”</a:t>
            </a:r>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 Leonardo da Vinci </a:t>
            </a:r>
            <a:endParaRPr sz="28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Helvetica Neue"/>
              <a:ea typeface="Helvetica Neue"/>
              <a:cs typeface="Helvetica Neue"/>
              <a:sym typeface="Helvetica Neue"/>
            </a:endParaRPr>
          </a:p>
        </p:txBody>
      </p:sp>
      <p:pic>
        <p:nvPicPr>
          <p:cNvPr id="233" name="Google Shape;23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196" y="2561860"/>
            <a:ext cx="5084379" cy="5418357"/>
          </a:xfrm>
          <a:prstGeom prst="rect">
            <a:avLst/>
          </a:prstGeom>
          <a:noFill/>
          <a:ln>
            <a:noFill/>
          </a:ln>
        </p:spPr>
      </p:pic>
      <p:sp>
        <p:nvSpPr>
          <p:cNvPr id="234" name="Google Shape;234;p6"/>
          <p:cNvSpPr txBox="1"/>
          <p:nvPr/>
        </p:nvSpPr>
        <p:spPr>
          <a:xfrm>
            <a:off x="5954684" y="2893218"/>
            <a:ext cx="11672100" cy="9543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1" i="0" u="none" strike="noStrike" cap="none">
                <a:solidFill>
                  <a:srgbClr val="D00B24"/>
                </a:solidFill>
                <a:latin typeface="Arial"/>
                <a:ea typeface="Arial"/>
                <a:cs typeface="Arial"/>
                <a:sym typeface="Arial"/>
              </a:rPr>
              <a:t>Stretli ste sa už niekedy s pojmami ako e-learning, učenie sa praxou, </a:t>
            </a:r>
            <a:r>
              <a:rPr lang="en-US" sz="2800" b="1" i="0" u="none" strike="noStrike" cap="none">
                <a:solidFill>
                  <a:srgbClr val="D00B24"/>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vizuáln</a:t>
            </a:r>
            <a:r>
              <a:rPr lang="en-US" sz="2800" b="1">
                <a:solidFill>
                  <a:srgbClr val="D00B2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 </a:t>
            </a:r>
            <a:r>
              <a:rPr lang="en-US" sz="2800" b="1" i="0" u="none" strike="noStrike" cap="none">
                <a:solidFill>
                  <a:srgbClr val="D00B24"/>
                </a:solidFill>
                <a:latin typeface="Arial"/>
                <a:ea typeface="Arial"/>
                <a:cs typeface="Arial"/>
                <a:sym typeface="Arial"/>
              </a:rPr>
              <a:t>alebo iné učenie?  </a:t>
            </a:r>
            <a:endParaRPr/>
          </a:p>
        </p:txBody>
      </p:sp>
      <p:sp>
        <p:nvSpPr>
          <p:cNvPr id="235" name="Google Shape;235;p6"/>
          <p:cNvSpPr txBox="1"/>
          <p:nvPr/>
        </p:nvSpPr>
        <p:spPr>
          <a:xfrm>
            <a:off x="5954684" y="3999627"/>
            <a:ext cx="11535294" cy="52322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Skúste porozmýšľať a vysvetliť, čo je podľa vás učenie…</a:t>
            </a:r>
            <a:endParaRPr/>
          </a:p>
        </p:txBody>
      </p:sp>
      <p:sp>
        <p:nvSpPr>
          <p:cNvPr id="236" name="Google Shape;236;p6"/>
          <p:cNvSpPr txBox="1"/>
          <p:nvPr/>
        </p:nvSpPr>
        <p:spPr>
          <a:xfrm>
            <a:off x="5954684" y="5143500"/>
            <a:ext cx="11535294" cy="224676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Učenie môže byť … proces, výsledok, zmena stavu, získavanie vedomostí, rozvoj, konceptualizácia, prežívanie, osvojenie si jazyka rôznych disciplín, zapamätanie a pochopenie, modifikácia behaviorálnej tendencie skúsenosťami, posilnenie správnych reakcií alebo oslabovanie nesprávnych reakcií …</a:t>
            </a:r>
            <a:endParaRPr/>
          </a:p>
        </p:txBody>
      </p:sp>
      <p:cxnSp>
        <p:nvCxnSpPr>
          <p:cNvPr id="237" name="Google Shape;237;p6"/>
          <p:cNvCxnSpPr/>
          <p:nvPr/>
        </p:nvCxnSpPr>
        <p:spPr>
          <a:xfrm>
            <a:off x="6104313" y="5086916"/>
            <a:ext cx="11385665" cy="0"/>
          </a:xfrm>
          <a:prstGeom prst="straightConnector1">
            <a:avLst/>
          </a:prstGeom>
          <a:noFill/>
          <a:ln w="9525" cap="flat" cmpd="sng">
            <a:solidFill>
              <a:schemeClr val="dk1"/>
            </a:solidFill>
            <a:prstDash val="solid"/>
            <a:round/>
            <a:headEnd type="none" w="sm" len="sm"/>
            <a:tailEnd type="none" w="sm" len="sm"/>
          </a:ln>
        </p:spPr>
      </p:cxnSp>
      <p:cxnSp>
        <p:nvCxnSpPr>
          <p:cNvPr id="238" name="Google Shape;238;p6"/>
          <p:cNvCxnSpPr/>
          <p:nvPr/>
        </p:nvCxnSpPr>
        <p:spPr>
          <a:xfrm>
            <a:off x="6097911" y="3909947"/>
            <a:ext cx="11385665"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p:nvPr/>
        </p:nvSpPr>
        <p:spPr>
          <a:xfrm>
            <a:off x="578069" y="1176348"/>
            <a:ext cx="1412853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 3.1 ZÁKLADY KONTINUÁLNEHO VZDELÁVANIA </a:t>
            </a:r>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D00B24"/>
              </a:solidFill>
              <a:latin typeface="Arial"/>
              <a:ea typeface="Arial"/>
              <a:cs typeface="Arial"/>
              <a:sym typeface="Arial"/>
            </a:endParaRPr>
          </a:p>
        </p:txBody>
      </p:sp>
      <p:sp>
        <p:nvSpPr>
          <p:cNvPr id="244" name="Google Shape;244;p40"/>
          <p:cNvSpPr txBox="1"/>
          <p:nvPr/>
        </p:nvSpPr>
        <p:spPr>
          <a:xfrm>
            <a:off x="914400" y="2567289"/>
            <a:ext cx="163542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Kontinuálne vzdelávanie:</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známe aj ako celoživotné vzdelávanie;</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odkazuje na starý koncept, ktorého popularita stúpa </a:t>
            </a:r>
            <a:r>
              <a:rPr lang="en-US" sz="2000">
                <a:latin typeface="Calibri"/>
                <a:ea typeface="Calibri"/>
                <a:cs typeface="Calibri"/>
                <a:sym typeface="Calibri"/>
              </a:rPr>
              <a:t>v dôsledku</a:t>
            </a:r>
            <a:r>
              <a:rPr lang="en-US" sz="2000" b="0" i="0" u="none" strike="noStrike" cap="none">
                <a:solidFill>
                  <a:srgbClr val="000000"/>
                </a:solidFill>
                <a:latin typeface="Calibri"/>
                <a:ea typeface="Calibri"/>
                <a:cs typeface="Calibri"/>
                <a:sym typeface="Calibri"/>
              </a:rPr>
              <a:t> trendu neustáleho nedostatku zručností  v popredných priemyselných odvetviach a od nástupu e-learningu;</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predstavuje proces, kultúru a spôsob učenia sa novým poznatkom, schopnostiam a zručnostiam, ktoré si vyžadujú odhodlanie a špecifické metódy;</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je nad rámec formálneho vzdelávania a </a:t>
            </a:r>
            <a:r>
              <a:rPr lang="en-US" sz="2000">
                <a:latin typeface="Calibri"/>
                <a:ea typeface="Calibri"/>
                <a:cs typeface="Calibri"/>
                <a:sym typeface="Calibri"/>
              </a:rPr>
              <a:t>je založené na neustálom</a:t>
            </a:r>
            <a:r>
              <a:rPr lang="en-US" sz="2000" b="0" i="0" u="none" strike="noStrike" cap="none">
                <a:solidFill>
                  <a:srgbClr val="000000"/>
                </a:solidFill>
                <a:latin typeface="Calibri"/>
                <a:ea typeface="Calibri"/>
                <a:cs typeface="Calibri"/>
                <a:sym typeface="Calibri"/>
              </a:rPr>
              <a:t>, sebamotivovanom a dobrovoľnom úsilí o profesionálny alebo osobný rozvoj; </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prebieha prostredníctvom formálneho </a:t>
            </a:r>
            <a:r>
              <a:rPr lang="en-US" sz="2000">
                <a:latin typeface="Calibri"/>
                <a:ea typeface="Calibri"/>
                <a:cs typeface="Calibri"/>
                <a:sym typeface="Calibri"/>
              </a:rPr>
              <a:t>a</a:t>
            </a:r>
            <a:r>
              <a:rPr lang="en-US" sz="2000" b="0" i="0" u="none" strike="noStrike" cap="none">
                <a:solidFill>
                  <a:srgbClr val="000000"/>
                </a:solidFill>
                <a:latin typeface="Calibri"/>
                <a:ea typeface="Calibri"/>
                <a:cs typeface="Calibri"/>
                <a:sym typeface="Calibri"/>
              </a:rPr>
              <a:t> neformálneho prístupu;</a:t>
            </a:r>
            <a:r>
              <a:rPr lang="en-US" sz="18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je tiež vhodným prístupom </a:t>
            </a:r>
            <a:r>
              <a:rPr lang="en-US" sz="20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vzdelávaniu pre budúcnosť </a:t>
            </a:r>
            <a:r>
              <a:rPr lang="en-US" sz="2000" b="0" i="0" u="none" strike="noStrike" cap="none">
                <a:solidFill>
                  <a:srgbClr val="000000"/>
                </a:solidFill>
                <a:latin typeface="Calibri"/>
                <a:ea typeface="Calibri"/>
                <a:cs typeface="Calibri"/>
                <a:sym typeface="Calibri"/>
              </a:rPr>
              <a:t>na zdokonalenie si svojich znalostí ešte skôr, ako vznikne </a:t>
            </a:r>
            <a:r>
              <a:rPr lang="en-US" sz="2000">
                <a:latin typeface="Calibri"/>
                <a:ea typeface="Calibri"/>
                <a:cs typeface="Calibri"/>
                <a:sym typeface="Calibri"/>
              </a:rPr>
              <a:t>skutočná </a:t>
            </a:r>
            <a:r>
              <a:rPr lang="en-US" sz="2000" b="0" i="0" u="none" strike="noStrike" cap="none">
                <a:solidFill>
                  <a:srgbClr val="000000"/>
                </a:solidFill>
                <a:latin typeface="Calibri"/>
                <a:ea typeface="Calibri"/>
                <a:cs typeface="Calibri"/>
                <a:sym typeface="Calibri"/>
              </a:rPr>
              <a:t>potreba.</a:t>
            </a:r>
            <a:endParaRPr sz="2000" b="0" i="0" u="none" strike="noStrike" cap="none">
              <a:solidFill>
                <a:srgbClr val="000000"/>
              </a:solidFill>
              <a:latin typeface="Calibri"/>
              <a:ea typeface="Calibri"/>
              <a:cs typeface="Calibri"/>
              <a:sym typeface="Calibri"/>
            </a:endParaRPr>
          </a:p>
        </p:txBody>
      </p:sp>
      <p:sp>
        <p:nvSpPr>
          <p:cNvPr id="245" name="Google Shape;245;p40"/>
          <p:cNvSpPr txBox="1"/>
          <p:nvPr/>
        </p:nvSpPr>
        <p:spPr>
          <a:xfrm>
            <a:off x="914399" y="5328817"/>
            <a:ext cx="12109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Pozrite si toto krátke video a dozviete sa, ako podporiť </a:t>
            </a:r>
            <a:r>
              <a:rPr lang="en-US" sz="2800" b="1" u="sng">
                <a:solidFill>
                  <a:schemeClr val="dk1"/>
                </a:solidFill>
                <a:hlinkClick r:id="rId3">
                  <a:extLst>
                    <a:ext uri="{A12FA001-AC4F-418D-AE19-62706E023703}">
                      <ahyp:hlinkClr xmlns:ahyp="http://schemas.microsoft.com/office/drawing/2018/hyperlinkcolor" val="tx"/>
                    </a:ext>
                  </a:extLst>
                </a:hlinkClick>
              </a:rPr>
              <a:t>celoživotné vzdelávanie vo vašom živote</a:t>
            </a:r>
            <a:r>
              <a:rPr lang="en-US" sz="2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endParaRPr sz="2800" b="1" i="0" u="none" strike="noStrike" cap="none">
              <a:solidFill>
                <a:schemeClr val="dk1"/>
              </a:solidFill>
              <a:latin typeface="Arial"/>
              <a:ea typeface="Arial"/>
              <a:cs typeface="Arial"/>
              <a:sym typeface="Arial"/>
            </a:endParaRPr>
          </a:p>
        </p:txBody>
      </p:sp>
      <p:pic>
        <p:nvPicPr>
          <p:cNvPr id="246" name="Google Shape;246;p40" descr="Prezentácia s médiami obrys">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454350" y="5430208"/>
            <a:ext cx="1116631" cy="1116631"/>
          </a:xfrm>
          <a:prstGeom prst="rect">
            <a:avLst/>
          </a:prstGeom>
          <a:noFill/>
          <a:ln>
            <a:noFill/>
          </a:ln>
        </p:spPr>
      </p:pic>
      <p:sp>
        <p:nvSpPr>
          <p:cNvPr id="247" name="Google Shape;247;p40"/>
          <p:cNvSpPr txBox="1"/>
          <p:nvPr/>
        </p:nvSpPr>
        <p:spPr>
          <a:xfrm>
            <a:off x="1059249" y="6355144"/>
            <a:ext cx="11820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D00B24"/>
                </a:solidFill>
                <a:latin typeface="Arial"/>
                <a:ea typeface="Arial"/>
                <a:cs typeface="Arial"/>
                <a:sym typeface="Arial"/>
              </a:rPr>
              <a:t>Ako by ste pristupovali ku kontinuálnemu vzdelávaniu v každodennom živote?</a:t>
            </a:r>
            <a:endParaRPr/>
          </a:p>
        </p:txBody>
      </p:sp>
      <p:pic>
        <p:nvPicPr>
          <p:cNvPr id="248" name="Google Shape;248;p40" descr="Bublina s myšlienkou obry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400304" y="6028755"/>
            <a:ext cx="1116632" cy="1116632"/>
          </a:xfrm>
          <a:prstGeom prst="rect">
            <a:avLst/>
          </a:prstGeom>
          <a:noFill/>
          <a:ln>
            <a:noFill/>
          </a:ln>
        </p:spPr>
      </p:pic>
      <p:sp>
        <p:nvSpPr>
          <p:cNvPr id="249" name="Google Shape;249;p40"/>
          <p:cNvSpPr txBox="1"/>
          <p:nvPr/>
        </p:nvSpPr>
        <p:spPr>
          <a:xfrm>
            <a:off x="1823035" y="7381232"/>
            <a:ext cx="73209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Pozrite sa na formy kontinuálneho vzdelávania:</a:t>
            </a:r>
            <a:endParaRPr sz="2800" b="1" i="0" u="none" strike="noStrike" cap="none">
              <a:solidFill>
                <a:schemeClr val="dk1"/>
              </a:solidFill>
              <a:latin typeface="Arial"/>
              <a:ea typeface="Arial"/>
              <a:cs typeface="Arial"/>
              <a:sym typeface="Arial"/>
            </a:endParaRPr>
          </a:p>
        </p:txBody>
      </p:sp>
      <p:sp>
        <p:nvSpPr>
          <p:cNvPr id="250" name="Google Shape;250;p40"/>
          <p:cNvSpPr/>
          <p:nvPr/>
        </p:nvSpPr>
        <p:spPr>
          <a:xfrm>
            <a:off x="8007500" y="7145375"/>
            <a:ext cx="9366000" cy="1446600"/>
          </a:xfrm>
          <a:prstGeom prst="roundRect">
            <a:avLst>
              <a:gd name="adj"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40"/>
          <p:cNvSpPr txBox="1"/>
          <p:nvPr/>
        </p:nvSpPr>
        <p:spPr>
          <a:xfrm>
            <a:off x="8188675" y="7145376"/>
            <a:ext cx="9033000" cy="1477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mentorské programy; partnerské diskusné skupiny; certifikačné programy; pracovné semináre; relevantné online / off-line zdroje t. j. </a:t>
            </a:r>
            <a:r>
              <a:rPr lang="en-US" sz="1800"/>
              <a:t>odber</a:t>
            </a:r>
            <a:r>
              <a:rPr lang="en-US" sz="1800" b="0" i="0" u="none" strike="noStrike" cap="none">
                <a:solidFill>
                  <a:srgbClr val="000000"/>
                </a:solidFill>
                <a:latin typeface="Arial"/>
                <a:ea typeface="Arial"/>
                <a:cs typeface="Arial"/>
                <a:sym typeface="Arial"/>
              </a:rPr>
              <a:t> informačnýc</a:t>
            </a:r>
            <a:r>
              <a:rPr lang="en-US" sz="1800"/>
              <a:t>h</a:t>
            </a:r>
            <a:r>
              <a:rPr lang="en-US" sz="1800" b="0" i="0" u="none" strike="noStrike" cap="none">
                <a:solidFill>
                  <a:srgbClr val="000000"/>
                </a:solidFill>
                <a:latin typeface="Arial"/>
                <a:ea typeface="Arial"/>
                <a:cs typeface="Arial"/>
                <a:sym typeface="Arial"/>
              </a:rPr>
              <a:t> bulletinov, výskumné databázy alebo YouTube kanál vášho záujmu; stretnutia zamerané na budovanie tímu; konferencie; študijné programy na pracovisku; učenie sa učením niekoho iného </a:t>
            </a:r>
            <a:r>
              <a:rPr lang="en-US" sz="1800"/>
              <a:t>a ďalšie.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1"/>
          <p:cNvPicPr preferRelativeResize="0"/>
          <p:nvPr/>
        </p:nvPicPr>
        <p:blipFill rotWithShape="1">
          <a:blip r:embed="rId3">
            <a:alphaModFix/>
          </a:blip>
          <a:srcRect/>
          <a:stretch/>
        </p:blipFill>
        <p:spPr>
          <a:xfrm>
            <a:off x="572666" y="2628712"/>
            <a:ext cx="8513143" cy="5698541"/>
          </a:xfrm>
          <a:prstGeom prst="rect">
            <a:avLst/>
          </a:prstGeom>
          <a:noFill/>
          <a:ln>
            <a:noFill/>
          </a:ln>
        </p:spPr>
      </p:pic>
      <p:sp>
        <p:nvSpPr>
          <p:cNvPr id="257" name="Google Shape;257;p41"/>
          <p:cNvSpPr txBox="1"/>
          <p:nvPr/>
        </p:nvSpPr>
        <p:spPr>
          <a:xfrm>
            <a:off x="445065" y="849822"/>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3.2 ODNAUČENIE SA (UNLEARNING)</a:t>
            </a:r>
            <a:endParaRPr sz="4400" b="1" i="0" u="none" strike="noStrike" cap="none">
              <a:solidFill>
                <a:srgbClr val="D00B24"/>
              </a:solidFill>
              <a:latin typeface="Arial"/>
              <a:ea typeface="Arial"/>
              <a:cs typeface="Arial"/>
              <a:sym typeface="Arial"/>
            </a:endParaRPr>
          </a:p>
        </p:txBody>
      </p:sp>
      <p:sp>
        <p:nvSpPr>
          <p:cNvPr id="258" name="Google Shape;258;p41"/>
          <p:cNvSpPr txBox="1"/>
          <p:nvPr/>
        </p:nvSpPr>
        <p:spPr>
          <a:xfrm>
            <a:off x="661239" y="1712674"/>
            <a:ext cx="1474601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Helvetica Neue"/>
                <a:ea typeface="Helvetica Neue"/>
                <a:cs typeface="Helvetica Neue"/>
                <a:sym typeface="Helvetica Neue"/>
              </a:rPr>
              <a:t>„Žiadny problém nevydrží útok nepretržitého myslenia." — Voltaire </a:t>
            </a:r>
            <a:endParaRPr sz="3200" b="0" i="0" u="none" strike="noStrike" cap="none">
              <a:solidFill>
                <a:schemeClr val="dk1"/>
              </a:solidFill>
              <a:latin typeface="Helvetica Neue"/>
              <a:ea typeface="Helvetica Neue"/>
              <a:cs typeface="Helvetica Neue"/>
              <a:sym typeface="Helvetica Neue"/>
            </a:endParaRPr>
          </a:p>
        </p:txBody>
      </p:sp>
      <p:sp>
        <p:nvSpPr>
          <p:cNvPr id="259" name="Google Shape;259;p41"/>
          <p:cNvSpPr txBox="1"/>
          <p:nvPr/>
        </p:nvSpPr>
        <p:spPr>
          <a:xfrm>
            <a:off x="1710914" y="3363143"/>
            <a:ext cx="6310200" cy="483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Unlearning</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300" b="0" i="0" u="none" strike="noStrike" cap="none">
                <a:solidFill>
                  <a:srgbClr val="000000"/>
                </a:solidFill>
                <a:latin typeface="Calibri"/>
                <a:ea typeface="Calibri"/>
                <a:cs typeface="Calibri"/>
                <a:sym typeface="Calibri"/>
              </a:rPr>
              <a:t>Unlearning je súčasťou kontinuálneho vzdelávania, pretože sa týka nahradenia známych a bezpečných vzorcov myslenia a správania novými a neznámymi. Aj keď vás vaše zručnosti priviedli do vašej súčasnej pozície, mohli by vás brzdiť v ďalšom napredovaní alebo sú niekedy výsledkom nepredvídateľnej skutočnosti vis major, akú sme zažili počas pandémie, napríklad </a:t>
            </a:r>
            <a:r>
              <a:rPr lang="en-US" sz="2300" b="0" i="1"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vždy povedať áno</a:t>
            </a:r>
            <a:r>
              <a:rPr lang="en-US" sz="2300" b="0" i="1" u="none" strike="noStrike" cap="none">
                <a:solidFill>
                  <a:srgbClr val="000000"/>
                </a:solidFill>
                <a:latin typeface="Calibri"/>
                <a:ea typeface="Calibri"/>
                <a:cs typeface="Calibri"/>
                <a:sym typeface="Calibri"/>
              </a:rPr>
              <a:t>, aj keď sa vám tým zvýši pracovná záťaž alebo významne zmení spôsob práce či vzdelávania sa , </a:t>
            </a:r>
            <a:r>
              <a:rPr lang="en-US" sz="2300" i="1">
                <a:latin typeface="Calibri"/>
                <a:ea typeface="Calibri"/>
                <a:cs typeface="Calibri"/>
                <a:sym typeface="Calibri"/>
              </a:rPr>
              <a:t>ako to bolo z dôvodu pandémie</a:t>
            </a:r>
            <a:r>
              <a:rPr lang="en-US" sz="2300" b="0" i="1" u="none" strike="noStrike" cap="none">
                <a:solidFill>
                  <a:srgbClr val="000000"/>
                </a:solidFill>
                <a:latin typeface="Calibri"/>
                <a:ea typeface="Calibri"/>
                <a:cs typeface="Calibri"/>
                <a:sym typeface="Calibri"/>
              </a:rPr>
              <a:t> COVID-19</a:t>
            </a:r>
            <a:r>
              <a:rPr lang="en-US" sz="2300" b="0" i="0" u="none" strike="noStrike" cap="none">
                <a:solidFill>
                  <a:srgbClr val="000000"/>
                </a:solidFill>
                <a:latin typeface="Calibri"/>
                <a:ea typeface="Calibri"/>
                <a:cs typeface="Calibri"/>
                <a:sym typeface="Calibri"/>
              </a:rPr>
              <a:t>.</a:t>
            </a:r>
            <a:endParaRPr/>
          </a:p>
          <a:p>
            <a:pPr marL="0" marR="0" lvl="0" indent="0" algn="just" rtl="0">
              <a:lnSpc>
                <a:spcPct val="100000"/>
              </a:lnSpc>
              <a:spcBef>
                <a:spcPts val="0"/>
              </a:spcBef>
              <a:spcAft>
                <a:spcPts val="0"/>
              </a:spcAft>
              <a:buNone/>
            </a:pPr>
            <a:endParaRPr sz="2300" b="0" i="0" u="none" strike="noStrike" cap="none">
              <a:solidFill>
                <a:srgbClr val="000000"/>
              </a:solidFill>
              <a:latin typeface="Arial"/>
              <a:ea typeface="Arial"/>
              <a:cs typeface="Arial"/>
              <a:sym typeface="Arial"/>
            </a:endParaRPr>
          </a:p>
        </p:txBody>
      </p:sp>
      <p:sp>
        <p:nvSpPr>
          <p:cNvPr id="260" name="Google Shape;260;p41"/>
          <p:cNvSpPr txBox="1"/>
          <p:nvPr/>
        </p:nvSpPr>
        <p:spPr>
          <a:xfrm>
            <a:off x="9260380" y="2326612"/>
            <a:ext cx="8454900" cy="653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Aké sú spôsoby aktívneho </a:t>
            </a:r>
            <a:r>
              <a:rPr lang="en-US" sz="32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odnaučenia</a:t>
            </a:r>
            <a:r>
              <a:rPr lang="en-US" sz="3200" b="1" i="0" u="none" strike="noStrike" cap="none">
                <a:solidFill>
                  <a:srgbClr val="000000"/>
                </a:solidFill>
                <a:latin typeface="Calibri"/>
                <a:ea typeface="Calibri"/>
                <a:cs typeface="Calibri"/>
                <a:sym typeface="Calibri"/>
              </a:rPr>
              <a:t> sa vo vašej práci? </a:t>
            </a:r>
            <a:endParaRPr sz="3200" b="1" i="0" u="none" strike="noStrike" cap="none">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2200" b="1" i="0" u="none" strike="noStrike" cap="none">
                <a:solidFill>
                  <a:srgbClr val="000000"/>
                </a:solidFill>
                <a:latin typeface="Calibri"/>
                <a:ea typeface="Calibri"/>
                <a:cs typeface="Calibri"/>
                <a:sym typeface="Calibri"/>
              </a:rPr>
              <a:t>Vyhľadávajte ľudí s rôznymi skúsenosťami</a:t>
            </a:r>
            <a:r>
              <a:rPr lang="en-US" sz="2200" b="0" i="0" u="none" strike="noStrike" cap="none">
                <a:solidFill>
                  <a:srgbClr val="000000"/>
                </a:solidFill>
                <a:latin typeface="Calibri"/>
                <a:ea typeface="Calibri"/>
                <a:cs typeface="Calibri"/>
                <a:sym typeface="Calibri"/>
              </a:rPr>
              <a:t>. Počúvajte ich, aby ste našli nový pohľad a novú perspektívu, aj keď s nimi nemusíte nevyhnutne súhlasiť.</a:t>
            </a:r>
            <a:endParaRPr/>
          </a:p>
          <a:p>
            <a:pPr marL="0" marR="0" lvl="0" indent="0" algn="just" rtl="0">
              <a:lnSpc>
                <a:spcPct val="107000"/>
              </a:lnSpc>
              <a:spcBef>
                <a:spcPts val="800"/>
              </a:spcBef>
              <a:spcAft>
                <a:spcPts val="0"/>
              </a:spcAft>
              <a:buNone/>
            </a:pPr>
            <a:r>
              <a:rPr lang="en-US" sz="2200" b="1" i="0" u="none" strike="noStrike" cap="none">
                <a:solidFill>
                  <a:srgbClr val="000000"/>
                </a:solidFill>
                <a:latin typeface="Calibri"/>
                <a:ea typeface="Calibri"/>
                <a:cs typeface="Calibri"/>
                <a:sym typeface="Calibri"/>
              </a:rPr>
              <a:t>Zvyšujte svoju pozornosť testovaním si vlastných návykov.</a:t>
            </a:r>
            <a:r>
              <a:rPr lang="en-US" sz="2400" b="0" i="0" u="none" strike="noStrike" cap="none">
                <a:solidFill>
                  <a:srgbClr val="000000"/>
                </a:solidFill>
                <a:latin typeface="Arial"/>
                <a:ea typeface="Arial"/>
                <a:cs typeface="Arial"/>
                <a:sym typeface="Arial"/>
              </a:rPr>
              <a:t> </a:t>
            </a:r>
            <a:r>
              <a:rPr lang="en-US" sz="2200" b="0" i="0" u="none" strike="noStrike" cap="none">
                <a:solidFill>
                  <a:srgbClr val="000000"/>
                </a:solidFill>
                <a:latin typeface="Calibri"/>
                <a:ea typeface="Calibri"/>
                <a:cs typeface="Calibri"/>
                <a:sym typeface="Calibri"/>
              </a:rPr>
              <a:t>Používanie nevedomých (automatických) zvykov môže vytvárať mentálne skratky. Skúste si niektoré návyky osvojiť a vedome sa ich odučiť, t. j. ak  automaticky riešite problém, skúste sa opýtať na názor niekoho iného, alebo ak organizujete stretnutia, skúste to prenechať na niekoho iného.</a:t>
            </a:r>
            <a:endParaRPr/>
          </a:p>
          <a:p>
            <a:pPr marL="0" marR="0" lvl="0" indent="0" algn="just" rtl="0">
              <a:lnSpc>
                <a:spcPct val="107000"/>
              </a:lnSpc>
              <a:spcBef>
                <a:spcPts val="800"/>
              </a:spcBef>
              <a:spcAft>
                <a:spcPts val="0"/>
              </a:spcAft>
              <a:buNone/>
            </a:pPr>
            <a:r>
              <a:rPr lang="en-US" sz="2200" b="1" i="0" u="none" strike="noStrike" cap="none">
                <a:solidFill>
                  <a:srgbClr val="000000"/>
                </a:solidFill>
                <a:latin typeface="Calibri"/>
                <a:ea typeface="Calibri"/>
                <a:cs typeface="Calibri"/>
                <a:sym typeface="Calibri"/>
              </a:rPr>
              <a:t>Položte si otázky</a:t>
            </a:r>
            <a:r>
              <a:rPr lang="en-US" sz="2400" b="0" i="0" u="none" strike="noStrike" cap="none">
                <a:solidFill>
                  <a:srgbClr val="000000"/>
                </a:solidFill>
                <a:latin typeface="Arial"/>
                <a:ea typeface="Arial"/>
                <a:cs typeface="Arial"/>
                <a:sym typeface="Arial"/>
              </a:rPr>
              <a:t>, </a:t>
            </a:r>
            <a:r>
              <a:rPr lang="en-US" sz="2200" b="0" i="0" u="none" strike="noStrike" cap="none">
                <a:solidFill>
                  <a:srgbClr val="000000"/>
                </a:solidFill>
                <a:latin typeface="Calibri"/>
                <a:ea typeface="Calibri"/>
                <a:cs typeface="Calibri"/>
                <a:sym typeface="Calibri"/>
              </a:rPr>
              <a:t>ktorými viete predísť tomu, aby vaše doterajšie vedomosti obmedzovali vašu schopnosť </a:t>
            </a:r>
            <a:r>
              <a:rPr lang="en-US" sz="22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predstaviť</a:t>
            </a:r>
            <a:r>
              <a:rPr lang="en-US" sz="2200" b="0" i="0" u="none" strike="noStrike" cap="none">
                <a:solidFill>
                  <a:srgbClr val="000000"/>
                </a:solidFill>
                <a:latin typeface="Calibri"/>
                <a:ea typeface="Calibri"/>
                <a:cs typeface="Calibri"/>
                <a:sym typeface="Calibri"/>
              </a:rPr>
              <a:t> si nové možnosti. Napríklad</a:t>
            </a:r>
            <a:r>
              <a:rPr lang="en-US" sz="2400" b="0" i="0" u="none" strike="noStrike" cap="none">
                <a:solidFill>
                  <a:srgbClr val="000000"/>
                </a:solidFill>
                <a:latin typeface="Arial"/>
                <a:ea typeface="Arial"/>
                <a:cs typeface="Arial"/>
                <a:sym typeface="Arial"/>
              </a:rPr>
              <a:t>: </a:t>
            </a:r>
            <a:r>
              <a:rPr lang="en-US" sz="2200" b="0" i="1" u="none" strike="noStrike" cap="none">
                <a:solidFill>
                  <a:srgbClr val="000000"/>
                </a:solidFill>
                <a:latin typeface="Calibri"/>
                <a:ea typeface="Calibri"/>
                <a:cs typeface="Calibri"/>
                <a:sym typeface="Calibri"/>
              </a:rPr>
              <a:t>Aké budú najvýznamnejšie zmeny vo vašej oblasti podnikania v roku 2030? Ktoré zo svojich silných stránok by ste mohli preniesť do akéhokoľvek iného odvetvia?</a:t>
            </a:r>
            <a:endParaRPr/>
          </a:p>
          <a:p>
            <a:pPr marL="0" marR="0" lvl="0" indent="0" algn="just" rtl="0">
              <a:lnSpc>
                <a:spcPct val="107000"/>
              </a:lnSpc>
              <a:spcBef>
                <a:spcPts val="800"/>
              </a:spcBef>
              <a:spcAft>
                <a:spcPts val="0"/>
              </a:spcAft>
              <a:buNone/>
            </a:pPr>
            <a:endParaRPr sz="2200" b="0" i="1" u="none" strike="noStrike" cap="none">
              <a:solidFill>
                <a:srgbClr val="000000"/>
              </a:solidFill>
              <a:latin typeface="Calibri"/>
              <a:ea typeface="Calibri"/>
              <a:cs typeface="Calibri"/>
              <a:sym typeface="Calibri"/>
            </a:endParaRPr>
          </a:p>
        </p:txBody>
      </p:sp>
      <p:cxnSp>
        <p:nvCxnSpPr>
          <p:cNvPr id="261" name="Google Shape;261;p41"/>
          <p:cNvCxnSpPr/>
          <p:nvPr/>
        </p:nvCxnSpPr>
        <p:spPr>
          <a:xfrm>
            <a:off x="9144000" y="2696050"/>
            <a:ext cx="0" cy="5725681"/>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p:nvPr/>
        </p:nvSpPr>
        <p:spPr>
          <a:xfrm>
            <a:off x="578069" y="877093"/>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3.3 STRATÉGIE UČENIA SA</a:t>
            </a:r>
            <a:endParaRPr sz="4400" b="1" i="0" u="none" strike="noStrike" cap="none">
              <a:solidFill>
                <a:srgbClr val="D00B24"/>
              </a:solidFill>
              <a:latin typeface="Arial"/>
              <a:ea typeface="Arial"/>
              <a:cs typeface="Arial"/>
              <a:sym typeface="Arial"/>
            </a:endParaRPr>
          </a:p>
        </p:txBody>
      </p:sp>
      <p:grpSp>
        <p:nvGrpSpPr>
          <p:cNvPr id="267" name="Google Shape;267;p42"/>
          <p:cNvGrpSpPr/>
          <p:nvPr/>
        </p:nvGrpSpPr>
        <p:grpSpPr>
          <a:xfrm>
            <a:off x="578069" y="2554015"/>
            <a:ext cx="17016248" cy="5297213"/>
            <a:chOff x="0" y="0"/>
            <a:chExt cx="9829800" cy="3625932"/>
          </a:xfrm>
        </p:grpSpPr>
        <p:sp>
          <p:nvSpPr>
            <p:cNvPr id="268" name="Google Shape;268;p42"/>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2"/>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None/>
              </a:pPr>
              <a:r>
                <a:rPr lang="en-US" sz="3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Odstup</a:t>
              </a:r>
              <a:r>
                <a:rPr lang="en-US" sz="4000">
                  <a:solidFill>
                    <a:schemeClr val="lt1"/>
                  </a:solidFill>
                </a:rPr>
                <a:t> (spacing)</a:t>
              </a:r>
              <a:r>
                <a:rPr lang="en-US" sz="4000" b="0" i="0" u="none" strike="noStrike" cap="none">
                  <a:solidFill>
                    <a:schemeClr val="lt1"/>
                  </a:solidFill>
                  <a:latin typeface="Arial"/>
                  <a:ea typeface="Arial"/>
                  <a:cs typeface="Arial"/>
                  <a:sym typeface="Arial"/>
                </a:rPr>
                <a:t> - </a:t>
              </a:r>
              <a:r>
                <a:rPr lang="en-US" sz="2100" b="0" i="0" u="none" strike="noStrike" cap="none">
                  <a:solidFill>
                    <a:schemeClr val="lt1"/>
                  </a:solidFill>
                  <a:latin typeface="Arial"/>
                  <a:ea typeface="Arial"/>
                  <a:cs typeface="Arial"/>
                  <a:sym typeface="Arial"/>
                </a:rPr>
                <a:t>Ak chcete posilniť svoju pamäť pri učení sa nových vecí, skúste sa učiť po menších častiach. Aj keď ste schopní sa naučiť celú látku večer pred skúškou, pravdepodobne si ju za pár týždňov nebudete pamätať. Vďaka tejto metóde sa naučíte trochu informácií, potom ich trochu zabudnete a nakoniec sa ich znovu naučíte. Pri tejto stratégii si musíte vytvoriť študijný kalendár, do ktorého budete zahŕňať aktuálne a predtým naučené informácie.</a:t>
              </a:r>
              <a:endParaRPr/>
            </a:p>
            <a:p>
              <a:pPr marL="0" marR="0" lvl="0" indent="0" algn="just" rtl="0">
                <a:lnSpc>
                  <a:spcPct val="90000"/>
                </a:lnSpc>
                <a:spcBef>
                  <a:spcPts val="0"/>
                </a:spcBef>
                <a:spcAft>
                  <a:spcPts val="0"/>
                </a:spcAft>
                <a:buClr>
                  <a:schemeClr val="lt1"/>
                </a:buClr>
                <a:buSzPts val="4000"/>
                <a:buFont typeface="Arial"/>
                <a:buNone/>
              </a:pPr>
              <a:r>
                <a:rPr lang="en-US" sz="2100" b="0" i="0" u="none" strike="noStrike" cap="none">
                  <a:solidFill>
                    <a:schemeClr val="lt1"/>
                  </a:solidFill>
                  <a:latin typeface="Arial"/>
                  <a:ea typeface="Arial"/>
                  <a:cs typeface="Arial"/>
                  <a:sym typeface="Arial"/>
                </a:rPr>
                <a:t>.  </a:t>
              </a:r>
              <a:endParaRPr sz="2100" b="0" i="0" u="none" strike="noStrike" cap="none">
                <a:solidFill>
                  <a:schemeClr val="lt1"/>
                </a:solidFill>
                <a:latin typeface="Arial"/>
                <a:ea typeface="Arial"/>
                <a:cs typeface="Arial"/>
                <a:sym typeface="Arial"/>
              </a:endParaRPr>
            </a:p>
          </p:txBody>
        </p:sp>
        <p:sp>
          <p:nvSpPr>
            <p:cNvPr id="270" name="Google Shape;270;p42"/>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2"/>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2"/>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None/>
              </a:pPr>
              <a:r>
                <a:rPr lang="en-US" sz="3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Nácvik vo vyhľadávaní</a:t>
              </a:r>
              <a:r>
                <a:rPr lang="en-US" sz="3600">
                  <a:solidFill>
                    <a:schemeClr val="lt1"/>
                  </a:solidFill>
                </a:rPr>
                <a:t> (retrieval in practice)</a:t>
              </a:r>
              <a:r>
                <a:rPr lang="en-US" sz="3600" b="0" i="0" u="none" strike="noStrike" cap="none">
                  <a:solidFill>
                    <a:schemeClr val="lt1"/>
                  </a:solidFill>
                  <a:latin typeface="Arial"/>
                  <a:ea typeface="Arial"/>
                  <a:cs typeface="Arial"/>
                  <a:sym typeface="Arial"/>
                </a:rPr>
                <a:t> </a:t>
              </a:r>
              <a:r>
                <a:rPr lang="en-US" sz="4000" b="0" i="0" u="none" strike="noStrike" cap="none">
                  <a:solidFill>
                    <a:schemeClr val="lt1"/>
                  </a:solidFill>
                  <a:latin typeface="Arial"/>
                  <a:ea typeface="Arial"/>
                  <a:cs typeface="Arial"/>
                  <a:sym typeface="Arial"/>
                </a:rPr>
                <a:t>- </a:t>
              </a:r>
              <a:r>
                <a:rPr lang="en-US" sz="2100">
                  <a:solidFill>
                    <a:schemeClr val="lt1"/>
                  </a:solidFill>
                </a:rPr>
                <a:t>Opakovanie si informácií</a:t>
              </a:r>
              <a:r>
                <a:rPr lang="en-US" sz="2100" b="0" i="0" u="none" strike="noStrike" cap="none">
                  <a:solidFill>
                    <a:schemeClr val="lt1"/>
                  </a:solidFill>
                  <a:latin typeface="Arial"/>
                  <a:ea typeface="Arial"/>
                  <a:cs typeface="Arial"/>
                  <a:sym typeface="Arial"/>
                </a:rPr>
                <a:t> bez </a:t>
              </a:r>
              <a:r>
                <a:rPr lang="en-US" sz="2100">
                  <a:solidFill>
                    <a:schemeClr val="lt1"/>
                  </a:solidFill>
                </a:rPr>
                <a:t>učebných</a:t>
              </a:r>
              <a:r>
                <a:rPr lang="en-US" sz="2100" b="0" i="0" u="none" strike="noStrike" cap="none">
                  <a:solidFill>
                    <a:schemeClr val="lt1"/>
                  </a:solidFill>
                  <a:latin typeface="Arial"/>
                  <a:ea typeface="Arial"/>
                  <a:cs typeface="Arial"/>
                  <a:sym typeface="Arial"/>
                </a:rPr>
                <a:t> materiálov vám pomôže učiť sa efektívnejšie tým, že sa zmení spôsob ukladania informácií. </a:t>
              </a:r>
              <a:r>
                <a:rPr lang="en-US" sz="2100">
                  <a:solidFill>
                    <a:srgbClr val="FFFFFF"/>
                  </a:solidFill>
                </a:rPr>
                <a:t>Pokúste sa najskôr získať informácie z pamäte bez toho, aby ste ich napríklad len čítali z poznámok, a tým nadobudli mylné presvedčenie, že učivo už ovládate. </a:t>
              </a:r>
              <a:r>
                <a:rPr lang="en-US" sz="1200">
                  <a:solidFill>
                    <a:schemeClr val="dk1"/>
                  </a:solidFill>
                  <a:latin typeface="Calibri"/>
                  <a:ea typeface="Calibri"/>
                  <a:cs typeface="Calibri"/>
                  <a:sym typeface="Calibri"/>
                </a:rPr>
                <a:t>.</a:t>
              </a:r>
              <a:r>
                <a:rPr lang="en-US" sz="2100" b="0" i="0" u="none" strike="noStrike" cap="none">
                  <a:solidFill>
                    <a:schemeClr val="lt1"/>
                  </a:solidFill>
                  <a:latin typeface="Arial"/>
                  <a:ea typeface="Arial"/>
                  <a:cs typeface="Arial"/>
                  <a:sym typeface="Arial"/>
                </a:rPr>
                <a:t>Môžete skúsiť informácie nahovoriť, nakresliť alebo zapísať a potom ich porovnať s učebnými materiálmi alebo si ich overiť u učiteľa.</a:t>
              </a:r>
              <a:endParaRPr/>
            </a:p>
            <a:p>
              <a:pPr marL="0" marR="0" lvl="0" indent="0" algn="just" rtl="0">
                <a:lnSpc>
                  <a:spcPct val="90000"/>
                </a:lnSpc>
                <a:spcBef>
                  <a:spcPts val="0"/>
                </a:spcBef>
                <a:spcAft>
                  <a:spcPts val="0"/>
                </a:spcAft>
                <a:buClr>
                  <a:schemeClr val="lt1"/>
                </a:buClr>
                <a:buSzPts val="4000"/>
                <a:buFont typeface="Arial"/>
                <a:buNone/>
              </a:pPr>
              <a:endParaRPr sz="2100" b="0" i="0" u="none" strike="noStrike" cap="none">
                <a:solidFill>
                  <a:schemeClr val="lt1"/>
                </a:solidFill>
                <a:latin typeface="Arial"/>
                <a:ea typeface="Arial"/>
                <a:cs typeface="Arial"/>
                <a:sym typeface="Arial"/>
              </a:endParaRPr>
            </a:p>
          </p:txBody>
        </p:sp>
        <p:sp>
          <p:nvSpPr>
            <p:cNvPr id="273" name="Google Shape;273;p42"/>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2"/>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2"/>
            <p:cNvSpPr txBox="1"/>
            <p:nvPr/>
          </p:nvSpPr>
          <p:spPr>
            <a:xfrm>
              <a:off x="1178319" y="2411891"/>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None/>
              </a:pPr>
              <a:r>
                <a:rPr lang="en-US" sz="36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Prelínanie</a:t>
              </a:r>
              <a:r>
                <a:rPr lang="en-US" sz="3600">
                  <a:solidFill>
                    <a:schemeClr val="lt1"/>
                  </a:solidFill>
                </a:rPr>
                <a:t> (interleaving) </a:t>
              </a:r>
              <a:r>
                <a:rPr lang="en-US" sz="36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Ak sa chcete naučiť novú zručnosť efektívnejšie a flexibilnejšie, môžete ju kombinovať s inými zručnosťami namiesto opakovaného precvičovania len jednej zručnosti.</a:t>
              </a:r>
              <a:endParaRPr/>
            </a:p>
            <a:p>
              <a:pPr marL="0" marR="0" lvl="0" indent="0" algn="l" rtl="0">
                <a:lnSpc>
                  <a:spcPct val="90000"/>
                </a:lnSpc>
                <a:spcBef>
                  <a:spcPts val="0"/>
                </a:spcBef>
                <a:spcAft>
                  <a:spcPts val="0"/>
                </a:spcAft>
                <a:buClr>
                  <a:schemeClr val="lt1"/>
                </a:buClr>
                <a:buSzPts val="4000"/>
                <a:buFont typeface="Arial"/>
                <a:buNone/>
              </a:pPr>
              <a:endParaRPr sz="2100" b="0" i="0" u="none" strike="noStrike" cap="none">
                <a:solidFill>
                  <a:schemeClr val="lt1"/>
                </a:solidFill>
                <a:latin typeface="Arial"/>
                <a:ea typeface="Arial"/>
                <a:cs typeface="Arial"/>
                <a:sym typeface="Arial"/>
              </a:endParaRPr>
            </a:p>
          </p:txBody>
        </p:sp>
        <p:sp>
          <p:nvSpPr>
            <p:cNvPr id="276" name="Google Shape;276;p42"/>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7" name="Google Shape;277;p42" descr="Prezentácia s médiami obrys">
            <a:hlinkClick r:id="rId3"/>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7609" y="2743277"/>
            <a:ext cx="1276851" cy="1276851"/>
          </a:xfrm>
          <a:prstGeom prst="rect">
            <a:avLst/>
          </a:prstGeom>
          <a:noFill/>
          <a:ln>
            <a:noFill/>
          </a:ln>
        </p:spPr>
      </p:pic>
      <p:pic>
        <p:nvPicPr>
          <p:cNvPr id="278" name="Google Shape;278;p42" descr="Prezentácia s médiami obrys">
            <a:hlinkClick r:id="rId4"/>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7609" y="4570081"/>
            <a:ext cx="1330009" cy="1330009"/>
          </a:xfrm>
          <a:prstGeom prst="rect">
            <a:avLst/>
          </a:prstGeom>
          <a:noFill/>
          <a:ln>
            <a:noFill/>
          </a:ln>
        </p:spPr>
      </p:pic>
      <p:pic>
        <p:nvPicPr>
          <p:cNvPr id="279" name="Google Shape;279;p42" descr="Prezentácia s médiami obrys">
            <a:hlinkClick r:id="rId5"/>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6078" y="6361387"/>
            <a:ext cx="1361540" cy="13615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p:nvPr/>
        </p:nvSpPr>
        <p:spPr>
          <a:xfrm>
            <a:off x="578069" y="92697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3.3 STRATÉGIE UČENIA SA</a:t>
            </a:r>
            <a:endParaRPr sz="4400" b="1" i="0" u="none" strike="noStrike" cap="none">
              <a:solidFill>
                <a:srgbClr val="D00B24"/>
              </a:solidFill>
              <a:latin typeface="Arial"/>
              <a:ea typeface="Arial"/>
              <a:cs typeface="Arial"/>
              <a:sym typeface="Arial"/>
            </a:endParaRPr>
          </a:p>
        </p:txBody>
      </p:sp>
      <p:grpSp>
        <p:nvGrpSpPr>
          <p:cNvPr id="285" name="Google Shape;285;p43"/>
          <p:cNvGrpSpPr/>
          <p:nvPr/>
        </p:nvGrpSpPr>
        <p:grpSpPr>
          <a:xfrm>
            <a:off x="578069" y="2554015"/>
            <a:ext cx="17016248" cy="5297213"/>
            <a:chOff x="0" y="0"/>
            <a:chExt cx="9829800" cy="3625932"/>
          </a:xfrm>
        </p:grpSpPr>
        <p:sp>
          <p:nvSpPr>
            <p:cNvPr id="286" name="Google Shape;286;p43"/>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3"/>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u="sng">
                  <a:solidFill>
                    <a:schemeClr val="lt1"/>
                  </a:solidFill>
                </a:rPr>
                <a:t>Elaborácia (elaboration)</a:t>
              </a:r>
              <a:r>
                <a:rPr lang="en-US" sz="4000" b="0" i="0" u="none" strike="noStrike" cap="none">
                  <a:solidFill>
                    <a:schemeClr val="lt1"/>
                  </a:solidFill>
                  <a:latin typeface="Arial"/>
                  <a:ea typeface="Arial"/>
                  <a:cs typeface="Arial"/>
                  <a:sym typeface="Arial"/>
                </a:rPr>
                <a:t> - </a:t>
              </a:r>
              <a:r>
                <a:rPr lang="en-US" sz="2100" b="0" i="0" u="none" strike="noStrike" cap="none">
                  <a:solidFill>
                    <a:schemeClr val="lt1"/>
                  </a:solidFill>
                  <a:latin typeface="Arial"/>
                  <a:ea typeface="Arial"/>
                  <a:cs typeface="Arial"/>
                  <a:sym typeface="Arial"/>
                </a:rPr>
                <a:t>Táto technika nadväzuje na nácvik vyhľadávania informácií vytváraním prepojení v rámci informácií s použitím otvorených otázok (čo, ako, prečo) a hľadania podrobných odpovedí, </a:t>
              </a:r>
              <a:r>
                <a:rPr lang="en-US" sz="2100">
                  <a:solidFill>
                    <a:schemeClr val="lt1"/>
                  </a:solidFill>
                </a:rPr>
                <a:t>napríklad</a:t>
              </a:r>
              <a:r>
                <a:rPr lang="en-US" sz="2100" b="0" i="0" u="none" strike="noStrike" cap="none">
                  <a:solidFill>
                    <a:schemeClr val="lt1"/>
                  </a:solidFill>
                  <a:latin typeface="Arial"/>
                  <a:ea typeface="Arial"/>
                  <a:cs typeface="Arial"/>
                  <a:sym typeface="Arial"/>
                </a:rPr>
                <a:t> formou krátkej diskusie v triede.</a:t>
              </a:r>
              <a:endParaRPr/>
            </a:p>
          </p:txBody>
        </p:sp>
        <p:sp>
          <p:nvSpPr>
            <p:cNvPr id="288" name="Google Shape;288;p43"/>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3"/>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3"/>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Konkrétne príklady</a:t>
              </a:r>
              <a:r>
                <a:rPr lang="en-US" sz="40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Pri učení abstraktných pojmov si predstavte konkrétne príklady. Pokúste sa myšlienky rozvinúť a overiť si ich v učebnici alebo u učiteľa.</a:t>
              </a:r>
              <a:endParaRPr/>
            </a:p>
          </p:txBody>
        </p:sp>
        <p:sp>
          <p:nvSpPr>
            <p:cNvPr id="291" name="Google Shape;291;p43"/>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3"/>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3"/>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Duálne</a:t>
              </a:r>
              <a:r>
                <a:rPr lang="en-US" sz="3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 kódovanie</a:t>
              </a:r>
              <a:r>
                <a:rPr lang="en-US" sz="36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Pri štúdiu venujte pozornosť textu a vizuálnemu zobrazeniu (grafom, obrázkom, schémam) a pokúste sa ich vysvetliť vlastnými slovami. </a:t>
              </a:r>
              <a:endParaRPr/>
            </a:p>
          </p:txBody>
        </p:sp>
        <p:sp>
          <p:nvSpPr>
            <p:cNvPr id="294" name="Google Shape;294;p43"/>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5" name="Google Shape;295;p43" descr="Prezentácia s médiami obrys">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26078" y="2645079"/>
            <a:ext cx="1361540" cy="1361540"/>
          </a:xfrm>
          <a:prstGeom prst="rect">
            <a:avLst/>
          </a:prstGeom>
          <a:noFill/>
          <a:ln>
            <a:noFill/>
          </a:ln>
        </p:spPr>
      </p:pic>
      <p:pic>
        <p:nvPicPr>
          <p:cNvPr id="296" name="Google Shape;296;p43" descr="Prezentácia s médiami obrys">
            <a:hlinkClick r:id="rId3"/>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44696" y="4481348"/>
            <a:ext cx="1324303" cy="1324303"/>
          </a:xfrm>
          <a:prstGeom prst="rect">
            <a:avLst/>
          </a:prstGeom>
          <a:noFill/>
          <a:ln>
            <a:noFill/>
          </a:ln>
        </p:spPr>
      </p:pic>
      <p:pic>
        <p:nvPicPr>
          <p:cNvPr id="297" name="Google Shape;297;p43" descr="Prezentácia s médiami obrys">
            <a:hlinkClick r:id="rId4"/>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87936" y="6377153"/>
            <a:ext cx="1299682" cy="12996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Výstup vzdelávania</a:t>
            </a:r>
            <a:endParaRPr sz="4400" b="1" i="0" u="none" strike="noStrike" cap="none">
              <a:solidFill>
                <a:srgbClr val="D00B24"/>
              </a:solidFill>
              <a:latin typeface="Arial"/>
              <a:ea typeface="Arial"/>
              <a:cs typeface="Arial"/>
              <a:sym typeface="Arial"/>
            </a:endParaRPr>
          </a:p>
        </p:txBody>
      </p:sp>
      <p:sp>
        <p:nvSpPr>
          <p:cNvPr id="122" name="Google Shape;122;p4"/>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Na konci tohto modulu budete:</a:t>
            </a:r>
            <a:endParaRPr/>
          </a:p>
        </p:txBody>
      </p:sp>
      <p:pic>
        <p:nvPicPr>
          <p:cNvPr id="123" name="Google Shape;123;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272210"/>
            <a:ext cx="467367" cy="450740"/>
          </a:xfrm>
          <a:prstGeom prst="rect">
            <a:avLst/>
          </a:prstGeom>
          <a:noFill/>
          <a:ln>
            <a:noFill/>
          </a:ln>
        </p:spPr>
      </p:pic>
      <p:pic>
        <p:nvPicPr>
          <p:cNvPr id="125" name="Google Shape;125;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677758"/>
            <a:ext cx="467367" cy="450740"/>
          </a:xfrm>
          <a:prstGeom prst="rect">
            <a:avLst/>
          </a:prstGeom>
          <a:noFill/>
          <a:ln>
            <a:noFill/>
          </a:ln>
        </p:spPr>
      </p:pic>
      <p:sp>
        <p:nvSpPr>
          <p:cNvPr id="126" name="Google Shape;126;p4"/>
          <p:cNvSpPr txBox="1"/>
          <p:nvPr/>
        </p:nvSpPr>
        <p:spPr>
          <a:xfrm>
            <a:off x="2514596" y="3635185"/>
            <a:ext cx="7661400" cy="9543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poznať základné </a:t>
            </a:r>
            <a:r>
              <a:rPr lang="en-US" sz="2800" b="1" i="0" u="none" strike="noStrike" cap="none">
                <a:solidFill>
                  <a:srgbClr val="ED9DAB"/>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koncepty, ktoré sú</a:t>
            </a:r>
            <a:r>
              <a:rPr lang="en-US" sz="2800" b="1" i="0" u="none" strike="noStrike" cap="none">
                <a:solidFill>
                  <a:srgbClr val="ED9DAB"/>
                </a:solidFill>
                <a:latin typeface="Helvetica Neue"/>
                <a:ea typeface="Helvetica Neue"/>
                <a:cs typeface="Helvetica Neue"/>
                <a:sym typeface="Helvetica Neue"/>
              </a:rPr>
              <a:t> prezentované v tomto module</a:t>
            </a:r>
            <a:endParaRPr sz="2800" b="1" i="0" u="none" strike="noStrike" cap="none">
              <a:solidFill>
                <a:srgbClr val="ED9DAB"/>
              </a:solidFill>
              <a:latin typeface="Helvetica Neue"/>
              <a:ea typeface="Helvetica Neue"/>
              <a:cs typeface="Helvetica Neue"/>
              <a:sym typeface="Helvetica Neue"/>
            </a:endParaRPr>
          </a:p>
        </p:txBody>
      </p:sp>
      <p:sp>
        <p:nvSpPr>
          <p:cNvPr id="127" name="Google Shape;127;p4"/>
          <p:cNvSpPr txBox="1"/>
          <p:nvPr/>
        </p:nvSpPr>
        <p:spPr>
          <a:xfrm>
            <a:off x="2514595" y="4904420"/>
            <a:ext cx="7661370" cy="95410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rozvíjať svoje mäkké zručnosti a vedieť ich uplatniť na pracovisku</a:t>
            </a:r>
            <a:endParaRPr sz="2800" b="1" i="0" u="none" strike="noStrike" cap="none">
              <a:solidFill>
                <a:srgbClr val="ED9DAB"/>
              </a:solidFill>
              <a:latin typeface="Helvetica Neue"/>
              <a:ea typeface="Helvetica Neue"/>
              <a:cs typeface="Helvetica Neue"/>
              <a:sym typeface="Helvetica Neue"/>
            </a:endParaRPr>
          </a:p>
        </p:txBody>
      </p:sp>
      <p:sp>
        <p:nvSpPr>
          <p:cNvPr id="128" name="Google Shape;128;p4"/>
          <p:cNvSpPr txBox="1"/>
          <p:nvPr/>
        </p:nvSpPr>
        <p:spPr>
          <a:xfrm>
            <a:off x="2514595" y="6444314"/>
            <a:ext cx="7360800" cy="9543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pochopiť príležitosti a výzvy, ktoré ponúkajú </a:t>
            </a:r>
            <a:r>
              <a:rPr lang="en-US" sz="2800" b="1">
                <a:solidFill>
                  <a:srgbClr val="ED9DAB"/>
                </a:solidFill>
                <a:latin typeface="Helvetica Neue"/>
                <a:ea typeface="Helvetica Neue"/>
                <a:cs typeface="Helvetica Neue"/>
                <a:sym typeface="Helvetica Neue"/>
              </a:rPr>
              <a:t>vybrané</a:t>
            </a:r>
            <a:r>
              <a:rPr lang="en-US" sz="2800" b="1" i="0" u="none" strike="noStrike" cap="none">
                <a:solidFill>
                  <a:srgbClr val="ED9DAB"/>
                </a:solidFill>
                <a:latin typeface="Helvetica Neue"/>
                <a:ea typeface="Helvetica Neue"/>
                <a:cs typeface="Helvetica Neue"/>
                <a:sym typeface="Helvetica Neue"/>
              </a:rPr>
              <a:t> mäkké zručnosti</a:t>
            </a:r>
            <a:endParaRPr sz="2800" b="1" i="0" u="none" strike="noStrike" cap="none">
              <a:solidFill>
                <a:srgbClr val="ED9DAB"/>
              </a:solidFill>
              <a:latin typeface="Helvetica Neue"/>
              <a:ea typeface="Helvetica Neue"/>
              <a:cs typeface="Helvetica Neue"/>
              <a:sym typeface="Helvetica Neue"/>
            </a:endParaRPr>
          </a:p>
        </p:txBody>
      </p:sp>
      <p:pic>
        <p:nvPicPr>
          <p:cNvPr id="129" name="Google Shape;129;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p:nvPr/>
        </p:nvSpPr>
        <p:spPr>
          <a:xfrm>
            <a:off x="578069" y="1176348"/>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3.3 STRATÉGIE UČENIA SA</a:t>
            </a:r>
            <a:endParaRPr sz="4400" b="1" i="0" u="none" strike="noStrike" cap="none">
              <a:solidFill>
                <a:srgbClr val="D00B24"/>
              </a:solidFill>
              <a:latin typeface="Arial"/>
              <a:ea typeface="Arial"/>
              <a:cs typeface="Arial"/>
              <a:sym typeface="Arial"/>
            </a:endParaRPr>
          </a:p>
        </p:txBody>
      </p:sp>
      <p:sp>
        <p:nvSpPr>
          <p:cNvPr id="303" name="Google Shape;303;p44"/>
          <p:cNvSpPr/>
          <p:nvPr/>
        </p:nvSpPr>
        <p:spPr>
          <a:xfrm>
            <a:off x="1253000" y="5868453"/>
            <a:ext cx="15553041" cy="229808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400" b="1" i="0" u="none" strike="noStrike" cap="none">
                <a:solidFill>
                  <a:srgbClr val="000000"/>
                </a:solidFill>
                <a:latin typeface="Arial"/>
                <a:ea typeface="Arial"/>
                <a:cs typeface="Arial"/>
                <a:sym typeface="Arial"/>
              </a:rPr>
              <a:t>Tipy </a:t>
            </a:r>
            <a:r>
              <a:rPr lang="en-US" sz="2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na </a:t>
            </a:r>
            <a:r>
              <a:rPr lang="en-US" sz="2400" b="1" i="0" u="none" strike="noStrike" cap="none">
                <a:solidFill>
                  <a:srgbClr val="000000"/>
                </a:solidFill>
                <a:latin typeface="Arial"/>
                <a:ea typeface="Arial"/>
                <a:cs typeface="Arial"/>
                <a:sym typeface="Arial"/>
              </a:rPr>
              <a:t>písanie poznámok!</a:t>
            </a:r>
            <a:endParaRPr sz="2000" b="0" i="0" u="none" strike="noStrike" cap="none">
              <a:solidFill>
                <a:srgbClr val="000000"/>
              </a:solidFill>
              <a:latin typeface="Arial"/>
              <a:ea typeface="Arial"/>
              <a:cs typeface="Arial"/>
              <a:sym typeface="Arial"/>
            </a:endParaRPr>
          </a:p>
          <a:p>
            <a:pPr marL="2044700" marR="0" lvl="0" indent="-477837"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Používajte grafický organizér na zápis hlavných myšlienok alebo členenie konceptu</a:t>
            </a:r>
            <a:endParaRPr sz="2000" b="0" i="0" u="none" strike="noStrike" cap="none">
              <a:solidFill>
                <a:srgbClr val="000000"/>
              </a:solidFill>
              <a:latin typeface="Arial"/>
              <a:ea typeface="Arial"/>
              <a:cs typeface="Arial"/>
              <a:sym typeface="Arial"/>
            </a:endParaRPr>
          </a:p>
          <a:p>
            <a:pPr marL="2044700" marR="0" lvl="0" indent="-477837"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Načrtnite alebo nakreslite informácie a vytvorte interaktívny zápisník s písomnými poznámkami.</a:t>
            </a:r>
            <a:endParaRPr sz="2000" b="0" i="0" u="none" strike="noStrike" cap="none">
              <a:solidFill>
                <a:srgbClr val="000000"/>
              </a:solidFill>
              <a:latin typeface="Arial"/>
              <a:ea typeface="Arial"/>
              <a:cs typeface="Arial"/>
              <a:sym typeface="Arial"/>
            </a:endParaRPr>
          </a:p>
          <a:p>
            <a:pPr marL="2044700" marR="0" lvl="0" indent="-477837"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Písanie rukou vás prinúti vynaložiť viac úsilia na preklad informácií ako písanie na počítači</a:t>
            </a:r>
            <a:endParaRPr sz="2000" b="0" i="0" u="none" strike="noStrike" cap="none">
              <a:solidFill>
                <a:srgbClr val="000000"/>
              </a:solidFill>
              <a:latin typeface="Arial"/>
              <a:ea typeface="Arial"/>
              <a:cs typeface="Arial"/>
              <a:sym typeface="Arial"/>
            </a:endParaRPr>
          </a:p>
          <a:p>
            <a:pPr marL="2044700" marR="0" lvl="0" indent="-350837" algn="just" rtl="0">
              <a:lnSpc>
                <a:spcPct val="107000"/>
              </a:lnSpc>
              <a:spcBef>
                <a:spcPts val="8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304" name="Google Shape;304;p44" descr="Čierna tabuľa obry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11818" y="6683637"/>
            <a:ext cx="780581" cy="780581"/>
          </a:xfrm>
          <a:prstGeom prst="rect">
            <a:avLst/>
          </a:prstGeom>
          <a:noFill/>
          <a:ln>
            <a:noFill/>
          </a:ln>
        </p:spPr>
      </p:pic>
      <p:pic>
        <p:nvPicPr>
          <p:cNvPr id="305" name="Google Shape;305;p44" descr="Čarbanica obr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11819" y="7381093"/>
            <a:ext cx="780580" cy="780580"/>
          </a:xfrm>
          <a:prstGeom prst="rect">
            <a:avLst/>
          </a:prstGeom>
          <a:noFill/>
          <a:ln>
            <a:noFill/>
          </a:ln>
        </p:spPr>
      </p:pic>
      <p:pic>
        <p:nvPicPr>
          <p:cNvPr id="306" name="Google Shape;306;p44" descr="Denný kalendár obry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11818" y="5908645"/>
            <a:ext cx="780581" cy="780581"/>
          </a:xfrm>
          <a:prstGeom prst="rect">
            <a:avLst/>
          </a:prstGeom>
          <a:noFill/>
          <a:ln>
            <a:noFill/>
          </a:ln>
        </p:spPr>
      </p:pic>
      <p:sp>
        <p:nvSpPr>
          <p:cNvPr id="307" name="Google Shape;307;p44"/>
          <p:cNvSpPr txBox="1"/>
          <p:nvPr/>
        </p:nvSpPr>
        <p:spPr>
          <a:xfrm>
            <a:off x="1253000" y="2809960"/>
            <a:ext cx="15552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a:solidFill>
                  <a:schemeClr val="dk1"/>
                </a:solidFill>
              </a:rPr>
              <a:t>Pozrite </a:t>
            </a:r>
            <a:r>
              <a:rPr lang="en-US" sz="2400" b="1" i="0" u="none" strike="noStrike" cap="none">
                <a:solidFill>
                  <a:schemeClr val="dk1"/>
                </a:solidFill>
                <a:latin typeface="Arial"/>
                <a:ea typeface="Arial"/>
                <a:cs typeface="Arial"/>
                <a:sym typeface="Arial"/>
              </a:rPr>
              <a:t>si </a:t>
            </a:r>
            <a:r>
              <a:rPr lang="en-US" sz="2400" b="1"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6-minutové video </a:t>
            </a:r>
            <a:r>
              <a:rPr lang="en-US" sz="2400" b="1" i="0" u="none" strike="noStrike" cap="none">
                <a:solidFill>
                  <a:schemeClr val="dk1"/>
                </a:solidFill>
                <a:latin typeface="Arial"/>
                <a:ea typeface="Arial"/>
                <a:cs typeface="Arial"/>
                <a:sym typeface="Arial"/>
              </a:rPr>
              <a:t>s pravidlami Elona Muska a zistite viac o tom, ako sa učiť rýchlejšie.</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308" name="Google Shape;308;p44" descr="Strom s koreňmi obry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84020" y="3286993"/>
            <a:ext cx="2145500" cy="2145500"/>
          </a:xfrm>
          <a:prstGeom prst="rect">
            <a:avLst/>
          </a:prstGeom>
          <a:noFill/>
          <a:ln>
            <a:noFill/>
          </a:ln>
        </p:spPr>
      </p:pic>
      <p:pic>
        <p:nvPicPr>
          <p:cNvPr id="309" name="Google Shape;309;p44" descr="Prezentácia s médiami obrys">
            <a:hlinkClick r:id="rId6"/>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42334" y="3599854"/>
            <a:ext cx="665604" cy="6656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Záver</a:t>
            </a:r>
            <a:endParaRPr sz="4400" b="1" i="0" u="none" strike="noStrike" cap="none">
              <a:solidFill>
                <a:srgbClr val="D00B24"/>
              </a:solidFill>
              <a:latin typeface="Arial"/>
              <a:ea typeface="Arial"/>
              <a:cs typeface="Arial"/>
              <a:sym typeface="Arial"/>
            </a:endParaRPr>
          </a:p>
        </p:txBody>
      </p:sp>
      <p:sp>
        <p:nvSpPr>
          <p:cNvPr id="315" name="Google Shape;315;p45"/>
          <p:cNvSpPr txBox="1"/>
          <p:nvPr/>
        </p:nvSpPr>
        <p:spPr>
          <a:xfrm>
            <a:off x="2343446" y="3021459"/>
            <a:ext cx="5886154" cy="120032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Adaptabilita je schopnosť, ktorú môžete využiť na efektívnejšie reagovanie na         neustále sa meniaci svet okolo vás.</a:t>
            </a:r>
            <a:endParaRPr/>
          </a:p>
        </p:txBody>
      </p:sp>
      <p:sp>
        <p:nvSpPr>
          <p:cNvPr id="316" name="Google Shape;316;p45"/>
          <p:cNvSpPr txBox="1"/>
          <p:nvPr/>
        </p:nvSpPr>
        <p:spPr>
          <a:xfrm>
            <a:off x="2243006" y="5413452"/>
            <a:ext cx="6166800" cy="267810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Logické myslenie pomáha analyzovať problémy, vymýšľať nápady a hľadať odpovede. Zamestnávatelia chcú zamestnancov, ktorí dokážu navrhnúť správne riešenia, ktoré sú finančne opodstatnené, uskutočniteľné a      realizovateľné.</a:t>
            </a:r>
            <a:endParaRPr sz="2400" b="0" i="0" u="none" strike="noStrike" cap="none">
              <a:solidFill>
                <a:schemeClr val="dk1"/>
              </a:solidFill>
              <a:latin typeface="Helvetica Neue"/>
              <a:ea typeface="Helvetica Neue"/>
              <a:cs typeface="Helvetica Neue"/>
              <a:sym typeface="Helvetica Neue"/>
            </a:endParaRPr>
          </a:p>
        </p:txBody>
      </p:sp>
      <p:sp>
        <p:nvSpPr>
          <p:cNvPr id="317" name="Google Shape;317;p45"/>
          <p:cNvSpPr txBox="1"/>
          <p:nvPr/>
        </p:nvSpPr>
        <p:spPr>
          <a:xfrm>
            <a:off x="10398642" y="2927381"/>
            <a:ext cx="6310800" cy="1569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Kontinuálne vzdelávanie </a:t>
            </a:r>
            <a:r>
              <a:rPr lang="en-US" sz="240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sa týka neustá</a:t>
            </a:r>
            <a:r>
              <a:rPr lang="en-US" sz="240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lej</a:t>
            </a:r>
            <a:r>
              <a:rPr lang="en-US" sz="240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sebamotivovanej a dobrovoľnej snahe o profesio</a:t>
            </a:r>
            <a:r>
              <a:rPr lang="en-US" sz="24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nálny alebo </a:t>
            </a:r>
            <a:r>
              <a:rPr lang="en-US" sz="240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osobný rozvoj.</a:t>
            </a: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b="0" i="0" u="none" strike="noStrike" cap="none">
              <a:solidFill>
                <a:schemeClr val="dk1"/>
              </a:solidFill>
              <a:latin typeface="Helvetica Neue"/>
              <a:ea typeface="Helvetica Neue"/>
              <a:cs typeface="Helvetica Neue"/>
              <a:sym typeface="Helvetica Neue"/>
            </a:endParaRPr>
          </a:p>
        </p:txBody>
      </p:sp>
      <p:sp>
        <p:nvSpPr>
          <p:cNvPr id="318" name="Google Shape;318;p45"/>
          <p:cNvSpPr txBox="1"/>
          <p:nvPr/>
        </p:nvSpPr>
        <p:spPr>
          <a:xfrm>
            <a:off x="10398642" y="5748245"/>
            <a:ext cx="6310800" cy="1569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Mäkké zručnosti sú jedinečné ľudské zručnosti, ktoré v budúcnosti nemožno nahradiť</a:t>
            </a:r>
            <a:r>
              <a:rPr lang="en-US" sz="2400">
                <a:solidFill>
                  <a:schemeClr val="dk1"/>
                </a:solidFill>
                <a:latin typeface="Helvetica Neue"/>
                <a:ea typeface="Helvetica Neue"/>
                <a:cs typeface="Helvetica Neue"/>
                <a:sym typeface="Helvetica Neue"/>
              </a:rPr>
              <a:t> </a:t>
            </a:r>
            <a:r>
              <a:rPr lang="en-US" sz="2400" b="0" i="0" u="none" strike="noStrike" cap="none">
                <a:solidFill>
                  <a:schemeClr val="dk1"/>
                </a:solidFill>
                <a:latin typeface="Helvetica Neue"/>
                <a:ea typeface="Helvetica Neue"/>
                <a:cs typeface="Helvetica Neue"/>
                <a:sym typeface="Helvetica Neue"/>
              </a:rPr>
              <a:t>robotmi alebo umelou inteligenciou (Al).</a:t>
            </a:r>
            <a:endParaRPr sz="2400" b="0" i="0" u="none" strike="noStrike" cap="none">
              <a:solidFill>
                <a:schemeClr val="dk1"/>
              </a:solidFill>
              <a:latin typeface="Helvetica Neue"/>
              <a:ea typeface="Helvetica Neue"/>
              <a:cs typeface="Helvetica Neue"/>
              <a:sym typeface="Helvetica Neue"/>
            </a:endParaRPr>
          </a:p>
        </p:txBody>
      </p:sp>
      <p:pic>
        <p:nvPicPr>
          <p:cNvPr id="319" name="Google Shape;319;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320" name="Google Shape;320;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321" name="Google Shape;321;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791877" y="2994802"/>
            <a:ext cx="467367" cy="450740"/>
          </a:xfrm>
          <a:prstGeom prst="rect">
            <a:avLst/>
          </a:prstGeom>
          <a:noFill/>
          <a:ln>
            <a:noFill/>
          </a:ln>
        </p:spPr>
      </p:pic>
      <p:pic>
        <p:nvPicPr>
          <p:cNvPr id="322" name="Google Shape;322;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821538" y="5756559"/>
            <a:ext cx="467367" cy="4507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0"/>
          <p:cNvSpPr txBox="1"/>
          <p:nvPr/>
        </p:nvSpPr>
        <p:spPr>
          <a:xfrm>
            <a:off x="3252107" y="5898969"/>
            <a:ext cx="12240986"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i="0" u="none" strike="noStrike" cap="none">
                <a:solidFill>
                  <a:srgbClr val="D00B24"/>
                </a:solidFill>
                <a:latin typeface="Arial"/>
                <a:ea typeface="Arial"/>
                <a:cs typeface="Arial"/>
                <a:sym typeface="Arial"/>
              </a:rPr>
              <a:t>Ďakujeme za pozornosť!</a:t>
            </a:r>
            <a:endParaRPr sz="8000" b="1" i="0" u="none" strike="noStrike" cap="none">
              <a:solidFill>
                <a:srgbClr val="D00B24"/>
              </a:solidFill>
              <a:latin typeface="Arial"/>
              <a:ea typeface="Arial"/>
              <a:cs typeface="Arial"/>
              <a:sym typeface="Arial"/>
            </a:endParaRPr>
          </a:p>
        </p:txBody>
      </p:sp>
      <p:sp>
        <p:nvSpPr>
          <p:cNvPr id="328" name="Google Shape;328;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Obsah</a:t>
            </a:r>
            <a:endParaRPr sz="4400" b="1" i="0" u="none" strike="noStrike" cap="none">
              <a:solidFill>
                <a:srgbClr val="D00B24"/>
              </a:solidFill>
              <a:latin typeface="Arial"/>
              <a:ea typeface="Arial"/>
              <a:cs typeface="Arial"/>
              <a:sym typeface="Arial"/>
            </a:endParaRPr>
          </a:p>
        </p:txBody>
      </p:sp>
      <p:sp>
        <p:nvSpPr>
          <p:cNvPr id="135" name="Google Shape;135;p3"/>
          <p:cNvSpPr txBox="1"/>
          <p:nvPr/>
        </p:nvSpPr>
        <p:spPr>
          <a:xfrm>
            <a:off x="2362201" y="2919517"/>
            <a:ext cx="6611700" cy="12621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Helvetica Neue"/>
                <a:ea typeface="Helvetica Neue"/>
                <a:cs typeface="Helvetica Neue"/>
                <a:sym typeface="Helvetica Neue"/>
              </a:rPr>
              <a:t>Adaptabilita</a:t>
            </a:r>
            <a:endParaRPr sz="2800" b="1"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Adaptabilita a flexibilita (na pracovisku)</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Praktické príklady</a:t>
            </a:r>
            <a:endParaRPr sz="2400" b="0" i="0" u="none" strike="noStrike" cap="none">
              <a:solidFill>
                <a:schemeClr val="dk1"/>
              </a:solidFill>
              <a:latin typeface="Helvetica Neue"/>
              <a:ea typeface="Helvetica Neue"/>
              <a:cs typeface="Helvetica Neue"/>
              <a:sym typeface="Helvetica Neue"/>
            </a:endParaRPr>
          </a:p>
        </p:txBody>
      </p:sp>
      <p:sp>
        <p:nvSpPr>
          <p:cNvPr id="136" name="Google Shape;136;p3"/>
          <p:cNvSpPr txBox="1"/>
          <p:nvPr/>
        </p:nvSpPr>
        <p:spPr>
          <a:xfrm>
            <a:off x="2362200" y="4397552"/>
            <a:ext cx="8206500" cy="23703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Helvetica Neue"/>
                <a:ea typeface="Helvetica Neue"/>
                <a:cs typeface="Helvetica Neue"/>
                <a:sym typeface="Helvetica Neue"/>
              </a:rPr>
              <a:t>Analytické myslenie</a:t>
            </a:r>
            <a:endParaRPr sz="2800" b="1"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Základy a </a:t>
            </a:r>
            <a:r>
              <a:rPr lang="en-US" sz="2400">
                <a:solidFill>
                  <a:schemeClr val="dk1"/>
                </a:solidFill>
                <a:latin typeface="Helvetica Neue"/>
                <a:ea typeface="Helvetica Neue"/>
                <a:cs typeface="Helvetica Neue"/>
                <a:sym typeface="Helvetica Neue"/>
              </a:rPr>
              <a:t>u</a:t>
            </a:r>
            <a:r>
              <a:rPr lang="en-US" sz="2400" b="0" i="0" u="none" strike="noStrike" cap="none">
                <a:solidFill>
                  <a:schemeClr val="dk1"/>
                </a:solidFill>
                <a:latin typeface="Helvetica Neue"/>
                <a:ea typeface="Helvetica Neue"/>
                <a:cs typeface="Helvetica Neue"/>
                <a:sym typeface="Helvetica Neue"/>
              </a:rPr>
              <a:t>menie myslieť</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Pasca zvaná </a:t>
            </a:r>
            <a:r>
              <a:rPr lang="en-US" sz="240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presvedčenie</a:t>
            </a:r>
            <a:r>
              <a:rPr lang="en-US" sz="2400" b="0" i="0" u="none" strike="noStrike" cap="none">
                <a:solidFill>
                  <a:schemeClr val="dk1"/>
                </a:solidFill>
                <a:latin typeface="Helvetica Neue"/>
                <a:ea typeface="Helvetica Neue"/>
                <a:cs typeface="Helvetica Neue"/>
                <a:sym typeface="Helvetica Neue"/>
              </a:rPr>
              <a:t> (viera)</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Otvorenosť, skepsa v kritickom myslení</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Povaha kritického mysliteľa</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Záverečná úvaha</a:t>
            </a:r>
            <a:endParaRPr sz="2400" b="0" i="0" u="none" strike="noStrike" cap="none">
              <a:solidFill>
                <a:schemeClr val="dk1"/>
              </a:solidFill>
              <a:latin typeface="Helvetica Neue"/>
              <a:ea typeface="Helvetica Neue"/>
              <a:cs typeface="Helvetica Neue"/>
              <a:sym typeface="Helvetica Neue"/>
            </a:endParaRPr>
          </a:p>
        </p:txBody>
      </p:sp>
      <p:sp>
        <p:nvSpPr>
          <p:cNvPr id="137" name="Google Shape;137;p3"/>
          <p:cNvSpPr txBox="1"/>
          <p:nvPr/>
        </p:nvSpPr>
        <p:spPr>
          <a:xfrm>
            <a:off x="2336490" y="6864416"/>
            <a:ext cx="9093510" cy="163117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Helvetica Neue"/>
                <a:ea typeface="Helvetica Neue"/>
                <a:cs typeface="Helvetica Neue"/>
                <a:sym typeface="Helvetica Neue"/>
              </a:rPr>
              <a:t>Kontinuálne vzdelávanie a stratégie učenia sa </a:t>
            </a:r>
            <a:endParaRPr sz="2800" b="1"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Základy kontinuálneho vzdelávania</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Odnaučenie sa (unlearning)</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Stratégie učenia sa</a:t>
            </a:r>
            <a:endParaRPr sz="2400" b="0" i="0" u="none" strike="noStrike" cap="none">
              <a:solidFill>
                <a:schemeClr val="dk1"/>
              </a:solidFill>
              <a:latin typeface="Helvetica Neue"/>
              <a:ea typeface="Helvetica Neue"/>
              <a:cs typeface="Helvetica Neue"/>
              <a:sym typeface="Helvetica Neue"/>
            </a:endParaRPr>
          </a:p>
        </p:txBody>
      </p:sp>
      <p:pic>
        <p:nvPicPr>
          <p:cNvPr id="138" name="Google Shape;138;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39" name="Google Shape;13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40" name="Google Shape;14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6903268"/>
            <a:ext cx="467367" cy="450740"/>
          </a:xfrm>
          <a:prstGeom prst="rect">
            <a:avLst/>
          </a:prstGeom>
          <a:noFill/>
          <a:ln>
            <a:noFill/>
          </a:ln>
        </p:spPr>
      </p:pic>
      <p:pic>
        <p:nvPicPr>
          <p:cNvPr id="141" name="Google Shape;141;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1480456" y="1707059"/>
            <a:ext cx="115062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1.1 ADAPTABILITA A FLEXIBILITA </a:t>
            </a:r>
            <a:endParaRPr sz="4400" b="1" i="0" u="none" strike="noStrike" cap="none">
              <a:solidFill>
                <a:srgbClr val="D00B24"/>
              </a:solidFill>
              <a:latin typeface="Arial"/>
              <a:ea typeface="Arial"/>
              <a:cs typeface="Arial"/>
              <a:sym typeface="Arial"/>
            </a:endParaRPr>
          </a:p>
        </p:txBody>
      </p:sp>
      <p:sp>
        <p:nvSpPr>
          <p:cNvPr id="148" name="Google Shape;148;p29"/>
          <p:cNvSpPr txBox="1"/>
          <p:nvPr/>
        </p:nvSpPr>
        <p:spPr>
          <a:xfrm>
            <a:off x="1380306" y="2762543"/>
            <a:ext cx="15717900" cy="4833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Adaptabilita je schopnosť byť flexibilný a prispôsobiť sa meniacim sa faktorom, podmienkam alebo prostrediu. Adaptabilita je na pracovisku vysoko cenenou zručnosťou. Pozrite si postrehy a myšlienky vedúcich pracovníkov (lídrov) z celého sveta o adaptabilite a budúcnosti práce v </a:t>
            </a:r>
            <a:r>
              <a:rPr lang="en-US" sz="28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mini-dokumentárnom filme</a:t>
            </a:r>
            <a:r>
              <a:rPr lang="en-US" sz="2800" b="0" i="0" u="none" strike="noStrike" cap="none">
                <a:solidFill>
                  <a:srgbClr val="000000"/>
                </a:solidFill>
                <a:latin typeface="Arial"/>
                <a:ea typeface="Arial"/>
                <a:cs typeface="Arial"/>
                <a:sym typeface="Arial"/>
              </a:rPr>
              <a:t>. Pre  niektorých ľudí môže byť adaptácia jednoduchá, zatiaľ čo pre iných môže byť zložitejšia. Ak </a:t>
            </a:r>
            <a:r>
              <a:rPr lang="en-US" sz="2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chcete</a:t>
            </a:r>
            <a:r>
              <a:rPr lang="en-US" sz="2800" b="0" i="0" u="none" strike="noStrike" cap="none">
                <a:solidFill>
                  <a:srgbClr val="000000"/>
                </a:solidFill>
                <a:latin typeface="Arial"/>
                <a:ea typeface="Arial"/>
                <a:cs typeface="Arial"/>
                <a:sym typeface="Arial"/>
              </a:rPr>
              <a:t> túto zručnosť v sebe rozvíjať, zvážte budovanie sebadôvery, vnímanie inej perspektívy a uvedomte si, že neúspech je súčasťou života. </a:t>
            </a: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Adaptabilita a flexibilita sú dva veľmi podobné pojmy, ktoré sa mierne odlišujú. Ak chcete byť adaptabilný, musíte byť flexibilný, ale ak ste flexibilný, nemusí to nevyhnutne znamenať, že ste adaptabilný. Inými slovami, flexibilita je súčasťou adaptability. Byť flexibilný v živote znamená, že môžete meniť svoje plány a ľahko sa prispôsobovať novým situáciám.</a:t>
            </a:r>
            <a:endParaRPr sz="2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1.2 ADAPTABILITA NA PRACOVISKU</a:t>
            </a:r>
            <a:endParaRPr sz="4400" b="1" i="0" u="none" strike="noStrike" cap="none">
              <a:solidFill>
                <a:srgbClr val="D00B24"/>
              </a:solidFill>
              <a:latin typeface="Arial"/>
              <a:ea typeface="Arial"/>
              <a:cs typeface="Arial"/>
              <a:sym typeface="Arial"/>
            </a:endParaRPr>
          </a:p>
        </p:txBody>
      </p:sp>
      <p:sp>
        <p:nvSpPr>
          <p:cNvPr id="154" name="Google Shape;154;p30"/>
          <p:cNvSpPr txBox="1"/>
          <p:nvPr/>
        </p:nvSpPr>
        <p:spPr>
          <a:xfrm>
            <a:off x="1192251" y="2637077"/>
            <a:ext cx="15903600" cy="569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Adaptabilita na pracovisku </a:t>
            </a:r>
            <a:r>
              <a:rPr lang="en-US" sz="2800">
                <a:latin typeface="Helvetica Neue"/>
                <a:ea typeface="Helvetica Neue"/>
                <a:cs typeface="Helvetica Neue"/>
                <a:sym typeface="Helvetica Neue"/>
              </a:rPr>
              <a:t>predstavuje</a:t>
            </a:r>
            <a:r>
              <a:rPr lang="en-US" sz="2800" b="0" i="0" u="none" strike="noStrike" cap="none">
                <a:solidFill>
                  <a:srgbClr val="000000"/>
                </a:solidFill>
                <a:latin typeface="Helvetica Neue"/>
                <a:ea typeface="Helvetica Neue"/>
                <a:cs typeface="Helvetica Neue"/>
                <a:sym typeface="Helvetica Neue"/>
              </a:rPr>
              <a:t> schopnosť efektívne reagovať na rôzne scenáre a výzvy priamo na pracovisku. </a:t>
            </a:r>
            <a:r>
              <a:rPr lang="en-US" sz="2800" b="0" i="0" u="none" strike="noStrike" cap="none">
                <a:solidFill>
                  <a:srgbClr val="000000"/>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Byť prispôsobivý v práci vám pomôže reagovať na nové situácie, nové úlohy, nové projekty a nových klientov.</a:t>
            </a:r>
            <a:r>
              <a:rPr lang="en-US" sz="2800" b="0" i="0" u="none" strike="noStrike" cap="none">
                <a:solidFill>
                  <a:srgbClr val="000000"/>
                </a:solidFill>
                <a:latin typeface="Helvetica Neue"/>
                <a:ea typeface="Helvetica Neue"/>
                <a:cs typeface="Helvetica Neue"/>
                <a:sym typeface="Helvetica Neue"/>
              </a:rPr>
              <a:t> Naučiť sa byť v práci adaptabilnejší si vyžaduje čas a sústredenie, ide skôr o cestu ako o konečný výsledok. Učenie sa mäkkým zručnostiam, ako je adaptabilita, nie je tak merateľné ako pri tvrdých zručnostiach, ale pre váš úspech môže urobiť rovnako veľa ak nie viac, ak ste vedúcim pracovníkom lídrom“ alebo členom tímu.</a:t>
            </a:r>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Adaptabilní ľudia si vytvárajú cielené zručnosti, procesy a rámce, ktoré im umožňujú rýchlo a efektívne riešiť  rôzne situácie podľa toho, ako sa vyskytnú. Keď si túto zručnosť osvojíte, budete schopní čeliť každej zmene, ktorá vám príde do cesty. Centrum pre kreatívne vedenie rozdeľuje  adaptabilitu do 3 kategórií: kognitívna adaptabilita, emocionálna adaptabilita, a osobnostná adaptabilita. </a:t>
            </a: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1.3 FLEXIBILITA NA PRACOVISKU</a:t>
            </a:r>
            <a:endParaRPr sz="4400" b="1" i="0" u="none" strike="noStrike" cap="none">
              <a:solidFill>
                <a:srgbClr val="D00B24"/>
              </a:solidFill>
              <a:latin typeface="Arial"/>
              <a:ea typeface="Arial"/>
              <a:cs typeface="Arial"/>
              <a:sym typeface="Arial"/>
            </a:endParaRPr>
          </a:p>
        </p:txBody>
      </p:sp>
      <p:sp>
        <p:nvSpPr>
          <p:cNvPr id="160" name="Google Shape;160;p31"/>
          <p:cNvSpPr txBox="1"/>
          <p:nvPr/>
        </p:nvSpPr>
        <p:spPr>
          <a:xfrm>
            <a:off x="1343298" y="2780768"/>
            <a:ext cx="15903600" cy="526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Flexibilita na pracovisku je schopnosť vyhodnotiť udalosti a prispôsobiť sa úlohám ponúkanej práce. </a:t>
            </a:r>
            <a:r>
              <a:rPr lang="en-US" sz="2400" b="0"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Flexibilita na pracovisku </a:t>
            </a:r>
            <a:r>
              <a:rPr lang="en-US" sz="2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je</a:t>
            </a:r>
            <a:r>
              <a:rPr lang="en-US" sz="2800" b="0" i="0" u="none" strike="noStrike" cap="none">
                <a:solidFill>
                  <a:srgbClr val="000000"/>
                </a:solidFill>
                <a:latin typeface="Arial"/>
                <a:ea typeface="Arial"/>
                <a:cs typeface="Arial"/>
                <a:sym typeface="Arial"/>
              </a:rPr>
              <a:t> tiež pracovná dohoda, v rámci ktorej má zamestnanec možnosť sa rozhodnúť, kde chce pracovať, v akom čase bude pracovať a ako bude pracovať. Príklady, z ktorých majú prospech obidve strany (zamestnávateľ-zamestnanec)</a:t>
            </a:r>
            <a:r>
              <a:rPr lang="en-US" sz="2800"/>
              <a:t>,</a:t>
            </a:r>
            <a:r>
              <a:rPr lang="en-US" sz="2800" b="0" i="0" u="none" strike="noStrike" cap="none">
                <a:solidFill>
                  <a:srgbClr val="000000"/>
                </a:solidFill>
                <a:latin typeface="Arial"/>
                <a:ea typeface="Arial"/>
                <a:cs typeface="Arial"/>
                <a:sym typeface="Arial"/>
              </a:rPr>
              <a:t> sú rovnováha medzi pracovným a súkromným životom, zvýšená produktivita a </a:t>
            </a:r>
            <a:r>
              <a:rPr lang="en-US" sz="2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lepši</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a:t>
            </a:r>
            <a:r>
              <a:rPr lang="en-US" sz="2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reakcia</a:t>
            </a:r>
            <a:r>
              <a:rPr lang="en-US" sz="2800" b="0" i="0" u="none" strike="noStrike" cap="none">
                <a:solidFill>
                  <a:srgbClr val="000000"/>
                </a:solidFill>
                <a:latin typeface="Arial"/>
                <a:ea typeface="Arial"/>
                <a:cs typeface="Arial"/>
                <a:sym typeface="Arial"/>
              </a:rPr>
              <a:t> na zmeny. Manažéri a vedúci pracovníci (lídri) na celom svete prechádzajú z tradičného spôsobu práce na nové a moderné spôsoby. Napríklad možnosť práce z domu, nezávislosť na pracovisku alebo praca na dohodu o pracovnej činnosti.</a:t>
            </a:r>
            <a:endParaRPr sz="2800" b="0" i="0" u="none" strike="noStrike" cap="none">
              <a:solidFill>
                <a:srgbClr val="FF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Malé podniky majú tendenciu sa prispôsobiť </a:t>
            </a:r>
            <a:r>
              <a:rPr lang="en-US" sz="2800"/>
              <a:t>a  zavádzať </a:t>
            </a:r>
            <a:r>
              <a:rPr lang="en-US" sz="2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flexibilitu</a:t>
            </a:r>
            <a:r>
              <a:rPr lang="en-US" sz="2800" b="0" i="0" u="none" strike="noStrike" cap="none">
                <a:solidFill>
                  <a:srgbClr val="000000"/>
                </a:solidFill>
                <a:latin typeface="Arial"/>
                <a:ea typeface="Arial"/>
                <a:cs typeface="Arial"/>
                <a:sym typeface="Arial"/>
              </a:rPr>
              <a:t> na pracovisku, pretože sa snažia znížiť náklady, pokiaľ ide o výdavky na služby (technickú infraštruktúru) a nájomné, vzhľadom k tomu že ich prevádzka nie je taká veľká a riadia malý počet ľudí.</a:t>
            </a: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1.4 PRAKTICKÉ PRÍKLADY</a:t>
            </a:r>
            <a:endParaRPr sz="4400" b="1" i="0" u="none" strike="noStrike" cap="none">
              <a:solidFill>
                <a:srgbClr val="D00B24"/>
              </a:solidFill>
              <a:latin typeface="Arial"/>
              <a:ea typeface="Arial"/>
              <a:cs typeface="Arial"/>
              <a:sym typeface="Arial"/>
            </a:endParaRPr>
          </a:p>
        </p:txBody>
      </p:sp>
      <p:sp>
        <p:nvSpPr>
          <p:cNvPr id="166" name="Google Shape;166;p32"/>
          <p:cNvSpPr txBox="1"/>
          <p:nvPr/>
        </p:nvSpPr>
        <p:spPr>
          <a:xfrm>
            <a:off x="1447800" y="2610951"/>
            <a:ext cx="15803934" cy="52711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Odpovedzte na nasledujúce otázky, aby ste zistili, aká je vaša schopnosť adaptability:</a:t>
            </a:r>
            <a:endParaRPr sz="28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Viete prijať radu?</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Dokážete sa ľahko prispôsobiť novým situáciám?</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Dokážete zniesť kritiku?</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Ste smoliar?</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Chcete mať vždy posledné slovo?</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Máte pocit, že neznesiete, keď vám niekto odporuje?</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Znevažujete návrhy druhých?</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Máte pocit, že netolerujete kritiku? (Jackson et. al., 2000) </a:t>
            </a:r>
            <a:endParaRPr/>
          </a:p>
          <a:p>
            <a:pPr marL="0" marR="0" lvl="0" indent="0" algn="just" rtl="0">
              <a:lnSpc>
                <a:spcPct val="100000"/>
              </a:lnSpc>
              <a:spcBef>
                <a:spcPts val="800"/>
              </a:spcBef>
              <a:spcAft>
                <a:spcPts val="0"/>
              </a:spcAft>
              <a:buNone/>
            </a:pPr>
            <a:r>
              <a:rPr lang="en-US" sz="2800" b="0" i="0" u="none" strike="noStrike" cap="none">
                <a:solidFill>
                  <a:srgbClr val="000000"/>
                </a:solidFill>
                <a:latin typeface="Helvetica Neue"/>
                <a:ea typeface="Helvetica Neue"/>
                <a:cs typeface="Helvetica Neue"/>
                <a:sym typeface="Helvetica Neue"/>
              </a:rPr>
              <a:t>Ak ste odpovedali "nie" na otázky 1 - 3, pripočítajte si 1 bod a za každé "áno" na otázky 4 - 8 si pripočítajte 1 bod. Vyššie skóre by mohlo svedčiť o menej adaptabilnom a rigidnejšom spôsobe myslenia.</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1.4 PRAKTICKÉ PRÍKLADY  </a:t>
            </a:r>
            <a:endParaRPr/>
          </a:p>
        </p:txBody>
      </p:sp>
      <p:sp>
        <p:nvSpPr>
          <p:cNvPr id="172" name="Google Shape;172;p33"/>
          <p:cNvSpPr txBox="1"/>
          <p:nvPr/>
        </p:nvSpPr>
        <p:spPr>
          <a:xfrm>
            <a:off x="1447800" y="2610951"/>
            <a:ext cx="15804000" cy="4402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Pozrite si niekoľko príkladov, ako môžete budovať, zdokonaľovať a rozvíjať svoje schopnosti adaptability prostredníctvom cvičení a praxe:</a:t>
            </a:r>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1" u="none" strike="noStrike" cap="none">
                <a:solidFill>
                  <a:srgbClr val="000000"/>
                </a:solidFill>
                <a:latin typeface="Helvetica Neue"/>
                <a:ea typeface="Helvetica Neue"/>
                <a:cs typeface="Helvetica Neue"/>
                <a:sym typeface="Helvetica Neue"/>
              </a:rPr>
              <a:t>Príklad: </a:t>
            </a:r>
            <a:r>
              <a:rPr lang="en-US" sz="2800" b="0" i="1" u="none" strike="noStrike" cap="none">
                <a:solidFill>
                  <a:srgbClr val="000000"/>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Nechajte svoje ego za dverami</a:t>
            </a:r>
            <a:endParaRPr sz="2800" b="0" i="1"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Váš tím nedávno usporiadal kreatívny brainstorming, ale váš nápad nebol vybraný. Je normálne cítiť sa sklamaný. Ale namiesto toho, aby ste z toho zostali smutní, môžete sa rozhodnúť nechať to tak. Nechajte svoje ego za dverami a prijmite nápad, s ktorým sa váš tím rozhodol pokračovať. Týmto spôsobom vytvárate bezpečie pre ostatných, aby mohli vyjadriť svoju kreativitu unikátnejším nápadom. Zároveň sa učíte, že existuje viacero riešení problému a vy sa môžete prispôsobiť bez ohľadu na to, ktoré z nich sa posunie dopredu.</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p:nvPr/>
        </p:nvSpPr>
        <p:spPr>
          <a:xfrm>
            <a:off x="1288808" y="716239"/>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2.1 ANALYTICKÉ MYSLENIE V SKRATKE</a:t>
            </a:r>
            <a:endParaRPr sz="4400" b="1" i="0" u="none" strike="noStrike" cap="none">
              <a:solidFill>
                <a:srgbClr val="D00B24"/>
              </a:solidFill>
              <a:latin typeface="Arial"/>
              <a:ea typeface="Arial"/>
              <a:cs typeface="Arial"/>
              <a:sym typeface="Arial"/>
            </a:endParaRPr>
          </a:p>
        </p:txBody>
      </p:sp>
      <p:sp>
        <p:nvSpPr>
          <p:cNvPr id="178" name="Google Shape;178;p34"/>
          <p:cNvSpPr txBox="1"/>
          <p:nvPr/>
        </p:nvSpPr>
        <p:spPr>
          <a:xfrm>
            <a:off x="1288808" y="2399567"/>
            <a:ext cx="16147200" cy="5941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“V priemere asi štyridsať percent ľudskej mysle tvoria údaje, tridsať percent informácie, dvadsať percent vedomosti, desať percent porozumenie a prakticky žiadna múdrosť ” </a:t>
            </a:r>
            <a:r>
              <a:rPr lang="en-US" sz="2000" b="0" i="0" u="none" strike="noStrike" cap="none">
                <a:solidFill>
                  <a:srgbClr val="000000"/>
                </a:solidFill>
                <a:latin typeface="Calibri"/>
                <a:ea typeface="Calibri"/>
                <a:cs typeface="Calibri"/>
                <a:sym typeface="Calibri"/>
              </a:rPr>
              <a:t>(Ackoff,  1989,  3).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Údaj (Data) - </a:t>
            </a:r>
            <a:r>
              <a:rPr lang="en-US" sz="2000" b="0" i="0" u="none" strike="noStrike" cap="none">
                <a:solidFill>
                  <a:srgbClr val="000000"/>
                </a:solidFill>
                <a:latin typeface="Calibri"/>
                <a:ea typeface="Calibri"/>
                <a:cs typeface="Calibri"/>
                <a:sym typeface="Calibri"/>
              </a:rPr>
              <a:t> je reprezentované sériou náhodných bodov, ktoré môžu niečo znamenať – alebo neznamenajú </a:t>
            </a:r>
            <a:r>
              <a:rPr lang="en-US" sz="20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nič</a:t>
            </a:r>
            <a:r>
              <a:rPr lang="en-US" sz="2000" b="0" i="0" u="none" strike="noStrike" cap="none">
                <a:solidFill>
                  <a:srgbClr val="000000"/>
                </a:solidFill>
                <a:latin typeface="Calibri"/>
                <a:ea typeface="Calibri"/>
                <a:cs typeface="Calibri"/>
                <a:sym typeface="Calibri"/>
              </a:rPr>
              <a:t>. </a:t>
            </a:r>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Informácia (Information) –</a:t>
            </a:r>
            <a:r>
              <a:rPr lang="en-US" sz="2000" b="0" i="0" u="none" strike="noStrike" cap="none">
                <a:solidFill>
                  <a:srgbClr val="000000"/>
                </a:solidFill>
                <a:latin typeface="Calibri"/>
                <a:ea typeface="Calibri"/>
                <a:cs typeface="Calibri"/>
                <a:sym typeface="Calibri"/>
              </a:rPr>
              <a:t> je miesto, kde sa aplikuje význam alebo vzťah do surového materiálu.  To sa označuje použitím rôznych farieb  na bodkách. </a:t>
            </a:r>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Vedomosť (Knowledge) –</a:t>
            </a:r>
            <a:r>
              <a:rPr lang="en-US" sz="2000" b="0" i="0" u="none" strike="noStrike" cap="none">
                <a:solidFill>
                  <a:srgbClr val="000000"/>
                </a:solidFill>
                <a:latin typeface="Calibri"/>
                <a:ea typeface="Calibri"/>
                <a:cs typeface="Calibri"/>
                <a:sym typeface="Calibri"/>
              </a:rPr>
              <a:t> získavame, keď si dokážeme zapamätať informácie, napr. štandardné tabuľky násobenia alebo časy východu a západu slnka v danom mesiaci. Keď získavame vedomosti, začíname dávať veciam zmysel a vytvárať súvislosti medzi rôznymi informáciami.</a:t>
            </a:r>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Vhľad (Insight) – </a:t>
            </a:r>
            <a:r>
              <a:rPr lang="en-US" sz="2000" b="0" i="0" u="none" strike="noStrike" cap="none">
                <a:solidFill>
                  <a:srgbClr val="000000"/>
                </a:solidFill>
                <a:latin typeface="Calibri"/>
                <a:ea typeface="Calibri"/>
                <a:cs typeface="Calibri"/>
                <a:sym typeface="Calibri"/>
              </a:rPr>
              <a:t>je úroveň, na ktorej sa údaje stávajú skutočne užitočnými. Vhľad je schopnosť syntetizovať poznatky s cieľom získať hlboké pochopenie problému. S pochopením prichádza perspektíva.  </a:t>
            </a:r>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Múdrosť (Wisdom)</a:t>
            </a:r>
            <a:r>
              <a:rPr lang="en-US" sz="2000" b="0" i="0" u="none" strike="noStrike" cap="none">
                <a:solidFill>
                  <a:srgbClr val="000000"/>
                </a:solidFill>
                <a:latin typeface="Calibri"/>
                <a:ea typeface="Calibri"/>
                <a:cs typeface="Calibri"/>
                <a:sym typeface="Calibri"/>
              </a:rPr>
              <a:t> – je schopnosť využívať poznatky na uľahčenie rozhodovania na základe </a:t>
            </a:r>
            <a:r>
              <a:rPr lang="en-US" sz="20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informácií</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179" name="Google Shape;179;p34" descr="Data To Wisdom Via Information, Knowledge &amp; Insight. - Information Factory  Information Factor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30382" y="3236678"/>
            <a:ext cx="8171918" cy="2474159"/>
          </a:xfrm>
          <a:prstGeom prst="rect">
            <a:avLst/>
          </a:prstGeom>
          <a:noFill/>
          <a:ln>
            <a:noFill/>
          </a:ln>
        </p:spPr>
      </p:pic>
      <p:sp>
        <p:nvSpPr>
          <p:cNvPr id="180" name="Google Shape;180;p34"/>
          <p:cNvSpPr txBox="1"/>
          <p:nvPr/>
        </p:nvSpPr>
        <p:spPr>
          <a:xfrm>
            <a:off x="5534944" y="5710837"/>
            <a:ext cx="781529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Original graphic by Hugh MacLeod @hughcards, extended by David Sommerville @smrvl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2710</Words>
  <Application>Microsoft Office PowerPoint</Application>
  <PresentationFormat>Personalizado</PresentationFormat>
  <Paragraphs>166</Paragraphs>
  <Slides>22</Slides>
  <Notes>22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22</vt:i4>
      </vt:variant>
    </vt:vector>
  </HeadingPairs>
  <TitlesOfParts>
    <vt:vector size="29" baseType="lpstr">
      <vt:lpstr>Tahoma</vt:lpstr>
      <vt:lpstr>Arial</vt:lpstr>
      <vt:lpstr>Helvetica Neue</vt:lpstr>
      <vt:lpstr>Courier New</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Álvaro Matilla</cp:lastModifiedBy>
  <cp:revision>1</cp:revision>
  <dcterms:created xsi:type="dcterms:W3CDTF">2022-05-13T08:01:25Z</dcterms:created>
  <dcterms:modified xsi:type="dcterms:W3CDTF">2023-05-24T09:56:33Z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