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8288000" cy="10287000"/>
  <p:notesSz cx="18288000" cy="10287000"/>
  <p:embeddedFontLst>
    <p:embeddedFont>
      <p:font typeface="Helvetica Neue" panose="020B0604020202020204" charset="0"/>
      <p:regular r:id="rId19"/>
      <p:bold r:id="rId20"/>
      <p:italic r:id="rId21"/>
      <p:boldItalic r:id="rId22"/>
    </p:embeddedFont>
    <p:embeddedFont>
      <p:font typeface="Tahoma" panose="020B0604030504040204" pitchFamily="3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im6/nRT1qkgAzJDMtMtKWpJCQI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514" y="5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10: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11: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2: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3: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1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15: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6: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7: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8: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7"/>
          <p:cNvSpPr txBox="1"/>
          <p:nvPr/>
        </p:nvSpPr>
        <p:spPr>
          <a:xfrm>
            <a:off x="5029200" y="9182100"/>
            <a:ext cx="122682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s-E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6"/>
        <p:cNvGrpSpPr/>
        <p:nvPr/>
      </p:nvGrpSpPr>
      <p:grpSpPr>
        <a:xfrm>
          <a:off x="0" y="0"/>
          <a:ext cx="0" cy="0"/>
          <a:chOff x="0" y="0"/>
          <a:chExt cx="0" cy="0"/>
        </a:xfrm>
      </p:grpSpPr>
      <p:sp>
        <p:nvSpPr>
          <p:cNvPr id="67" name="Google Shape;67;p27"/>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27"/>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Google Shape;69;p27"/>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27"/>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1" name="Google Shape;71;p27"/>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2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2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2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75"/>
        <p:cNvGrpSpPr/>
        <p:nvPr/>
      </p:nvGrpSpPr>
      <p:grpSpPr>
        <a:xfrm>
          <a:off x="0" y="0"/>
          <a:ext cx="0" cy="0"/>
          <a:chOff x="0" y="0"/>
          <a:chExt cx="0" cy="0"/>
        </a:xfrm>
      </p:grpSpPr>
      <p:sp>
        <p:nvSpPr>
          <p:cNvPr id="76" name="Google Shape;76;p28"/>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2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2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2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0"/>
        <p:cNvGrpSpPr/>
        <p:nvPr/>
      </p:nvGrpSpPr>
      <p:grpSpPr>
        <a:xfrm>
          <a:off x="0" y="0"/>
          <a:ext cx="0" cy="0"/>
          <a:chOff x="0" y="0"/>
          <a:chExt cx="0" cy="0"/>
        </a:xfrm>
      </p:grpSpPr>
      <p:sp>
        <p:nvSpPr>
          <p:cNvPr id="81" name="Google Shape;81;p29"/>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29"/>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29"/>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84"/>
        <p:cNvGrpSpPr/>
        <p:nvPr/>
      </p:nvGrpSpPr>
      <p:grpSpPr>
        <a:xfrm>
          <a:off x="0" y="0"/>
          <a:ext cx="0" cy="0"/>
          <a:chOff x="0" y="0"/>
          <a:chExt cx="0" cy="0"/>
        </a:xfrm>
      </p:grpSpPr>
      <p:sp>
        <p:nvSpPr>
          <p:cNvPr id="85" name="Google Shape;85;p30"/>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30"/>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30"/>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8" name="Google Shape;88;p3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3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3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1"/>
        <p:cNvGrpSpPr/>
        <p:nvPr/>
      </p:nvGrpSpPr>
      <p:grpSpPr>
        <a:xfrm>
          <a:off x="0" y="0"/>
          <a:ext cx="0" cy="0"/>
          <a:chOff x="0" y="0"/>
          <a:chExt cx="0" cy="0"/>
        </a:xfrm>
      </p:grpSpPr>
      <p:sp>
        <p:nvSpPr>
          <p:cNvPr id="92" name="Google Shape;92;p31"/>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31"/>
          <p:cNvSpPr>
            <a:spLocks noGrp="1"/>
          </p:cNvSpPr>
          <p:nvPr>
            <p:ph type="pic" idx="2"/>
          </p:nvPr>
        </p:nvSpPr>
        <p:spPr>
          <a:xfrm>
            <a:off x="7775575" y="1481138"/>
            <a:ext cx="9258300" cy="7310437"/>
          </a:xfrm>
          <a:prstGeom prst="rect">
            <a:avLst/>
          </a:prstGeom>
          <a:noFill/>
          <a:ln>
            <a:noFill/>
          </a:ln>
        </p:spPr>
      </p:sp>
      <p:sp>
        <p:nvSpPr>
          <p:cNvPr id="94" name="Google Shape;94;p31"/>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5" name="Google Shape;95;p3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3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3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8"/>
        <p:cNvGrpSpPr/>
        <p:nvPr/>
      </p:nvGrpSpPr>
      <p:grpSpPr>
        <a:xfrm>
          <a:off x="0" y="0"/>
          <a:ext cx="0" cy="0"/>
          <a:chOff x="0" y="0"/>
          <a:chExt cx="0" cy="0"/>
        </a:xfrm>
      </p:grpSpPr>
      <p:sp>
        <p:nvSpPr>
          <p:cNvPr id="99" name="Google Shape;99;p32"/>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32"/>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3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3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3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4"/>
        <p:cNvGrpSpPr/>
        <p:nvPr/>
      </p:nvGrpSpPr>
      <p:grpSpPr>
        <a:xfrm>
          <a:off x="0" y="0"/>
          <a:ext cx="0" cy="0"/>
          <a:chOff x="0" y="0"/>
          <a:chExt cx="0" cy="0"/>
        </a:xfrm>
      </p:grpSpPr>
      <p:sp>
        <p:nvSpPr>
          <p:cNvPr id="105" name="Google Shape;105;p33"/>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Google Shape;106;p33"/>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3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3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3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21"/>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21"/>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7" name="Google Shape;17;p21"/>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1"/>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1"/>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22"/>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2"/>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 name="Google Shape;23;p22"/>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4" name="Google Shape;24;p22"/>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2"/>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22"/>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23"/>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3"/>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23"/>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2"/>
        <p:cNvGrpSpPr/>
        <p:nvPr/>
      </p:nvGrpSpPr>
      <p:grpSpPr>
        <a:xfrm>
          <a:off x="0" y="0"/>
          <a:ext cx="0" cy="0"/>
          <a:chOff x="0" y="0"/>
          <a:chExt cx="0" cy="0"/>
        </a:xfrm>
      </p:grpSpPr>
      <p:sp>
        <p:nvSpPr>
          <p:cNvPr id="33" name="Google Shape;33;p24"/>
          <p:cNvSpPr txBox="1"/>
          <p:nvPr/>
        </p:nvSpPr>
        <p:spPr>
          <a:xfrm>
            <a:off x="4953000" y="9182100"/>
            <a:ext cx="123444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s-E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41"/>
        <p:cNvGrpSpPr/>
        <p:nvPr/>
      </p:nvGrpSpPr>
      <p:grpSpPr>
        <a:xfrm>
          <a:off x="0" y="0"/>
          <a:ext cx="0" cy="0"/>
          <a:chOff x="0" y="0"/>
          <a:chExt cx="0" cy="0"/>
        </a:xfrm>
      </p:grpSpPr>
      <p:sp>
        <p:nvSpPr>
          <p:cNvPr id="42" name="Google Shape;42;p19"/>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19"/>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4" name="Google Shape;44;p19"/>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9"/>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19"/>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47"/>
        <p:cNvGrpSpPr/>
        <p:nvPr/>
      </p:nvGrpSpPr>
      <p:grpSpPr>
        <a:xfrm>
          <a:off x="0" y="0"/>
          <a:ext cx="0" cy="0"/>
          <a:chOff x="0" y="0"/>
          <a:chExt cx="0" cy="0"/>
        </a:xfrm>
      </p:grpSpPr>
      <p:sp>
        <p:nvSpPr>
          <p:cNvPr id="48" name="Google Shape;48;p20"/>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20"/>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2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2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2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53"/>
        <p:cNvGrpSpPr/>
        <p:nvPr/>
      </p:nvGrpSpPr>
      <p:grpSpPr>
        <a:xfrm>
          <a:off x="0" y="0"/>
          <a:ext cx="0" cy="0"/>
          <a:chOff x="0" y="0"/>
          <a:chExt cx="0" cy="0"/>
        </a:xfrm>
      </p:grpSpPr>
      <p:sp>
        <p:nvSpPr>
          <p:cNvPr id="54" name="Google Shape;54;p25"/>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25"/>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6" name="Google Shape;56;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9"/>
        <p:cNvGrpSpPr/>
        <p:nvPr/>
      </p:nvGrpSpPr>
      <p:grpSpPr>
        <a:xfrm>
          <a:off x="0" y="0"/>
          <a:ext cx="0" cy="0"/>
          <a:chOff x="0" y="0"/>
          <a:chExt cx="0" cy="0"/>
        </a:xfrm>
      </p:grpSpPr>
      <p:sp>
        <p:nvSpPr>
          <p:cNvPr id="60" name="Google Shape;60;p26"/>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26"/>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26"/>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2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4.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6"/>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076210" y="2308143"/>
            <a:ext cx="6134099" cy="2695574"/>
          </a:xfrm>
          <a:prstGeom prst="rect">
            <a:avLst/>
          </a:prstGeom>
          <a:noFill/>
          <a:ln>
            <a:noFill/>
          </a:ln>
        </p:spPr>
      </p:pic>
      <p:pic>
        <p:nvPicPr>
          <p:cNvPr id="7" name="Google Shape;7;p16"/>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024235" y="0"/>
            <a:ext cx="590549" cy="704449"/>
          </a:xfrm>
          <a:prstGeom prst="rect">
            <a:avLst/>
          </a:prstGeom>
          <a:noFill/>
          <a:ln>
            <a:noFill/>
          </a:ln>
        </p:spPr>
      </p:pic>
      <p:pic>
        <p:nvPicPr>
          <p:cNvPr id="8" name="Google Shape;8;p16"/>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pic>
        <p:nvPicPr>
          <p:cNvPr id="9" name="Google Shape;9;p16"/>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10" name="Google Shape;10;p16"/>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16"/>
          <p:cNvSpPr txBox="1">
            <a:spLocks noGrp="1"/>
          </p:cNvSpPr>
          <p:nvPr>
            <p:ph type="ftr" idx="11"/>
          </p:nvPr>
        </p:nvSpPr>
        <p:spPr>
          <a:xfrm>
            <a:off x="4966523" y="9236339"/>
            <a:ext cx="12185015" cy="69570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pic>
        <p:nvPicPr>
          <p:cNvPr id="35" name="Google Shape;35;p18"/>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13948842" y="685682"/>
            <a:ext cx="3314699" cy="1457324"/>
          </a:xfrm>
          <a:prstGeom prst="rect">
            <a:avLst/>
          </a:prstGeom>
          <a:noFill/>
          <a:ln>
            <a:noFill/>
          </a:ln>
        </p:spPr>
      </p:pic>
      <p:pic>
        <p:nvPicPr>
          <p:cNvPr id="36" name="Google Shape;36;p18"/>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1024235" y="0"/>
            <a:ext cx="590549" cy="704448"/>
          </a:xfrm>
          <a:prstGeom prst="rect">
            <a:avLst/>
          </a:prstGeom>
          <a:noFill/>
          <a:ln>
            <a:noFill/>
          </a:ln>
        </p:spPr>
      </p:pic>
      <p:pic>
        <p:nvPicPr>
          <p:cNvPr id="37" name="Google Shape;37;p18"/>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38" name="Google Shape;38;p18"/>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 name="Google Shape;39;p18"/>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sp>
        <p:nvSpPr>
          <p:cNvPr id="40" name="Google Shape;40;p18"/>
          <p:cNvSpPr txBox="1"/>
          <p:nvPr/>
        </p:nvSpPr>
        <p:spPr>
          <a:xfrm>
            <a:off x="4982101" y="9282763"/>
            <a:ext cx="12185015" cy="695703"/>
          </a:xfrm>
          <a:prstGeom prst="rect">
            <a:avLst/>
          </a:prstGeom>
          <a:noFill/>
          <a:ln>
            <a:noFill/>
          </a:ln>
        </p:spPr>
        <p:txBody>
          <a:bodyPr spcFirstLastPara="1" wrap="square" lIns="0" tIns="0" rIns="0" bIns="0" anchor="t" anchorCtr="0">
            <a:spAutoFit/>
          </a:bodyPr>
          <a:lstStyle/>
          <a:p>
            <a:pPr marL="12700" marR="0" lvl="0" indent="0" algn="just" rtl="0">
              <a:lnSpc>
                <a:spcPct val="97777"/>
              </a:lnSpc>
              <a:spcBef>
                <a:spcPts val="0"/>
              </a:spcBef>
              <a:spcAft>
                <a:spcPts val="0"/>
              </a:spcAft>
              <a:buNone/>
            </a:pPr>
            <a:r>
              <a:rPr lang="es-E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p:nvPr/>
        </p:nvSpPr>
        <p:spPr>
          <a:xfrm>
            <a:off x="3657600" y="5966311"/>
            <a:ext cx="114300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b="1">
                <a:solidFill>
                  <a:srgbClr val="D00B24"/>
                </a:solidFill>
              </a:rPr>
              <a:t>Bezpečná interakcia v digitálnom svete</a:t>
            </a:r>
            <a:endParaRPr sz="4400" b="1" i="0" u="none" strike="noStrike" cap="none">
              <a:solidFill>
                <a:srgbClr val="D00B24"/>
              </a:solidFill>
              <a:latin typeface="Arial"/>
              <a:ea typeface="Arial"/>
              <a:cs typeface="Arial"/>
              <a:sym typeface="Arial"/>
            </a:endParaRPr>
          </a:p>
        </p:txBody>
      </p:sp>
      <p:sp>
        <p:nvSpPr>
          <p:cNvPr id="115" name="Google Shape;115;p1"/>
          <p:cNvSpPr txBox="1"/>
          <p:nvPr/>
        </p:nvSpPr>
        <p:spPr>
          <a:xfrm>
            <a:off x="4572000" y="7058918"/>
            <a:ext cx="9144000" cy="707886"/>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s-ES" sz="4000" b="1">
                <a:solidFill>
                  <a:srgbClr val="D00B24"/>
                </a:solidFill>
                <a:latin typeface="Arial"/>
                <a:ea typeface="Arial"/>
                <a:cs typeface="Arial"/>
                <a:sym typeface="Arial"/>
              </a:rPr>
              <a:t>Partner: IWS</a:t>
            </a:r>
            <a:endParaRPr/>
          </a:p>
        </p:txBody>
      </p:sp>
      <p:sp>
        <p:nvSpPr>
          <p:cNvPr id="116" name="Google Shape;116;p1"/>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s-E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s-E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s-E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pic>
        <p:nvPicPr>
          <p:cNvPr id="2" name="Imagen 1" descr="Un dibujo de una cara feliz&#10;&#10;Descripción generada automáticamente con confianza baja">
            <a:extLst>
              <a:ext uri="{FF2B5EF4-FFF2-40B4-BE49-F238E27FC236}">
                <a16:creationId xmlns:a16="http://schemas.microsoft.com/office/drawing/2014/main" id="{E4722918-7E11-CEB4-CD50-E1539956F105}"/>
              </a:ext>
            </a:extLst>
          </p:cNvPr>
          <p:cNvPicPr>
            <a:picLocks noChangeAspect="1"/>
          </p:cNvPicPr>
          <p:nvPr/>
        </p:nvPicPr>
        <p:blipFill>
          <a:blip r:embed="rId4"/>
          <a:stretch>
            <a:fillRect/>
          </a:stretch>
        </p:blipFill>
        <p:spPr>
          <a:xfrm>
            <a:off x="14813446" y="597797"/>
            <a:ext cx="2522160" cy="90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0"/>
          <p:cNvSpPr txBox="1"/>
          <p:nvPr/>
        </p:nvSpPr>
        <p:spPr>
          <a:xfrm>
            <a:off x="1447800" y="1573300"/>
            <a:ext cx="13812600" cy="144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a:solidFill>
                  <a:srgbClr val="D00B24"/>
                </a:solidFill>
                <a:latin typeface="Arial"/>
                <a:ea typeface="Arial"/>
                <a:cs typeface="Arial"/>
                <a:sym typeface="Arial"/>
              </a:rPr>
              <a:t>2.3 </a:t>
            </a:r>
            <a:r>
              <a:rPr lang="es-ES" sz="4400" b="1">
                <a:solidFill>
                  <a:srgbClr val="D00B24"/>
                </a:solidFill>
              </a:rPr>
              <a:t>Bezpečnostné praktiky: Pozor na netiketu (2)</a:t>
            </a:r>
            <a:endParaRPr/>
          </a:p>
          <a:p>
            <a:pPr marL="0" marR="0" lvl="0" indent="0" algn="l" rtl="0">
              <a:spcBef>
                <a:spcPts val="0"/>
              </a:spcBef>
              <a:spcAft>
                <a:spcPts val="0"/>
              </a:spcAft>
              <a:buNone/>
            </a:pPr>
            <a:endParaRPr sz="4400" b="1">
              <a:solidFill>
                <a:srgbClr val="D00B24"/>
              </a:solidFill>
              <a:latin typeface="Arial"/>
              <a:ea typeface="Arial"/>
              <a:cs typeface="Arial"/>
              <a:sym typeface="Arial"/>
            </a:endParaRPr>
          </a:p>
        </p:txBody>
      </p:sp>
      <p:sp>
        <p:nvSpPr>
          <p:cNvPr id="193" name="Google Shape;193;p10"/>
          <p:cNvSpPr txBox="1"/>
          <p:nvPr/>
        </p:nvSpPr>
        <p:spPr>
          <a:xfrm>
            <a:off x="1447800" y="2265700"/>
            <a:ext cx="15647400" cy="591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Clr>
                <a:schemeClr val="dk1"/>
              </a:buClr>
              <a:buSzPts val="2800"/>
              <a:buFont typeface="Helvetica Neue"/>
              <a:buChar char="❖"/>
            </a:pPr>
            <a:r>
              <a:rPr lang="es-ES" sz="2800" b="1">
                <a:solidFill>
                  <a:schemeClr val="dk1"/>
                </a:solidFill>
                <a:latin typeface="Helvetica Neue"/>
                <a:ea typeface="Helvetica Neue"/>
                <a:cs typeface="Helvetica Neue"/>
                <a:sym typeface="Helvetica Neue"/>
              </a:rPr>
              <a:t>Vyhnite sa zaťažovaniu užívateľov skupín generickými dopytmi, ktoré vie obslúžiť google Google</a:t>
            </a:r>
            <a:r>
              <a:rPr lang="es-ES" sz="2800">
                <a:solidFill>
                  <a:schemeClr val="dk1"/>
                </a:solidFill>
                <a:latin typeface="Helvetica Neue"/>
                <a:ea typeface="Helvetica Neue"/>
                <a:cs typeface="Helvetica Neue"/>
                <a:sym typeface="Helvetica Neue"/>
              </a:rPr>
              <a:t> – </a:t>
            </a:r>
            <a:r>
              <a:rPr lang="es-ES" sz="2800">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V podstate sa pokúste vyhľadať predchádzajúce príspevky/vlákna, ktoré už na daný problém odpovedali.</a:t>
            </a:r>
            <a:endParaRPr sz="280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Clr>
                <a:schemeClr val="dk1"/>
              </a:buClr>
              <a:buSzPts val="2800"/>
              <a:buFont typeface="Helvetica Neue"/>
              <a:buChar char="❖"/>
            </a:pPr>
            <a:r>
              <a:rPr lang="es-ES" sz="2800" b="1">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Skúste obmedziť používanie ďalších interpunkčných znamienok, skratiek, emoji, veľkých písmen a alternatívneho pravopisu</a:t>
            </a:r>
            <a:r>
              <a:rPr lang="es-ES" sz="2800" b="1">
                <a:solidFill>
                  <a:schemeClr val="dk1"/>
                </a:solidFill>
                <a:latin typeface="Helvetica Neue"/>
                <a:ea typeface="Helvetica Neue"/>
                <a:cs typeface="Helvetica Neue"/>
                <a:sym typeface="Helvetica Neue"/>
              </a:rPr>
              <a:t> pri online interakcii</a:t>
            </a:r>
            <a:r>
              <a:rPr lang="es-ES" sz="2800">
                <a:solidFill>
                  <a:schemeClr val="dk1"/>
                </a:solidFill>
                <a:latin typeface="Helvetica Neue"/>
                <a:ea typeface="Helvetica Neue"/>
                <a:cs typeface="Helvetica Neue"/>
                <a:sym typeface="Helvetica Neue"/>
              </a:rPr>
              <a:t> – C0Z N0B0DY wantz T0 R3AD MESSAG3S L1KE th1s, rite???? 😃😃😃</a:t>
            </a:r>
            <a:endParaRPr sz="280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Clr>
                <a:schemeClr val="dk1"/>
              </a:buClr>
              <a:buSzPts val="2800"/>
              <a:buFont typeface="Helvetica Neue"/>
              <a:buChar char="❖"/>
            </a:pPr>
            <a:r>
              <a:rPr lang="es-ES" sz="2800" b="1">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Nespamujte vašimi vlastnými produktmi alebo služb</a:t>
            </a:r>
            <a:r>
              <a:rPr lang="es-ES" sz="2800" b="1">
                <a:solidFill>
                  <a:schemeClr val="dk1"/>
                </a:solidFill>
                <a:latin typeface="Helvetica Neue"/>
                <a:ea typeface="Helvetica Neue"/>
                <a:cs typeface="Helvetica Neue"/>
                <a:sym typeface="Helvetica Neue"/>
              </a:rPr>
              <a:t>ami</a:t>
            </a:r>
            <a:r>
              <a:rPr lang="es-ES" sz="2800">
                <a:solidFill>
                  <a:schemeClr val="dk1"/>
                </a:solidFill>
                <a:latin typeface="Helvetica Neue"/>
                <a:ea typeface="Helvetica Neue"/>
                <a:cs typeface="Helvetica Neue"/>
                <a:sym typeface="Helvetica Neue"/>
              </a:rPr>
              <a:t> – zvyčajne na to existujú samostatné, špecifické priestory ako online inzercia. </a:t>
            </a:r>
            <a:endParaRPr sz="280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Clr>
                <a:schemeClr val="dk1"/>
              </a:buClr>
              <a:buSzPts val="2800"/>
              <a:buFont typeface="Helvetica Neue"/>
              <a:buChar char="❖"/>
            </a:pPr>
            <a:r>
              <a:rPr lang="es-ES" sz="2800" b="1">
                <a:solidFill>
                  <a:schemeClr val="dk1"/>
                </a:solidFill>
                <a:latin typeface="Helvetica Neue"/>
                <a:ea typeface="Helvetica Neue"/>
                <a:cs typeface="Helvetica Neue"/>
                <a:sym typeface="Helvetica Neue"/>
              </a:rPr>
              <a:t>Neposielajte žiadne osobné ani súkromné informácie</a:t>
            </a:r>
            <a:r>
              <a:rPr lang="es-ES" sz="2800">
                <a:solidFill>
                  <a:schemeClr val="dk1"/>
                </a:solidFill>
                <a:latin typeface="Helvetica Neue"/>
                <a:ea typeface="Helvetica Neue"/>
                <a:cs typeface="Helvetica Neue"/>
                <a:sym typeface="Helvetica Neue"/>
              </a:rPr>
              <a:t> – pozrite si predchádzajúcu časť.</a:t>
            </a:r>
            <a:endParaRPr sz="280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Clr>
                <a:schemeClr val="dk1"/>
              </a:buClr>
              <a:buSzPts val="2800"/>
              <a:buFont typeface="Helvetica Neue"/>
              <a:buChar char="❖"/>
            </a:pPr>
            <a:r>
              <a:rPr lang="es-ES" sz="2800" b="1">
                <a:solidFill>
                  <a:schemeClr val="dk1"/>
                </a:solidFill>
                <a:latin typeface="Helvetica Neue"/>
                <a:ea typeface="Helvetica Neue"/>
                <a:cs typeface="Helvetica Neue"/>
                <a:sym typeface="Helvetica Neue"/>
              </a:rPr>
              <a:t>Uznávajte práva autorov </a:t>
            </a:r>
            <a:r>
              <a:rPr lang="es-ES" sz="2800">
                <a:solidFill>
                  <a:schemeClr val="dk1"/>
                </a:solidFill>
                <a:latin typeface="Helvetica Neue"/>
                <a:ea typeface="Helvetica Neue"/>
                <a:cs typeface="Helvetica Neue"/>
                <a:sym typeface="Helvetica Neue"/>
              </a:rPr>
              <a:t>– nielen z právneho hľadiska, ale aj preto, že hoci ľudia nenávidia plagiáty, radi vidia zdieľanie svojej práce.</a:t>
            </a:r>
            <a:endParaRPr sz="2800">
              <a:solidFill>
                <a:schemeClr val="dk1"/>
              </a:solidFill>
              <a:latin typeface="Helvetica Neue"/>
              <a:ea typeface="Helvetica Neue"/>
              <a:cs typeface="Helvetica Neue"/>
              <a:sym typeface="Helvetica Neue"/>
            </a:endParaRPr>
          </a:p>
          <a:p>
            <a:pPr marL="457200" marR="0" lvl="0" indent="0" algn="l" rtl="0">
              <a:spcBef>
                <a:spcPts val="0"/>
              </a:spcBef>
              <a:spcAft>
                <a:spcPts val="0"/>
              </a:spcAft>
              <a:buNone/>
            </a:pPr>
            <a:endParaRPr sz="28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1"/>
          <p:cNvSpPr txBox="1"/>
          <p:nvPr/>
        </p:nvSpPr>
        <p:spPr>
          <a:xfrm>
            <a:off x="1447800" y="1573300"/>
            <a:ext cx="133263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a:solidFill>
                  <a:srgbClr val="D00B24"/>
                </a:solidFill>
                <a:latin typeface="Arial"/>
                <a:ea typeface="Arial"/>
                <a:cs typeface="Arial"/>
                <a:sym typeface="Arial"/>
              </a:rPr>
              <a:t>3.1 </a:t>
            </a:r>
            <a:r>
              <a:rPr lang="es-ES" sz="4400" b="1">
                <a:solidFill>
                  <a:srgbClr val="D00B24"/>
                </a:solidFill>
              </a:rPr>
              <a:t>Nástroje na zlepšenie</a:t>
            </a:r>
            <a:r>
              <a:rPr lang="es-ES" sz="4400" b="1">
                <a:solidFill>
                  <a:srgbClr val="D00B24"/>
                </a:solidFill>
                <a:latin typeface="Arial"/>
                <a:ea typeface="Arial"/>
                <a:cs typeface="Arial"/>
                <a:sym typeface="Arial"/>
              </a:rPr>
              <a:t> IKT </a:t>
            </a:r>
            <a:r>
              <a:rPr lang="es-ES" sz="4400" b="1">
                <a:solidFill>
                  <a:srgbClr val="D00B24"/>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bezpečnosti</a:t>
            </a:r>
            <a:r>
              <a:rPr lang="es-ES" sz="4400" b="1">
                <a:solidFill>
                  <a:srgbClr val="D00B24"/>
                </a:solidFill>
                <a:latin typeface="Arial"/>
                <a:ea typeface="Arial"/>
                <a:cs typeface="Arial"/>
                <a:sym typeface="Arial"/>
              </a:rPr>
              <a:t>: VPN</a:t>
            </a:r>
            <a:endParaRPr/>
          </a:p>
        </p:txBody>
      </p:sp>
      <p:sp>
        <p:nvSpPr>
          <p:cNvPr id="199" name="Google Shape;199;p11"/>
          <p:cNvSpPr txBox="1"/>
          <p:nvPr/>
        </p:nvSpPr>
        <p:spPr>
          <a:xfrm>
            <a:off x="1524000" y="2422975"/>
            <a:ext cx="15849600" cy="829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a:buNone/>
            </a:pPr>
            <a:r>
              <a:rPr lang="es-ES" sz="2700">
                <a:solidFill>
                  <a:schemeClr val="dk1"/>
                </a:solidFill>
                <a:latin typeface="Helvetica Neue"/>
                <a:ea typeface="Helvetica Neue"/>
                <a:cs typeface="Helvetica Neue"/>
                <a:sym typeface="Helvetica Neue"/>
              </a:rPr>
              <a:t>Nie všetko je postavené na opatreniach, pravidlách a zvykoch. Našťastie existuje množstvo nástrojov určených na boj proti kybernetickým hrozbám, ako sú VPN, antimalvér a cloudové aplikácie.</a:t>
            </a:r>
            <a:endParaRPr sz="2700">
              <a:solidFill>
                <a:schemeClr val="dk1"/>
              </a:solidFill>
              <a:latin typeface="Helvetica Neue"/>
              <a:ea typeface="Helvetica Neue"/>
              <a:cs typeface="Helvetica Neue"/>
              <a:sym typeface="Helvetica Neue"/>
            </a:endParaRPr>
          </a:p>
          <a:p>
            <a:pPr marL="0" marR="0" lvl="0" indent="0" algn="l" rtl="0">
              <a:spcBef>
                <a:spcPts val="0"/>
              </a:spcBef>
              <a:spcAft>
                <a:spcPts val="0"/>
              </a:spcAft>
              <a:buClr>
                <a:schemeClr val="dk1"/>
              </a:buClr>
              <a:buSzPts val="1100"/>
              <a:buFont typeface="Arial"/>
              <a:buNone/>
            </a:pPr>
            <a:endParaRPr sz="2700">
              <a:solidFill>
                <a:schemeClr val="dk1"/>
              </a:solidFill>
              <a:latin typeface="Helvetica Neue"/>
              <a:ea typeface="Helvetica Neue"/>
              <a:cs typeface="Helvetica Neue"/>
              <a:sym typeface="Helvetica Neue"/>
            </a:endParaRPr>
          </a:p>
          <a:p>
            <a:pPr marL="0" marR="0" lvl="0" indent="0" algn="l" rtl="0">
              <a:spcBef>
                <a:spcPts val="0"/>
              </a:spcBef>
              <a:spcAft>
                <a:spcPts val="0"/>
              </a:spcAft>
              <a:buClr>
                <a:schemeClr val="dk1"/>
              </a:buClr>
              <a:buSzPts val="1100"/>
              <a:buFont typeface="Arial"/>
              <a:buNone/>
            </a:pPr>
            <a:r>
              <a:rPr lang="es-ES" sz="2700">
                <a:solidFill>
                  <a:schemeClr val="dk1"/>
                </a:solidFill>
                <a:latin typeface="Helvetica Neue"/>
                <a:ea typeface="Helvetica Neue"/>
                <a:cs typeface="Helvetica Neue"/>
                <a:sym typeface="Helvetica Neue"/>
              </a:rPr>
              <a:t>VPN sú filtre, ktoré maskujú vašu online identitu a šifrujú vaše údaje. Fungujú na princípe pripojenia sa k súkromnému serveru, ktorý zakóduje vaše údaje, zablokuje k nim externý prístup a v prípade krádeže ich urobí nečitateľnými.</a:t>
            </a:r>
            <a:endParaRPr sz="2700">
              <a:solidFill>
                <a:schemeClr val="dk1"/>
              </a:solidFill>
              <a:latin typeface="Helvetica Neue"/>
              <a:ea typeface="Helvetica Neue"/>
              <a:cs typeface="Helvetica Neue"/>
              <a:sym typeface="Helvetica Neue"/>
            </a:endParaRPr>
          </a:p>
          <a:p>
            <a:pPr marL="0" marR="0" lvl="0" indent="0" algn="l" rtl="0">
              <a:spcBef>
                <a:spcPts val="0"/>
              </a:spcBef>
              <a:spcAft>
                <a:spcPts val="0"/>
              </a:spcAft>
              <a:buClr>
                <a:schemeClr val="dk1"/>
              </a:buClr>
              <a:buSzPts val="1100"/>
              <a:buFont typeface="Arial"/>
              <a:buNone/>
            </a:pPr>
            <a:endParaRPr sz="2700">
              <a:solidFill>
                <a:schemeClr val="dk1"/>
              </a:solidFill>
              <a:latin typeface="Helvetica Neue"/>
              <a:ea typeface="Helvetica Neue"/>
              <a:cs typeface="Helvetica Neue"/>
              <a:sym typeface="Helvetica Neue"/>
            </a:endParaRPr>
          </a:p>
          <a:p>
            <a:pPr marL="0" marR="0" lvl="0" indent="0" algn="l" rtl="0">
              <a:spcBef>
                <a:spcPts val="0"/>
              </a:spcBef>
              <a:spcAft>
                <a:spcPts val="0"/>
              </a:spcAft>
              <a:buSzPts val="1100"/>
              <a:buNone/>
            </a:pPr>
            <a:r>
              <a:rPr lang="es-ES" sz="2700">
                <a:solidFill>
                  <a:schemeClr val="dk1"/>
                </a:solidFill>
                <a:latin typeface="Helvetica Neue"/>
                <a:ea typeface="Helvetica Neue"/>
                <a:cs typeface="Helvetica Neue"/>
                <a:sym typeface="Helvetica Neue"/>
              </a:rPr>
              <a:t>Väčšina sietí VPN má navyše servery v niekoľkých krajinách, čo znamená, že máme veľa možností, ako zamaskovať našu IP ako zahraničnú a získať prístup k geograficky blokovanému obsahu, ktorý nie je v našej krajine dostupný.</a:t>
            </a:r>
            <a:endParaRPr sz="27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7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000">
                <a:solidFill>
                  <a:schemeClr val="dk1"/>
                </a:solidFill>
                <a:latin typeface="Helvetica Neue"/>
                <a:ea typeface="Helvetica Neue"/>
                <a:cs typeface="Helvetica Neue"/>
                <a:sym typeface="Helvetica Neue"/>
              </a:rPr>
              <a:t>Vyskúšajte napríklad:</a:t>
            </a:r>
            <a:endParaRPr sz="2000">
              <a:solidFill>
                <a:schemeClr val="dk1"/>
              </a:solidFill>
              <a:latin typeface="Helvetica Neue"/>
              <a:ea typeface="Helvetica Neue"/>
              <a:cs typeface="Helvetica Neue"/>
              <a:sym typeface="Helvetica Neue"/>
            </a:endParaRPr>
          </a:p>
          <a:p>
            <a:pPr marL="457200" marR="0" lvl="0" indent="-355600" algn="l" rtl="0">
              <a:spcBef>
                <a:spcPts val="0"/>
              </a:spcBef>
              <a:spcAft>
                <a:spcPts val="0"/>
              </a:spcAft>
              <a:buClr>
                <a:schemeClr val="dk1"/>
              </a:buClr>
              <a:buSzPts val="2000"/>
              <a:buFont typeface="Helvetica Neue"/>
              <a:buChar char="●"/>
            </a:pPr>
            <a:r>
              <a:rPr lang="es-ES" sz="2000">
                <a:solidFill>
                  <a:schemeClr val="dk1"/>
                </a:solidFill>
                <a:latin typeface="Helvetica Neue"/>
                <a:ea typeface="Helvetica Neue"/>
                <a:cs typeface="Helvetica Neue"/>
                <a:sym typeface="Helvetica Neue"/>
              </a:rPr>
              <a:t>NordVPN a Access sú dve primerane platené možnosti, ktoré nám umožňujú </a:t>
            </a:r>
            <a:endParaRPr sz="2000">
              <a:solidFill>
                <a:schemeClr val="dk1"/>
              </a:solidFill>
              <a:latin typeface="Helvetica Neue"/>
              <a:ea typeface="Helvetica Neue"/>
              <a:cs typeface="Helvetica Neue"/>
              <a:sym typeface="Helvetica Neue"/>
            </a:endParaRPr>
          </a:p>
          <a:p>
            <a:pPr marL="457200" marR="0" lvl="0" indent="0" algn="l" rtl="0">
              <a:spcBef>
                <a:spcPts val="0"/>
              </a:spcBef>
              <a:spcAft>
                <a:spcPts val="0"/>
              </a:spcAft>
              <a:buNone/>
            </a:pPr>
            <a:r>
              <a:rPr lang="es-ES" sz="2000">
                <a:solidFill>
                  <a:schemeClr val="dk1"/>
                </a:solidFill>
                <a:latin typeface="Helvetica Neue"/>
                <a:ea typeface="Helvetica Neue"/>
                <a:cs typeface="Helvetica Neue"/>
                <a:sym typeface="Helvetica Neue"/>
              </a:rPr>
              <a:t>bezpečne prehliadať.</a:t>
            </a:r>
            <a:endParaRPr sz="2000">
              <a:solidFill>
                <a:schemeClr val="dk1"/>
              </a:solidFill>
              <a:latin typeface="Helvetica Neue"/>
              <a:ea typeface="Helvetica Neue"/>
              <a:cs typeface="Helvetica Neue"/>
              <a:sym typeface="Helvetica Neue"/>
            </a:endParaRPr>
          </a:p>
          <a:p>
            <a:pPr marL="457200" marR="0" lvl="0" indent="-355600" algn="l" rtl="0">
              <a:spcBef>
                <a:spcPts val="0"/>
              </a:spcBef>
              <a:spcAft>
                <a:spcPts val="0"/>
              </a:spcAft>
              <a:buClr>
                <a:schemeClr val="dk1"/>
              </a:buClr>
              <a:buSzPts val="2000"/>
              <a:buFont typeface="Helvetica Neue"/>
              <a:buChar char="●"/>
            </a:pPr>
            <a:r>
              <a:rPr lang="es-ES" sz="2000">
                <a:solidFill>
                  <a:schemeClr val="dk1"/>
                </a:solidFill>
                <a:latin typeface="Helvetica Neue"/>
                <a:ea typeface="Helvetica Neue"/>
                <a:cs typeface="Helvetica Neue"/>
                <a:sym typeface="Helvetica Neue"/>
              </a:rPr>
              <a:t>Surfshark a Tunnelbear navyše ponúkajú atraktívne a spoľahlivé bezplatné plány a </a:t>
            </a:r>
            <a:endParaRPr sz="2000">
              <a:solidFill>
                <a:schemeClr val="dk1"/>
              </a:solidFill>
              <a:latin typeface="Helvetica Neue"/>
              <a:ea typeface="Helvetica Neue"/>
              <a:cs typeface="Helvetica Neue"/>
              <a:sym typeface="Helvetica Neue"/>
            </a:endParaRPr>
          </a:p>
          <a:p>
            <a:pPr marL="457200" marR="0" lvl="0" indent="0" algn="l" rtl="0">
              <a:spcBef>
                <a:spcPts val="0"/>
              </a:spcBef>
              <a:spcAft>
                <a:spcPts val="0"/>
              </a:spcAft>
              <a:buNone/>
            </a:pPr>
            <a:r>
              <a:rPr lang="es-ES" sz="2000">
                <a:solidFill>
                  <a:schemeClr val="dk1"/>
                </a:solidFill>
                <a:latin typeface="Helvetica Neue"/>
                <a:ea typeface="Helvetica Neue"/>
                <a:cs typeface="Helvetica Neue"/>
                <a:sym typeface="Helvetica Neue"/>
              </a:rPr>
              <a:t>vernostné programy. </a:t>
            </a:r>
            <a:endParaRPr sz="2000">
              <a:solidFill>
                <a:schemeClr val="dk1"/>
              </a:solidFill>
              <a:latin typeface="Helvetica Neue"/>
              <a:ea typeface="Helvetica Neue"/>
              <a:cs typeface="Helvetica Neue"/>
              <a:sym typeface="Helvetica Neue"/>
            </a:endParaRPr>
          </a:p>
          <a:p>
            <a:pPr marL="0" marR="0" lvl="0" indent="0" algn="l" rtl="0">
              <a:spcBef>
                <a:spcPts val="0"/>
              </a:spcBef>
              <a:spcAft>
                <a:spcPts val="0"/>
              </a:spcAft>
              <a:buSzPts val="1100"/>
              <a:buNone/>
            </a:pPr>
            <a:endParaRPr sz="2700">
              <a:solidFill>
                <a:schemeClr val="dk1"/>
              </a:solidFill>
              <a:latin typeface="Helvetica Neue"/>
              <a:ea typeface="Helvetica Neue"/>
              <a:cs typeface="Helvetica Neue"/>
              <a:sym typeface="Helvetica Neue"/>
            </a:endParaRPr>
          </a:p>
          <a:p>
            <a:pPr marL="0" marR="0" lvl="0" indent="0" algn="l" rtl="0">
              <a:spcBef>
                <a:spcPts val="0"/>
              </a:spcBef>
              <a:spcAft>
                <a:spcPts val="0"/>
              </a:spcAft>
              <a:buClr>
                <a:schemeClr val="dk1"/>
              </a:buClr>
              <a:buSzPts val="1100"/>
              <a:buFont typeface="Arial"/>
              <a:buNone/>
            </a:pPr>
            <a:endParaRPr sz="2700">
              <a:solidFill>
                <a:schemeClr val="dk1"/>
              </a:solidFill>
              <a:latin typeface="Helvetica Neue"/>
              <a:ea typeface="Helvetica Neue"/>
              <a:cs typeface="Helvetica Neue"/>
              <a:sym typeface="Helvetica Neue"/>
            </a:endParaRPr>
          </a:p>
          <a:p>
            <a:pPr marL="0" marR="0" lvl="0" indent="0" algn="l" rtl="0">
              <a:spcBef>
                <a:spcPts val="0"/>
              </a:spcBef>
              <a:spcAft>
                <a:spcPts val="0"/>
              </a:spcAft>
              <a:buClr>
                <a:schemeClr val="dk1"/>
              </a:buClr>
              <a:buSzPts val="1100"/>
              <a:buFont typeface="Arial"/>
              <a:buNone/>
            </a:pPr>
            <a:endParaRPr sz="27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7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800">
              <a:solidFill>
                <a:schemeClr val="dk1"/>
              </a:solidFill>
              <a:latin typeface="Helvetica Neue"/>
              <a:ea typeface="Helvetica Neue"/>
              <a:cs typeface="Helvetica Neue"/>
              <a:sym typeface="Helvetica Neue"/>
            </a:endParaRPr>
          </a:p>
        </p:txBody>
      </p:sp>
      <p:pic>
        <p:nvPicPr>
          <p:cNvPr id="200" name="Google Shape;200;p11"/>
          <p:cNvPicPr preferRelativeResize="0"/>
          <p:nvPr/>
        </p:nvPicPr>
        <p:blipFill rotWithShape="1">
          <a:blip r:embed="rId3" cstate="email">
            <a:alphaModFix/>
            <a:extLst>
              <a:ext uri="{28A0092B-C50C-407E-A947-70E740481C1C}">
                <a14:useLocalDpi xmlns:a14="http://schemas.microsoft.com/office/drawing/2010/main"/>
              </a:ext>
            </a:extLst>
          </a:blip>
          <a:srcRect r="-871"/>
          <a:stretch/>
        </p:blipFill>
        <p:spPr>
          <a:xfrm>
            <a:off x="14774150" y="6716241"/>
            <a:ext cx="2514067" cy="523220"/>
          </a:xfrm>
          <a:prstGeom prst="rect">
            <a:avLst/>
          </a:prstGeom>
          <a:noFill/>
          <a:ln>
            <a:noFill/>
          </a:ln>
        </p:spPr>
      </p:pic>
      <p:pic>
        <p:nvPicPr>
          <p:cNvPr id="201" name="Google Shape;201;p1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55550" y="7687671"/>
            <a:ext cx="2209800" cy="501686"/>
          </a:xfrm>
          <a:prstGeom prst="rect">
            <a:avLst/>
          </a:prstGeom>
          <a:noFill/>
          <a:ln>
            <a:noFill/>
          </a:ln>
        </p:spPr>
      </p:pic>
      <p:pic>
        <p:nvPicPr>
          <p:cNvPr id="202" name="Google Shape;202;p11"/>
          <p:cNvPicPr preferRelativeResize="0"/>
          <p:nvPr/>
        </p:nvPicPr>
        <p:blipFill rotWithShape="1">
          <a:blip r:embed="rId5">
            <a:alphaModFix/>
          </a:blip>
          <a:srcRect/>
          <a:stretch/>
        </p:blipFill>
        <p:spPr>
          <a:xfrm>
            <a:off x="14888188" y="7503539"/>
            <a:ext cx="2286000" cy="685800"/>
          </a:xfrm>
          <a:prstGeom prst="rect">
            <a:avLst/>
          </a:prstGeom>
          <a:noFill/>
          <a:ln>
            <a:noFill/>
          </a:ln>
        </p:spPr>
      </p:pic>
      <p:pic>
        <p:nvPicPr>
          <p:cNvPr id="203" name="Google Shape;203;p11"/>
          <p:cNvPicPr preferRelativeResize="0"/>
          <p:nvPr/>
        </p:nvPicPr>
        <p:blipFill rotWithShape="1">
          <a:blip r:embed="rId6">
            <a:alphaModFix/>
          </a:blip>
          <a:srcRect/>
          <a:stretch/>
        </p:blipFill>
        <p:spPr>
          <a:xfrm>
            <a:off x="12162225" y="6765937"/>
            <a:ext cx="2403131" cy="47352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2"/>
          <p:cNvSpPr txBox="1"/>
          <p:nvPr/>
        </p:nvSpPr>
        <p:spPr>
          <a:xfrm>
            <a:off x="1447800" y="1573291"/>
            <a:ext cx="12573000" cy="1431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300" b="1">
                <a:solidFill>
                  <a:srgbClr val="D00B24"/>
                </a:solidFill>
                <a:latin typeface="Arial"/>
                <a:ea typeface="Arial"/>
                <a:cs typeface="Arial"/>
                <a:sym typeface="Arial"/>
              </a:rPr>
              <a:t>3.2 </a:t>
            </a:r>
            <a:r>
              <a:rPr lang="es-ES" sz="4400" b="1">
                <a:solidFill>
                  <a:srgbClr val="D00B24"/>
                </a:solidFill>
              </a:rPr>
              <a:t> Nástroje na zlepšenie IKT </a:t>
            </a:r>
            <a:r>
              <a:rPr lang="es-ES" sz="4400" b="1">
                <a:solidFill>
                  <a:srgbClr val="D00B24"/>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bezpečnosti</a:t>
            </a:r>
            <a:r>
              <a:rPr lang="es-ES" sz="4400" b="1">
                <a:solidFill>
                  <a:srgbClr val="D00B24"/>
                </a:solidFill>
              </a:rPr>
              <a:t>: </a:t>
            </a:r>
            <a:r>
              <a:rPr lang="es-ES" sz="4300" b="1">
                <a:solidFill>
                  <a:srgbClr val="D00B24"/>
                </a:solidFill>
                <a:latin typeface="Arial"/>
                <a:ea typeface="Arial"/>
                <a:cs typeface="Arial"/>
                <a:sym typeface="Arial"/>
              </a:rPr>
              <a:t>Antimalware</a:t>
            </a:r>
            <a:endParaRPr/>
          </a:p>
        </p:txBody>
      </p:sp>
      <p:sp>
        <p:nvSpPr>
          <p:cNvPr id="209" name="Google Shape;209;p12"/>
          <p:cNvSpPr txBox="1"/>
          <p:nvPr/>
        </p:nvSpPr>
        <p:spPr>
          <a:xfrm>
            <a:off x="1524000" y="3004900"/>
            <a:ext cx="15849600" cy="689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a:buNone/>
            </a:pPr>
            <a:r>
              <a:rPr lang="es-ES" sz="2600">
                <a:solidFill>
                  <a:schemeClr val="dk1"/>
                </a:solidFill>
                <a:latin typeface="Helvetica Neue"/>
                <a:ea typeface="Helvetica Neue"/>
                <a:cs typeface="Helvetica Neue"/>
                <a:sym typeface="Helvetica Neue"/>
              </a:rPr>
              <a:t>Napriek tomu, že sa bežne nazýva „antivírus“, antimalvérový softvér je navrhnutý na detekciu, karanténu a elimináciu akýchkoľvek kybernetických hrozieb, nielen vírusov.</a:t>
            </a:r>
            <a:endParaRPr sz="2600">
              <a:solidFill>
                <a:schemeClr val="dk1"/>
              </a:solidFill>
              <a:latin typeface="Helvetica Neue"/>
              <a:ea typeface="Helvetica Neue"/>
              <a:cs typeface="Helvetica Neue"/>
              <a:sym typeface="Helvetica Neue"/>
            </a:endParaRPr>
          </a:p>
          <a:p>
            <a:pPr marL="0" marR="0" lvl="0" indent="0" algn="l" rtl="0">
              <a:spcBef>
                <a:spcPts val="0"/>
              </a:spcBef>
              <a:spcAft>
                <a:spcPts val="0"/>
              </a:spcAft>
              <a:buClr>
                <a:schemeClr val="dk1"/>
              </a:buClr>
              <a:buSzPts val="1100"/>
              <a:buFont typeface="Arial"/>
              <a:buNone/>
            </a:pPr>
            <a:endParaRPr sz="2600">
              <a:solidFill>
                <a:schemeClr val="dk1"/>
              </a:solidFill>
              <a:latin typeface="Helvetica Neue"/>
              <a:ea typeface="Helvetica Neue"/>
              <a:cs typeface="Helvetica Neue"/>
              <a:sym typeface="Helvetica Neue"/>
            </a:endParaRPr>
          </a:p>
          <a:p>
            <a:pPr marL="0" marR="0" lvl="0" indent="0" algn="l" rtl="0">
              <a:spcBef>
                <a:spcPts val="0"/>
              </a:spcBef>
              <a:spcAft>
                <a:spcPts val="0"/>
              </a:spcAft>
              <a:buClr>
                <a:schemeClr val="dk1"/>
              </a:buClr>
              <a:buSzPts val="1100"/>
              <a:buFont typeface="Arial"/>
              <a:buNone/>
            </a:pPr>
            <a:r>
              <a:rPr lang="es-ES" sz="2600">
                <a:solidFill>
                  <a:schemeClr val="dk1"/>
                </a:solidFill>
                <a:latin typeface="Helvetica Neue"/>
                <a:ea typeface="Helvetica Neue"/>
                <a:cs typeface="Helvetica Neue"/>
                <a:sym typeface="Helvetica Neue"/>
              </a:rPr>
              <a:t>Zatiaľ čo vírusy sú navrhnuté tak, aby sa </a:t>
            </a:r>
            <a:r>
              <a:rPr lang="es-ES" sz="2600" b="1">
                <a:solidFill>
                  <a:schemeClr val="dk1"/>
                </a:solidFill>
                <a:latin typeface="Helvetica Neue"/>
                <a:ea typeface="Helvetica Neue"/>
                <a:cs typeface="Helvetica Neue"/>
                <a:sym typeface="Helvetica Neue"/>
              </a:rPr>
              <a:t>replikovali</a:t>
            </a:r>
            <a:r>
              <a:rPr lang="es-ES" sz="2600">
                <a:solidFill>
                  <a:schemeClr val="dk1"/>
                </a:solidFill>
                <a:latin typeface="Helvetica Neue"/>
                <a:ea typeface="Helvetica Neue"/>
                <a:cs typeface="Helvetica Neue"/>
                <a:sym typeface="Helvetica Neue"/>
              </a:rPr>
              <a:t> a spôsobili poruchu zariadení, </a:t>
            </a:r>
            <a:r>
              <a:rPr lang="es-ES" sz="2600" b="1">
                <a:solidFill>
                  <a:schemeClr val="dk1"/>
                </a:solidFill>
                <a:latin typeface="Helvetica Neue"/>
                <a:ea typeface="Helvetica Neue"/>
                <a:cs typeface="Helvetica Neue"/>
                <a:sym typeface="Helvetica Neue"/>
              </a:rPr>
              <a:t>malvér je zastrešujúci termín pre akýkoľvek druh škodlivého softvéru, ktorý šíri spam a reklamy a kradne informácie a heslá </a:t>
            </a:r>
            <a:r>
              <a:rPr lang="es-ES" sz="2600">
                <a:solidFill>
                  <a:schemeClr val="dk1"/>
                </a:solidFill>
                <a:latin typeface="Helvetica Neue"/>
                <a:ea typeface="Helvetica Neue"/>
                <a:cs typeface="Helvetica Neue"/>
                <a:sym typeface="Helvetica Neue"/>
              </a:rPr>
              <a:t>(a môže dokonca žiadať o výkupné!).</a:t>
            </a:r>
            <a:endParaRPr sz="2600">
              <a:solidFill>
                <a:schemeClr val="dk1"/>
              </a:solidFill>
              <a:latin typeface="Helvetica Neue"/>
              <a:ea typeface="Helvetica Neue"/>
              <a:cs typeface="Helvetica Neue"/>
              <a:sym typeface="Helvetica Neue"/>
            </a:endParaRPr>
          </a:p>
          <a:p>
            <a:pPr marL="0" marR="0" lvl="0" indent="0" algn="l" rtl="0">
              <a:spcBef>
                <a:spcPts val="0"/>
              </a:spcBef>
              <a:spcAft>
                <a:spcPts val="0"/>
              </a:spcAft>
              <a:buClr>
                <a:schemeClr val="dk1"/>
              </a:buClr>
              <a:buSzPts val="1100"/>
              <a:buFont typeface="Arial"/>
              <a:buNone/>
            </a:pPr>
            <a:endParaRPr sz="2600">
              <a:solidFill>
                <a:schemeClr val="dk1"/>
              </a:solidFill>
              <a:latin typeface="Helvetica Neue"/>
              <a:ea typeface="Helvetica Neue"/>
              <a:cs typeface="Helvetica Neue"/>
              <a:sym typeface="Helvetica Neue"/>
            </a:endParaRPr>
          </a:p>
          <a:p>
            <a:pPr marL="0" marR="0" lvl="0" indent="0" algn="l" rtl="0">
              <a:spcBef>
                <a:spcPts val="0"/>
              </a:spcBef>
              <a:spcAft>
                <a:spcPts val="0"/>
              </a:spcAft>
              <a:buSzPts val="1100"/>
              <a:buNone/>
            </a:pPr>
            <a:r>
              <a:rPr lang="es-ES" sz="2600">
                <a:solidFill>
                  <a:schemeClr val="dk1"/>
                </a:solidFill>
                <a:latin typeface="Helvetica Neue"/>
                <a:ea typeface="Helvetica Neue"/>
                <a:cs typeface="Helvetica Neue"/>
                <a:sym typeface="Helvetica Neue"/>
              </a:rPr>
              <a:t>V súčasnosti je pravdou, že väčšina antimalvérových softvérov má antivírusovú aplikáciu</a:t>
            </a:r>
            <a:r>
              <a:rPr lang="es-ES" sz="2600">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 s veľkým rozsahom funkcií a modalít:</a:t>
            </a:r>
            <a:endParaRPr sz="2600">
              <a:solidFill>
                <a:schemeClr val="dk1"/>
              </a:solidFill>
              <a:latin typeface="Helvetica Neue"/>
              <a:ea typeface="Helvetica Neue"/>
              <a:cs typeface="Helvetica Neue"/>
              <a:sym typeface="Helvetica Neue"/>
            </a:endParaRPr>
          </a:p>
          <a:p>
            <a:pPr marL="0" marR="0" lvl="0" indent="0" algn="l" rtl="0">
              <a:spcBef>
                <a:spcPts val="0"/>
              </a:spcBef>
              <a:spcAft>
                <a:spcPts val="0"/>
              </a:spcAft>
              <a:buSzPts val="1100"/>
              <a:buNone/>
            </a:pPr>
            <a:endParaRPr sz="2600">
              <a:solidFill>
                <a:schemeClr val="dk1"/>
              </a:solidFill>
              <a:latin typeface="Helvetica Neue"/>
              <a:ea typeface="Helvetica Neue"/>
              <a:cs typeface="Helvetica Neue"/>
              <a:sym typeface="Helvetica Neue"/>
            </a:endParaRPr>
          </a:p>
          <a:p>
            <a:pPr marL="457200" marR="0" lvl="0" indent="-393700" algn="l" rtl="0">
              <a:spcBef>
                <a:spcPts val="0"/>
              </a:spcBef>
              <a:spcAft>
                <a:spcPts val="0"/>
              </a:spcAft>
              <a:buClr>
                <a:schemeClr val="dk1"/>
              </a:buClr>
              <a:buSzPts val="2600"/>
              <a:buFont typeface="Helvetica Neue"/>
              <a:buChar char="●"/>
            </a:pPr>
            <a:r>
              <a:rPr lang="es-ES" sz="2600">
                <a:solidFill>
                  <a:schemeClr val="dk1"/>
                </a:solidFill>
                <a:latin typeface="Helvetica Neue"/>
                <a:ea typeface="Helvetica Neue"/>
                <a:cs typeface="Helvetica Neue"/>
                <a:sym typeface="Helvetica Neue"/>
              </a:rPr>
              <a:t>Pokiaľ ide o platené možnosti, ESET, Norton a Avast vynikajú.</a:t>
            </a:r>
            <a:endParaRPr sz="2600">
              <a:solidFill>
                <a:schemeClr val="dk1"/>
              </a:solidFill>
              <a:latin typeface="Helvetica Neue"/>
              <a:ea typeface="Helvetica Neue"/>
              <a:cs typeface="Helvetica Neue"/>
              <a:sym typeface="Helvetica Neue"/>
            </a:endParaRPr>
          </a:p>
          <a:p>
            <a:pPr marL="457200" marR="0" lvl="0" indent="-393700" algn="l" rtl="0">
              <a:spcBef>
                <a:spcPts val="0"/>
              </a:spcBef>
              <a:spcAft>
                <a:spcPts val="0"/>
              </a:spcAft>
              <a:buClr>
                <a:schemeClr val="dk1"/>
              </a:buClr>
              <a:buSzPts val="2600"/>
              <a:buFont typeface="Helvetica Neue"/>
              <a:buChar char="●"/>
            </a:pPr>
            <a:r>
              <a:rPr lang="es-ES" sz="2600">
                <a:solidFill>
                  <a:schemeClr val="dk1"/>
                </a:solidFill>
                <a:latin typeface="Helvetica Neue"/>
                <a:ea typeface="Helvetica Neue"/>
                <a:cs typeface="Helvetica Neue"/>
                <a:sym typeface="Helvetica Neue"/>
              </a:rPr>
              <a:t>Okrem toho bezplatné verzie Malwarebytes a Bitdefender ponúkajú </a:t>
            </a:r>
            <a:endParaRPr sz="2600">
              <a:solidFill>
                <a:schemeClr val="dk1"/>
              </a:solidFill>
              <a:latin typeface="Helvetica Neue"/>
              <a:ea typeface="Helvetica Neue"/>
              <a:cs typeface="Helvetica Neue"/>
              <a:sym typeface="Helvetica Neue"/>
            </a:endParaRPr>
          </a:p>
          <a:p>
            <a:pPr marL="457200" marR="0" lvl="0" indent="0" algn="l" rtl="0">
              <a:spcBef>
                <a:spcPts val="0"/>
              </a:spcBef>
              <a:spcAft>
                <a:spcPts val="0"/>
              </a:spcAft>
              <a:buNone/>
            </a:pPr>
            <a:r>
              <a:rPr lang="es-ES" sz="2600">
                <a:solidFill>
                  <a:schemeClr val="dk1"/>
                </a:solidFill>
                <a:latin typeface="Helvetica Neue"/>
                <a:ea typeface="Helvetica Neue"/>
                <a:cs typeface="Helvetica Neue"/>
                <a:sym typeface="Helvetica Neue"/>
              </a:rPr>
              <a:t>tiež</a:t>
            </a:r>
            <a:r>
              <a:rPr lang="es-ES" sz="2600">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 </a:t>
            </a:r>
            <a:r>
              <a:rPr lang="es-ES" sz="2600">
                <a:solidFill>
                  <a:schemeClr val="dk1"/>
                </a:solidFill>
                <a:latin typeface="Helvetica Neue"/>
                <a:ea typeface="Helvetica Neue"/>
                <a:cs typeface="Helvetica Neue"/>
                <a:sym typeface="Helvetica Neue"/>
              </a:rPr>
              <a:t>prvotriednu službu.</a:t>
            </a:r>
            <a:endParaRPr sz="2600">
              <a:solidFill>
                <a:schemeClr val="dk1"/>
              </a:solidFill>
              <a:latin typeface="Helvetica Neue"/>
              <a:ea typeface="Helvetica Neue"/>
              <a:cs typeface="Helvetica Neue"/>
              <a:sym typeface="Helvetica Neue"/>
            </a:endParaRPr>
          </a:p>
          <a:p>
            <a:pPr marL="0" marR="0" lvl="0" indent="0" algn="l" rtl="0">
              <a:spcBef>
                <a:spcPts val="0"/>
              </a:spcBef>
              <a:spcAft>
                <a:spcPts val="0"/>
              </a:spcAft>
              <a:buSzPts val="1100"/>
              <a:buNone/>
            </a:pPr>
            <a:endParaRPr sz="2600">
              <a:solidFill>
                <a:schemeClr val="dk1"/>
              </a:solidFill>
              <a:latin typeface="Helvetica Neue"/>
              <a:ea typeface="Helvetica Neue"/>
              <a:cs typeface="Helvetica Neue"/>
              <a:sym typeface="Helvetica Neue"/>
            </a:endParaRPr>
          </a:p>
          <a:p>
            <a:pPr marL="0" marR="0" lvl="0" indent="0" algn="l" rtl="0">
              <a:spcBef>
                <a:spcPts val="0"/>
              </a:spcBef>
              <a:spcAft>
                <a:spcPts val="0"/>
              </a:spcAft>
              <a:buClr>
                <a:schemeClr val="dk1"/>
              </a:buClr>
              <a:buSzPts val="1100"/>
              <a:buFont typeface="Arial"/>
              <a:buNone/>
            </a:pPr>
            <a:endParaRPr sz="2600">
              <a:solidFill>
                <a:schemeClr val="dk1"/>
              </a:solidFill>
              <a:latin typeface="Helvetica Neue"/>
              <a:ea typeface="Helvetica Neue"/>
              <a:cs typeface="Helvetica Neue"/>
              <a:sym typeface="Helvetica Neue"/>
            </a:endParaRPr>
          </a:p>
          <a:p>
            <a:pPr marL="0" marR="0" lvl="0" indent="0" algn="l" rtl="0">
              <a:spcBef>
                <a:spcPts val="0"/>
              </a:spcBef>
              <a:spcAft>
                <a:spcPts val="0"/>
              </a:spcAft>
              <a:buClr>
                <a:schemeClr val="dk1"/>
              </a:buClr>
              <a:buSzPts val="1100"/>
              <a:buFont typeface="Arial"/>
              <a:buNone/>
            </a:pPr>
            <a:endParaRPr sz="26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600">
              <a:solidFill>
                <a:schemeClr val="dk1"/>
              </a:solidFill>
              <a:latin typeface="Helvetica Neue"/>
              <a:ea typeface="Helvetica Neue"/>
              <a:cs typeface="Helvetica Neue"/>
              <a:sym typeface="Helvetica Neue"/>
            </a:endParaRPr>
          </a:p>
        </p:txBody>
      </p:sp>
      <p:pic>
        <p:nvPicPr>
          <p:cNvPr id="210" name="Google Shape;210;p12"/>
          <p:cNvPicPr preferRelativeResize="0"/>
          <p:nvPr/>
        </p:nvPicPr>
        <p:blipFill rotWithShape="1">
          <a:blip r:embed="rId3">
            <a:alphaModFix/>
          </a:blip>
          <a:srcRect/>
          <a:stretch/>
        </p:blipFill>
        <p:spPr>
          <a:xfrm>
            <a:off x="13887241" y="6785276"/>
            <a:ext cx="2251632" cy="383919"/>
          </a:xfrm>
          <a:prstGeom prst="rect">
            <a:avLst/>
          </a:prstGeom>
          <a:noFill/>
          <a:ln>
            <a:noFill/>
          </a:ln>
        </p:spPr>
      </p:pic>
      <p:pic>
        <p:nvPicPr>
          <p:cNvPr id="211" name="Google Shape;211;p12"/>
          <p:cNvPicPr preferRelativeResize="0"/>
          <p:nvPr/>
        </p:nvPicPr>
        <p:blipFill rotWithShape="1">
          <a:blip r:embed="rId4" cstate="email">
            <a:alphaModFix/>
            <a:extLst>
              <a:ext uri="{28A0092B-C50C-407E-A947-70E740481C1C}">
                <a14:useLocalDpi xmlns:a14="http://schemas.microsoft.com/office/drawing/2010/main"/>
              </a:ext>
            </a:extLst>
          </a:blip>
          <a:srcRect b="-7747"/>
          <a:stretch/>
        </p:blipFill>
        <p:spPr>
          <a:xfrm>
            <a:off x="14376807" y="7569766"/>
            <a:ext cx="2034514" cy="403116"/>
          </a:xfrm>
          <a:prstGeom prst="rect">
            <a:avLst/>
          </a:prstGeom>
          <a:noFill/>
          <a:ln>
            <a:noFill/>
          </a:ln>
        </p:spPr>
      </p:pic>
      <p:pic>
        <p:nvPicPr>
          <p:cNvPr id="212" name="Google Shape;212;p1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625384" y="7510812"/>
            <a:ext cx="1319213" cy="521034"/>
          </a:xfrm>
          <a:prstGeom prst="rect">
            <a:avLst/>
          </a:prstGeom>
          <a:noFill/>
          <a:ln>
            <a:noFill/>
          </a:ln>
        </p:spPr>
      </p:pic>
      <p:pic>
        <p:nvPicPr>
          <p:cNvPr id="213" name="Google Shape;213;p12"/>
          <p:cNvPicPr preferRelativeResize="0"/>
          <p:nvPr/>
        </p:nvPicPr>
        <p:blipFill rotWithShape="1">
          <a:blip r:embed="rId6">
            <a:alphaModFix/>
          </a:blip>
          <a:srcRect/>
          <a:stretch/>
        </p:blipFill>
        <p:spPr>
          <a:xfrm>
            <a:off x="16258937" y="6654816"/>
            <a:ext cx="1956463" cy="492443"/>
          </a:xfrm>
          <a:prstGeom prst="rect">
            <a:avLst/>
          </a:prstGeom>
          <a:noFill/>
          <a:ln>
            <a:noFill/>
          </a:ln>
        </p:spPr>
      </p:pic>
      <p:pic>
        <p:nvPicPr>
          <p:cNvPr id="214" name="Google Shape;214;p12"/>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1826940" y="6596881"/>
            <a:ext cx="1782996" cy="60831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3"/>
          <p:cNvSpPr txBox="1"/>
          <p:nvPr/>
        </p:nvSpPr>
        <p:spPr>
          <a:xfrm>
            <a:off x="1447800" y="1573300"/>
            <a:ext cx="13812600" cy="1431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300" b="1">
                <a:solidFill>
                  <a:srgbClr val="D00B24"/>
                </a:solidFill>
                <a:latin typeface="Arial"/>
                <a:ea typeface="Arial"/>
                <a:cs typeface="Arial"/>
                <a:sym typeface="Arial"/>
              </a:rPr>
              <a:t>3.3 </a:t>
            </a:r>
            <a:r>
              <a:rPr lang="es-ES" sz="4400" b="1">
                <a:solidFill>
                  <a:srgbClr val="D00B24"/>
                </a:solidFill>
              </a:rPr>
              <a:t> Nástroje na zlepšenie IKT </a:t>
            </a:r>
            <a:r>
              <a:rPr lang="es-ES" sz="4400" b="1">
                <a:solidFill>
                  <a:srgbClr val="D00B24"/>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bezpečnos</a:t>
            </a:r>
            <a:r>
              <a:rPr lang="es-ES" sz="4400" b="1">
                <a:solidFill>
                  <a:srgbClr val="D00B24"/>
                </a:solidFill>
              </a:rPr>
              <a:t>ti</a:t>
            </a:r>
            <a:r>
              <a:rPr lang="es-ES" sz="4300" b="1">
                <a:solidFill>
                  <a:srgbClr val="D00B24"/>
                </a:solidFill>
                <a:latin typeface="Arial"/>
                <a:ea typeface="Arial"/>
                <a:cs typeface="Arial"/>
                <a:sym typeface="Arial"/>
              </a:rPr>
              <a:t>: </a:t>
            </a:r>
            <a:endParaRPr sz="4300" b="1">
              <a:solidFill>
                <a:srgbClr val="D00B24"/>
              </a:solidFill>
              <a:latin typeface="Arial"/>
              <a:ea typeface="Arial"/>
              <a:cs typeface="Arial"/>
              <a:sym typeface="Arial"/>
            </a:endParaRPr>
          </a:p>
          <a:p>
            <a:pPr marL="0" marR="0" lvl="0" indent="0" algn="l" rtl="0">
              <a:spcBef>
                <a:spcPts val="0"/>
              </a:spcBef>
              <a:spcAft>
                <a:spcPts val="0"/>
              </a:spcAft>
              <a:buNone/>
            </a:pPr>
            <a:r>
              <a:rPr lang="es-ES" sz="4300" b="1">
                <a:solidFill>
                  <a:srgbClr val="D00B24"/>
                </a:solidFill>
                <a:latin typeface="Arial"/>
                <a:ea typeface="Arial"/>
                <a:cs typeface="Arial"/>
                <a:sym typeface="Arial"/>
              </a:rPr>
              <a:t>Cloud</a:t>
            </a:r>
            <a:endParaRPr/>
          </a:p>
        </p:txBody>
      </p:sp>
      <p:sp>
        <p:nvSpPr>
          <p:cNvPr id="220" name="Google Shape;220;p13"/>
          <p:cNvSpPr txBox="1"/>
          <p:nvPr/>
        </p:nvSpPr>
        <p:spPr>
          <a:xfrm>
            <a:off x="1524000" y="3004905"/>
            <a:ext cx="15849600" cy="529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a:buNone/>
            </a:pPr>
            <a:r>
              <a:rPr lang="es-ES" sz="2600">
                <a:solidFill>
                  <a:schemeClr val="dk1"/>
                </a:solidFill>
                <a:latin typeface="Helvetica Neue"/>
                <a:ea typeface="Helvetica Neue"/>
                <a:cs typeface="Helvetica Neue"/>
                <a:sym typeface="Helvetica Neue"/>
              </a:rPr>
              <a:t>„Cloud“ je online hostingová služba, ktorá používateľom umožňuje nahrávať, upravovať, ukladať a zdieľať svoje súbory.</a:t>
            </a:r>
            <a:endParaRPr sz="2600">
              <a:solidFill>
                <a:schemeClr val="dk1"/>
              </a:solidFill>
              <a:latin typeface="Helvetica Neue"/>
              <a:ea typeface="Helvetica Neue"/>
              <a:cs typeface="Helvetica Neue"/>
              <a:sym typeface="Helvetica Neue"/>
            </a:endParaRPr>
          </a:p>
          <a:p>
            <a:pPr marL="0" marR="0" lvl="0" indent="0" algn="l" rtl="0">
              <a:spcBef>
                <a:spcPts val="0"/>
              </a:spcBef>
              <a:spcAft>
                <a:spcPts val="0"/>
              </a:spcAft>
              <a:buClr>
                <a:schemeClr val="dk1"/>
              </a:buClr>
              <a:buSzPts val="1100"/>
              <a:buFont typeface="Arial"/>
              <a:buNone/>
            </a:pPr>
            <a:endParaRPr sz="2600">
              <a:solidFill>
                <a:schemeClr val="dk1"/>
              </a:solidFill>
              <a:latin typeface="Helvetica Neue"/>
              <a:ea typeface="Helvetica Neue"/>
              <a:cs typeface="Helvetica Neue"/>
              <a:sym typeface="Helvetica Neue"/>
            </a:endParaRPr>
          </a:p>
          <a:p>
            <a:pPr marL="0" marR="0" lvl="0" indent="0" algn="l" rtl="0">
              <a:spcBef>
                <a:spcPts val="0"/>
              </a:spcBef>
              <a:spcAft>
                <a:spcPts val="0"/>
              </a:spcAft>
              <a:buClr>
                <a:schemeClr val="dk1"/>
              </a:buClr>
              <a:buSzPts val="1100"/>
              <a:buFont typeface="Arial"/>
              <a:buNone/>
            </a:pPr>
            <a:r>
              <a:rPr lang="es-ES" sz="2600">
                <a:solidFill>
                  <a:schemeClr val="dk1"/>
                </a:solidFill>
                <a:latin typeface="Helvetica Neue"/>
                <a:ea typeface="Helvetica Neue"/>
                <a:cs typeface="Helvetica Neue"/>
                <a:sym typeface="Helvetica Neue"/>
              </a:rPr>
              <a:t>Ukladanie súborov online na súkromných serveroch chráni uvedené súbory pred akýmkoľvek lokálnym útokom alebo poškodením a predchádza problémom s fyzickými pevnými diskami, ako je nedostatok miesta, strata alebo poškodenie. Napriek svojmu názvu „Cloud“ , nejedná sa o jedinečnú službu, ale každý poskytovateľ má svoj vlastný, a preto existuje niekoľko možností:</a:t>
            </a:r>
            <a:endParaRPr sz="2600">
              <a:solidFill>
                <a:schemeClr val="dk1"/>
              </a:solidFill>
              <a:latin typeface="Helvetica Neue"/>
              <a:ea typeface="Helvetica Neue"/>
              <a:cs typeface="Helvetica Neue"/>
              <a:sym typeface="Helvetica Neue"/>
            </a:endParaRPr>
          </a:p>
          <a:p>
            <a:pPr marL="0" marR="0" lvl="0" indent="0" algn="l" rtl="0">
              <a:spcBef>
                <a:spcPts val="0"/>
              </a:spcBef>
              <a:spcAft>
                <a:spcPts val="0"/>
              </a:spcAft>
              <a:buClr>
                <a:schemeClr val="dk1"/>
              </a:buClr>
              <a:buSzPts val="1100"/>
              <a:buFont typeface="Arial"/>
              <a:buNone/>
            </a:pPr>
            <a:endParaRPr sz="2600">
              <a:solidFill>
                <a:schemeClr val="dk1"/>
              </a:solidFill>
              <a:latin typeface="Helvetica Neue"/>
              <a:ea typeface="Helvetica Neue"/>
              <a:cs typeface="Helvetica Neue"/>
              <a:sym typeface="Helvetica Neue"/>
            </a:endParaRPr>
          </a:p>
          <a:p>
            <a:pPr marL="0" marR="0" lvl="0" indent="0" algn="l" rtl="0">
              <a:spcBef>
                <a:spcPts val="0"/>
              </a:spcBef>
              <a:spcAft>
                <a:spcPts val="0"/>
              </a:spcAft>
              <a:buClr>
                <a:schemeClr val="dk1"/>
              </a:buClr>
              <a:buSzPts val="1100"/>
              <a:buFont typeface="Arial"/>
              <a:buNone/>
            </a:pPr>
            <a:r>
              <a:rPr lang="es-ES" sz="2600">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Dropbox, populárna možnosť, napriek prechodu na platené programy, ponúka bezplatné využitie do 2 GB.</a:t>
            </a:r>
            <a:endParaRPr sz="2600">
              <a:solidFill>
                <a:schemeClr val="dk1"/>
              </a:solidFill>
              <a:latin typeface="Helvetica Neue"/>
              <a:ea typeface="Helvetica Neue"/>
              <a:cs typeface="Helvetica Neue"/>
              <a:sym typeface="Helvetica Neue"/>
            </a:endParaRPr>
          </a:p>
          <a:p>
            <a:pPr marL="0" marR="0" lvl="0" indent="0" algn="l" rtl="0">
              <a:spcBef>
                <a:spcPts val="0"/>
              </a:spcBef>
              <a:spcAft>
                <a:spcPts val="0"/>
              </a:spcAft>
              <a:buClr>
                <a:schemeClr val="dk1"/>
              </a:buClr>
              <a:buSzPts val="1100"/>
              <a:buFont typeface="Arial"/>
              <a:buNone/>
            </a:pPr>
            <a:r>
              <a:rPr lang="es-ES" sz="2600">
                <a:solidFill>
                  <a:schemeClr val="dk1"/>
                </a:solidFill>
                <a:latin typeface="Helvetica Neue"/>
                <a:ea typeface="Helvetica Neue"/>
                <a:cs typeface="Helvetica Neue"/>
                <a:sym typeface="Helvetica Neue"/>
              </a:rPr>
              <a:t>Plnú integráciu ponúkajú</a:t>
            </a:r>
            <a:r>
              <a:rPr lang="es-ES" sz="2600">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 OneDrive a Disk Google od spoločnosti Microsoft </a:t>
            </a:r>
            <a:r>
              <a:rPr lang="es-ES" sz="2600">
                <a:solidFill>
                  <a:schemeClr val="dk1"/>
                </a:solidFill>
                <a:latin typeface="Helvetica Neue"/>
                <a:ea typeface="Helvetica Neue"/>
                <a:cs typeface="Helvetica Neue"/>
                <a:sym typeface="Helvetica Neue"/>
              </a:rPr>
              <a:t>s  </a:t>
            </a:r>
            <a:r>
              <a:rPr lang="es-ES" sz="2600">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5 GB a 15 GB </a:t>
            </a:r>
            <a:r>
              <a:rPr lang="es-ES" sz="2600">
                <a:solidFill>
                  <a:schemeClr val="dk1"/>
                </a:solidFill>
                <a:latin typeface="Helvetica Neue"/>
                <a:ea typeface="Helvetica Neue"/>
                <a:cs typeface="Helvetica Neue"/>
                <a:sym typeface="Helvetica Neue"/>
              </a:rPr>
              <a:t>kapacity.</a:t>
            </a:r>
            <a:endParaRPr sz="2600">
              <a:solidFill>
                <a:schemeClr val="dk1"/>
              </a:solidFill>
              <a:latin typeface="Helvetica Neue"/>
              <a:ea typeface="Helvetica Neue"/>
              <a:cs typeface="Helvetica Neue"/>
              <a:sym typeface="Helvetica Neue"/>
            </a:endParaRPr>
          </a:p>
          <a:p>
            <a:pPr marL="0" marR="0" lvl="0" indent="0" algn="l" rtl="0">
              <a:spcBef>
                <a:spcPts val="0"/>
              </a:spcBef>
              <a:spcAft>
                <a:spcPts val="0"/>
              </a:spcAft>
              <a:buClr>
                <a:schemeClr val="dk1"/>
              </a:buClr>
              <a:buSzPts val="1100"/>
              <a:buFont typeface="Arial"/>
              <a:buNone/>
            </a:pPr>
            <a:endParaRPr sz="26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6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600">
              <a:solidFill>
                <a:schemeClr val="dk1"/>
              </a:solidFill>
              <a:latin typeface="Helvetica Neue"/>
              <a:ea typeface="Helvetica Neue"/>
              <a:cs typeface="Helvetica Neue"/>
              <a:sym typeface="Helvetica Neue"/>
            </a:endParaRPr>
          </a:p>
        </p:txBody>
      </p:sp>
      <p:pic>
        <p:nvPicPr>
          <p:cNvPr id="221" name="Google Shape;221;p13"/>
          <p:cNvPicPr preferRelativeResize="0"/>
          <p:nvPr/>
        </p:nvPicPr>
        <p:blipFill rotWithShape="1">
          <a:blip r:embed="rId3">
            <a:alphaModFix/>
          </a:blip>
          <a:srcRect/>
          <a:stretch/>
        </p:blipFill>
        <p:spPr>
          <a:xfrm>
            <a:off x="1524000" y="7121835"/>
            <a:ext cx="2209800" cy="528129"/>
          </a:xfrm>
          <a:prstGeom prst="rect">
            <a:avLst/>
          </a:prstGeom>
          <a:noFill/>
          <a:ln>
            <a:noFill/>
          </a:ln>
        </p:spPr>
      </p:pic>
      <p:pic>
        <p:nvPicPr>
          <p:cNvPr id="222" name="Google Shape;222;p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777955" y="7121535"/>
            <a:ext cx="1941849" cy="528736"/>
          </a:xfrm>
          <a:prstGeom prst="rect">
            <a:avLst/>
          </a:prstGeom>
          <a:noFill/>
          <a:ln>
            <a:noFill/>
          </a:ln>
        </p:spPr>
      </p:pic>
      <p:pic>
        <p:nvPicPr>
          <p:cNvPr id="223" name="Google Shape;223;p1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962796" y="7158022"/>
            <a:ext cx="2586143" cy="455755"/>
          </a:xfrm>
          <a:prstGeom prst="rect">
            <a:avLst/>
          </a:prstGeom>
          <a:noFill/>
          <a:ln>
            <a:noFill/>
          </a:ln>
        </p:spPr>
      </p:pic>
      <p:pic>
        <p:nvPicPr>
          <p:cNvPr id="224" name="Google Shape;224;p1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1948800" y="7125395"/>
            <a:ext cx="1462355" cy="47535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4"/>
          <p:cNvSpPr txBox="1"/>
          <p:nvPr/>
        </p:nvSpPr>
        <p:spPr>
          <a:xfrm>
            <a:off x="1795157" y="1514179"/>
            <a:ext cx="35814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a:solidFill>
                  <a:srgbClr val="D00B24"/>
                </a:solidFill>
              </a:rPr>
              <a:t>Zhrnutie</a:t>
            </a:r>
            <a:endParaRPr/>
          </a:p>
        </p:txBody>
      </p:sp>
      <p:sp>
        <p:nvSpPr>
          <p:cNvPr id="230" name="Google Shape;230;p14"/>
          <p:cNvSpPr txBox="1"/>
          <p:nvPr/>
        </p:nvSpPr>
        <p:spPr>
          <a:xfrm>
            <a:off x="2362200" y="2926275"/>
            <a:ext cx="39078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ED9DAB"/>
                </a:solidFill>
                <a:latin typeface="Helvetica Neue"/>
                <a:ea typeface="Helvetica Neue"/>
                <a:cs typeface="Helvetica Neue"/>
                <a:sym typeface="Helvetica Neue"/>
              </a:rPr>
              <a:t>Kyberbezpečnosť</a:t>
            </a:r>
            <a:endParaRPr sz="2800" b="1">
              <a:solidFill>
                <a:srgbClr val="ED9DAB"/>
              </a:solidFill>
              <a:latin typeface="Helvetica Neue"/>
              <a:ea typeface="Helvetica Neue"/>
              <a:cs typeface="Helvetica Neue"/>
              <a:sym typeface="Helvetica Neue"/>
            </a:endParaRPr>
          </a:p>
        </p:txBody>
      </p:sp>
      <p:sp>
        <p:nvSpPr>
          <p:cNvPr id="231" name="Google Shape;231;p14"/>
          <p:cNvSpPr txBox="1"/>
          <p:nvPr/>
        </p:nvSpPr>
        <p:spPr>
          <a:xfrm>
            <a:off x="2370023" y="3451142"/>
            <a:ext cx="2286000" cy="23088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Bezpečnostné protokoly sú rovnako dôležité ako aplikácie</a:t>
            </a:r>
            <a:endParaRPr/>
          </a:p>
          <a:p>
            <a:pPr marL="0" marR="0" lvl="0" indent="0" algn="l" rtl="0">
              <a:spcBef>
                <a:spcPts val="0"/>
              </a:spcBef>
              <a:spcAft>
                <a:spcPts val="0"/>
              </a:spcAft>
              <a:buNone/>
            </a:pPr>
            <a:endParaRPr sz="2400">
              <a:solidFill>
                <a:schemeClr val="dk1"/>
              </a:solidFill>
              <a:latin typeface="Helvetica Neue"/>
              <a:ea typeface="Helvetica Neue"/>
              <a:cs typeface="Helvetica Neue"/>
              <a:sym typeface="Helvetica Neue"/>
            </a:endParaRPr>
          </a:p>
        </p:txBody>
      </p:sp>
      <p:sp>
        <p:nvSpPr>
          <p:cNvPr id="232" name="Google Shape;232;p14"/>
          <p:cNvSpPr txBox="1"/>
          <p:nvPr/>
        </p:nvSpPr>
        <p:spPr>
          <a:xfrm>
            <a:off x="2362200" y="5617102"/>
            <a:ext cx="274320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ED9DAB"/>
                </a:solidFill>
                <a:latin typeface="Helvetica Neue"/>
                <a:ea typeface="Helvetica Neue"/>
                <a:cs typeface="Helvetica Neue"/>
                <a:sym typeface="Helvetica Neue"/>
              </a:rPr>
              <a:t>Zodpovednosť</a:t>
            </a:r>
            <a:endParaRPr sz="2800" b="1">
              <a:solidFill>
                <a:srgbClr val="ED9DAB"/>
              </a:solidFill>
              <a:latin typeface="Helvetica Neue"/>
              <a:ea typeface="Helvetica Neue"/>
              <a:cs typeface="Helvetica Neue"/>
              <a:sym typeface="Helvetica Neue"/>
            </a:endParaRPr>
          </a:p>
        </p:txBody>
      </p:sp>
      <p:sp>
        <p:nvSpPr>
          <p:cNvPr id="233" name="Google Shape;233;p14"/>
          <p:cNvSpPr txBox="1"/>
          <p:nvPr/>
        </p:nvSpPr>
        <p:spPr>
          <a:xfrm>
            <a:off x="2362197" y="6365561"/>
            <a:ext cx="3014400" cy="15699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Netiketa a zdravý sedliacky rozum sú veľmi dôležité</a:t>
            </a:r>
            <a:endParaRPr/>
          </a:p>
          <a:p>
            <a:pPr marL="0" marR="0" lvl="0" indent="0" algn="l" rtl="0">
              <a:spcBef>
                <a:spcPts val="0"/>
              </a:spcBef>
              <a:spcAft>
                <a:spcPts val="0"/>
              </a:spcAft>
              <a:buNone/>
            </a:pPr>
            <a:endParaRPr sz="2400">
              <a:solidFill>
                <a:schemeClr val="dk1"/>
              </a:solidFill>
              <a:latin typeface="Helvetica Neue"/>
              <a:ea typeface="Helvetica Neue"/>
              <a:cs typeface="Helvetica Neue"/>
              <a:sym typeface="Helvetica Neue"/>
            </a:endParaRPr>
          </a:p>
        </p:txBody>
      </p:sp>
      <p:sp>
        <p:nvSpPr>
          <p:cNvPr id="234" name="Google Shape;234;p14"/>
          <p:cNvSpPr txBox="1"/>
          <p:nvPr/>
        </p:nvSpPr>
        <p:spPr>
          <a:xfrm>
            <a:off x="13182602" y="2964369"/>
            <a:ext cx="274320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ED9DAB"/>
                </a:solidFill>
                <a:latin typeface="Helvetica Neue"/>
                <a:ea typeface="Helvetica Neue"/>
                <a:cs typeface="Helvetica Neue"/>
                <a:sym typeface="Helvetica Neue"/>
              </a:rPr>
              <a:t>Súkromie</a:t>
            </a:r>
            <a:endParaRPr sz="2800" b="1">
              <a:solidFill>
                <a:srgbClr val="ED9DAB"/>
              </a:solidFill>
              <a:latin typeface="Helvetica Neue"/>
              <a:ea typeface="Helvetica Neue"/>
              <a:cs typeface="Helvetica Neue"/>
              <a:sym typeface="Helvetica Neue"/>
            </a:endParaRPr>
          </a:p>
        </p:txBody>
      </p:sp>
      <p:sp>
        <p:nvSpPr>
          <p:cNvPr id="235" name="Google Shape;235;p14"/>
          <p:cNvSpPr txBox="1"/>
          <p:nvPr/>
        </p:nvSpPr>
        <p:spPr>
          <a:xfrm>
            <a:off x="13182602" y="3625578"/>
            <a:ext cx="3124200" cy="12006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Zvážte čo a s kým zdieľate</a:t>
            </a:r>
            <a:endParaRPr/>
          </a:p>
          <a:p>
            <a:pPr marL="0" marR="0" lvl="0" indent="0" algn="l" rtl="0">
              <a:spcBef>
                <a:spcPts val="0"/>
              </a:spcBef>
              <a:spcAft>
                <a:spcPts val="0"/>
              </a:spcAft>
              <a:buNone/>
            </a:pPr>
            <a:endParaRPr sz="2400">
              <a:solidFill>
                <a:schemeClr val="dk1"/>
              </a:solidFill>
              <a:latin typeface="Helvetica Neue"/>
              <a:ea typeface="Helvetica Neue"/>
              <a:cs typeface="Helvetica Neue"/>
              <a:sym typeface="Helvetica Neue"/>
            </a:endParaRPr>
          </a:p>
        </p:txBody>
      </p:sp>
      <p:sp>
        <p:nvSpPr>
          <p:cNvPr id="236" name="Google Shape;236;p14"/>
          <p:cNvSpPr txBox="1"/>
          <p:nvPr/>
        </p:nvSpPr>
        <p:spPr>
          <a:xfrm>
            <a:off x="13182600" y="5628900"/>
            <a:ext cx="34170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ED9DAB"/>
                </a:solidFill>
                <a:latin typeface="Helvetica Neue"/>
                <a:ea typeface="Helvetica Neue"/>
                <a:cs typeface="Helvetica Neue"/>
                <a:sym typeface="Helvetica Neue"/>
              </a:rPr>
              <a:t>Pracovné nástroje</a:t>
            </a:r>
            <a:endParaRPr sz="2800" b="1">
              <a:solidFill>
                <a:srgbClr val="ED9DAB"/>
              </a:solidFill>
              <a:latin typeface="Helvetica Neue"/>
              <a:ea typeface="Helvetica Neue"/>
              <a:cs typeface="Helvetica Neue"/>
              <a:sym typeface="Helvetica Neue"/>
            </a:endParaRPr>
          </a:p>
        </p:txBody>
      </p:sp>
      <p:sp>
        <p:nvSpPr>
          <p:cNvPr id="237" name="Google Shape;237;p14"/>
          <p:cNvSpPr txBox="1"/>
          <p:nvPr/>
        </p:nvSpPr>
        <p:spPr>
          <a:xfrm>
            <a:off x="13182600" y="6365550"/>
            <a:ext cx="3124200" cy="12006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VPN, Antimalware a cloudové aplikácie</a:t>
            </a:r>
            <a:endParaRPr/>
          </a:p>
          <a:p>
            <a:pPr marL="0" marR="0" lvl="0" indent="0" algn="l" rtl="0">
              <a:spcBef>
                <a:spcPts val="0"/>
              </a:spcBef>
              <a:spcAft>
                <a:spcPts val="0"/>
              </a:spcAft>
              <a:buNone/>
            </a:pPr>
            <a:endParaRPr sz="2400">
              <a:solidFill>
                <a:schemeClr val="dk1"/>
              </a:solidFill>
              <a:latin typeface="Helvetica Neue"/>
              <a:ea typeface="Helvetica Neue"/>
              <a:cs typeface="Helvetica Neue"/>
              <a:sym typeface="Helvetica Neue"/>
            </a:endParaRPr>
          </a:p>
        </p:txBody>
      </p:sp>
      <p:pic>
        <p:nvPicPr>
          <p:cNvPr id="5" name="Imagen 4">
            <a:extLst>
              <a:ext uri="{FF2B5EF4-FFF2-40B4-BE49-F238E27FC236}">
                <a16:creationId xmlns:a16="http://schemas.microsoft.com/office/drawing/2014/main" id="{3DF1FFA4-ECE8-244F-17F7-2A1E991EC61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2664" y="3662295"/>
            <a:ext cx="6093293" cy="2962409"/>
          </a:xfrm>
          <a:prstGeom prst="rect">
            <a:avLst/>
          </a:prstGeom>
        </p:spPr>
      </p:pic>
      <p:pic>
        <p:nvPicPr>
          <p:cNvPr id="3" name="Imagen 2">
            <a:extLst>
              <a:ext uri="{FF2B5EF4-FFF2-40B4-BE49-F238E27FC236}">
                <a16:creationId xmlns:a16="http://schemas.microsoft.com/office/drawing/2014/main" id="{796902D6-55E3-5144-F70B-C07EB7F3398E}"/>
              </a:ext>
            </a:extLst>
          </p:cNvPr>
          <p:cNvPicPr>
            <a:picLocks noChangeAspect="1"/>
          </p:cNvPicPr>
          <p:nvPr/>
        </p:nvPicPr>
        <p:blipFill>
          <a:blip r:embed="rId4"/>
          <a:stretch>
            <a:fillRect/>
          </a:stretch>
        </p:blipFill>
        <p:spPr>
          <a:xfrm>
            <a:off x="1590810" y="2892172"/>
            <a:ext cx="617690" cy="591405"/>
          </a:xfrm>
          <a:prstGeom prst="rect">
            <a:avLst/>
          </a:prstGeom>
        </p:spPr>
      </p:pic>
      <p:pic>
        <p:nvPicPr>
          <p:cNvPr id="4" name="Imagen 3">
            <a:extLst>
              <a:ext uri="{FF2B5EF4-FFF2-40B4-BE49-F238E27FC236}">
                <a16:creationId xmlns:a16="http://schemas.microsoft.com/office/drawing/2014/main" id="{7B6D8588-A10F-1C24-DD55-952163AA4152}"/>
              </a:ext>
            </a:extLst>
          </p:cNvPr>
          <p:cNvPicPr>
            <a:picLocks noChangeAspect="1"/>
          </p:cNvPicPr>
          <p:nvPr/>
        </p:nvPicPr>
        <p:blipFill>
          <a:blip r:embed="rId4"/>
          <a:stretch>
            <a:fillRect/>
          </a:stretch>
        </p:blipFill>
        <p:spPr>
          <a:xfrm>
            <a:off x="1590810" y="5588853"/>
            <a:ext cx="617690" cy="591405"/>
          </a:xfrm>
          <a:prstGeom prst="rect">
            <a:avLst/>
          </a:prstGeom>
        </p:spPr>
      </p:pic>
      <p:pic>
        <p:nvPicPr>
          <p:cNvPr id="6" name="Imagen 5">
            <a:extLst>
              <a:ext uri="{FF2B5EF4-FFF2-40B4-BE49-F238E27FC236}">
                <a16:creationId xmlns:a16="http://schemas.microsoft.com/office/drawing/2014/main" id="{D51F304E-1AE6-4915-611D-6F7BE12C118E}"/>
              </a:ext>
            </a:extLst>
          </p:cNvPr>
          <p:cNvPicPr>
            <a:picLocks noChangeAspect="1"/>
          </p:cNvPicPr>
          <p:nvPr/>
        </p:nvPicPr>
        <p:blipFill>
          <a:blip r:embed="rId4"/>
          <a:stretch>
            <a:fillRect/>
          </a:stretch>
        </p:blipFill>
        <p:spPr>
          <a:xfrm>
            <a:off x="12564910" y="5560695"/>
            <a:ext cx="617690" cy="591405"/>
          </a:xfrm>
          <a:prstGeom prst="rect">
            <a:avLst/>
          </a:prstGeom>
        </p:spPr>
      </p:pic>
      <p:pic>
        <p:nvPicPr>
          <p:cNvPr id="7" name="Imagen 6">
            <a:extLst>
              <a:ext uri="{FF2B5EF4-FFF2-40B4-BE49-F238E27FC236}">
                <a16:creationId xmlns:a16="http://schemas.microsoft.com/office/drawing/2014/main" id="{10D4364C-0B03-09DB-B5E1-5F8424D83E00}"/>
              </a:ext>
            </a:extLst>
          </p:cNvPr>
          <p:cNvPicPr>
            <a:picLocks noChangeAspect="1"/>
          </p:cNvPicPr>
          <p:nvPr/>
        </p:nvPicPr>
        <p:blipFill>
          <a:blip r:embed="rId4"/>
          <a:stretch>
            <a:fillRect/>
          </a:stretch>
        </p:blipFill>
        <p:spPr>
          <a:xfrm>
            <a:off x="12564910" y="2895109"/>
            <a:ext cx="617690" cy="59140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5"/>
          <p:cNvSpPr txBox="1"/>
          <p:nvPr/>
        </p:nvSpPr>
        <p:spPr>
          <a:xfrm>
            <a:off x="2722200" y="6006600"/>
            <a:ext cx="133008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00B24"/>
              </a:buClr>
              <a:buSzPts val="8000"/>
              <a:buFont typeface="Arial"/>
              <a:buNone/>
            </a:pPr>
            <a:r>
              <a:rPr lang="es-ES" sz="8000" b="1">
                <a:solidFill>
                  <a:srgbClr val="D00B24"/>
                </a:solidFill>
              </a:rPr>
              <a:t>Ďakujeme za pozornosť</a:t>
            </a:r>
            <a:r>
              <a:rPr lang="es-ES" sz="8000" b="1">
                <a:solidFill>
                  <a:srgbClr val="D00B24"/>
                </a:solidFill>
                <a:latin typeface="Arial"/>
                <a:ea typeface="Arial"/>
                <a:cs typeface="Arial"/>
                <a:sym typeface="Arial"/>
              </a:rPr>
              <a:t>!</a:t>
            </a:r>
            <a:endParaRPr sz="8000" b="1" i="0" u="none" strike="noStrike" cap="none">
              <a:solidFill>
                <a:srgbClr val="D00B24"/>
              </a:solidFill>
              <a:latin typeface="Arial"/>
              <a:ea typeface="Arial"/>
              <a:cs typeface="Arial"/>
              <a:sym typeface="Arial"/>
            </a:endParaRPr>
          </a:p>
        </p:txBody>
      </p:sp>
      <p:sp>
        <p:nvSpPr>
          <p:cNvPr id="248" name="Google Shape;248;p15"/>
          <p:cNvSpPr txBox="1"/>
          <p:nvPr/>
        </p:nvSpPr>
        <p:spPr>
          <a:xfrm>
            <a:off x="8195705" y="5143500"/>
            <a:ext cx="2353800" cy="386100"/>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s-E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s-E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s-E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p:nvPr/>
        </p:nvSpPr>
        <p:spPr>
          <a:xfrm>
            <a:off x="1524000" y="1564839"/>
            <a:ext cx="27432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a:solidFill>
                  <a:srgbClr val="D00B24"/>
                </a:solidFill>
                <a:latin typeface="Arial"/>
                <a:ea typeface="Arial"/>
                <a:cs typeface="Arial"/>
                <a:sym typeface="Arial"/>
              </a:rPr>
              <a:t>Index</a:t>
            </a:r>
            <a:endParaRPr sz="4400" b="1">
              <a:solidFill>
                <a:srgbClr val="D00B24"/>
              </a:solidFill>
              <a:latin typeface="Arial"/>
              <a:ea typeface="Arial"/>
              <a:cs typeface="Arial"/>
              <a:sym typeface="Arial"/>
            </a:endParaRPr>
          </a:p>
        </p:txBody>
      </p:sp>
      <p:grpSp>
        <p:nvGrpSpPr>
          <p:cNvPr id="122" name="Google Shape;122;p3"/>
          <p:cNvGrpSpPr/>
          <p:nvPr/>
        </p:nvGrpSpPr>
        <p:grpSpPr>
          <a:xfrm>
            <a:off x="2362257" y="2919532"/>
            <a:ext cx="7903147" cy="2038563"/>
            <a:chOff x="6420992" y="1321255"/>
            <a:chExt cx="5124925" cy="2038563"/>
          </a:xfrm>
        </p:grpSpPr>
        <p:sp>
          <p:nvSpPr>
            <p:cNvPr id="123" name="Google Shape;123;p3"/>
            <p:cNvSpPr txBox="1"/>
            <p:nvPr/>
          </p:nvSpPr>
          <p:spPr>
            <a:xfrm>
              <a:off x="6420992" y="1789918"/>
              <a:ext cx="5124900" cy="15699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s-ES" sz="2400">
                  <a:solidFill>
                    <a:schemeClr val="dk1"/>
                  </a:solidFill>
                  <a:latin typeface="Helvetica Neue"/>
                  <a:ea typeface="Helvetica Neue"/>
                  <a:cs typeface="Helvetica Neue"/>
                  <a:sym typeface="Helvetica Neue"/>
                </a:rPr>
                <a:t>Úvod</a:t>
              </a:r>
              <a:endParaRPr/>
            </a:p>
            <a:p>
              <a:pPr marL="342900" marR="0" lvl="0" indent="-342900" algn="l" rtl="0">
                <a:spcBef>
                  <a:spcPts val="0"/>
                </a:spcBef>
                <a:spcAft>
                  <a:spcPts val="0"/>
                </a:spcAft>
                <a:buClr>
                  <a:schemeClr val="dk1"/>
                </a:buClr>
                <a:buSzPts val="2400"/>
                <a:buFont typeface="Arial"/>
                <a:buChar char="•"/>
              </a:pPr>
              <a:r>
                <a:rPr lang="es-ES" sz="2400">
                  <a:solidFill>
                    <a:schemeClr val="dk1"/>
                  </a:solidFill>
                  <a:latin typeface="Helvetica Neue"/>
                  <a:ea typeface="Helvetica Neue"/>
                  <a:cs typeface="Helvetica Neue"/>
                  <a:sym typeface="Helvetica Neue"/>
                </a:rPr>
                <a:t>Ostaňte v dianí</a:t>
              </a:r>
              <a:endParaRPr/>
            </a:p>
            <a:p>
              <a:pPr marL="342900" marR="0" lvl="0" indent="-342900" algn="l" rtl="0">
                <a:spcBef>
                  <a:spcPts val="0"/>
                </a:spcBef>
                <a:spcAft>
                  <a:spcPts val="0"/>
                </a:spcAft>
                <a:buClr>
                  <a:schemeClr val="dk1"/>
                </a:buClr>
                <a:buSzPts val="2400"/>
                <a:buFont typeface="Arial"/>
                <a:buChar char="•"/>
              </a:pPr>
              <a:r>
                <a:rPr lang="es-ES" sz="2400">
                  <a:solidFill>
                    <a:schemeClr val="dk1"/>
                  </a:solidFill>
                  <a:latin typeface="Helvetica Neue"/>
                  <a:ea typeface="Helvetica Neue"/>
                  <a:cs typeface="Helvetica Neue"/>
                  <a:sym typeface="Helvetica Neue"/>
                </a:rPr>
                <a:t>Zálohujte!</a:t>
              </a:r>
              <a:endParaRPr/>
            </a:p>
            <a:p>
              <a:pPr marL="342900" marR="0" lvl="0" indent="-342900" algn="l" rtl="0">
                <a:spcBef>
                  <a:spcPts val="0"/>
                </a:spcBef>
                <a:spcAft>
                  <a:spcPts val="0"/>
                </a:spcAft>
                <a:buClr>
                  <a:schemeClr val="dk1"/>
                </a:buClr>
                <a:buSzPts val="2400"/>
                <a:buFont typeface="Arial"/>
                <a:buChar char="•"/>
              </a:pPr>
              <a:r>
                <a:rPr lang="es-ES" sz="2400">
                  <a:solidFill>
                    <a:schemeClr val="dk1"/>
                  </a:solidFill>
                  <a:latin typeface="Helvetica Neue"/>
                  <a:ea typeface="Helvetica Neue"/>
                  <a:cs typeface="Helvetica Neue"/>
                  <a:sym typeface="Helvetica Neue"/>
                </a:rPr>
                <a:t>Heslá a viac-faktorové overovanie</a:t>
              </a:r>
              <a:endParaRPr/>
            </a:p>
          </p:txBody>
        </p:sp>
        <p:sp>
          <p:nvSpPr>
            <p:cNvPr id="124" name="Google Shape;124;p3"/>
            <p:cNvSpPr txBox="1"/>
            <p:nvPr/>
          </p:nvSpPr>
          <p:spPr>
            <a:xfrm>
              <a:off x="6420992" y="1321255"/>
              <a:ext cx="5124925" cy="52322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2800" b="1">
                  <a:solidFill>
                    <a:schemeClr val="dk1"/>
                  </a:solidFill>
                  <a:latin typeface="Helvetica Neue"/>
                  <a:ea typeface="Helvetica Neue"/>
                  <a:cs typeface="Helvetica Neue"/>
                  <a:sym typeface="Helvetica Neue"/>
                </a:rPr>
                <a:t>Kyberbezpečnosť - tipy a triky</a:t>
              </a:r>
              <a:endParaRPr sz="2800" b="1">
                <a:solidFill>
                  <a:schemeClr val="dk1"/>
                </a:solidFill>
                <a:latin typeface="Helvetica Neue"/>
                <a:ea typeface="Helvetica Neue"/>
                <a:cs typeface="Helvetica Neue"/>
                <a:sym typeface="Helvetica Neue"/>
              </a:endParaRPr>
            </a:p>
          </p:txBody>
        </p:sp>
      </p:grpSp>
      <p:grpSp>
        <p:nvGrpSpPr>
          <p:cNvPr id="125" name="Google Shape;125;p3"/>
          <p:cNvGrpSpPr/>
          <p:nvPr/>
        </p:nvGrpSpPr>
        <p:grpSpPr>
          <a:xfrm>
            <a:off x="2362199" y="5143500"/>
            <a:ext cx="5124926" cy="1245103"/>
            <a:chOff x="6420993" y="1336374"/>
            <a:chExt cx="5124926" cy="1245103"/>
          </a:xfrm>
        </p:grpSpPr>
        <p:sp>
          <p:nvSpPr>
            <p:cNvPr id="126" name="Google Shape;126;p3"/>
            <p:cNvSpPr txBox="1"/>
            <p:nvPr/>
          </p:nvSpPr>
          <p:spPr>
            <a:xfrm>
              <a:off x="6420994" y="1750480"/>
              <a:ext cx="5124925" cy="83099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s-ES" sz="2400">
                  <a:solidFill>
                    <a:schemeClr val="dk1"/>
                  </a:solidFill>
                  <a:latin typeface="Helvetica Neue"/>
                  <a:ea typeface="Helvetica Neue"/>
                  <a:cs typeface="Helvetica Neue"/>
                  <a:sym typeface="Helvetica Neue"/>
                </a:rPr>
                <a:t>Chráňte svoje súkromie</a:t>
              </a:r>
              <a:endParaRPr/>
            </a:p>
            <a:p>
              <a:pPr marL="342900" marR="0" lvl="0" indent="-342900" algn="l" rtl="0">
                <a:spcBef>
                  <a:spcPts val="0"/>
                </a:spcBef>
                <a:spcAft>
                  <a:spcPts val="0"/>
                </a:spcAft>
                <a:buClr>
                  <a:schemeClr val="dk1"/>
                </a:buClr>
                <a:buSzPts val="2400"/>
                <a:buFont typeface="Arial"/>
                <a:buChar char="•"/>
              </a:pPr>
              <a:r>
                <a:rPr lang="es-ES" sz="2400">
                  <a:solidFill>
                    <a:schemeClr val="dk1"/>
                  </a:solidFill>
                  <a:latin typeface="Helvetica Neue"/>
                  <a:ea typeface="Helvetica Neue"/>
                  <a:cs typeface="Helvetica Neue"/>
                  <a:sym typeface="Helvetica Neue"/>
                </a:rPr>
                <a:t>Pozor na </a:t>
              </a:r>
              <a:r>
                <a:rPr lang="es-ES" sz="2400">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netiketu</a:t>
              </a:r>
              <a:endParaRPr/>
            </a:p>
          </p:txBody>
        </p:sp>
        <p:sp>
          <p:nvSpPr>
            <p:cNvPr id="127" name="Google Shape;127;p3"/>
            <p:cNvSpPr txBox="1"/>
            <p:nvPr/>
          </p:nvSpPr>
          <p:spPr>
            <a:xfrm>
              <a:off x="6420993" y="1336374"/>
              <a:ext cx="5124925" cy="52322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2800" b="1">
                  <a:solidFill>
                    <a:schemeClr val="dk1"/>
                  </a:solidFill>
                  <a:latin typeface="Helvetica Neue"/>
                  <a:ea typeface="Helvetica Neue"/>
                  <a:cs typeface="Helvetica Neue"/>
                  <a:sym typeface="Helvetica Neue"/>
                </a:rPr>
                <a:t>Bezpečnostné praktiky</a:t>
              </a:r>
              <a:endParaRPr sz="2800" b="1">
                <a:solidFill>
                  <a:schemeClr val="dk1"/>
                </a:solidFill>
                <a:latin typeface="Helvetica Neue"/>
                <a:ea typeface="Helvetica Neue"/>
                <a:cs typeface="Helvetica Neue"/>
                <a:sym typeface="Helvetica Neue"/>
              </a:endParaRPr>
            </a:p>
          </p:txBody>
        </p:sp>
      </p:grpSp>
      <p:grpSp>
        <p:nvGrpSpPr>
          <p:cNvPr id="128" name="Google Shape;128;p3"/>
          <p:cNvGrpSpPr/>
          <p:nvPr/>
        </p:nvGrpSpPr>
        <p:grpSpPr>
          <a:xfrm>
            <a:off x="2362200" y="6575250"/>
            <a:ext cx="8094900" cy="1648266"/>
            <a:chOff x="6420994" y="1302814"/>
            <a:chExt cx="8094900" cy="1648266"/>
          </a:xfrm>
        </p:grpSpPr>
        <p:sp>
          <p:nvSpPr>
            <p:cNvPr id="129" name="Google Shape;129;p3"/>
            <p:cNvSpPr txBox="1"/>
            <p:nvPr/>
          </p:nvSpPr>
          <p:spPr>
            <a:xfrm>
              <a:off x="6420994" y="1750480"/>
              <a:ext cx="5124900" cy="12006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s-ES" sz="2400">
                  <a:solidFill>
                    <a:schemeClr val="dk1"/>
                  </a:solidFill>
                  <a:latin typeface="Helvetica Neue"/>
                  <a:ea typeface="Helvetica Neue"/>
                  <a:cs typeface="Helvetica Neue"/>
                  <a:sym typeface="Helvetica Neue"/>
                </a:rPr>
                <a:t>VPN</a:t>
              </a:r>
              <a:endParaRPr/>
            </a:p>
            <a:p>
              <a:pPr marL="342900" marR="0" lvl="0" indent="-342900" algn="l" rtl="0">
                <a:spcBef>
                  <a:spcPts val="0"/>
                </a:spcBef>
                <a:spcAft>
                  <a:spcPts val="0"/>
                </a:spcAft>
                <a:buClr>
                  <a:schemeClr val="dk1"/>
                </a:buClr>
                <a:buSzPts val="2400"/>
                <a:buFont typeface="Arial"/>
                <a:buChar char="•"/>
              </a:pPr>
              <a:r>
                <a:rPr lang="es-ES" sz="2400">
                  <a:solidFill>
                    <a:schemeClr val="dk1"/>
                  </a:solidFill>
                  <a:latin typeface="Helvetica Neue"/>
                  <a:ea typeface="Helvetica Neue"/>
                  <a:cs typeface="Helvetica Neue"/>
                  <a:sym typeface="Helvetica Neue"/>
                </a:rPr>
                <a:t>Antimalware</a:t>
              </a:r>
              <a:endParaRPr/>
            </a:p>
            <a:p>
              <a:pPr marL="342900" marR="0" lvl="0" indent="-342900" algn="l" rtl="0">
                <a:spcBef>
                  <a:spcPts val="0"/>
                </a:spcBef>
                <a:spcAft>
                  <a:spcPts val="0"/>
                </a:spcAft>
                <a:buClr>
                  <a:schemeClr val="dk1"/>
                </a:buClr>
                <a:buSzPts val="2400"/>
                <a:buFont typeface="Arial"/>
                <a:buChar char="•"/>
              </a:pPr>
              <a:r>
                <a:rPr lang="es-ES" sz="2400">
                  <a:solidFill>
                    <a:schemeClr val="dk1"/>
                  </a:solidFill>
                  <a:latin typeface="Helvetica Neue"/>
                  <a:ea typeface="Helvetica Neue"/>
                  <a:cs typeface="Helvetica Neue"/>
                  <a:sym typeface="Helvetica Neue"/>
                </a:rPr>
                <a:t>Cloud</a:t>
              </a:r>
              <a:endParaRPr/>
            </a:p>
          </p:txBody>
        </p:sp>
        <p:sp>
          <p:nvSpPr>
            <p:cNvPr id="130" name="Google Shape;130;p3"/>
            <p:cNvSpPr txBox="1"/>
            <p:nvPr/>
          </p:nvSpPr>
          <p:spPr>
            <a:xfrm>
              <a:off x="6420994" y="1302814"/>
              <a:ext cx="8094900" cy="5232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2800" b="1">
                  <a:solidFill>
                    <a:schemeClr val="dk1"/>
                  </a:solidFill>
                  <a:latin typeface="Helvetica Neue"/>
                  <a:ea typeface="Helvetica Neue"/>
                  <a:cs typeface="Helvetica Neue"/>
                  <a:sym typeface="Helvetica Neue"/>
                </a:rPr>
                <a:t>Nástroje na </a:t>
              </a:r>
              <a:r>
                <a:rPr lang="es-ES" sz="2800" b="1">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zlepšenie</a:t>
              </a:r>
              <a:r>
                <a:rPr lang="es-ES" sz="2800" b="1">
                  <a:solidFill>
                    <a:schemeClr val="dk1"/>
                  </a:solidFill>
                  <a:latin typeface="Helvetica Neue"/>
                  <a:ea typeface="Helvetica Neue"/>
                  <a:cs typeface="Helvetica Neue"/>
                  <a:sym typeface="Helvetica Neue"/>
                </a:rPr>
                <a:t> </a:t>
              </a:r>
              <a:r>
                <a:rPr lang="es-ES" sz="2800" b="1">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IKT</a:t>
              </a:r>
              <a:r>
                <a:rPr lang="es-ES" sz="2800" b="1">
                  <a:solidFill>
                    <a:schemeClr val="dk1"/>
                  </a:solidFill>
                  <a:latin typeface="Helvetica Neue"/>
                  <a:ea typeface="Helvetica Neue"/>
                  <a:cs typeface="Helvetica Neue"/>
                  <a:sym typeface="Helvetica Neue"/>
                </a:rPr>
                <a:t> bezpečnosti</a:t>
              </a:r>
              <a:endParaRPr sz="2800" b="1">
                <a:solidFill>
                  <a:schemeClr val="dk1"/>
                </a:solidFill>
                <a:latin typeface="Helvetica Neue"/>
                <a:ea typeface="Helvetica Neue"/>
                <a:cs typeface="Helvetica Neue"/>
                <a:sym typeface="Helvetica Neue"/>
              </a:endParaRPr>
            </a:p>
          </p:txBody>
        </p:sp>
      </p:grpSp>
      <p:pic>
        <p:nvPicPr>
          <p:cNvPr id="131" name="Google Shape;131;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446" y="2976729"/>
            <a:ext cx="467367" cy="450740"/>
          </a:xfrm>
          <a:prstGeom prst="rect">
            <a:avLst/>
          </a:prstGeom>
          <a:noFill/>
          <a:ln>
            <a:noFill/>
          </a:ln>
        </p:spPr>
      </p:pic>
      <p:pic>
        <p:nvPicPr>
          <p:cNvPr id="132" name="Google Shape;132;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2985" y="5172785"/>
            <a:ext cx="467367" cy="450740"/>
          </a:xfrm>
          <a:prstGeom prst="rect">
            <a:avLst/>
          </a:prstGeom>
          <a:noFill/>
          <a:ln>
            <a:noFill/>
          </a:ln>
        </p:spPr>
      </p:pic>
      <p:pic>
        <p:nvPicPr>
          <p:cNvPr id="133" name="Google Shape;133;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35468" y="6660387"/>
            <a:ext cx="467367" cy="450740"/>
          </a:xfrm>
          <a:prstGeom prst="rect">
            <a:avLst/>
          </a:prstGeom>
          <a:noFill/>
          <a:ln>
            <a:noFill/>
          </a:ln>
        </p:spPr>
      </p:pic>
      <p:pic>
        <p:nvPicPr>
          <p:cNvPr id="5" name="Imagen 4">
            <a:extLst>
              <a:ext uri="{FF2B5EF4-FFF2-40B4-BE49-F238E27FC236}">
                <a16:creationId xmlns:a16="http://schemas.microsoft.com/office/drawing/2014/main" id="{65022C28-BEA9-8D1A-2E44-D80BC05D0066}"/>
              </a:ext>
            </a:extLst>
          </p:cNvPr>
          <p:cNvPicPr>
            <a:picLocks noChangeAspect="1"/>
          </p:cNvPicPr>
          <p:nvPr/>
        </p:nvPicPr>
        <p:blipFill>
          <a:blip r:embed="rId4"/>
          <a:stretch>
            <a:fillRect/>
          </a:stretch>
        </p:blipFill>
        <p:spPr>
          <a:xfrm>
            <a:off x="11570282" y="3132212"/>
            <a:ext cx="5621821" cy="450552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
          <p:cNvSpPr txBox="1"/>
          <p:nvPr/>
        </p:nvSpPr>
        <p:spPr>
          <a:xfrm>
            <a:off x="1524000" y="1427012"/>
            <a:ext cx="5459400" cy="785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s-ES" sz="4500" b="1">
                <a:solidFill>
                  <a:srgbClr val="C00000"/>
                </a:solidFill>
                <a:latin typeface="Calibri"/>
                <a:ea typeface="Calibri"/>
                <a:cs typeface="Calibri"/>
                <a:sym typeface="Calibri"/>
              </a:rPr>
              <a:t>Ciele vzdelávania</a:t>
            </a:r>
            <a:endParaRPr sz="4700">
              <a:solidFill>
                <a:srgbClr val="C00000"/>
              </a:solidFill>
            </a:endParaRPr>
          </a:p>
        </p:txBody>
      </p:sp>
      <p:sp>
        <p:nvSpPr>
          <p:cNvPr id="140" name="Google Shape;140;p2"/>
          <p:cNvSpPr txBox="1"/>
          <p:nvPr/>
        </p:nvSpPr>
        <p:spPr>
          <a:xfrm>
            <a:off x="1524000" y="2850738"/>
            <a:ext cx="1004018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a:solidFill>
                  <a:schemeClr val="dk1"/>
                </a:solidFill>
                <a:latin typeface="Helvetica Neue"/>
                <a:ea typeface="Helvetica Neue"/>
                <a:cs typeface="Helvetica Neue"/>
                <a:sym typeface="Helvetica Neue"/>
              </a:rPr>
              <a:t>Na konci vzdelávacieho modulu:</a:t>
            </a:r>
            <a:endParaRPr/>
          </a:p>
        </p:txBody>
      </p:sp>
      <p:pic>
        <p:nvPicPr>
          <p:cNvPr id="141" name="Google Shape;141;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2" y="3693846"/>
            <a:ext cx="467367" cy="450740"/>
          </a:xfrm>
          <a:prstGeom prst="rect">
            <a:avLst/>
          </a:prstGeom>
          <a:noFill/>
          <a:ln>
            <a:noFill/>
          </a:ln>
        </p:spPr>
      </p:pic>
      <p:pic>
        <p:nvPicPr>
          <p:cNvPr id="142" name="Google Shape;142;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1" y="5416907"/>
            <a:ext cx="467367" cy="450740"/>
          </a:xfrm>
          <a:prstGeom prst="rect">
            <a:avLst/>
          </a:prstGeom>
          <a:noFill/>
          <a:ln>
            <a:noFill/>
          </a:ln>
        </p:spPr>
      </p:pic>
      <p:pic>
        <p:nvPicPr>
          <p:cNvPr id="143" name="Google Shape;143;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2" y="6506549"/>
            <a:ext cx="467367" cy="450740"/>
          </a:xfrm>
          <a:prstGeom prst="rect">
            <a:avLst/>
          </a:prstGeom>
          <a:noFill/>
          <a:ln>
            <a:noFill/>
          </a:ln>
        </p:spPr>
      </p:pic>
      <p:sp>
        <p:nvSpPr>
          <p:cNvPr id="144" name="Google Shape;144;p2"/>
          <p:cNvSpPr txBox="1"/>
          <p:nvPr/>
        </p:nvSpPr>
        <p:spPr>
          <a:xfrm>
            <a:off x="2514600" y="3635175"/>
            <a:ext cx="7912800" cy="13854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2800" b="1">
                <a:solidFill>
                  <a:srgbClr val="ED9DAB"/>
                </a:solidFill>
                <a:latin typeface="Helvetica Neue"/>
                <a:ea typeface="Helvetica Neue"/>
                <a:cs typeface="Helvetica Neue"/>
                <a:sym typeface="Helvetica Neue"/>
              </a:rPr>
              <a:t>sa </a:t>
            </a:r>
            <a:r>
              <a:rPr lang="es-ES" sz="2800" b="1">
                <a:solidFill>
                  <a:srgbClr val="ED9DAB"/>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oboznámite</a:t>
            </a:r>
            <a:r>
              <a:rPr lang="es-ES" sz="2800" b="1">
                <a:solidFill>
                  <a:srgbClr val="ED9DAB"/>
                </a:solidFill>
                <a:latin typeface="Helvetica Neue"/>
                <a:ea typeface="Helvetica Neue"/>
                <a:cs typeface="Helvetica Neue"/>
                <a:sym typeface="Helvetica Neue"/>
              </a:rPr>
              <a:t> s kybernetickou bezpečnosťou a pochopíte základné nástroje (VPN, Antimalware, cloudové aplikácie)</a:t>
            </a:r>
            <a:endParaRPr sz="2800" b="1">
              <a:solidFill>
                <a:srgbClr val="ED9DAB"/>
              </a:solidFill>
              <a:latin typeface="Helvetica Neue"/>
              <a:ea typeface="Helvetica Neue"/>
              <a:cs typeface="Helvetica Neue"/>
              <a:sym typeface="Helvetica Neue"/>
            </a:endParaRPr>
          </a:p>
        </p:txBody>
      </p:sp>
      <p:sp>
        <p:nvSpPr>
          <p:cNvPr id="145" name="Google Shape;145;p2"/>
          <p:cNvSpPr txBox="1"/>
          <p:nvPr/>
        </p:nvSpPr>
        <p:spPr>
          <a:xfrm>
            <a:off x="2514602" y="5180000"/>
            <a:ext cx="6730800" cy="9543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2800" b="1">
                <a:solidFill>
                  <a:srgbClr val="ED9DAB"/>
                </a:solidFill>
                <a:latin typeface="Helvetica Neue"/>
                <a:ea typeface="Helvetica Neue"/>
                <a:cs typeface="Helvetica Neue"/>
                <a:sym typeface="Helvetica Neue"/>
              </a:rPr>
              <a:t>rozviniete svoju zodpovednosť vo vzťahu k netikete</a:t>
            </a:r>
            <a:endParaRPr sz="2800" b="1">
              <a:solidFill>
                <a:srgbClr val="ED9DAB"/>
              </a:solidFill>
              <a:latin typeface="Helvetica Neue"/>
              <a:ea typeface="Helvetica Neue"/>
              <a:cs typeface="Helvetica Neue"/>
              <a:sym typeface="Helvetica Neue"/>
            </a:endParaRPr>
          </a:p>
        </p:txBody>
      </p:sp>
      <p:sp>
        <p:nvSpPr>
          <p:cNvPr id="146" name="Google Shape;146;p2"/>
          <p:cNvSpPr txBox="1"/>
          <p:nvPr/>
        </p:nvSpPr>
        <p:spPr>
          <a:xfrm>
            <a:off x="2514601" y="6273100"/>
            <a:ext cx="6597300" cy="9543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2800" b="1">
                <a:solidFill>
                  <a:srgbClr val="ED9DAB"/>
                </a:solidFill>
                <a:latin typeface="Helvetica Neue"/>
                <a:ea typeface="Helvetica Neue"/>
                <a:cs typeface="Helvetica Neue"/>
                <a:sym typeface="Helvetica Neue"/>
              </a:rPr>
              <a:t>pochopíte, ako si zachovať súkromie pri zdieľaní obsahu online</a:t>
            </a:r>
            <a:endParaRPr sz="2800" b="1">
              <a:solidFill>
                <a:srgbClr val="ED9DAB"/>
              </a:solidFill>
              <a:latin typeface="Helvetica Neue"/>
              <a:ea typeface="Helvetica Neue"/>
              <a:cs typeface="Helvetica Neue"/>
              <a:sym typeface="Helvetica Neue"/>
            </a:endParaRPr>
          </a:p>
        </p:txBody>
      </p:sp>
      <p:pic>
        <p:nvPicPr>
          <p:cNvPr id="3" name="Imagen 2">
            <a:extLst>
              <a:ext uri="{FF2B5EF4-FFF2-40B4-BE49-F238E27FC236}">
                <a16:creationId xmlns:a16="http://schemas.microsoft.com/office/drawing/2014/main" id="{EF6F6443-08E0-51C1-F7B0-0E9B7608E94F}"/>
              </a:ext>
            </a:extLst>
          </p:cNvPr>
          <p:cNvPicPr>
            <a:picLocks noChangeAspect="1"/>
          </p:cNvPicPr>
          <p:nvPr/>
        </p:nvPicPr>
        <p:blipFill>
          <a:blip r:embed="rId4"/>
          <a:stretch>
            <a:fillRect/>
          </a:stretch>
        </p:blipFill>
        <p:spPr>
          <a:xfrm>
            <a:off x="10634617" y="3919216"/>
            <a:ext cx="6327373" cy="33173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4"/>
          <p:cNvSpPr txBox="1"/>
          <p:nvPr/>
        </p:nvSpPr>
        <p:spPr>
          <a:xfrm>
            <a:off x="1426550" y="1126476"/>
            <a:ext cx="12039600" cy="144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a:solidFill>
                  <a:srgbClr val="D00B24"/>
                </a:solidFill>
                <a:latin typeface="Arial"/>
                <a:ea typeface="Arial"/>
                <a:cs typeface="Arial"/>
                <a:sym typeface="Arial"/>
              </a:rPr>
              <a:t>1.1 </a:t>
            </a:r>
            <a:r>
              <a:rPr lang="es-ES" sz="4400" b="1">
                <a:solidFill>
                  <a:srgbClr val="D00B24"/>
                </a:solidFill>
              </a:rPr>
              <a:t>Kyberbezpečnosť -</a:t>
            </a:r>
            <a:r>
              <a:rPr lang="es-ES" sz="4400" b="1">
                <a:solidFill>
                  <a:srgbClr val="D00B24"/>
                </a:solidFill>
                <a:latin typeface="Arial"/>
                <a:ea typeface="Arial"/>
                <a:cs typeface="Arial"/>
                <a:sym typeface="Arial"/>
              </a:rPr>
              <a:t> tip</a:t>
            </a:r>
            <a:r>
              <a:rPr lang="es-ES" sz="4400" b="1">
                <a:solidFill>
                  <a:srgbClr val="D00B24"/>
                </a:solidFill>
              </a:rPr>
              <a:t>y</a:t>
            </a:r>
            <a:r>
              <a:rPr lang="es-ES" sz="4400" b="1">
                <a:solidFill>
                  <a:srgbClr val="D00B24"/>
                </a:solidFill>
                <a:latin typeface="Arial"/>
                <a:ea typeface="Arial"/>
                <a:cs typeface="Arial"/>
                <a:sym typeface="Arial"/>
              </a:rPr>
              <a:t> a tri</a:t>
            </a:r>
            <a:r>
              <a:rPr lang="es-ES" sz="4400" b="1">
                <a:solidFill>
                  <a:srgbClr val="D00B24"/>
                </a:solidFill>
              </a:rPr>
              <a:t>ky</a:t>
            </a:r>
            <a:r>
              <a:rPr lang="es-ES" sz="4400" b="1">
                <a:solidFill>
                  <a:srgbClr val="D00B24"/>
                </a:solidFill>
                <a:latin typeface="Arial"/>
                <a:ea typeface="Arial"/>
                <a:cs typeface="Arial"/>
                <a:sym typeface="Arial"/>
              </a:rPr>
              <a:t>: </a:t>
            </a:r>
            <a:endParaRPr sz="4400" b="1">
              <a:solidFill>
                <a:srgbClr val="D00B24"/>
              </a:solidFill>
              <a:latin typeface="Arial"/>
              <a:ea typeface="Arial"/>
              <a:cs typeface="Arial"/>
              <a:sym typeface="Arial"/>
            </a:endParaRPr>
          </a:p>
          <a:p>
            <a:pPr marL="0" marR="0" lvl="0" indent="0" algn="l" rtl="0">
              <a:spcBef>
                <a:spcPts val="0"/>
              </a:spcBef>
              <a:spcAft>
                <a:spcPts val="0"/>
              </a:spcAft>
              <a:buNone/>
            </a:pPr>
            <a:r>
              <a:rPr lang="es-ES" sz="4400" b="1">
                <a:solidFill>
                  <a:srgbClr val="D00B24"/>
                </a:solidFill>
              </a:rPr>
              <a:t>      Úvod</a:t>
            </a:r>
            <a:endParaRPr sz="4400" b="1">
              <a:solidFill>
                <a:srgbClr val="D00B24"/>
              </a:solidFill>
              <a:latin typeface="Arial"/>
              <a:ea typeface="Arial"/>
              <a:cs typeface="Arial"/>
              <a:sym typeface="Arial"/>
            </a:endParaRPr>
          </a:p>
        </p:txBody>
      </p:sp>
      <p:sp>
        <p:nvSpPr>
          <p:cNvPr id="153" name="Google Shape;153;p4"/>
          <p:cNvSpPr txBox="1"/>
          <p:nvPr/>
        </p:nvSpPr>
        <p:spPr>
          <a:xfrm>
            <a:off x="1524000" y="2562880"/>
            <a:ext cx="15468600" cy="35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a:solidFill>
                  <a:schemeClr val="dk1"/>
                </a:solidFill>
                <a:latin typeface="Helvetica Neue"/>
                <a:ea typeface="Helvetica Neue"/>
                <a:cs typeface="Helvetica Neue"/>
                <a:sym typeface="Helvetica Neue"/>
              </a:rPr>
              <a:t>Žijeme v </a:t>
            </a:r>
            <a:r>
              <a:rPr lang="es-ES" sz="2800" b="1">
                <a:solidFill>
                  <a:schemeClr val="dk1"/>
                </a:solidFill>
                <a:latin typeface="Helvetica Neue"/>
                <a:ea typeface="Helvetica Neue"/>
                <a:cs typeface="Helvetica Neue"/>
                <a:sym typeface="Helvetica Neue"/>
              </a:rPr>
              <a:t>čoraz viac prepojenom svete</a:t>
            </a:r>
            <a:r>
              <a:rPr lang="es-ES" sz="2800">
                <a:solidFill>
                  <a:schemeClr val="dk1"/>
                </a:solidFill>
                <a:latin typeface="Helvetica Neue"/>
                <a:ea typeface="Helvetica Neue"/>
                <a:cs typeface="Helvetica Neue"/>
                <a:sym typeface="Helvetica Neue"/>
              </a:rPr>
              <a:t>. To sa spája s potrebou</a:t>
            </a:r>
            <a:r>
              <a:rPr lang="es-ES" sz="2800">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zdieľať to najlepšie z našej poslednej cesty </a:t>
            </a:r>
            <a:r>
              <a:rPr lang="es-ES" sz="2800">
                <a:solidFill>
                  <a:schemeClr val="dk1"/>
                </a:solidFill>
                <a:latin typeface="Helvetica Neue"/>
                <a:ea typeface="Helvetica Neue"/>
                <a:cs typeface="Helvetica Neue"/>
                <a:sym typeface="Helvetica Neue"/>
              </a:rPr>
              <a:t>na našom i</a:t>
            </a:r>
            <a:r>
              <a:rPr lang="es-ES" sz="2800">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nstagramovom profile alebo </a:t>
            </a:r>
            <a:r>
              <a:rPr lang="es-ES" sz="2800">
                <a:solidFill>
                  <a:schemeClr val="dk1"/>
                </a:solidFill>
                <a:latin typeface="Helvetica Neue"/>
                <a:ea typeface="Helvetica Neue"/>
                <a:cs typeface="Helvetica Neue"/>
                <a:sym typeface="Helvetica Neue"/>
              </a:rPr>
              <a:t>zmeniť</a:t>
            </a:r>
            <a:r>
              <a:rPr lang="es-ES" sz="2800">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súkromnú tému </a:t>
            </a:r>
            <a:r>
              <a:rPr lang="es-ES" sz="2800">
                <a:solidFill>
                  <a:schemeClr val="dk1"/>
                </a:solidFill>
                <a:latin typeface="Helvetica Neue"/>
                <a:ea typeface="Helvetica Neue"/>
                <a:cs typeface="Helvetica Neue"/>
                <a:sym typeface="Helvetica Neue"/>
              </a:rPr>
              <a:t>na</a:t>
            </a:r>
            <a:r>
              <a:rPr lang="es-ES" sz="2800">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 </a:t>
            </a:r>
            <a:r>
              <a:rPr lang="es-ES" sz="2800">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pracovnú, </a:t>
            </a:r>
            <a:r>
              <a:rPr lang="es-ES" sz="2800">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každý hovor alebo výmenu e-mailov, ktorých sa zúčastňujeme počas nášho voľného času a / alebo pracovného života.</a:t>
            </a:r>
            <a:endParaRPr sz="28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800">
              <a:solidFill>
                <a:schemeClr val="dk1"/>
              </a:solidFill>
              <a:latin typeface="Helvetica Neue"/>
              <a:ea typeface="Helvetica Neue"/>
              <a:cs typeface="Helvetica Neue"/>
              <a:sym typeface="Helvetica Neue"/>
            </a:endParaRPr>
          </a:p>
          <a:p>
            <a:pPr marL="0" marR="0" lvl="0" indent="0" algn="l" rtl="0">
              <a:spcBef>
                <a:spcPts val="0"/>
              </a:spcBef>
              <a:spcAft>
                <a:spcPts val="0"/>
              </a:spcAft>
              <a:buClr>
                <a:schemeClr val="dk1"/>
              </a:buClr>
              <a:buSzPts val="1100"/>
              <a:buFont typeface="Arial"/>
              <a:buNone/>
            </a:pPr>
            <a:endParaRPr sz="28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800">
                <a:solidFill>
                  <a:schemeClr val="dk1"/>
                </a:solidFill>
                <a:latin typeface="Helvetica Neue"/>
                <a:ea typeface="Helvetica Neue"/>
                <a:cs typeface="Helvetica Neue"/>
                <a:sym typeface="Helvetica Neue"/>
              </a:rPr>
              <a:t> </a:t>
            </a:r>
            <a:endParaRPr/>
          </a:p>
          <a:p>
            <a:pPr marL="0" marR="0" lvl="0" indent="0" algn="l" rtl="0">
              <a:spcBef>
                <a:spcPts val="0"/>
              </a:spcBef>
              <a:spcAft>
                <a:spcPts val="0"/>
              </a:spcAft>
              <a:buClr>
                <a:srgbClr val="000000"/>
              </a:buClr>
              <a:buFont typeface="Arial"/>
              <a:buNone/>
            </a:pPr>
            <a:endParaRPr sz="2800" b="1">
              <a:solidFill>
                <a:schemeClr val="dk1"/>
              </a:solidFill>
              <a:latin typeface="Helvetica Neue"/>
              <a:ea typeface="Helvetica Neue"/>
              <a:cs typeface="Helvetica Neue"/>
              <a:sym typeface="Helvetica Neue"/>
            </a:endParaRPr>
          </a:p>
        </p:txBody>
      </p:sp>
      <p:sp>
        <p:nvSpPr>
          <p:cNvPr id="155" name="Google Shape;155;p4"/>
          <p:cNvSpPr txBox="1"/>
          <p:nvPr/>
        </p:nvSpPr>
        <p:spPr>
          <a:xfrm>
            <a:off x="1524000" y="4353914"/>
            <a:ext cx="9982200" cy="504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a:buNone/>
            </a:pPr>
            <a:r>
              <a:rPr lang="es-ES" sz="2800">
                <a:solidFill>
                  <a:schemeClr val="dk1"/>
                </a:solidFill>
                <a:latin typeface="Helvetica Neue"/>
                <a:ea typeface="Helvetica Neue"/>
                <a:cs typeface="Helvetica Neue"/>
                <a:sym typeface="Helvetica Neue"/>
              </a:rPr>
              <a:t>Informácie o nás obsahujú </a:t>
            </a:r>
            <a:r>
              <a:rPr lang="es-ES" sz="2800" b="1">
                <a:solidFill>
                  <a:schemeClr val="dk1"/>
                </a:solidFill>
                <a:latin typeface="Helvetica Neue"/>
                <a:ea typeface="Helvetica Neue"/>
                <a:cs typeface="Helvetica Neue"/>
                <a:sym typeface="Helvetica Neue"/>
              </a:rPr>
              <a:t>množstvo citlivých údajov</a:t>
            </a:r>
            <a:r>
              <a:rPr lang="es-ES" sz="2800">
                <a:solidFill>
                  <a:schemeClr val="dk1"/>
                </a:solidFill>
                <a:latin typeface="Helvetica Neue"/>
                <a:ea typeface="Helvetica Neue"/>
                <a:cs typeface="Helvetica Neue"/>
                <a:sym typeface="Helvetica Neue"/>
              </a:rPr>
              <a:t>, ktoré  môžu byť ukradnuté a zhromaždené ľuďmi, ktorí ich </a:t>
            </a:r>
            <a:r>
              <a:rPr lang="es-ES" sz="2800" b="1">
                <a:solidFill>
                  <a:schemeClr val="dk1"/>
                </a:solidFill>
                <a:latin typeface="Helvetica Neue"/>
                <a:ea typeface="Helvetica Neue"/>
                <a:cs typeface="Helvetica Neue"/>
                <a:sym typeface="Helvetica Neue"/>
              </a:rPr>
              <a:t>chcú nelegálne využiť</a:t>
            </a:r>
            <a:r>
              <a:rPr lang="es-ES" sz="2800">
                <a:solidFill>
                  <a:schemeClr val="dk1"/>
                </a:solidFill>
                <a:latin typeface="Helvetica Neue"/>
                <a:ea typeface="Helvetica Neue"/>
                <a:cs typeface="Helvetica Neue"/>
                <a:sym typeface="Helvetica Neue"/>
              </a:rPr>
              <a:t>.</a:t>
            </a:r>
            <a:endParaRPr sz="2800">
              <a:solidFill>
                <a:schemeClr val="dk1"/>
              </a:solidFill>
              <a:latin typeface="Helvetica Neue"/>
              <a:ea typeface="Helvetica Neue"/>
              <a:cs typeface="Helvetica Neue"/>
              <a:sym typeface="Helvetica Neue"/>
            </a:endParaRPr>
          </a:p>
          <a:p>
            <a:pPr marL="0" marR="0" lvl="0" indent="0" algn="l" rtl="0">
              <a:spcBef>
                <a:spcPts val="0"/>
              </a:spcBef>
              <a:spcAft>
                <a:spcPts val="0"/>
              </a:spcAft>
              <a:buClr>
                <a:schemeClr val="dk1"/>
              </a:buClr>
              <a:buSzPts val="1100"/>
              <a:buFont typeface="Arial"/>
              <a:buNone/>
            </a:pPr>
            <a:endParaRPr sz="2800">
              <a:solidFill>
                <a:schemeClr val="dk1"/>
              </a:solidFill>
              <a:latin typeface="Helvetica Neue"/>
              <a:ea typeface="Helvetica Neue"/>
              <a:cs typeface="Helvetica Neue"/>
              <a:sym typeface="Helvetica Neue"/>
            </a:endParaRPr>
          </a:p>
          <a:p>
            <a:pPr marL="0" marR="0" lvl="0" indent="0" algn="l" rtl="0">
              <a:spcBef>
                <a:spcPts val="0"/>
              </a:spcBef>
              <a:spcAft>
                <a:spcPts val="0"/>
              </a:spcAft>
              <a:buClr>
                <a:schemeClr val="dk1"/>
              </a:buClr>
              <a:buSzPts val="1100"/>
              <a:buFont typeface="Arial"/>
              <a:buNone/>
            </a:pPr>
            <a:r>
              <a:rPr lang="es-ES" sz="2800">
                <a:solidFill>
                  <a:schemeClr val="dk1"/>
                </a:solidFill>
                <a:latin typeface="Helvetica Neue"/>
                <a:ea typeface="Helvetica Neue"/>
                <a:cs typeface="Helvetica Neue"/>
                <a:sym typeface="Helvetica Neue"/>
              </a:rPr>
              <a:t>Preto je pre náš online život nevyhnutné vytvárať </a:t>
            </a:r>
            <a:r>
              <a:rPr lang="es-ES" sz="2800" b="1">
                <a:solidFill>
                  <a:schemeClr val="dk1"/>
                </a:solidFill>
                <a:latin typeface="Helvetica Neue"/>
                <a:ea typeface="Helvetica Neue"/>
                <a:cs typeface="Helvetica Neue"/>
                <a:sym typeface="Helvetica Neue"/>
              </a:rPr>
              <a:t>protokoly</a:t>
            </a:r>
            <a:r>
              <a:rPr lang="es-ES" sz="2800">
                <a:solidFill>
                  <a:schemeClr val="dk1"/>
                </a:solidFill>
                <a:latin typeface="Helvetica Neue"/>
                <a:ea typeface="Helvetica Neue"/>
                <a:cs typeface="Helvetica Neue"/>
                <a:sym typeface="Helvetica Neue"/>
              </a:rPr>
              <a:t> </a:t>
            </a:r>
            <a:r>
              <a:rPr lang="es-ES" sz="2800" b="1">
                <a:solidFill>
                  <a:schemeClr val="dk1"/>
                </a:solidFill>
                <a:latin typeface="Helvetica Neue"/>
                <a:ea typeface="Helvetica Neue"/>
                <a:cs typeface="Helvetica Neue"/>
                <a:sym typeface="Helvetica Neue"/>
              </a:rPr>
              <a:t>kybernetickej bezpečnosti</a:t>
            </a:r>
            <a:r>
              <a:rPr lang="es-ES" sz="2800">
                <a:solidFill>
                  <a:schemeClr val="dk1"/>
                </a:solidFill>
                <a:latin typeface="Helvetica Neue"/>
                <a:ea typeface="Helvetica Neue"/>
                <a:cs typeface="Helvetica Neue"/>
                <a:sym typeface="Helvetica Neue"/>
              </a:rPr>
              <a:t> a vedieť ich použiť v praxi, čím nemáme na mysli len inštaláciu antivírusových programov.</a:t>
            </a:r>
            <a:endParaRPr sz="2800">
              <a:solidFill>
                <a:schemeClr val="dk1"/>
              </a:solidFill>
              <a:latin typeface="Helvetica Neue"/>
              <a:ea typeface="Helvetica Neue"/>
              <a:cs typeface="Helvetica Neue"/>
              <a:sym typeface="Helvetica Neue"/>
            </a:endParaRPr>
          </a:p>
          <a:p>
            <a:pPr marL="0" marR="0" lvl="0" indent="0" algn="l" rtl="0">
              <a:spcBef>
                <a:spcPts val="0"/>
              </a:spcBef>
              <a:spcAft>
                <a:spcPts val="0"/>
              </a:spcAft>
              <a:buClr>
                <a:schemeClr val="dk1"/>
              </a:buClr>
              <a:buSzPts val="1100"/>
              <a:buFont typeface="Arial"/>
              <a:buNone/>
            </a:pPr>
            <a:endParaRPr sz="28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800">
              <a:solidFill>
                <a:schemeClr val="dk1"/>
              </a:solidFill>
              <a:latin typeface="Helvetica Neue"/>
              <a:ea typeface="Helvetica Neue"/>
              <a:cs typeface="Helvetica Neue"/>
              <a:sym typeface="Helvetica Neue"/>
            </a:endParaRPr>
          </a:p>
          <a:p>
            <a:pPr marL="0" marR="0" lvl="0" indent="0" algn="l" rtl="0">
              <a:spcBef>
                <a:spcPts val="0"/>
              </a:spcBef>
              <a:spcAft>
                <a:spcPts val="0"/>
              </a:spcAft>
              <a:buClr>
                <a:srgbClr val="000000"/>
              </a:buClr>
              <a:buFont typeface="Arial"/>
              <a:buNone/>
            </a:pPr>
            <a:endParaRPr sz="28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8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a:p>
        </p:txBody>
      </p:sp>
      <p:pic>
        <p:nvPicPr>
          <p:cNvPr id="3" name="Imagen 2">
            <a:extLst>
              <a:ext uri="{FF2B5EF4-FFF2-40B4-BE49-F238E27FC236}">
                <a16:creationId xmlns:a16="http://schemas.microsoft.com/office/drawing/2014/main" id="{E52E788B-0CC2-1FE0-4988-BD139B7D3453}"/>
              </a:ext>
            </a:extLst>
          </p:cNvPr>
          <p:cNvPicPr>
            <a:picLocks noChangeAspect="1"/>
          </p:cNvPicPr>
          <p:nvPr/>
        </p:nvPicPr>
        <p:blipFill>
          <a:blip r:embed="rId3"/>
          <a:stretch>
            <a:fillRect/>
          </a:stretch>
        </p:blipFill>
        <p:spPr>
          <a:xfrm>
            <a:off x="11665441" y="4295747"/>
            <a:ext cx="5167918" cy="361486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p:nvPr/>
        </p:nvSpPr>
        <p:spPr>
          <a:xfrm>
            <a:off x="1447800" y="1573291"/>
            <a:ext cx="9349800" cy="144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a:solidFill>
                  <a:srgbClr val="D00B24"/>
                </a:solidFill>
                <a:latin typeface="Arial"/>
                <a:ea typeface="Arial"/>
                <a:cs typeface="Arial"/>
                <a:sym typeface="Arial"/>
              </a:rPr>
              <a:t>1.2 </a:t>
            </a:r>
            <a:r>
              <a:rPr lang="es-ES" sz="4400" b="1">
                <a:solidFill>
                  <a:srgbClr val="D00B24"/>
                </a:solidFill>
              </a:rPr>
              <a:t>Kyberbezpečnosť - tipy a triky</a:t>
            </a:r>
            <a:r>
              <a:rPr lang="es-ES" sz="4400" b="1">
                <a:solidFill>
                  <a:srgbClr val="D00B24"/>
                </a:solidFill>
                <a:latin typeface="Arial"/>
                <a:ea typeface="Arial"/>
                <a:cs typeface="Arial"/>
                <a:sym typeface="Arial"/>
              </a:rPr>
              <a:t>: </a:t>
            </a:r>
            <a:r>
              <a:rPr lang="es-ES" sz="4400" b="1">
                <a:solidFill>
                  <a:srgbClr val="D00B24"/>
                </a:solidFill>
              </a:rPr>
              <a:t>Ostaňte v dianí!</a:t>
            </a:r>
            <a:endParaRPr sz="4400" b="1">
              <a:solidFill>
                <a:srgbClr val="D00B24"/>
              </a:solidFill>
              <a:latin typeface="Arial"/>
              <a:ea typeface="Arial"/>
              <a:cs typeface="Arial"/>
              <a:sym typeface="Arial"/>
            </a:endParaRPr>
          </a:p>
        </p:txBody>
      </p:sp>
      <p:sp>
        <p:nvSpPr>
          <p:cNvPr id="161" name="Google Shape;161;p5"/>
          <p:cNvSpPr txBox="1"/>
          <p:nvPr/>
        </p:nvSpPr>
        <p:spPr>
          <a:xfrm>
            <a:off x="1338470" y="3516629"/>
            <a:ext cx="14249400" cy="4402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a:buNone/>
            </a:pPr>
            <a:r>
              <a:rPr lang="es-ES" sz="2800">
                <a:solidFill>
                  <a:schemeClr val="dk1"/>
                </a:solidFill>
                <a:latin typeface="Helvetica Neue"/>
                <a:ea typeface="Helvetica Neue"/>
                <a:cs typeface="Helvetica Neue"/>
                <a:sym typeface="Helvetica Neue"/>
              </a:rPr>
              <a:t>Naše zariadenia nás zvyčajne obťažujú nepríjemnými upozorneniami na „novú aktualizáciu softvéru“. Napriek tomu, že sa niekedy na prvý pohľad nič nezmení, tieto </a:t>
            </a:r>
            <a:r>
              <a:rPr lang="es-ES" sz="2800" b="1">
                <a:solidFill>
                  <a:schemeClr val="dk1"/>
                </a:solidFill>
                <a:latin typeface="Helvetica Neue"/>
                <a:ea typeface="Helvetica Neue"/>
                <a:cs typeface="Helvetica Neue"/>
                <a:sym typeface="Helvetica Neue"/>
              </a:rPr>
              <a:t>aktualizácie sú veľmi užitočné</a:t>
            </a:r>
            <a:r>
              <a:rPr lang="es-ES" sz="2800">
                <a:solidFill>
                  <a:schemeClr val="dk1"/>
                </a:solidFill>
                <a:latin typeface="Helvetica Neue"/>
                <a:ea typeface="Helvetica Neue"/>
                <a:cs typeface="Helvetica Neue"/>
                <a:sym typeface="Helvetica Neue"/>
              </a:rPr>
              <a:t>, pretože opravujú nedávno objavené chyby a bezpečnostné problémy, ktoré môžu predstavovať riziko pre naše zariadenia a informácie, </a:t>
            </a:r>
            <a:r>
              <a:rPr lang="es-ES" sz="2800">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ktoré</a:t>
            </a:r>
            <a:r>
              <a:rPr lang="es-ES" sz="2800">
                <a:solidFill>
                  <a:schemeClr val="dk1"/>
                </a:solidFill>
                <a:latin typeface="Helvetica Neue"/>
                <a:ea typeface="Helvetica Neue"/>
                <a:cs typeface="Helvetica Neue"/>
                <a:sym typeface="Helvetica Neue"/>
              </a:rPr>
              <a:t> obsahujú.</a:t>
            </a:r>
            <a:endParaRPr sz="2800">
              <a:solidFill>
                <a:schemeClr val="dk1"/>
              </a:solidFill>
              <a:latin typeface="Helvetica Neue"/>
              <a:ea typeface="Helvetica Neue"/>
              <a:cs typeface="Helvetica Neue"/>
              <a:sym typeface="Helvetica Neue"/>
            </a:endParaRPr>
          </a:p>
          <a:p>
            <a:pPr marL="0" marR="0" lvl="0" indent="0" algn="l" rtl="0">
              <a:spcBef>
                <a:spcPts val="0"/>
              </a:spcBef>
              <a:spcAft>
                <a:spcPts val="0"/>
              </a:spcAft>
              <a:buClr>
                <a:schemeClr val="dk1"/>
              </a:buClr>
              <a:buSzPts val="1100"/>
              <a:buFont typeface="Arial"/>
              <a:buNone/>
            </a:pPr>
            <a:endParaRPr sz="2800">
              <a:solidFill>
                <a:schemeClr val="dk1"/>
              </a:solidFill>
              <a:latin typeface="Helvetica Neue"/>
              <a:ea typeface="Helvetica Neue"/>
              <a:cs typeface="Helvetica Neue"/>
              <a:sym typeface="Helvetica Neue"/>
            </a:endParaRPr>
          </a:p>
          <a:p>
            <a:pPr marL="0" marR="0" lvl="0" indent="0" algn="l" rtl="0">
              <a:spcBef>
                <a:spcPts val="0"/>
              </a:spcBef>
              <a:spcAft>
                <a:spcPts val="0"/>
              </a:spcAft>
              <a:buClr>
                <a:schemeClr val="dk1"/>
              </a:buClr>
              <a:buSzPts val="1100"/>
              <a:buFont typeface="Arial"/>
              <a:buNone/>
            </a:pPr>
            <a:r>
              <a:rPr lang="es-ES" sz="2800">
                <a:solidFill>
                  <a:schemeClr val="dk1"/>
                </a:solidFill>
                <a:latin typeface="Helvetica Neue"/>
                <a:ea typeface="Helvetica Neue"/>
                <a:cs typeface="Helvetica Neue"/>
                <a:sym typeface="Helvetica Neue"/>
              </a:rPr>
              <a:t>Tieto aktualizácie softvéru však môžu byť krátkodobé, pretože </a:t>
            </a:r>
            <a:r>
              <a:rPr lang="es-ES" sz="2800" b="1">
                <a:solidFill>
                  <a:schemeClr val="dk1"/>
                </a:solidFill>
                <a:latin typeface="Helvetica Neue"/>
                <a:ea typeface="Helvetica Neue"/>
                <a:cs typeface="Helvetica Neue"/>
                <a:sym typeface="Helvetica Neue"/>
              </a:rPr>
              <a:t>hackeri neustále hľadajú chyby zabezpečenia</a:t>
            </a:r>
            <a:r>
              <a:rPr lang="es-ES" sz="2800">
                <a:solidFill>
                  <a:schemeClr val="dk1"/>
                </a:solidFill>
                <a:latin typeface="Helvetica Neue"/>
                <a:ea typeface="Helvetica Neue"/>
                <a:cs typeface="Helvetica Neue"/>
                <a:sym typeface="Helvetica Neue"/>
              </a:rPr>
              <a:t>, čo zdôrazňuje dôležitosť aktualizácie našich zariadení.</a:t>
            </a:r>
            <a:endParaRPr sz="2800">
              <a:solidFill>
                <a:schemeClr val="dk1"/>
              </a:solidFill>
              <a:latin typeface="Helvetica Neue"/>
              <a:ea typeface="Helvetica Neue"/>
              <a:cs typeface="Helvetica Neue"/>
              <a:sym typeface="Helvetica Neue"/>
            </a:endParaRPr>
          </a:p>
          <a:p>
            <a:pPr marL="0" marR="0" lvl="0" indent="0" algn="l" rtl="0">
              <a:spcBef>
                <a:spcPts val="0"/>
              </a:spcBef>
              <a:spcAft>
                <a:spcPts val="0"/>
              </a:spcAft>
              <a:buClr>
                <a:schemeClr val="dk1"/>
              </a:buClr>
              <a:buSzPts val="1100"/>
              <a:buFont typeface="Arial"/>
              <a:buNone/>
            </a:pPr>
            <a:endParaRPr sz="28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800">
              <a:solidFill>
                <a:schemeClr val="dk1"/>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6"/>
          <p:cNvSpPr txBox="1"/>
          <p:nvPr/>
        </p:nvSpPr>
        <p:spPr>
          <a:xfrm>
            <a:off x="1447800" y="1573300"/>
            <a:ext cx="11262300" cy="144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a:solidFill>
                  <a:srgbClr val="D00B24"/>
                </a:solidFill>
                <a:latin typeface="Arial"/>
                <a:ea typeface="Arial"/>
                <a:cs typeface="Arial"/>
                <a:sym typeface="Arial"/>
              </a:rPr>
              <a:t>1.3 </a:t>
            </a:r>
            <a:r>
              <a:rPr lang="es-ES" sz="4400" b="1">
                <a:solidFill>
                  <a:srgbClr val="D00B24"/>
                </a:solidFill>
              </a:rPr>
              <a:t>Kyberbezpečnosť - tipy a triky: </a:t>
            </a:r>
            <a:r>
              <a:rPr lang="es-ES" sz="4400" b="1">
                <a:solidFill>
                  <a:srgbClr val="D00B24"/>
                </a:solidFill>
                <a:latin typeface="Arial"/>
                <a:ea typeface="Arial"/>
                <a:cs typeface="Arial"/>
                <a:sym typeface="Arial"/>
              </a:rPr>
              <a:t> </a:t>
            </a:r>
            <a:endParaRPr sz="4400" b="1">
              <a:solidFill>
                <a:srgbClr val="D00B24"/>
              </a:solidFill>
            </a:endParaRPr>
          </a:p>
          <a:p>
            <a:pPr marL="0" marR="0" lvl="0" indent="0" algn="l" rtl="0">
              <a:spcBef>
                <a:spcPts val="0"/>
              </a:spcBef>
              <a:spcAft>
                <a:spcPts val="0"/>
              </a:spcAft>
              <a:buNone/>
            </a:pPr>
            <a:r>
              <a:rPr lang="es-ES" sz="4400" b="1">
                <a:solidFill>
                  <a:srgbClr val="D00B24"/>
                </a:solidFill>
              </a:rPr>
              <a:t>Zálohujte!</a:t>
            </a:r>
            <a:endParaRPr sz="4400" b="1">
              <a:solidFill>
                <a:srgbClr val="D00B24"/>
              </a:solidFill>
            </a:endParaRPr>
          </a:p>
        </p:txBody>
      </p:sp>
      <p:sp>
        <p:nvSpPr>
          <p:cNvPr id="167" name="Google Shape;167;p6"/>
          <p:cNvSpPr txBox="1"/>
          <p:nvPr/>
        </p:nvSpPr>
        <p:spPr>
          <a:xfrm>
            <a:off x="1338470" y="3408788"/>
            <a:ext cx="14249400" cy="4402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a:buNone/>
            </a:pPr>
            <a:r>
              <a:rPr lang="es-ES" sz="2800">
                <a:solidFill>
                  <a:schemeClr val="dk1"/>
                </a:solidFill>
                <a:latin typeface="Helvetica Neue"/>
                <a:ea typeface="Helvetica Neue"/>
                <a:cs typeface="Helvetica Neue"/>
                <a:sym typeface="Helvetica Neue"/>
              </a:rPr>
              <a:t>Uchovávanie kópie vašich súborov je zväčša </a:t>
            </a:r>
            <a:r>
              <a:rPr lang="es-ES" sz="2800">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hra</a:t>
            </a:r>
            <a:r>
              <a:rPr lang="es-ES" sz="2800">
                <a:solidFill>
                  <a:schemeClr val="dk1"/>
                </a:solidFill>
                <a:latin typeface="Helvetica Neue"/>
                <a:ea typeface="Helvetica Neue"/>
                <a:cs typeface="Helvetica Neue"/>
                <a:sym typeface="Helvetica Neue"/>
              </a:rPr>
              <a:t> na istotu, ale aj </a:t>
            </a:r>
            <a:r>
              <a:rPr lang="es-ES" sz="2800">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napriek </a:t>
            </a:r>
            <a:r>
              <a:rPr lang="es-ES" sz="2800">
                <a:solidFill>
                  <a:schemeClr val="dk1"/>
                </a:solidFill>
                <a:latin typeface="Helvetica Neue"/>
                <a:ea typeface="Helvetica Neue"/>
                <a:cs typeface="Helvetica Neue"/>
                <a:sym typeface="Helvetica Neue"/>
              </a:rPr>
              <a:t>tomu môže dôjsť k najhoršiemu a súbory sa poškodia alebo náš systém zasiahne </a:t>
            </a:r>
            <a:r>
              <a:rPr lang="es-ES" sz="2800" b="1">
                <a:solidFill>
                  <a:schemeClr val="dk1"/>
                </a:solidFill>
                <a:latin typeface="Helvetica Neue"/>
                <a:ea typeface="Helvetica Neue"/>
                <a:cs typeface="Helvetica Neue"/>
                <a:sym typeface="Helvetica Neue"/>
              </a:rPr>
              <a:t>kybernetický útok</a:t>
            </a:r>
            <a:r>
              <a:rPr lang="es-ES" sz="2800">
                <a:solidFill>
                  <a:schemeClr val="dk1"/>
                </a:solidFill>
                <a:latin typeface="Helvetica Neue"/>
                <a:ea typeface="Helvetica Neue"/>
                <a:cs typeface="Helvetica Neue"/>
                <a:sym typeface="Helvetica Neue"/>
              </a:rPr>
              <a:t>. Aby sme tomu zabránili, naše </a:t>
            </a:r>
            <a:r>
              <a:rPr lang="es-ES" sz="2800" b="1">
                <a:solidFill>
                  <a:schemeClr val="dk1"/>
                </a:solidFill>
                <a:latin typeface="Helvetica Neue"/>
                <a:ea typeface="Helvetica Neue"/>
                <a:cs typeface="Helvetica Neue"/>
                <a:sym typeface="Helvetica Neue"/>
              </a:rPr>
              <a:t>súbory by mali byť </a:t>
            </a:r>
            <a:r>
              <a:rPr lang="es-ES" sz="2800" b="1">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bezpečne uložené</a:t>
            </a:r>
            <a:r>
              <a:rPr lang="es-ES" sz="2800" b="1">
                <a:solidFill>
                  <a:schemeClr val="dk1"/>
                </a:solidFill>
                <a:latin typeface="Helvetica Neue"/>
                <a:ea typeface="Helvetica Neue"/>
                <a:cs typeface="Helvetica Neue"/>
                <a:sym typeface="Helvetica Neue"/>
              </a:rPr>
              <a:t> na externom disku a/alebo online cloudových aplikáciách.</a:t>
            </a:r>
            <a:endParaRPr sz="2800" b="1">
              <a:solidFill>
                <a:schemeClr val="dk1"/>
              </a:solidFill>
              <a:latin typeface="Helvetica Neue"/>
              <a:ea typeface="Helvetica Neue"/>
              <a:cs typeface="Helvetica Neue"/>
              <a:sym typeface="Helvetica Neue"/>
            </a:endParaRPr>
          </a:p>
          <a:p>
            <a:pPr marL="0" marR="0" lvl="0" indent="0" algn="l" rtl="0">
              <a:spcBef>
                <a:spcPts val="0"/>
              </a:spcBef>
              <a:spcAft>
                <a:spcPts val="0"/>
              </a:spcAft>
              <a:buClr>
                <a:schemeClr val="dk1"/>
              </a:buClr>
              <a:buSzPts val="1100"/>
              <a:buFont typeface="Arial"/>
              <a:buNone/>
            </a:pPr>
            <a:endParaRPr sz="2800">
              <a:solidFill>
                <a:schemeClr val="dk1"/>
              </a:solidFill>
              <a:latin typeface="Helvetica Neue"/>
              <a:ea typeface="Helvetica Neue"/>
              <a:cs typeface="Helvetica Neue"/>
              <a:sym typeface="Helvetica Neue"/>
            </a:endParaRPr>
          </a:p>
          <a:p>
            <a:pPr marL="0" marR="0" lvl="0" indent="0" algn="l" rtl="0">
              <a:spcBef>
                <a:spcPts val="0"/>
              </a:spcBef>
              <a:spcAft>
                <a:spcPts val="0"/>
              </a:spcAft>
              <a:buClr>
                <a:schemeClr val="dk1"/>
              </a:buClr>
              <a:buSzPts val="1100"/>
              <a:buFont typeface="Arial"/>
              <a:buNone/>
            </a:pPr>
            <a:r>
              <a:rPr lang="es-ES" sz="2800">
                <a:solidFill>
                  <a:schemeClr val="dk1"/>
                </a:solidFill>
                <a:latin typeface="Helvetica Neue"/>
                <a:ea typeface="Helvetica Neue"/>
                <a:cs typeface="Helvetica Neue"/>
                <a:sym typeface="Helvetica Neue"/>
              </a:rPr>
              <a:t>Záložné verzie by sa mali vytvárať počas procesu spracovania a nie až po dokončení súboru. </a:t>
            </a:r>
            <a:r>
              <a:rPr lang="es-ES" sz="2800" b="1">
                <a:solidFill>
                  <a:schemeClr val="dk1"/>
                </a:solidFill>
                <a:latin typeface="Helvetica Neue"/>
                <a:ea typeface="Helvetica Neue"/>
                <a:cs typeface="Helvetica Neue"/>
                <a:sym typeface="Helvetica Neue"/>
              </a:rPr>
              <a:t>Týmto spôsobom sa môžete ľahko vrátiť k predchádzajúcim verziám súboru v prípade, že sa niečo pokazí v polovici návrhu.</a:t>
            </a:r>
            <a:endParaRPr sz="2800" b="1">
              <a:solidFill>
                <a:schemeClr val="dk1"/>
              </a:solidFill>
              <a:latin typeface="Helvetica Neue"/>
              <a:ea typeface="Helvetica Neue"/>
              <a:cs typeface="Helvetica Neue"/>
              <a:sym typeface="Helvetica Neue"/>
            </a:endParaRPr>
          </a:p>
          <a:p>
            <a:pPr marL="0" marR="0" lvl="0" indent="0" algn="l" rtl="0">
              <a:spcBef>
                <a:spcPts val="0"/>
              </a:spcBef>
              <a:spcAft>
                <a:spcPts val="0"/>
              </a:spcAft>
              <a:buClr>
                <a:schemeClr val="dk1"/>
              </a:buClr>
              <a:buSzPts val="1100"/>
              <a:buFont typeface="Arial"/>
              <a:buNone/>
            </a:pPr>
            <a:endParaRPr sz="28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800">
              <a:solidFill>
                <a:schemeClr val="dk1"/>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7"/>
          <p:cNvSpPr txBox="1"/>
          <p:nvPr/>
        </p:nvSpPr>
        <p:spPr>
          <a:xfrm>
            <a:off x="1447800" y="1573300"/>
            <a:ext cx="12218700" cy="144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a:solidFill>
                  <a:srgbClr val="D00B24"/>
                </a:solidFill>
                <a:latin typeface="Arial"/>
                <a:ea typeface="Arial"/>
                <a:cs typeface="Arial"/>
                <a:sym typeface="Arial"/>
              </a:rPr>
              <a:t>1</a:t>
            </a:r>
            <a:r>
              <a:rPr lang="es-ES" sz="4400" b="1">
                <a:solidFill>
                  <a:srgbClr val="D00B24"/>
                </a:solidFill>
              </a:rPr>
              <a:t>.</a:t>
            </a:r>
            <a:r>
              <a:rPr lang="es-ES" sz="4400" b="1">
                <a:solidFill>
                  <a:srgbClr val="D00B24"/>
                </a:solidFill>
                <a:latin typeface="Arial"/>
                <a:ea typeface="Arial"/>
                <a:cs typeface="Arial"/>
                <a:sym typeface="Arial"/>
              </a:rPr>
              <a:t>4 </a:t>
            </a:r>
            <a:r>
              <a:rPr lang="es-ES" sz="4400" b="1">
                <a:solidFill>
                  <a:srgbClr val="D00B24"/>
                </a:solidFill>
              </a:rPr>
              <a:t>Kyberbezpečnosť - tipy a triky:  Heslá a viac-faktorové overovanie</a:t>
            </a:r>
            <a:endParaRPr sz="4400" b="1">
              <a:solidFill>
                <a:srgbClr val="D00B24"/>
              </a:solidFill>
            </a:endParaRPr>
          </a:p>
        </p:txBody>
      </p:sp>
      <p:sp>
        <p:nvSpPr>
          <p:cNvPr id="173" name="Google Shape;173;p7"/>
          <p:cNvSpPr txBox="1"/>
          <p:nvPr/>
        </p:nvSpPr>
        <p:spPr>
          <a:xfrm>
            <a:off x="1429966" y="3238500"/>
            <a:ext cx="15011400" cy="6126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a:buNone/>
            </a:pPr>
            <a:r>
              <a:rPr lang="es-ES" sz="2800">
                <a:solidFill>
                  <a:schemeClr val="dk1"/>
                </a:solidFill>
                <a:latin typeface="Helvetica Neue"/>
                <a:ea typeface="Helvetica Neue"/>
                <a:cs typeface="Helvetica Neue"/>
                <a:sym typeface="Helvetica Neue"/>
              </a:rPr>
              <a:t>Heslá sú dôležitou súčasťou kybernetickej bezpečnosti. Napriek problémom s ich zapamätaním a zavedením charakterovo dokonalých, </a:t>
            </a:r>
            <a:r>
              <a:rPr lang="es-ES" sz="2800" b="1">
                <a:solidFill>
                  <a:schemeClr val="dk1"/>
                </a:solidFill>
                <a:latin typeface="Helvetica Neue"/>
                <a:ea typeface="Helvetica Neue"/>
                <a:cs typeface="Helvetica Neue"/>
                <a:sym typeface="Helvetica Neue"/>
              </a:rPr>
              <a:t>dlhých hesiel so špeciálnym typom znakov </a:t>
            </a:r>
            <a:r>
              <a:rPr lang="es-ES" sz="2800">
                <a:solidFill>
                  <a:schemeClr val="dk1"/>
                </a:solidFill>
                <a:latin typeface="Helvetica Neue"/>
                <a:ea typeface="Helvetica Neue"/>
                <a:cs typeface="Helvetica Neue"/>
                <a:sym typeface="Helvetica Neue"/>
              </a:rPr>
              <a:t>ako “</a:t>
            </a:r>
            <a:r>
              <a:rPr lang="es-ES" sz="2800">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m4nY! t</a:t>
            </a:r>
            <a:r>
              <a:rPr lang="es-ES" sz="2800">
                <a:solidFill>
                  <a:schemeClr val="dk1"/>
                </a:solidFill>
                <a:latin typeface="Helvetica Neue"/>
                <a:ea typeface="Helvetica Neue"/>
                <a:cs typeface="Helvetica Neue"/>
                <a:sym typeface="Helvetica Neue"/>
              </a:rPr>
              <a:t>” sú nevyhnutné. Netreba dodávať, že použitie dátumu narodenia (</a:t>
            </a:r>
            <a:r>
              <a:rPr lang="es-ES" sz="2800">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a podobn</a:t>
            </a:r>
            <a:r>
              <a:rPr lang="es-ES" sz="2800">
                <a:solidFill>
                  <a:schemeClr val="dk1"/>
                </a:solidFill>
                <a:latin typeface="Helvetica Neue"/>
                <a:ea typeface="Helvetica Neue"/>
                <a:cs typeface="Helvetica Neue"/>
                <a:sym typeface="Helvetica Neue"/>
              </a:rPr>
              <a:t>ých informácií) neprichádza do </a:t>
            </a:r>
            <a:r>
              <a:rPr lang="es-ES" sz="2800">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úvahy</a:t>
            </a:r>
            <a:r>
              <a:rPr lang="es-ES" sz="2800">
                <a:solidFill>
                  <a:schemeClr val="dk1"/>
                </a:solidFill>
                <a:latin typeface="Helvetica Neue"/>
                <a:ea typeface="Helvetica Neue"/>
                <a:cs typeface="Helvetica Neue"/>
                <a:sym typeface="Helvetica Neue"/>
              </a:rPr>
              <a:t> pre kvalitné zabezpečenie súborov.</a:t>
            </a:r>
            <a:endParaRPr sz="2800">
              <a:solidFill>
                <a:schemeClr val="dk1"/>
              </a:solidFill>
              <a:latin typeface="Helvetica Neue"/>
              <a:ea typeface="Helvetica Neue"/>
              <a:cs typeface="Helvetica Neue"/>
              <a:sym typeface="Helvetica Neue"/>
            </a:endParaRPr>
          </a:p>
          <a:p>
            <a:pPr marL="0" marR="0" lvl="0" indent="0" algn="l" rtl="0">
              <a:spcBef>
                <a:spcPts val="0"/>
              </a:spcBef>
              <a:spcAft>
                <a:spcPts val="0"/>
              </a:spcAft>
              <a:buClr>
                <a:schemeClr val="dk1"/>
              </a:buClr>
              <a:buSzPts val="1100"/>
              <a:buFont typeface="Arial"/>
              <a:buNone/>
            </a:pPr>
            <a:endParaRPr sz="2800">
              <a:solidFill>
                <a:schemeClr val="dk1"/>
              </a:solidFill>
              <a:latin typeface="Helvetica Neue"/>
              <a:ea typeface="Helvetica Neue"/>
              <a:cs typeface="Helvetica Neue"/>
              <a:sym typeface="Helvetica Neue"/>
            </a:endParaRPr>
          </a:p>
          <a:p>
            <a:pPr marL="0" marR="0" lvl="0" indent="0" algn="l" rtl="0">
              <a:spcBef>
                <a:spcPts val="0"/>
              </a:spcBef>
              <a:spcAft>
                <a:spcPts val="0"/>
              </a:spcAft>
              <a:buClr>
                <a:schemeClr val="dk1"/>
              </a:buClr>
              <a:buSzPts val="1100"/>
              <a:buFont typeface="Arial"/>
              <a:buNone/>
            </a:pPr>
            <a:r>
              <a:rPr lang="es-ES" sz="2800">
                <a:solidFill>
                  <a:schemeClr val="dk1"/>
                </a:solidFill>
                <a:latin typeface="Helvetica Neue"/>
                <a:ea typeface="Helvetica Neue"/>
                <a:cs typeface="Helvetica Neue"/>
                <a:sym typeface="Helvetica Neue"/>
              </a:rPr>
              <a:t>V dôsledku častého narušenia bezpečnosti je tiež možné heslá ľahko prelomiť, preto majte na každom zariadení alebo účte iné </a:t>
            </a:r>
            <a:r>
              <a:rPr lang="es-ES" sz="2800" b="1">
                <a:solidFill>
                  <a:schemeClr val="dk1"/>
                </a:solidFill>
                <a:latin typeface="Helvetica Neue"/>
                <a:ea typeface="Helvetica Neue"/>
                <a:cs typeface="Helvetica Neue"/>
                <a:sym typeface="Helvetica Neue"/>
              </a:rPr>
              <a:t>heslá a nezabudnite ich pravidelne meniť</a:t>
            </a:r>
            <a:r>
              <a:rPr lang="es-ES" sz="2800">
                <a:solidFill>
                  <a:schemeClr val="dk1"/>
                </a:solidFill>
                <a:latin typeface="Helvetica Neue"/>
                <a:ea typeface="Helvetica Neue"/>
                <a:cs typeface="Helvetica Neue"/>
                <a:sym typeface="Helvetica Neue"/>
              </a:rPr>
              <a:t>!</a:t>
            </a:r>
            <a:endParaRPr sz="2800">
              <a:solidFill>
                <a:schemeClr val="dk1"/>
              </a:solidFill>
              <a:latin typeface="Helvetica Neue"/>
              <a:ea typeface="Helvetica Neue"/>
              <a:cs typeface="Helvetica Neue"/>
              <a:sym typeface="Helvetica Neue"/>
            </a:endParaRPr>
          </a:p>
          <a:p>
            <a:pPr marL="0" marR="0" lvl="0" indent="0" algn="l" rtl="0">
              <a:spcBef>
                <a:spcPts val="0"/>
              </a:spcBef>
              <a:spcAft>
                <a:spcPts val="0"/>
              </a:spcAft>
              <a:buClr>
                <a:schemeClr val="dk1"/>
              </a:buClr>
              <a:buSzPts val="1100"/>
              <a:buFont typeface="Arial"/>
              <a:buNone/>
            </a:pPr>
            <a:endParaRPr sz="2800">
              <a:solidFill>
                <a:schemeClr val="dk1"/>
              </a:solidFill>
              <a:latin typeface="Helvetica Neue"/>
              <a:ea typeface="Helvetica Neue"/>
              <a:cs typeface="Helvetica Neue"/>
              <a:sym typeface="Helvetica Neue"/>
            </a:endParaRPr>
          </a:p>
          <a:p>
            <a:pPr marL="0" marR="0" lvl="0" indent="0" algn="l" rtl="0">
              <a:spcBef>
                <a:spcPts val="0"/>
              </a:spcBef>
              <a:spcAft>
                <a:spcPts val="0"/>
              </a:spcAft>
              <a:buClr>
                <a:schemeClr val="dk1"/>
              </a:buClr>
              <a:buSzPts val="1100"/>
              <a:buFont typeface="Arial"/>
              <a:buNone/>
            </a:pPr>
            <a:r>
              <a:rPr lang="es-ES" sz="2800" b="1">
                <a:solidFill>
                  <a:schemeClr val="dk1"/>
                </a:solidFill>
                <a:latin typeface="Helvetica Neue"/>
                <a:ea typeface="Helvetica Neue"/>
                <a:cs typeface="Helvetica Neue"/>
                <a:sym typeface="Helvetica Neue"/>
              </a:rPr>
              <a:t>Viacfaktorové overovanie</a:t>
            </a:r>
            <a:r>
              <a:rPr lang="es-ES" sz="2800">
                <a:solidFill>
                  <a:schemeClr val="dk1"/>
                </a:solidFill>
                <a:latin typeface="Helvetica Neue"/>
                <a:ea typeface="Helvetica Neue"/>
                <a:cs typeface="Helvetica Neue"/>
                <a:sym typeface="Helvetica Neue"/>
              </a:rPr>
              <a:t> je systém, ktorý sťažuje kyberútoky tým, že vyžaduje ďalšie prihlasovacie údaje okrem hesla na zadanie vášho účtu, napríklad SMS kód, hovor alebo použitie špecifickej aplikácie.</a:t>
            </a:r>
            <a:endParaRPr sz="2800">
              <a:solidFill>
                <a:schemeClr val="dk1"/>
              </a:solidFill>
              <a:latin typeface="Helvetica Neue"/>
              <a:ea typeface="Helvetica Neue"/>
              <a:cs typeface="Helvetica Neue"/>
              <a:sym typeface="Helvetica Neue"/>
            </a:endParaRPr>
          </a:p>
          <a:p>
            <a:pPr marL="0" marR="0" lvl="0" indent="0" algn="l" rtl="0">
              <a:spcBef>
                <a:spcPts val="0"/>
              </a:spcBef>
              <a:spcAft>
                <a:spcPts val="0"/>
              </a:spcAft>
              <a:buClr>
                <a:schemeClr val="dk1"/>
              </a:buClr>
              <a:buSzPts val="1100"/>
              <a:buFont typeface="Arial"/>
              <a:buNone/>
            </a:pPr>
            <a:endParaRPr sz="28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8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800">
              <a:solidFill>
                <a:schemeClr val="dk1"/>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8"/>
          <p:cNvSpPr txBox="1"/>
          <p:nvPr/>
        </p:nvSpPr>
        <p:spPr>
          <a:xfrm>
            <a:off x="1447800" y="1573291"/>
            <a:ext cx="11201400" cy="144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a:solidFill>
                  <a:srgbClr val="D00B24"/>
                </a:solidFill>
                <a:latin typeface="Arial"/>
                <a:ea typeface="Arial"/>
                <a:cs typeface="Arial"/>
                <a:sym typeface="Arial"/>
              </a:rPr>
              <a:t>2.1 </a:t>
            </a:r>
            <a:r>
              <a:rPr lang="es-ES" sz="4400" b="1">
                <a:solidFill>
                  <a:srgbClr val="D00B24"/>
                </a:solidFill>
              </a:rPr>
              <a:t>Bezpečnostné praktiky</a:t>
            </a:r>
            <a:r>
              <a:rPr lang="es-ES" sz="4400" b="1">
                <a:solidFill>
                  <a:srgbClr val="D00B24"/>
                </a:solidFill>
                <a:latin typeface="Arial"/>
                <a:ea typeface="Arial"/>
                <a:cs typeface="Arial"/>
                <a:sym typeface="Arial"/>
              </a:rPr>
              <a:t>: </a:t>
            </a:r>
            <a:endParaRPr sz="4400" b="1">
              <a:solidFill>
                <a:srgbClr val="D00B24"/>
              </a:solidFill>
              <a:latin typeface="Arial"/>
              <a:ea typeface="Arial"/>
              <a:cs typeface="Arial"/>
              <a:sym typeface="Arial"/>
            </a:endParaRPr>
          </a:p>
          <a:p>
            <a:pPr marL="0" marR="0" lvl="0" indent="0" algn="l" rtl="0">
              <a:spcBef>
                <a:spcPts val="0"/>
              </a:spcBef>
              <a:spcAft>
                <a:spcPts val="0"/>
              </a:spcAft>
              <a:buNone/>
            </a:pPr>
            <a:r>
              <a:rPr lang="es-ES" sz="4400" b="1">
                <a:solidFill>
                  <a:srgbClr val="D00B24"/>
                </a:solidFill>
              </a:rPr>
              <a:t>Chráňte si súkromie!</a:t>
            </a:r>
            <a:endParaRPr/>
          </a:p>
        </p:txBody>
      </p:sp>
      <p:sp>
        <p:nvSpPr>
          <p:cNvPr id="179" name="Google Shape;179;p8"/>
          <p:cNvSpPr txBox="1"/>
          <p:nvPr/>
        </p:nvSpPr>
        <p:spPr>
          <a:xfrm>
            <a:off x="1447800" y="2857500"/>
            <a:ext cx="15240000" cy="7326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a:buNone/>
            </a:pPr>
            <a:r>
              <a:rPr lang="es-ES" sz="2600">
                <a:solidFill>
                  <a:schemeClr val="dk1"/>
                </a:solidFill>
                <a:latin typeface="Helvetica Neue"/>
                <a:ea typeface="Helvetica Neue"/>
                <a:cs typeface="Helvetica Neue"/>
                <a:sym typeface="Helvetica Neue"/>
              </a:rPr>
              <a:t>Máme tendenciu spájať kybernetickú bezpečnosť s hackermi, ktorí pomocou najmodernejších nástrojov </a:t>
            </a:r>
            <a:r>
              <a:rPr lang="es-ES" sz="2600">
                <a:solidFill>
                  <a:schemeClr val="dk1"/>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prenikajú</a:t>
            </a:r>
            <a:r>
              <a:rPr lang="es-ES" sz="2600">
                <a:solidFill>
                  <a:schemeClr val="dk1"/>
                </a:solidFill>
                <a:latin typeface="Helvetica Neue"/>
                <a:ea typeface="Helvetica Neue"/>
                <a:cs typeface="Helvetica Neue"/>
                <a:sym typeface="Helvetica Neue"/>
              </a:rPr>
              <a:t> do našich účtov. Pravdou je, že </a:t>
            </a:r>
            <a:r>
              <a:rPr lang="es-ES" sz="2600" b="1">
                <a:solidFill>
                  <a:schemeClr val="dk1"/>
                </a:solidFill>
                <a:latin typeface="Helvetica Neue"/>
                <a:ea typeface="Helvetica Neue"/>
                <a:cs typeface="Helvetica Neue"/>
                <a:sym typeface="Helvetica Neue"/>
              </a:rPr>
              <a:t>väčšina ich úspechu pochádza z googlovania a zhromažďovania „verejných informácií“ zo sociálnych médií, blogov a fór</a:t>
            </a:r>
            <a:r>
              <a:rPr lang="es-ES" sz="2600">
                <a:solidFill>
                  <a:schemeClr val="dk1"/>
                </a:solidFill>
                <a:latin typeface="Helvetica Neue"/>
                <a:ea typeface="Helvetica Neue"/>
                <a:cs typeface="Helvetica Neue"/>
                <a:sym typeface="Helvetica Neue"/>
              </a:rPr>
              <a:t>.</a:t>
            </a:r>
            <a:endParaRPr sz="2600">
              <a:solidFill>
                <a:schemeClr val="dk1"/>
              </a:solidFill>
              <a:latin typeface="Helvetica Neue"/>
              <a:ea typeface="Helvetica Neue"/>
              <a:cs typeface="Helvetica Neue"/>
              <a:sym typeface="Helvetica Neue"/>
            </a:endParaRPr>
          </a:p>
          <a:p>
            <a:pPr marL="0" marR="0" lvl="0" indent="0" algn="l" rtl="0">
              <a:spcBef>
                <a:spcPts val="0"/>
              </a:spcBef>
              <a:spcAft>
                <a:spcPts val="0"/>
              </a:spcAft>
              <a:buClr>
                <a:schemeClr val="dk1"/>
              </a:buClr>
              <a:buSzPts val="1100"/>
              <a:buFont typeface="Arial"/>
              <a:buNone/>
            </a:pPr>
            <a:endParaRPr sz="2600">
              <a:solidFill>
                <a:schemeClr val="dk1"/>
              </a:solidFill>
              <a:latin typeface="Helvetica Neue"/>
              <a:ea typeface="Helvetica Neue"/>
              <a:cs typeface="Helvetica Neue"/>
              <a:sym typeface="Helvetica Neue"/>
            </a:endParaRPr>
          </a:p>
          <a:p>
            <a:pPr marL="0" marR="0" lvl="0" indent="0" algn="l" rtl="0">
              <a:spcBef>
                <a:spcPts val="0"/>
              </a:spcBef>
              <a:spcAft>
                <a:spcPts val="0"/>
              </a:spcAft>
              <a:buClr>
                <a:schemeClr val="dk1"/>
              </a:buClr>
              <a:buSzPts val="1100"/>
              <a:buFont typeface="Arial"/>
              <a:buNone/>
            </a:pPr>
            <a:r>
              <a:rPr lang="es-ES" sz="2600">
                <a:solidFill>
                  <a:schemeClr val="dk1"/>
                </a:solidFill>
                <a:latin typeface="Helvetica Neue"/>
                <a:ea typeface="Helvetica Neue"/>
                <a:cs typeface="Helvetica Neue"/>
                <a:sym typeface="Helvetica Neue"/>
              </a:rPr>
              <a:t>Za predpokladu, že používame pre svoje heslá kombináciu mena nášho domáceho miláčika, priezviska matky, čísla dverí a pod., je iba otázkou času, kedy to sem-tam nejaký hacker dokáže zozbierať, prekombinovať a vlámať sa.</a:t>
            </a:r>
            <a:endParaRPr sz="2600">
              <a:solidFill>
                <a:schemeClr val="dk1"/>
              </a:solidFill>
              <a:latin typeface="Helvetica Neue"/>
              <a:ea typeface="Helvetica Neue"/>
              <a:cs typeface="Helvetica Neue"/>
              <a:sym typeface="Helvetica Neue"/>
            </a:endParaRPr>
          </a:p>
          <a:p>
            <a:pPr marL="0" marR="0" lvl="0" indent="0" algn="l" rtl="0">
              <a:spcBef>
                <a:spcPts val="0"/>
              </a:spcBef>
              <a:spcAft>
                <a:spcPts val="0"/>
              </a:spcAft>
              <a:buClr>
                <a:schemeClr val="dk1"/>
              </a:buClr>
              <a:buSzPts val="1100"/>
              <a:buFont typeface="Arial"/>
              <a:buNone/>
            </a:pPr>
            <a:endParaRPr sz="2600">
              <a:solidFill>
                <a:schemeClr val="dk1"/>
              </a:solidFill>
              <a:latin typeface="Helvetica Neue"/>
              <a:ea typeface="Helvetica Neue"/>
              <a:cs typeface="Helvetica Neue"/>
              <a:sym typeface="Helvetica Neue"/>
            </a:endParaRPr>
          </a:p>
          <a:p>
            <a:pPr marL="0" marR="0" lvl="0" indent="0" algn="l" rtl="0">
              <a:spcBef>
                <a:spcPts val="0"/>
              </a:spcBef>
              <a:spcAft>
                <a:spcPts val="0"/>
              </a:spcAft>
              <a:buSzPts val="1100"/>
              <a:buNone/>
            </a:pPr>
            <a:r>
              <a:rPr lang="es-ES" sz="2600">
                <a:solidFill>
                  <a:schemeClr val="dk1"/>
                </a:solidFill>
                <a:latin typeface="Helvetica Neue"/>
                <a:ea typeface="Helvetica Neue"/>
                <a:cs typeface="Helvetica Neue"/>
                <a:sym typeface="Helvetica Neue"/>
              </a:rPr>
              <a:t>Zvážte, čo pre vás znamenajú „súkromné informácie“. Vráťte sa na svoju časovú os, nájdite akékoľvek obrázky svojho preukazu totožnosti/kreditnej karty/osobných dokumentov a odstráňte ich. </a:t>
            </a:r>
            <a:r>
              <a:rPr lang="es-ES" sz="2600" b="1">
                <a:solidFill>
                  <a:schemeClr val="dk1"/>
                </a:solidFill>
                <a:latin typeface="Helvetica Neue"/>
                <a:ea typeface="Helvetica Neue"/>
                <a:cs typeface="Helvetica Neue"/>
                <a:sym typeface="Helvetica Neue"/>
              </a:rPr>
              <a:t>Venujte pozornosť aj profilom, ktoré obsahujú príliš veľa nepotrebných osobných údajov.</a:t>
            </a:r>
            <a:endParaRPr sz="2600" b="1">
              <a:solidFill>
                <a:schemeClr val="dk1"/>
              </a:solidFill>
              <a:latin typeface="Helvetica Neue"/>
              <a:ea typeface="Helvetica Neue"/>
              <a:cs typeface="Helvetica Neue"/>
              <a:sym typeface="Helvetica Neue"/>
            </a:endParaRPr>
          </a:p>
          <a:p>
            <a:pPr marL="0" marR="0" lvl="0" indent="0" algn="l" rtl="0">
              <a:spcBef>
                <a:spcPts val="0"/>
              </a:spcBef>
              <a:spcAft>
                <a:spcPts val="0"/>
              </a:spcAft>
              <a:buSzPts val="1100"/>
              <a:buNone/>
            </a:pPr>
            <a:endParaRPr sz="2600">
              <a:solidFill>
                <a:schemeClr val="dk1"/>
              </a:solidFill>
              <a:latin typeface="Helvetica Neue"/>
              <a:ea typeface="Helvetica Neue"/>
              <a:cs typeface="Helvetica Neue"/>
              <a:sym typeface="Helvetica Neue"/>
            </a:endParaRPr>
          </a:p>
          <a:p>
            <a:pPr marL="0" marR="0" lvl="0" indent="0" algn="l" rtl="0">
              <a:spcBef>
                <a:spcPts val="0"/>
              </a:spcBef>
              <a:spcAft>
                <a:spcPts val="0"/>
              </a:spcAft>
              <a:buSzPts val="1100"/>
              <a:buNone/>
            </a:pPr>
            <a:r>
              <a:rPr lang="es-ES" sz="2600">
                <a:solidFill>
                  <a:schemeClr val="dk1"/>
                </a:solidFill>
                <a:latin typeface="Helvetica Neue"/>
                <a:ea typeface="Helvetica Neue"/>
                <a:cs typeface="Helvetica Neue"/>
                <a:sym typeface="Helvetica Neue"/>
              </a:rPr>
              <a:t>Pamätajte si: Ak si neželáte, aby nejaké informácie videli cudzí ľudia, </a:t>
            </a:r>
            <a:r>
              <a:rPr lang="es-ES" sz="2600" b="1">
                <a:solidFill>
                  <a:schemeClr val="dk1"/>
                </a:solidFill>
                <a:latin typeface="Helvetica Neue"/>
                <a:ea typeface="Helvetica Neue"/>
                <a:cs typeface="Helvetica Neue"/>
                <a:sym typeface="Helvetica Neue"/>
              </a:rPr>
              <a:t>jednoducho ich nezverejňujte!</a:t>
            </a:r>
            <a:endParaRPr sz="2600" b="1">
              <a:solidFill>
                <a:schemeClr val="dk1"/>
              </a:solidFill>
              <a:latin typeface="Helvetica Neue"/>
              <a:ea typeface="Helvetica Neue"/>
              <a:cs typeface="Helvetica Neue"/>
              <a:sym typeface="Helvetica Neue"/>
            </a:endParaRPr>
          </a:p>
          <a:p>
            <a:pPr marL="0" marR="0" lvl="0" indent="0" algn="l" rtl="0">
              <a:spcBef>
                <a:spcPts val="0"/>
              </a:spcBef>
              <a:spcAft>
                <a:spcPts val="0"/>
              </a:spcAft>
              <a:buSzPts val="1100"/>
              <a:buNone/>
            </a:pPr>
            <a:endParaRPr sz="2600">
              <a:solidFill>
                <a:schemeClr val="dk1"/>
              </a:solidFill>
              <a:latin typeface="Helvetica Neue"/>
              <a:ea typeface="Helvetica Neue"/>
              <a:cs typeface="Helvetica Neue"/>
              <a:sym typeface="Helvetica Neue"/>
            </a:endParaRPr>
          </a:p>
          <a:p>
            <a:pPr marL="0" marR="0" lvl="0" indent="0" algn="l" rtl="0">
              <a:spcBef>
                <a:spcPts val="0"/>
              </a:spcBef>
              <a:spcAft>
                <a:spcPts val="0"/>
              </a:spcAft>
              <a:buClr>
                <a:schemeClr val="dk1"/>
              </a:buClr>
              <a:buSzPts val="1100"/>
              <a:buFont typeface="Arial"/>
              <a:buNone/>
            </a:pPr>
            <a:endParaRPr sz="26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6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6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800">
              <a:solidFill>
                <a:schemeClr val="dk1"/>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9"/>
          <p:cNvSpPr txBox="1"/>
          <p:nvPr/>
        </p:nvSpPr>
        <p:spPr>
          <a:xfrm>
            <a:off x="1447800" y="1573300"/>
            <a:ext cx="134514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a:solidFill>
                  <a:srgbClr val="D00B24"/>
                </a:solidFill>
                <a:latin typeface="Arial"/>
                <a:ea typeface="Arial"/>
                <a:cs typeface="Arial"/>
                <a:sym typeface="Arial"/>
              </a:rPr>
              <a:t>2.2 </a:t>
            </a:r>
            <a:r>
              <a:rPr lang="es-ES" sz="4400" b="1">
                <a:solidFill>
                  <a:srgbClr val="D00B24"/>
                </a:solidFill>
              </a:rPr>
              <a:t>Bezpečnostné praktiky</a:t>
            </a:r>
            <a:r>
              <a:rPr lang="es-ES" sz="4400" b="1">
                <a:solidFill>
                  <a:srgbClr val="D00B24"/>
                </a:solidFill>
                <a:latin typeface="Arial"/>
                <a:ea typeface="Arial"/>
                <a:cs typeface="Arial"/>
                <a:sym typeface="Arial"/>
              </a:rPr>
              <a:t>: </a:t>
            </a:r>
            <a:r>
              <a:rPr lang="es-ES" sz="4400" b="1">
                <a:solidFill>
                  <a:srgbClr val="D00B24"/>
                </a:solidFill>
              </a:rPr>
              <a:t>Pozor na netiketu (1)</a:t>
            </a:r>
            <a:endParaRPr/>
          </a:p>
        </p:txBody>
      </p:sp>
      <p:sp>
        <p:nvSpPr>
          <p:cNvPr id="185" name="Google Shape;185;p9"/>
          <p:cNvSpPr txBox="1"/>
          <p:nvPr/>
        </p:nvSpPr>
        <p:spPr>
          <a:xfrm>
            <a:off x="1676400" y="4000500"/>
            <a:ext cx="9601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187" name="Google Shape;187;p9"/>
          <p:cNvSpPr txBox="1"/>
          <p:nvPr/>
        </p:nvSpPr>
        <p:spPr>
          <a:xfrm>
            <a:off x="1676400" y="2791825"/>
            <a:ext cx="9737100" cy="6988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a:buNone/>
            </a:pPr>
            <a:r>
              <a:rPr lang="es-ES" sz="2800">
                <a:solidFill>
                  <a:schemeClr val="dk1"/>
                </a:solidFill>
                <a:latin typeface="Helvetica Neue"/>
                <a:ea typeface="Helvetica Neue"/>
                <a:cs typeface="Helvetica Neue"/>
                <a:sym typeface="Helvetica Neue"/>
              </a:rPr>
              <a:t>„</a:t>
            </a:r>
            <a:r>
              <a:rPr lang="es-ES" sz="2800" b="1">
                <a:solidFill>
                  <a:schemeClr val="dk1"/>
                </a:solidFill>
                <a:latin typeface="Helvetica Neue"/>
                <a:ea typeface="Helvetica Neue"/>
                <a:cs typeface="Helvetica Neue"/>
                <a:sym typeface="Helvetica Neue"/>
              </a:rPr>
              <a:t>Netiketa“ je súbor pravidiel zdvorilosti navrhnutých na uľahčenie online spolužitia.</a:t>
            </a:r>
            <a:r>
              <a:rPr lang="es-ES" sz="2800">
                <a:solidFill>
                  <a:schemeClr val="dk1"/>
                </a:solidFill>
                <a:latin typeface="Helvetica Neue"/>
                <a:ea typeface="Helvetica Neue"/>
                <a:cs typeface="Helvetica Neue"/>
                <a:sym typeface="Helvetica Neue"/>
              </a:rPr>
              <a:t> Rovnako ako máme spoločenské konvencie pre offline svet, ako je mávanie, pozdrav a čarovné slovo „prosím“.</a:t>
            </a:r>
            <a:endParaRPr sz="2800">
              <a:solidFill>
                <a:schemeClr val="dk1"/>
              </a:solidFill>
              <a:latin typeface="Helvetica Neue"/>
              <a:ea typeface="Helvetica Neue"/>
              <a:cs typeface="Helvetica Neue"/>
              <a:sym typeface="Helvetica Neue"/>
            </a:endParaRPr>
          </a:p>
          <a:p>
            <a:pPr marL="0" marR="0" lvl="0" indent="0" algn="l" rtl="0">
              <a:spcBef>
                <a:spcPts val="0"/>
              </a:spcBef>
              <a:spcAft>
                <a:spcPts val="0"/>
              </a:spcAft>
              <a:buClr>
                <a:schemeClr val="dk1"/>
              </a:buClr>
              <a:buSzPts val="1100"/>
              <a:buFont typeface="Arial"/>
              <a:buNone/>
            </a:pPr>
            <a:endParaRPr sz="2800">
              <a:solidFill>
                <a:schemeClr val="dk1"/>
              </a:solidFill>
              <a:latin typeface="Helvetica Neue"/>
              <a:ea typeface="Helvetica Neue"/>
              <a:cs typeface="Helvetica Neue"/>
              <a:sym typeface="Helvetica Neue"/>
            </a:endParaRPr>
          </a:p>
          <a:p>
            <a:pPr marL="0" marR="0" lvl="0" indent="0" algn="l" rtl="0">
              <a:spcBef>
                <a:spcPts val="0"/>
              </a:spcBef>
              <a:spcAft>
                <a:spcPts val="0"/>
              </a:spcAft>
              <a:buClr>
                <a:schemeClr val="dk1"/>
              </a:buClr>
              <a:buSzPts val="1100"/>
              <a:buFont typeface="Arial"/>
              <a:buNone/>
            </a:pPr>
            <a:r>
              <a:rPr lang="es-ES" sz="2800">
                <a:solidFill>
                  <a:schemeClr val="dk1"/>
                </a:solidFill>
                <a:latin typeface="Helvetica Neue"/>
                <a:ea typeface="Helvetica Neue"/>
                <a:cs typeface="Helvetica Neue"/>
                <a:sym typeface="Helvetica Neue"/>
              </a:rPr>
              <a:t>Tak ako v skutočnom živote, </a:t>
            </a:r>
            <a:r>
              <a:rPr lang="es-ES" sz="2800" b="1">
                <a:solidFill>
                  <a:schemeClr val="dk1"/>
                </a:solidFill>
                <a:latin typeface="Helvetica Neue"/>
                <a:ea typeface="Helvetica Neue"/>
                <a:cs typeface="Helvetica Neue"/>
                <a:sym typeface="Helvetica Neue"/>
              </a:rPr>
              <a:t>majte na pamäti, že tento kódex správania nie je nemenný a závisí od kontextu.</a:t>
            </a:r>
            <a:r>
              <a:rPr lang="es-ES" sz="2800">
                <a:solidFill>
                  <a:schemeClr val="dk1"/>
                </a:solidFill>
                <a:latin typeface="Helvetica Neue"/>
                <a:ea typeface="Helvetica Neue"/>
                <a:cs typeface="Helvetica Neue"/>
                <a:sym typeface="Helvetica Neue"/>
              </a:rPr>
              <a:t> Dobrým príkladom je súbor pravidiel, ktoré sa zvyčajne uverejňujú na skupinách alebo fórach na Facebooku.</a:t>
            </a:r>
            <a:endParaRPr sz="2800">
              <a:solidFill>
                <a:schemeClr val="dk1"/>
              </a:solidFill>
              <a:latin typeface="Helvetica Neue"/>
              <a:ea typeface="Helvetica Neue"/>
              <a:cs typeface="Helvetica Neue"/>
              <a:sym typeface="Helvetica Neue"/>
            </a:endParaRPr>
          </a:p>
          <a:p>
            <a:pPr marL="0" marR="0" lvl="0" indent="0" algn="l" rtl="0">
              <a:spcBef>
                <a:spcPts val="0"/>
              </a:spcBef>
              <a:spcAft>
                <a:spcPts val="0"/>
              </a:spcAft>
              <a:buClr>
                <a:schemeClr val="dk1"/>
              </a:buClr>
              <a:buSzPts val="1100"/>
              <a:buFont typeface="Arial"/>
              <a:buNone/>
            </a:pPr>
            <a:endParaRPr sz="2800">
              <a:solidFill>
                <a:schemeClr val="dk1"/>
              </a:solidFill>
              <a:latin typeface="Helvetica Neue"/>
              <a:ea typeface="Helvetica Neue"/>
              <a:cs typeface="Helvetica Neue"/>
              <a:sym typeface="Helvetica Neue"/>
            </a:endParaRPr>
          </a:p>
          <a:p>
            <a:pPr marL="0" marR="0" lvl="0" indent="0" algn="l" rtl="0">
              <a:spcBef>
                <a:spcPts val="0"/>
              </a:spcBef>
              <a:spcAft>
                <a:spcPts val="0"/>
              </a:spcAft>
              <a:buClr>
                <a:schemeClr val="dk1"/>
              </a:buClr>
              <a:buSzPts val="1100"/>
              <a:buFont typeface="Arial"/>
              <a:buNone/>
            </a:pPr>
            <a:r>
              <a:rPr lang="es-ES" sz="2800">
                <a:solidFill>
                  <a:schemeClr val="dk1"/>
                </a:solidFill>
                <a:latin typeface="Helvetica Neue"/>
                <a:ea typeface="Helvetica Neue"/>
                <a:cs typeface="Helvetica Neue"/>
                <a:sym typeface="Helvetica Neue"/>
              </a:rPr>
              <a:t>Pôvodné pravidlá „netikety“ od Virginie Shea (1994) sú stále platné s niektorými aktualizáciami, ako napríklad v nasledujúcom príklade:</a:t>
            </a:r>
            <a:endParaRPr sz="2800">
              <a:solidFill>
                <a:schemeClr val="dk1"/>
              </a:solidFill>
              <a:latin typeface="Helvetica Neue"/>
              <a:ea typeface="Helvetica Neue"/>
              <a:cs typeface="Helvetica Neue"/>
              <a:sym typeface="Helvetica Neue"/>
            </a:endParaRPr>
          </a:p>
          <a:p>
            <a:pPr marL="0" marR="0" lvl="0" indent="0" algn="l" rtl="0">
              <a:spcBef>
                <a:spcPts val="0"/>
              </a:spcBef>
              <a:spcAft>
                <a:spcPts val="0"/>
              </a:spcAft>
              <a:buClr>
                <a:schemeClr val="dk1"/>
              </a:buClr>
              <a:buSzPts val="1100"/>
              <a:buFont typeface="Arial"/>
              <a:buNone/>
            </a:pPr>
            <a:endParaRPr sz="28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8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800">
              <a:solidFill>
                <a:schemeClr val="dk1"/>
              </a:solidFill>
              <a:latin typeface="Helvetica Neue"/>
              <a:ea typeface="Helvetica Neue"/>
              <a:cs typeface="Helvetica Neue"/>
              <a:sym typeface="Helvetica Neue"/>
            </a:endParaRPr>
          </a:p>
        </p:txBody>
      </p:sp>
      <p:pic>
        <p:nvPicPr>
          <p:cNvPr id="3" name="Imagen 2">
            <a:extLst>
              <a:ext uri="{FF2B5EF4-FFF2-40B4-BE49-F238E27FC236}">
                <a16:creationId xmlns:a16="http://schemas.microsoft.com/office/drawing/2014/main" id="{317A5DF6-0FB3-D3CA-3362-02325FB4ED34}"/>
              </a:ext>
            </a:extLst>
          </p:cNvPr>
          <p:cNvPicPr>
            <a:picLocks noChangeAspect="1"/>
          </p:cNvPicPr>
          <p:nvPr/>
        </p:nvPicPr>
        <p:blipFill>
          <a:blip r:embed="rId3"/>
          <a:stretch>
            <a:fillRect/>
          </a:stretch>
        </p:blipFill>
        <p:spPr>
          <a:xfrm>
            <a:off x="11521847" y="4308300"/>
            <a:ext cx="5742837" cy="3759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1323</Words>
  <Application>Microsoft Office PowerPoint</Application>
  <PresentationFormat>Personalizado</PresentationFormat>
  <Paragraphs>122</Paragraphs>
  <Slides>15</Slides>
  <Notes>15</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15</vt:i4>
      </vt:variant>
    </vt:vector>
  </HeadingPairs>
  <TitlesOfParts>
    <vt:vector size="21" baseType="lpstr">
      <vt:lpstr>Tahoma</vt:lpstr>
      <vt:lpstr>Helvetica Neue</vt:lpstr>
      <vt:lpstr>Arial</vt:lpstr>
      <vt:lpstr>Calibri</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Monia Coppola</dc:creator>
  <cp:lastModifiedBy>Miriam IWS</cp:lastModifiedBy>
  <cp:revision>6</cp:revision>
  <dcterms:created xsi:type="dcterms:W3CDTF">2022-05-13T08:01:25Z</dcterms:created>
  <dcterms:modified xsi:type="dcterms:W3CDTF">2024-08-26T09:42:58Z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2022-05-13T00:00:00Z</vt:filetime>
  </property>
  <property fmtid="{D5CDD505-2E9C-101B-9397-08002B2CF9AE}" pid="3" name="Creator">
    <vt:lpwstr>Canva</vt:lpwstr>
  </property>
  <property fmtid="{D5CDD505-2E9C-101B-9397-08002B2CF9AE}" pid="4" name="LastSaved">
    <vt:filetime>2022-05-13T00:00:00Z</vt:filetime>
  </property>
</Properties>
</file>