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8288000" cy="10287000"/>
  <p:notesSz cx="18288000" cy="10287000"/>
  <p:embeddedFontLst>
    <p:embeddedFont>
      <p:font typeface="Calibri" panose="020F0502020204030204" pitchFamily="34" charset="0"/>
      <p:regular r:id="rId21"/>
      <p:bold r:id="rId22"/>
      <p:italic r:id="rId23"/>
      <p:boldItalic r:id="rId24"/>
    </p:embeddedFont>
    <p:embeddedFont>
      <p:font typeface="Helvetica Neue" panose="020B0604020202020204" charset="0"/>
      <p:regular r:id="rId25"/>
      <p:bold r:id="rId26"/>
      <p:italic r:id="rId27"/>
      <p:boldItalic r:id="rId28"/>
    </p:embeddedFont>
    <p:embeddedFont>
      <p:font typeface="Tahoma" panose="020B0604030504040204" pitchFamily="3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h2fqTLhWSAhBkP8N59hEp0QjgY5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7FDD30-2220-434C-AC66-AC2C10388D88}">
  <a:tblStyle styleId="{407FDD30-2220-434C-AC66-AC2C10388D88}"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514" y="5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4: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 name="Google Shape;193;p3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35: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1" name="Google Shape;211;p3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36: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3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37: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4" name="Google Shape;234;p3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38: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0" name="Google Shape;240;p3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39: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p3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8: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5" name="Google Shape;265;p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0: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2" name="Google Shape;282;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 name="Google Shape;131;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9: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p2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3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31: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 name="Google Shape;167;p3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2: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5" name="Google Shape;175;p3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33: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4" name="Google Shape;184;p3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2"/>
          <p:cNvSpPr txBox="1"/>
          <p:nvPr/>
        </p:nvSpPr>
        <p:spPr>
          <a:xfrm>
            <a:off x="5029200" y="9182100"/>
            <a:ext cx="122682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6"/>
        <p:cNvGrpSpPr/>
        <p:nvPr/>
      </p:nvGrpSpPr>
      <p:grpSpPr>
        <a:xfrm>
          <a:off x="0" y="0"/>
          <a:ext cx="0" cy="0"/>
          <a:chOff x="0" y="0"/>
          <a:chExt cx="0" cy="0"/>
        </a:xfrm>
      </p:grpSpPr>
      <p:sp>
        <p:nvSpPr>
          <p:cNvPr id="67" name="Google Shape;67;p22"/>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8" name="Google Shape;68;p22"/>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Google Shape;69;p22"/>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22"/>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1" name="Google Shape;71;p22"/>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2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2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2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5"/>
        <p:cNvGrpSpPr/>
        <p:nvPr/>
      </p:nvGrpSpPr>
      <p:grpSpPr>
        <a:xfrm>
          <a:off x="0" y="0"/>
          <a:ext cx="0" cy="0"/>
          <a:chOff x="0" y="0"/>
          <a:chExt cx="0" cy="0"/>
        </a:xfrm>
      </p:grpSpPr>
      <p:sp>
        <p:nvSpPr>
          <p:cNvPr id="76" name="Google Shape;76;p23"/>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2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2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2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0"/>
        <p:cNvGrpSpPr/>
        <p:nvPr/>
      </p:nvGrpSpPr>
      <p:grpSpPr>
        <a:xfrm>
          <a:off x="0" y="0"/>
          <a:ext cx="0" cy="0"/>
          <a:chOff x="0" y="0"/>
          <a:chExt cx="0" cy="0"/>
        </a:xfrm>
      </p:grpSpPr>
      <p:sp>
        <p:nvSpPr>
          <p:cNvPr id="81" name="Google Shape;81;p2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2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84"/>
        <p:cNvGrpSpPr/>
        <p:nvPr/>
      </p:nvGrpSpPr>
      <p:grpSpPr>
        <a:xfrm>
          <a:off x="0" y="0"/>
          <a:ext cx="0" cy="0"/>
          <a:chOff x="0" y="0"/>
          <a:chExt cx="0" cy="0"/>
        </a:xfrm>
      </p:grpSpPr>
      <p:sp>
        <p:nvSpPr>
          <p:cNvPr id="85" name="Google Shape;85;p2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25"/>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25"/>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8" name="Google Shape;88;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1"/>
        <p:cNvGrpSpPr/>
        <p:nvPr/>
      </p:nvGrpSpPr>
      <p:grpSpPr>
        <a:xfrm>
          <a:off x="0" y="0"/>
          <a:ext cx="0" cy="0"/>
          <a:chOff x="0" y="0"/>
          <a:chExt cx="0" cy="0"/>
        </a:xfrm>
      </p:grpSpPr>
      <p:sp>
        <p:nvSpPr>
          <p:cNvPr id="92" name="Google Shape;92;p2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3" name="Google Shape;93;p26"/>
          <p:cNvSpPr>
            <a:spLocks noGrp="1"/>
          </p:cNvSpPr>
          <p:nvPr>
            <p:ph type="pic" idx="2"/>
          </p:nvPr>
        </p:nvSpPr>
        <p:spPr>
          <a:xfrm>
            <a:off x="7775575" y="1481138"/>
            <a:ext cx="9258300" cy="7310437"/>
          </a:xfrm>
          <a:prstGeom prst="rect">
            <a:avLst/>
          </a:prstGeom>
          <a:noFill/>
          <a:ln>
            <a:noFill/>
          </a:ln>
        </p:spPr>
      </p:sp>
      <p:sp>
        <p:nvSpPr>
          <p:cNvPr id="94" name="Google Shape;94;p26"/>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5" name="Google Shape;95;p2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2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8"/>
        <p:cNvGrpSpPr/>
        <p:nvPr/>
      </p:nvGrpSpPr>
      <p:grpSpPr>
        <a:xfrm>
          <a:off x="0" y="0"/>
          <a:ext cx="0" cy="0"/>
          <a:chOff x="0" y="0"/>
          <a:chExt cx="0" cy="0"/>
        </a:xfrm>
      </p:grpSpPr>
      <p:sp>
        <p:nvSpPr>
          <p:cNvPr id="99" name="Google Shape;99;p27"/>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0" name="Google Shape;100;p27"/>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2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2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2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4"/>
        <p:cNvGrpSpPr/>
        <p:nvPr/>
      </p:nvGrpSpPr>
      <p:grpSpPr>
        <a:xfrm>
          <a:off x="0" y="0"/>
          <a:ext cx="0" cy="0"/>
          <a:chOff x="0" y="0"/>
          <a:chExt cx="0" cy="0"/>
        </a:xfrm>
      </p:grpSpPr>
      <p:sp>
        <p:nvSpPr>
          <p:cNvPr id="105" name="Google Shape;105;p28"/>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6" name="Google Shape;106;p28"/>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2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2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 name="Google Shape;16;p1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7" name="Google Shape;17;p16"/>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500" b="0"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1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23" name="Google Shape;23;p1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24" name="Google Shape;24;p17"/>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500" b="0"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 name="Google Shape;29;p18"/>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500" b="0"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1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
        <p:cNvGrpSpPr/>
        <p:nvPr/>
      </p:nvGrpSpPr>
      <p:grpSpPr>
        <a:xfrm>
          <a:off x="0" y="0"/>
          <a:ext cx="0" cy="0"/>
          <a:chOff x="0" y="0"/>
          <a:chExt cx="0" cy="0"/>
        </a:xfrm>
      </p:grpSpPr>
      <p:sp>
        <p:nvSpPr>
          <p:cNvPr id="33" name="Google Shape;33;p19"/>
          <p:cNvSpPr txBox="1"/>
          <p:nvPr/>
        </p:nvSpPr>
        <p:spPr>
          <a:xfrm>
            <a:off x="4953000" y="9182100"/>
            <a:ext cx="123444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1"/>
        <p:cNvGrpSpPr/>
        <p:nvPr/>
      </p:nvGrpSpPr>
      <p:grpSpPr>
        <a:xfrm>
          <a:off x="0" y="0"/>
          <a:ext cx="0" cy="0"/>
          <a:chOff x="0" y="0"/>
          <a:chExt cx="0" cy="0"/>
        </a:xfrm>
      </p:grpSpPr>
      <p:sp>
        <p:nvSpPr>
          <p:cNvPr id="42" name="Google Shape;42;p14"/>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3" name="Google Shape;43;p14"/>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4" name="Google Shape;44;p1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47"/>
        <p:cNvGrpSpPr/>
        <p:nvPr/>
      </p:nvGrpSpPr>
      <p:grpSpPr>
        <a:xfrm>
          <a:off x="0" y="0"/>
          <a:ext cx="0" cy="0"/>
          <a:chOff x="0" y="0"/>
          <a:chExt cx="0" cy="0"/>
        </a:xfrm>
      </p:grpSpPr>
      <p:sp>
        <p:nvSpPr>
          <p:cNvPr id="48" name="Google Shape;48;p15"/>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 name="Google Shape;49;p15"/>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1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1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1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53"/>
        <p:cNvGrpSpPr/>
        <p:nvPr/>
      </p:nvGrpSpPr>
      <p:grpSpPr>
        <a:xfrm>
          <a:off x="0" y="0"/>
          <a:ext cx="0" cy="0"/>
          <a:chOff x="0" y="0"/>
          <a:chExt cx="0" cy="0"/>
        </a:xfrm>
      </p:grpSpPr>
      <p:sp>
        <p:nvSpPr>
          <p:cNvPr id="54" name="Google Shape;54;p20"/>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5" name="Google Shape;55;p20"/>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6" name="Google Shape;56;p2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2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2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9"/>
        <p:cNvGrpSpPr/>
        <p:nvPr/>
      </p:nvGrpSpPr>
      <p:grpSpPr>
        <a:xfrm>
          <a:off x="0" y="0"/>
          <a:ext cx="0" cy="0"/>
          <a:chOff x="0" y="0"/>
          <a:chExt cx="0" cy="0"/>
        </a:xfrm>
      </p:grpSpPr>
      <p:sp>
        <p:nvSpPr>
          <p:cNvPr id="60" name="Google Shape;60;p21"/>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1" name="Google Shape;61;p21"/>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21"/>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2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4.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1"/>
          <p:cNvPicPr preferRelativeResize="0"/>
          <p:nvPr/>
        </p:nvPicPr>
        <p:blipFill rotWithShape="1">
          <a:blip r:embed="rId7">
            <a:alphaModFix/>
          </a:blip>
          <a:srcRect/>
          <a:stretch/>
        </p:blipFill>
        <p:spPr>
          <a:xfrm>
            <a:off x="6076210" y="2308143"/>
            <a:ext cx="6134099" cy="2695574"/>
          </a:xfrm>
          <a:prstGeom prst="rect">
            <a:avLst/>
          </a:prstGeom>
          <a:noFill/>
          <a:ln>
            <a:noFill/>
          </a:ln>
        </p:spPr>
      </p:pic>
      <p:pic>
        <p:nvPicPr>
          <p:cNvPr id="7" name="Google Shape;7;p11"/>
          <p:cNvPicPr preferRelativeResize="0"/>
          <p:nvPr/>
        </p:nvPicPr>
        <p:blipFill rotWithShape="1">
          <a:blip r:embed="rId8">
            <a:alphaModFix/>
          </a:blip>
          <a:srcRect/>
          <a:stretch/>
        </p:blipFill>
        <p:spPr>
          <a:xfrm>
            <a:off x="1024235" y="0"/>
            <a:ext cx="590549" cy="704449"/>
          </a:xfrm>
          <a:prstGeom prst="rect">
            <a:avLst/>
          </a:prstGeom>
          <a:noFill/>
          <a:ln>
            <a:noFill/>
          </a:ln>
        </p:spPr>
      </p:pic>
      <p:pic>
        <p:nvPicPr>
          <p:cNvPr id="8" name="Google Shape;8;p11"/>
          <p:cNvPicPr preferRelativeResize="0"/>
          <p:nvPr/>
        </p:nvPicPr>
        <p:blipFill rotWithShape="1">
          <a:blip r:embed="rId9">
            <a:alphaModFix/>
          </a:blip>
          <a:srcRect/>
          <a:stretch/>
        </p:blipFill>
        <p:spPr>
          <a:xfrm>
            <a:off x="1657877" y="9240519"/>
            <a:ext cx="3324224" cy="638174"/>
          </a:xfrm>
          <a:prstGeom prst="rect">
            <a:avLst/>
          </a:prstGeom>
          <a:noFill/>
          <a:ln>
            <a:noFill/>
          </a:ln>
        </p:spPr>
      </p:pic>
      <p:pic>
        <p:nvPicPr>
          <p:cNvPr id="9" name="Google Shape;9;p11"/>
          <p:cNvPicPr preferRelativeResize="0"/>
          <p:nvPr/>
        </p:nvPicPr>
        <p:blipFill rotWithShape="1">
          <a:blip r:embed="rId10">
            <a:alphaModFix/>
          </a:blip>
          <a:srcRect/>
          <a:stretch/>
        </p:blipFill>
        <p:spPr>
          <a:xfrm>
            <a:off x="1028700" y="8050069"/>
            <a:ext cx="457199" cy="1085849"/>
          </a:xfrm>
          <a:prstGeom prst="rect">
            <a:avLst/>
          </a:prstGeom>
          <a:noFill/>
          <a:ln>
            <a:noFill/>
          </a:ln>
        </p:spPr>
      </p:pic>
      <p:sp>
        <p:nvSpPr>
          <p:cNvPr id="10" name="Google Shape;10;p11"/>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 name="Google Shape;11;p11"/>
          <p:cNvSpPr txBox="1">
            <a:spLocks noGrp="1"/>
          </p:cNvSpPr>
          <p:nvPr>
            <p:ph type="ftr" idx="11"/>
          </p:nvPr>
        </p:nvSpPr>
        <p:spPr>
          <a:xfrm>
            <a:off x="4966523" y="9236339"/>
            <a:ext cx="12185015" cy="695703"/>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pic>
        <p:nvPicPr>
          <p:cNvPr id="35" name="Google Shape;35;p13"/>
          <p:cNvPicPr preferRelativeResize="0"/>
          <p:nvPr/>
        </p:nvPicPr>
        <p:blipFill rotWithShape="1">
          <a:blip r:embed="rId13">
            <a:alphaModFix/>
          </a:blip>
          <a:srcRect/>
          <a:stretch/>
        </p:blipFill>
        <p:spPr>
          <a:xfrm>
            <a:off x="13948842" y="685682"/>
            <a:ext cx="3314699" cy="1457324"/>
          </a:xfrm>
          <a:prstGeom prst="rect">
            <a:avLst/>
          </a:prstGeom>
          <a:noFill/>
          <a:ln>
            <a:noFill/>
          </a:ln>
        </p:spPr>
      </p:pic>
      <p:pic>
        <p:nvPicPr>
          <p:cNvPr id="36" name="Google Shape;36;p13"/>
          <p:cNvPicPr preferRelativeResize="0"/>
          <p:nvPr/>
        </p:nvPicPr>
        <p:blipFill rotWithShape="1">
          <a:blip r:embed="rId14">
            <a:alphaModFix/>
          </a:blip>
          <a:srcRect/>
          <a:stretch/>
        </p:blipFill>
        <p:spPr>
          <a:xfrm>
            <a:off x="1024235" y="0"/>
            <a:ext cx="590549" cy="704448"/>
          </a:xfrm>
          <a:prstGeom prst="rect">
            <a:avLst/>
          </a:prstGeom>
          <a:noFill/>
          <a:ln>
            <a:noFill/>
          </a:ln>
        </p:spPr>
      </p:pic>
      <p:pic>
        <p:nvPicPr>
          <p:cNvPr id="37" name="Google Shape;37;p13"/>
          <p:cNvPicPr preferRelativeResize="0"/>
          <p:nvPr/>
        </p:nvPicPr>
        <p:blipFill rotWithShape="1">
          <a:blip r:embed="rId15">
            <a:alphaModFix/>
          </a:blip>
          <a:srcRect/>
          <a:stretch/>
        </p:blipFill>
        <p:spPr>
          <a:xfrm>
            <a:off x="1028700" y="8050069"/>
            <a:ext cx="457199" cy="1085849"/>
          </a:xfrm>
          <a:prstGeom prst="rect">
            <a:avLst/>
          </a:prstGeom>
          <a:noFill/>
          <a:ln>
            <a:noFill/>
          </a:ln>
        </p:spPr>
      </p:pic>
      <p:sp>
        <p:nvSpPr>
          <p:cNvPr id="38" name="Google Shape;38;p13"/>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9" name="Google Shape;39;p13"/>
          <p:cNvPicPr preferRelativeResize="0"/>
          <p:nvPr/>
        </p:nvPicPr>
        <p:blipFill rotWithShape="1">
          <a:blip r:embed="rId16">
            <a:alphaModFix/>
          </a:blip>
          <a:srcRect/>
          <a:stretch/>
        </p:blipFill>
        <p:spPr>
          <a:xfrm>
            <a:off x="1657877" y="9240519"/>
            <a:ext cx="3324224" cy="638174"/>
          </a:xfrm>
          <a:prstGeom prst="rect">
            <a:avLst/>
          </a:prstGeom>
          <a:noFill/>
          <a:ln>
            <a:noFill/>
          </a:ln>
        </p:spPr>
      </p:pic>
      <p:sp>
        <p:nvSpPr>
          <p:cNvPr id="40" name="Google Shape;40;p13"/>
          <p:cNvSpPr txBox="1"/>
          <p:nvPr/>
        </p:nvSpPr>
        <p:spPr>
          <a:xfrm>
            <a:off x="4982101" y="9282763"/>
            <a:ext cx="12185015" cy="695703"/>
          </a:xfrm>
          <a:prstGeom prst="rect">
            <a:avLst/>
          </a:prstGeom>
          <a:noFill/>
          <a:ln>
            <a:noFill/>
          </a:ln>
        </p:spPr>
        <p:txBody>
          <a:bodyPr spcFirstLastPara="1" wrap="square" lIns="0" tIns="0" rIns="0" bIns="0" anchor="t" anchorCtr="0">
            <a:spAutoFit/>
          </a:bodyPr>
          <a:lstStyle/>
          <a:p>
            <a:pPr marL="12700" marR="0" lvl="0" indent="0" algn="just" rtl="0">
              <a:lnSpc>
                <a:spcPct val="97777"/>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p:nvPr/>
        </p:nvSpPr>
        <p:spPr>
          <a:xfrm>
            <a:off x="2253631" y="5966352"/>
            <a:ext cx="13780737" cy="14465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400" b="1" i="0" u="none" strike="noStrike" cap="none">
                <a:solidFill>
                  <a:srgbClr val="D00B24"/>
                </a:solidFill>
                <a:latin typeface="Arial"/>
                <a:ea typeface="Arial"/>
                <a:cs typeface="Arial"/>
                <a:sym typeface="Arial"/>
              </a:rPr>
              <a:t>Ser inteligente, eficaz y eficiente en la gestión de la carga de trabajo</a:t>
            </a:r>
            <a:endParaRPr lang="en-GB" sz="4400" b="1" i="0" u="none" strike="noStrike" cap="none">
              <a:solidFill>
                <a:srgbClr val="D00B24"/>
              </a:solidFill>
              <a:latin typeface="Arial"/>
              <a:ea typeface="Arial"/>
              <a:cs typeface="Arial"/>
              <a:sym typeface="Arial"/>
            </a:endParaRPr>
          </a:p>
        </p:txBody>
      </p:sp>
      <p:sp>
        <p:nvSpPr>
          <p:cNvPr id="115" name="Google Shape;115;p1"/>
          <p:cNvSpPr txBox="1"/>
          <p:nvPr/>
        </p:nvSpPr>
        <p:spPr>
          <a:xfrm>
            <a:off x="4571999" y="7442045"/>
            <a:ext cx="9144000" cy="707886"/>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Clr>
                <a:srgbClr val="000000"/>
              </a:buClr>
              <a:buSzPts val="4000"/>
              <a:buFont typeface="Arial"/>
              <a:buNone/>
            </a:pPr>
            <a:r>
              <a:rPr lang="en-US" sz="4000" b="1">
                <a:solidFill>
                  <a:srgbClr val="D00B24"/>
                </a:solidFill>
              </a:rPr>
              <a:t>Socio</a:t>
            </a:r>
            <a:r>
              <a:rPr lang="en-US" sz="4000" b="1" i="0" u="none" strike="noStrike" cap="none">
                <a:solidFill>
                  <a:srgbClr val="D00B24"/>
                </a:solidFill>
                <a:latin typeface="Arial"/>
                <a:ea typeface="Arial"/>
                <a:cs typeface="Arial"/>
                <a:sym typeface="Arial"/>
              </a:rPr>
              <a:t>: IDP</a:t>
            </a:r>
            <a:endParaRPr sz="1400" b="0" i="0" u="none" strike="noStrike" cap="none">
              <a:solidFill>
                <a:srgbClr val="000000"/>
              </a:solidFill>
              <a:latin typeface="Arial"/>
              <a:ea typeface="Arial"/>
              <a:cs typeface="Arial"/>
              <a:sym typeface="Arial"/>
            </a:endParaRPr>
          </a:p>
        </p:txBody>
      </p:sp>
      <p:sp>
        <p:nvSpPr>
          <p:cNvPr id="116" name="Google Shape;116;p1"/>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Clr>
                <a:srgbClr val="000000"/>
              </a:buClr>
              <a:buSzPts val="2400"/>
              <a:buFont typeface="Arial"/>
              <a:buNone/>
            </a:pPr>
            <a:r>
              <a:rPr lang="en-US" sz="2400" b="0" i="0" u="sng" strike="noStrike" cap="none">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b="0" i="0" u="sng" strike="noStrike" cap="none">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b="0" i="0" u="sng" strike="noStrike" cap="none">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b="0" i="0" u="none" strike="noStrike" cap="none">
              <a:solidFill>
                <a:srgbClr val="7F7F7F"/>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6" name="Google Shape;196;p34"/>
          <p:cNvSpPr txBox="1"/>
          <p:nvPr/>
        </p:nvSpPr>
        <p:spPr>
          <a:xfrm>
            <a:off x="1524000" y="2562880"/>
            <a:ext cx="156464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C00000"/>
                </a:solidFill>
                <a:latin typeface="Helvetica Neue"/>
                <a:ea typeface="Helvetica Neue"/>
                <a:cs typeface="Helvetica Neue"/>
                <a:sym typeface="Helvetica Neue"/>
              </a:rPr>
              <a:t>Establecer una agenda del plan de trabajo</a:t>
            </a:r>
            <a:endParaRPr sz="2400" b="1" i="0" u="none" strike="noStrike" cap="none">
              <a:solidFill>
                <a:srgbClr val="C00000"/>
              </a:solidFill>
              <a:latin typeface="Helvetica Neue"/>
              <a:ea typeface="Helvetica Neue"/>
              <a:cs typeface="Helvetica Neue"/>
              <a:sym typeface="Helvetica Neue"/>
            </a:endParaRPr>
          </a:p>
        </p:txBody>
      </p:sp>
      <p:sp>
        <p:nvSpPr>
          <p:cNvPr id="197" name="Google Shape;197;p34"/>
          <p:cNvSpPr/>
          <p:nvPr/>
        </p:nvSpPr>
        <p:spPr>
          <a:xfrm>
            <a:off x="13326624" y="3473183"/>
            <a:ext cx="4373217" cy="50167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Helvetica Neue"/>
                <a:ea typeface="Helvetica Neue"/>
                <a:cs typeface="Helvetica Neue"/>
                <a:sym typeface="Helvetica Neue"/>
              </a:rPr>
              <a:t>	: </a:t>
            </a:r>
            <a:r>
              <a:rPr lang="es-ES" sz="1600" b="0" i="0" u="none" strike="noStrike" cap="none">
                <a:solidFill>
                  <a:schemeClr val="dk1"/>
                </a:solidFill>
                <a:latin typeface="Helvetica Neue"/>
                <a:ea typeface="Helvetica Neue"/>
                <a:cs typeface="Helvetica Neue"/>
                <a:sym typeface="Helvetica Neue"/>
              </a:rPr>
              <a:t>Aprovecha este tiempo disponible para revisar tu horario semanal, ver si tu agenda necesita algún ajuste, e identificar y seleccionar las prioridades que necesitan una acción rápida.</a:t>
            </a:r>
            <a:endParaRPr/>
          </a:p>
          <a:p>
            <a:pPr marL="0" marR="0" lvl="0" indent="0" algn="l" rtl="0">
              <a:lnSpc>
                <a:spcPct val="100000"/>
              </a:lnSpc>
              <a:spcBef>
                <a:spcPts val="0"/>
              </a:spcBef>
              <a:spcAft>
                <a:spcPts val="0"/>
              </a:spcAft>
              <a:buNone/>
            </a:pPr>
            <a:endParaRPr sz="16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r>
              <a:rPr lang="en-US" sz="1600" b="0" i="0" u="none" strike="noStrike" cap="none">
                <a:solidFill>
                  <a:schemeClr val="dk1"/>
                </a:solidFill>
                <a:latin typeface="Helvetica Neue"/>
                <a:ea typeface="Helvetica Neue"/>
                <a:cs typeface="Helvetica Neue"/>
                <a:sym typeface="Helvetica Neue"/>
              </a:rPr>
              <a:t>	: </a:t>
            </a:r>
            <a:r>
              <a:rPr lang="es-ES" sz="1600" b="0" i="0" u="none" strike="noStrike" cap="none">
                <a:solidFill>
                  <a:schemeClr val="dk1"/>
                </a:solidFill>
                <a:latin typeface="Helvetica Neue"/>
                <a:ea typeface="Helvetica Neue"/>
                <a:cs typeface="Helvetica Neue"/>
                <a:sym typeface="Helvetica Neue"/>
              </a:rPr>
              <a:t>Estas horas deben dedicarse a la planificación en profundidad de todos los PT entrantes en los próximos 60 días y a la elaboración de estrategias para la carga de trabajo a medio-largo plazo</a:t>
            </a:r>
            <a:r>
              <a:rPr lang="en-US" sz="1600" b="0" i="0" u="none" strike="noStrike" cap="none">
                <a:solidFill>
                  <a:schemeClr val="dk1"/>
                </a:solidFill>
                <a:latin typeface="Helvetica Neue"/>
                <a:ea typeface="Helvetica Neue"/>
                <a:cs typeface="Helvetica Neue"/>
                <a:sym typeface="Helvetica Neue"/>
              </a:rPr>
              <a:t>.</a:t>
            </a:r>
            <a:endParaRPr/>
          </a:p>
          <a:p>
            <a:pPr marL="0" marR="0" lvl="0" indent="0" algn="l" rtl="0">
              <a:lnSpc>
                <a:spcPct val="100000"/>
              </a:lnSpc>
              <a:spcBef>
                <a:spcPts val="0"/>
              </a:spcBef>
              <a:spcAft>
                <a:spcPts val="0"/>
              </a:spcAft>
              <a:buNone/>
            </a:pPr>
            <a:endParaRPr sz="16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r>
              <a:rPr lang="en-US" sz="1600" b="0" i="0" u="none" strike="noStrike" cap="none">
                <a:solidFill>
                  <a:schemeClr val="dk1"/>
                </a:solidFill>
                <a:latin typeface="Helvetica Neue"/>
                <a:ea typeface="Helvetica Neue"/>
                <a:cs typeface="Helvetica Neue"/>
                <a:sym typeface="Helvetica Neue"/>
              </a:rPr>
              <a:t>	: </a:t>
            </a:r>
            <a:r>
              <a:rPr lang="es-ES" sz="1600" b="0" i="0" u="none" strike="noStrike" cap="none">
                <a:solidFill>
                  <a:schemeClr val="dk1"/>
                </a:solidFill>
                <a:latin typeface="Helvetica Neue"/>
                <a:ea typeface="Helvetica Neue"/>
                <a:cs typeface="Helvetica Neue"/>
                <a:sym typeface="Helvetica Neue"/>
              </a:rPr>
              <a:t>Dedica tiempo a planificar tu agenda para los próximos 14 días, y destaca y señala las tareas que deberían encajar en la franja horaria azul</a:t>
            </a:r>
            <a:r>
              <a:rPr lang="en-US" sz="1600" b="0" i="0" u="none" strike="noStrike" cap="none">
                <a:solidFill>
                  <a:schemeClr val="dk1"/>
                </a:solidFill>
                <a:latin typeface="Helvetica Neue"/>
                <a:ea typeface="Helvetica Neue"/>
                <a:cs typeface="Helvetica Neue"/>
                <a:sym typeface="Helvetica Neue"/>
              </a:rPr>
              <a:t>.</a:t>
            </a:r>
            <a:endParaRPr/>
          </a:p>
          <a:p>
            <a:pPr marL="0" marR="0" lvl="0" indent="0" algn="l" rtl="0">
              <a:lnSpc>
                <a:spcPct val="100000"/>
              </a:lnSpc>
              <a:spcBef>
                <a:spcPts val="0"/>
              </a:spcBef>
              <a:spcAft>
                <a:spcPts val="0"/>
              </a:spcAft>
              <a:buNone/>
            </a:pPr>
            <a:endParaRPr sz="16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r>
              <a:rPr lang="en-US" sz="1600" b="0" i="0" u="none" strike="noStrike" cap="none">
                <a:solidFill>
                  <a:schemeClr val="dk1"/>
                </a:solidFill>
                <a:latin typeface="Helvetica Neue"/>
                <a:ea typeface="Helvetica Neue"/>
                <a:cs typeface="Helvetica Neue"/>
                <a:sym typeface="Helvetica Neue"/>
              </a:rPr>
              <a:t>	: </a:t>
            </a:r>
            <a:r>
              <a:rPr lang="es-ES" sz="1600" b="0" i="0" u="none" strike="noStrike" cap="none">
                <a:solidFill>
                  <a:schemeClr val="dk1"/>
                </a:solidFill>
                <a:latin typeface="Helvetica Neue"/>
                <a:ea typeface="Helvetica Neue"/>
                <a:cs typeface="Helvetica Neue"/>
                <a:sym typeface="Helvetica Neue"/>
              </a:rPr>
              <a:t>Comprueba cómo va todo: ¿estás cumpliendo el programa y llegas a tiempo para todo</a:t>
            </a:r>
            <a:r>
              <a:rPr lang="en-US" sz="1600" b="0" i="0" u="none" strike="noStrike" cap="none">
                <a:solidFill>
                  <a:schemeClr val="dk1"/>
                </a:solidFill>
                <a:latin typeface="Helvetica Neue"/>
                <a:ea typeface="Helvetica Neue"/>
                <a:cs typeface="Helvetica Neue"/>
                <a:sym typeface="Helvetica Neue"/>
              </a:rPr>
              <a:t>? </a:t>
            </a:r>
            <a:endParaRPr/>
          </a:p>
        </p:txBody>
      </p:sp>
      <p:graphicFrame>
        <p:nvGraphicFramePr>
          <p:cNvPr id="198" name="Google Shape;198;p34"/>
          <p:cNvGraphicFramePr/>
          <p:nvPr>
            <p:extLst>
              <p:ext uri="{D42A27DB-BD31-4B8C-83A1-F6EECF244321}">
                <p14:modId xmlns:p14="http://schemas.microsoft.com/office/powerpoint/2010/main" val="3003192804"/>
              </p:ext>
            </p:extLst>
          </p:nvPr>
        </p:nvGraphicFramePr>
        <p:xfrm>
          <a:off x="1560107" y="3258402"/>
          <a:ext cx="7148450" cy="5126420"/>
        </p:xfrm>
        <a:graphic>
          <a:graphicData uri="http://schemas.openxmlformats.org/drawingml/2006/table">
            <a:tbl>
              <a:tblPr>
                <a:noFill/>
                <a:tableStyleId>{407FDD30-2220-434C-AC66-AC2C10388D88}</a:tableStyleId>
              </a:tblPr>
              <a:tblGrid>
                <a:gridCol w="675725">
                  <a:extLst>
                    <a:ext uri="{9D8B030D-6E8A-4147-A177-3AD203B41FA5}">
                      <a16:colId xmlns:a16="http://schemas.microsoft.com/office/drawing/2014/main" val="20000"/>
                    </a:ext>
                  </a:extLst>
                </a:gridCol>
                <a:gridCol w="924675">
                  <a:extLst>
                    <a:ext uri="{9D8B030D-6E8A-4147-A177-3AD203B41FA5}">
                      <a16:colId xmlns:a16="http://schemas.microsoft.com/office/drawing/2014/main" val="20001"/>
                    </a:ext>
                  </a:extLst>
                </a:gridCol>
                <a:gridCol w="924675">
                  <a:extLst>
                    <a:ext uri="{9D8B030D-6E8A-4147-A177-3AD203B41FA5}">
                      <a16:colId xmlns:a16="http://schemas.microsoft.com/office/drawing/2014/main" val="20002"/>
                    </a:ext>
                  </a:extLst>
                </a:gridCol>
                <a:gridCol w="924675">
                  <a:extLst>
                    <a:ext uri="{9D8B030D-6E8A-4147-A177-3AD203B41FA5}">
                      <a16:colId xmlns:a16="http://schemas.microsoft.com/office/drawing/2014/main" val="20003"/>
                    </a:ext>
                  </a:extLst>
                </a:gridCol>
                <a:gridCol w="924675">
                  <a:extLst>
                    <a:ext uri="{9D8B030D-6E8A-4147-A177-3AD203B41FA5}">
                      <a16:colId xmlns:a16="http://schemas.microsoft.com/office/drawing/2014/main" val="20004"/>
                    </a:ext>
                  </a:extLst>
                </a:gridCol>
                <a:gridCol w="924675">
                  <a:extLst>
                    <a:ext uri="{9D8B030D-6E8A-4147-A177-3AD203B41FA5}">
                      <a16:colId xmlns:a16="http://schemas.microsoft.com/office/drawing/2014/main" val="20005"/>
                    </a:ext>
                  </a:extLst>
                </a:gridCol>
                <a:gridCol w="924675">
                  <a:extLst>
                    <a:ext uri="{9D8B030D-6E8A-4147-A177-3AD203B41FA5}">
                      <a16:colId xmlns:a16="http://schemas.microsoft.com/office/drawing/2014/main" val="20006"/>
                    </a:ext>
                  </a:extLst>
                </a:gridCol>
                <a:gridCol w="924675">
                  <a:extLst>
                    <a:ext uri="{9D8B030D-6E8A-4147-A177-3AD203B41FA5}">
                      <a16:colId xmlns:a16="http://schemas.microsoft.com/office/drawing/2014/main" val="20007"/>
                    </a:ext>
                  </a:extLst>
                </a:gridCol>
              </a:tblGrid>
              <a:tr h="252000">
                <a:tc>
                  <a:txBody>
                    <a:bodyPr/>
                    <a:lstStyle/>
                    <a:p>
                      <a:pPr marL="0" marR="0" lvl="0" indent="0" algn="ctr" rtl="0">
                        <a:lnSpc>
                          <a:spcPct val="100000"/>
                        </a:lnSpc>
                        <a:spcBef>
                          <a:spcPts val="0"/>
                        </a:spcBef>
                        <a:spcAft>
                          <a:spcPts val="0"/>
                        </a:spcAft>
                        <a:buNone/>
                      </a:pPr>
                      <a:r>
                        <a:rPr lang="en-US" sz="1800" u="none" strike="noStrike" cap="none"/>
                        <a:t>h. </a:t>
                      </a:r>
                      <a:endParaRPr sz="1800" b="0" i="0" u="none" strike="noStrike" cap="none">
                        <a:solidFill>
                          <a:srgbClr val="00000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1" u="none" strike="noStrike" cap="none">
                          <a:latin typeface="Helvetica Neue"/>
                          <a:ea typeface="Helvetica Neue"/>
                          <a:cs typeface="Helvetica Neue"/>
                          <a:sym typeface="Helvetica Neue"/>
                        </a:rPr>
                        <a:t>LUN </a:t>
                      </a:r>
                      <a:endParaRPr sz="1200" b="1" i="0" u="none" strike="noStrike" cap="none">
                        <a:solidFill>
                          <a:srgbClr val="000000"/>
                        </a:solidFill>
                        <a:latin typeface="Helvetica Neue"/>
                        <a:ea typeface="Helvetica Neue"/>
                        <a:cs typeface="Helvetica Neue"/>
                        <a:sym typeface="Helvetica Neue"/>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1" u="none" strike="noStrike" cap="none">
                          <a:latin typeface="Helvetica Neue"/>
                          <a:ea typeface="Helvetica Neue"/>
                          <a:cs typeface="Helvetica Neue"/>
                          <a:sym typeface="Helvetica Neue"/>
                        </a:rPr>
                        <a:t>MAR</a:t>
                      </a:r>
                      <a:endParaRPr sz="1200" b="1" i="0" u="none" strike="noStrike" cap="none">
                        <a:solidFill>
                          <a:srgbClr val="000000"/>
                        </a:solidFill>
                        <a:latin typeface="Helvetica Neue"/>
                        <a:ea typeface="Helvetica Neue"/>
                        <a:cs typeface="Helvetica Neue"/>
                        <a:sym typeface="Helvetica Neue"/>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1" u="none" strike="noStrike" cap="none">
                          <a:latin typeface="Helvetica Neue"/>
                          <a:ea typeface="Helvetica Neue"/>
                          <a:cs typeface="Helvetica Neue"/>
                          <a:sym typeface="Helvetica Neue"/>
                        </a:rPr>
                        <a:t>MIÉ</a:t>
                      </a:r>
                      <a:endParaRPr sz="1200" b="1" i="0" u="none" strike="noStrike" cap="none">
                        <a:solidFill>
                          <a:srgbClr val="000000"/>
                        </a:solidFill>
                        <a:latin typeface="Helvetica Neue"/>
                        <a:ea typeface="Helvetica Neue"/>
                        <a:cs typeface="Helvetica Neue"/>
                        <a:sym typeface="Helvetica Neue"/>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1" u="none" strike="noStrike" cap="none">
                          <a:latin typeface="Helvetica Neue"/>
                          <a:ea typeface="Helvetica Neue"/>
                          <a:cs typeface="Helvetica Neue"/>
                          <a:sym typeface="Helvetica Neue"/>
                        </a:rPr>
                        <a:t>JUE</a:t>
                      </a:r>
                      <a:endParaRPr sz="1200" b="1" i="0" u="none" strike="noStrike" cap="none">
                        <a:solidFill>
                          <a:srgbClr val="000000"/>
                        </a:solidFill>
                        <a:latin typeface="Helvetica Neue"/>
                        <a:ea typeface="Helvetica Neue"/>
                        <a:cs typeface="Helvetica Neue"/>
                        <a:sym typeface="Helvetica Neue"/>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1" u="none" strike="noStrike" cap="none">
                          <a:latin typeface="Helvetica Neue"/>
                          <a:ea typeface="Helvetica Neue"/>
                          <a:cs typeface="Helvetica Neue"/>
                          <a:sym typeface="Helvetica Neue"/>
                        </a:rPr>
                        <a:t>VIE</a:t>
                      </a:r>
                      <a:endParaRPr sz="1200" b="1" i="0" u="none" strike="noStrike" cap="none">
                        <a:solidFill>
                          <a:srgbClr val="000000"/>
                        </a:solidFill>
                        <a:latin typeface="Helvetica Neue"/>
                        <a:ea typeface="Helvetica Neue"/>
                        <a:cs typeface="Helvetica Neue"/>
                        <a:sym typeface="Helvetica Neue"/>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1" u="none" strike="noStrike" cap="none">
                          <a:latin typeface="Helvetica Neue"/>
                          <a:ea typeface="Helvetica Neue"/>
                          <a:cs typeface="Helvetica Neue"/>
                          <a:sym typeface="Helvetica Neue"/>
                        </a:rPr>
                        <a:t>SÁB</a:t>
                      </a:r>
                      <a:endParaRPr sz="1200" b="1" i="0" u="none" strike="noStrike" cap="none">
                        <a:solidFill>
                          <a:srgbClr val="000000"/>
                        </a:solidFill>
                        <a:latin typeface="Helvetica Neue"/>
                        <a:ea typeface="Helvetica Neue"/>
                        <a:cs typeface="Helvetica Neue"/>
                        <a:sym typeface="Helvetica Neue"/>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1" u="none" strike="noStrike" cap="none">
                          <a:latin typeface="Helvetica Neue"/>
                          <a:ea typeface="Helvetica Neue"/>
                          <a:cs typeface="Helvetica Neue"/>
                          <a:sym typeface="Helvetica Neue"/>
                        </a:rPr>
                        <a:t>DOM</a:t>
                      </a:r>
                      <a:endParaRPr sz="1200" b="1" i="0" u="none" strike="noStrike" cap="none">
                        <a:solidFill>
                          <a:srgbClr val="000000"/>
                        </a:solidFill>
                        <a:latin typeface="Helvetica Neue"/>
                        <a:ea typeface="Helvetica Neue"/>
                        <a:cs typeface="Helvetica Neue"/>
                        <a:sym typeface="Helvetica Neue"/>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0"/>
                  </a:ext>
                </a:extLst>
              </a:tr>
              <a:tr h="179425">
                <a:tc>
                  <a:txBody>
                    <a:bodyPr/>
                    <a:lstStyle/>
                    <a:p>
                      <a:pPr marL="0" marR="0" lvl="0" indent="0" algn="ctr" rtl="0">
                        <a:lnSpc>
                          <a:spcPct val="100000"/>
                        </a:lnSpc>
                        <a:spcBef>
                          <a:spcPts val="0"/>
                        </a:spcBef>
                        <a:spcAft>
                          <a:spcPts val="0"/>
                        </a:spcAft>
                        <a:buNone/>
                      </a:pPr>
                      <a:r>
                        <a:rPr lang="en-US" sz="1100" b="1" u="none" strike="noStrike" cap="none">
                          <a:solidFill>
                            <a:srgbClr val="FF7C80"/>
                          </a:solidFill>
                        </a:rPr>
                        <a:t>7:00</a:t>
                      </a:r>
                      <a:endParaRPr sz="1100" b="1" i="0" u="none" strike="noStrike" cap="none">
                        <a:solidFill>
                          <a:srgbClr val="FF7C8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179425">
                <a:tc>
                  <a:txBody>
                    <a:bodyPr/>
                    <a:lstStyle/>
                    <a:p>
                      <a:pPr marL="0" marR="0" lvl="0" indent="0" algn="ctr" rtl="0">
                        <a:lnSpc>
                          <a:spcPct val="100000"/>
                        </a:lnSpc>
                        <a:spcBef>
                          <a:spcPts val="0"/>
                        </a:spcBef>
                        <a:spcAft>
                          <a:spcPts val="0"/>
                        </a:spcAft>
                        <a:buNone/>
                      </a:pPr>
                      <a:r>
                        <a:rPr lang="en-US" sz="1100" b="1" u="none" strike="noStrike" cap="none">
                          <a:solidFill>
                            <a:srgbClr val="FF7C80"/>
                          </a:solidFill>
                        </a:rPr>
                        <a:t>7:30</a:t>
                      </a:r>
                      <a:endParaRPr sz="1100" b="1" i="0" u="none" strike="noStrike" cap="none">
                        <a:solidFill>
                          <a:srgbClr val="FF7C8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179425">
                <a:tc>
                  <a:txBody>
                    <a:bodyPr/>
                    <a:lstStyle/>
                    <a:p>
                      <a:pPr marL="0" marR="0" lvl="0" indent="0" algn="ctr" rtl="0">
                        <a:lnSpc>
                          <a:spcPct val="100000"/>
                        </a:lnSpc>
                        <a:spcBef>
                          <a:spcPts val="0"/>
                        </a:spcBef>
                        <a:spcAft>
                          <a:spcPts val="0"/>
                        </a:spcAft>
                        <a:buNone/>
                      </a:pPr>
                      <a:r>
                        <a:rPr lang="en-US" sz="1100" b="1" u="none" strike="noStrike" cap="none">
                          <a:solidFill>
                            <a:srgbClr val="FF7C80"/>
                          </a:solidFill>
                        </a:rPr>
                        <a:t>8:00</a:t>
                      </a:r>
                      <a:endParaRPr sz="1100" b="1" i="0" u="none" strike="noStrike" cap="none">
                        <a:solidFill>
                          <a:srgbClr val="FF7C8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179425">
                <a:tc>
                  <a:txBody>
                    <a:bodyPr/>
                    <a:lstStyle/>
                    <a:p>
                      <a:pPr marL="0" marR="0" lvl="0" indent="0" algn="ctr" rtl="0">
                        <a:lnSpc>
                          <a:spcPct val="100000"/>
                        </a:lnSpc>
                        <a:spcBef>
                          <a:spcPts val="0"/>
                        </a:spcBef>
                        <a:spcAft>
                          <a:spcPts val="0"/>
                        </a:spcAft>
                        <a:buNone/>
                      </a:pPr>
                      <a:r>
                        <a:rPr lang="en-US" sz="1100" b="1" u="none" strike="noStrike" cap="none">
                          <a:solidFill>
                            <a:srgbClr val="FF7C80"/>
                          </a:solidFill>
                        </a:rPr>
                        <a:t>8:30</a:t>
                      </a:r>
                      <a:endParaRPr sz="1100" b="1" i="0" u="none" strike="noStrike" cap="none">
                        <a:solidFill>
                          <a:srgbClr val="FF7C8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179425">
                <a:tc>
                  <a:txBody>
                    <a:bodyPr/>
                    <a:lstStyle/>
                    <a:p>
                      <a:pPr marL="0" marR="0" lvl="0" indent="0" algn="ctr" rtl="0">
                        <a:lnSpc>
                          <a:spcPct val="100000"/>
                        </a:lnSpc>
                        <a:spcBef>
                          <a:spcPts val="0"/>
                        </a:spcBef>
                        <a:spcAft>
                          <a:spcPts val="0"/>
                        </a:spcAft>
                        <a:buNone/>
                      </a:pPr>
                      <a:r>
                        <a:rPr lang="en-US" sz="1100" b="1" u="none" strike="noStrike" cap="none">
                          <a:solidFill>
                            <a:srgbClr val="FF7C80"/>
                          </a:solidFill>
                        </a:rPr>
                        <a:t>9:00</a:t>
                      </a:r>
                      <a:endParaRPr sz="1100" b="1" i="0" u="none" strike="noStrike" cap="none">
                        <a:solidFill>
                          <a:srgbClr val="FF7C8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r h="179425">
                <a:tc>
                  <a:txBody>
                    <a:bodyPr/>
                    <a:lstStyle/>
                    <a:p>
                      <a:pPr marL="0" marR="0" lvl="0" indent="0" algn="ctr" rtl="0">
                        <a:lnSpc>
                          <a:spcPct val="100000"/>
                        </a:lnSpc>
                        <a:spcBef>
                          <a:spcPts val="0"/>
                        </a:spcBef>
                        <a:spcAft>
                          <a:spcPts val="0"/>
                        </a:spcAft>
                        <a:buNone/>
                      </a:pPr>
                      <a:r>
                        <a:rPr lang="en-US" sz="1100" b="1" u="none" strike="noStrike" cap="none">
                          <a:solidFill>
                            <a:srgbClr val="002060"/>
                          </a:solidFill>
                        </a:rPr>
                        <a:t>9:30</a:t>
                      </a:r>
                      <a:endParaRPr sz="1100" b="1" i="0" u="none" strike="noStrike" cap="none">
                        <a:solidFill>
                          <a:srgbClr val="00206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6"/>
                  </a:ext>
                </a:extLst>
              </a:tr>
              <a:tr h="179425">
                <a:tc>
                  <a:txBody>
                    <a:bodyPr/>
                    <a:lstStyle/>
                    <a:p>
                      <a:pPr marL="0" marR="0" lvl="0" indent="0" algn="ctr" rtl="0">
                        <a:lnSpc>
                          <a:spcPct val="100000"/>
                        </a:lnSpc>
                        <a:spcBef>
                          <a:spcPts val="0"/>
                        </a:spcBef>
                        <a:spcAft>
                          <a:spcPts val="0"/>
                        </a:spcAft>
                        <a:buNone/>
                      </a:pPr>
                      <a:r>
                        <a:rPr lang="en-US" sz="1100" b="1" u="none" strike="noStrike" cap="none">
                          <a:solidFill>
                            <a:srgbClr val="002060"/>
                          </a:solidFill>
                        </a:rPr>
                        <a:t>10:00</a:t>
                      </a:r>
                      <a:endParaRPr sz="1100" b="1" i="0" u="none" strike="noStrike" cap="none">
                        <a:solidFill>
                          <a:srgbClr val="00206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7"/>
                  </a:ext>
                </a:extLst>
              </a:tr>
              <a:tr h="179425">
                <a:tc>
                  <a:txBody>
                    <a:bodyPr/>
                    <a:lstStyle/>
                    <a:p>
                      <a:pPr marL="0" marR="0" lvl="0" indent="0" algn="ctr" rtl="0">
                        <a:lnSpc>
                          <a:spcPct val="100000"/>
                        </a:lnSpc>
                        <a:spcBef>
                          <a:spcPts val="0"/>
                        </a:spcBef>
                        <a:spcAft>
                          <a:spcPts val="0"/>
                        </a:spcAft>
                        <a:buNone/>
                      </a:pPr>
                      <a:r>
                        <a:rPr lang="en-US" sz="1100" b="1" u="none" strike="noStrike" cap="none">
                          <a:solidFill>
                            <a:srgbClr val="002060"/>
                          </a:solidFill>
                        </a:rPr>
                        <a:t>10:30</a:t>
                      </a:r>
                      <a:endParaRPr sz="1100" b="1" i="0" u="none" strike="noStrike" cap="none">
                        <a:solidFill>
                          <a:srgbClr val="00206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8"/>
                  </a:ext>
                </a:extLst>
              </a:tr>
              <a:tr h="179425">
                <a:tc>
                  <a:txBody>
                    <a:bodyPr/>
                    <a:lstStyle/>
                    <a:p>
                      <a:pPr marL="0" marR="0" lvl="0" indent="0" algn="ctr" rtl="0">
                        <a:lnSpc>
                          <a:spcPct val="100000"/>
                        </a:lnSpc>
                        <a:spcBef>
                          <a:spcPts val="0"/>
                        </a:spcBef>
                        <a:spcAft>
                          <a:spcPts val="0"/>
                        </a:spcAft>
                        <a:buNone/>
                      </a:pPr>
                      <a:r>
                        <a:rPr lang="en-US" sz="1100" b="1" u="none" strike="noStrike" cap="none">
                          <a:solidFill>
                            <a:srgbClr val="002060"/>
                          </a:solidFill>
                        </a:rPr>
                        <a:t>11:00</a:t>
                      </a:r>
                      <a:endParaRPr sz="1100" b="1" i="0" u="none" strike="noStrike" cap="none">
                        <a:solidFill>
                          <a:srgbClr val="00206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9"/>
                  </a:ext>
                </a:extLst>
              </a:tr>
              <a:tr h="179425">
                <a:tc>
                  <a:txBody>
                    <a:bodyPr/>
                    <a:lstStyle/>
                    <a:p>
                      <a:pPr marL="0" marR="0" lvl="0" indent="0" algn="ctr" rtl="0">
                        <a:lnSpc>
                          <a:spcPct val="100000"/>
                        </a:lnSpc>
                        <a:spcBef>
                          <a:spcPts val="0"/>
                        </a:spcBef>
                        <a:spcAft>
                          <a:spcPts val="0"/>
                        </a:spcAft>
                        <a:buNone/>
                      </a:pPr>
                      <a:r>
                        <a:rPr lang="en-US" sz="1100" b="1" u="none" strike="noStrike" cap="none">
                          <a:solidFill>
                            <a:srgbClr val="002060"/>
                          </a:solidFill>
                        </a:rPr>
                        <a:t>11:30</a:t>
                      </a:r>
                      <a:endParaRPr sz="1100" b="1" i="0" u="none" strike="noStrike" cap="none">
                        <a:solidFill>
                          <a:srgbClr val="00206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0"/>
                  </a:ext>
                </a:extLst>
              </a:tr>
              <a:tr h="179425">
                <a:tc>
                  <a:txBody>
                    <a:bodyPr/>
                    <a:lstStyle/>
                    <a:p>
                      <a:pPr marL="0" marR="0" lvl="0" indent="0" algn="ctr" rtl="0">
                        <a:lnSpc>
                          <a:spcPct val="100000"/>
                        </a:lnSpc>
                        <a:spcBef>
                          <a:spcPts val="0"/>
                        </a:spcBef>
                        <a:spcAft>
                          <a:spcPts val="0"/>
                        </a:spcAft>
                        <a:buNone/>
                      </a:pPr>
                      <a:r>
                        <a:rPr lang="en-US" sz="1100" b="1" u="none" strike="noStrike" cap="none">
                          <a:solidFill>
                            <a:srgbClr val="002060"/>
                          </a:solidFill>
                        </a:rPr>
                        <a:t>12:00</a:t>
                      </a:r>
                      <a:endParaRPr sz="1100" b="1" i="0" u="none" strike="noStrike" cap="none">
                        <a:solidFill>
                          <a:srgbClr val="00206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1"/>
                  </a:ext>
                </a:extLst>
              </a:tr>
              <a:tr h="179425">
                <a:tc>
                  <a:txBody>
                    <a:bodyPr/>
                    <a:lstStyle/>
                    <a:p>
                      <a:pPr marL="0" marR="0" lvl="0" indent="0" algn="ctr" rtl="0">
                        <a:lnSpc>
                          <a:spcPct val="100000"/>
                        </a:lnSpc>
                        <a:spcBef>
                          <a:spcPts val="0"/>
                        </a:spcBef>
                        <a:spcAft>
                          <a:spcPts val="0"/>
                        </a:spcAft>
                        <a:buNone/>
                      </a:pPr>
                      <a:r>
                        <a:rPr lang="en-US" sz="1100" b="1" u="none" strike="noStrike" cap="none">
                          <a:solidFill>
                            <a:srgbClr val="002060"/>
                          </a:solidFill>
                        </a:rPr>
                        <a:t>12:30</a:t>
                      </a:r>
                      <a:endParaRPr sz="1100" b="1" i="0" u="none" strike="noStrike" cap="none">
                        <a:solidFill>
                          <a:srgbClr val="00206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2"/>
                  </a:ext>
                </a:extLst>
              </a:tr>
              <a:tr h="179425">
                <a:tc>
                  <a:txBody>
                    <a:bodyPr/>
                    <a:lstStyle/>
                    <a:p>
                      <a:pPr marL="0" marR="0" lvl="0" indent="0" algn="ctr" rtl="0">
                        <a:lnSpc>
                          <a:spcPct val="100000"/>
                        </a:lnSpc>
                        <a:spcBef>
                          <a:spcPts val="0"/>
                        </a:spcBef>
                        <a:spcAft>
                          <a:spcPts val="0"/>
                        </a:spcAft>
                        <a:buNone/>
                      </a:pPr>
                      <a:r>
                        <a:rPr lang="en-US" sz="1100" b="1" u="none" strike="noStrike" cap="none">
                          <a:solidFill>
                            <a:srgbClr val="FF0000"/>
                          </a:solidFill>
                        </a:rPr>
                        <a:t>13:00</a:t>
                      </a:r>
                      <a:endParaRPr sz="1100" b="1" i="0" u="none" strike="noStrike" cap="none">
                        <a:solidFill>
                          <a:srgbClr val="FF000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3"/>
                  </a:ext>
                </a:extLst>
              </a:tr>
              <a:tr h="179425">
                <a:tc>
                  <a:txBody>
                    <a:bodyPr/>
                    <a:lstStyle/>
                    <a:p>
                      <a:pPr marL="0" marR="0" lvl="0" indent="0" algn="ctr" rtl="0">
                        <a:lnSpc>
                          <a:spcPct val="100000"/>
                        </a:lnSpc>
                        <a:spcBef>
                          <a:spcPts val="0"/>
                        </a:spcBef>
                        <a:spcAft>
                          <a:spcPts val="0"/>
                        </a:spcAft>
                        <a:buNone/>
                      </a:pPr>
                      <a:r>
                        <a:rPr lang="en-US" sz="1100" b="1" u="none" strike="noStrike" cap="none">
                          <a:solidFill>
                            <a:srgbClr val="FF0000"/>
                          </a:solidFill>
                        </a:rPr>
                        <a:t>13:30</a:t>
                      </a:r>
                      <a:endParaRPr sz="1100" b="1" i="0" u="none" strike="noStrike" cap="none">
                        <a:solidFill>
                          <a:srgbClr val="FF000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4"/>
                  </a:ext>
                </a:extLst>
              </a:tr>
              <a:tr h="179425">
                <a:tc>
                  <a:txBody>
                    <a:bodyPr/>
                    <a:lstStyle/>
                    <a:p>
                      <a:pPr marL="0" marR="0" lvl="0" indent="0" algn="ctr" rtl="0">
                        <a:lnSpc>
                          <a:spcPct val="100000"/>
                        </a:lnSpc>
                        <a:spcBef>
                          <a:spcPts val="0"/>
                        </a:spcBef>
                        <a:spcAft>
                          <a:spcPts val="0"/>
                        </a:spcAft>
                        <a:buNone/>
                      </a:pPr>
                      <a:r>
                        <a:rPr lang="en-US" sz="1100" b="1" u="none" strike="noStrike" cap="none">
                          <a:solidFill>
                            <a:srgbClr val="0070C0"/>
                          </a:solidFill>
                        </a:rPr>
                        <a:t>14:00</a:t>
                      </a:r>
                      <a:endParaRPr sz="1100" b="1" i="0" u="none" strike="noStrike" cap="none">
                        <a:solidFill>
                          <a:srgbClr val="0070C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5"/>
                  </a:ext>
                </a:extLst>
              </a:tr>
              <a:tr h="179425">
                <a:tc>
                  <a:txBody>
                    <a:bodyPr/>
                    <a:lstStyle/>
                    <a:p>
                      <a:pPr marL="0" marR="0" lvl="0" indent="0" algn="ctr" rtl="0">
                        <a:lnSpc>
                          <a:spcPct val="100000"/>
                        </a:lnSpc>
                        <a:spcBef>
                          <a:spcPts val="0"/>
                        </a:spcBef>
                        <a:spcAft>
                          <a:spcPts val="0"/>
                        </a:spcAft>
                        <a:buNone/>
                      </a:pPr>
                      <a:r>
                        <a:rPr lang="en-US" sz="1100" b="1" u="none" strike="noStrike" cap="none">
                          <a:solidFill>
                            <a:srgbClr val="0070C0"/>
                          </a:solidFill>
                        </a:rPr>
                        <a:t>14:30</a:t>
                      </a:r>
                      <a:endParaRPr sz="1100" b="1" i="0" u="none" strike="noStrike" cap="none">
                        <a:solidFill>
                          <a:srgbClr val="0070C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6"/>
                  </a:ext>
                </a:extLst>
              </a:tr>
              <a:tr h="179425">
                <a:tc>
                  <a:txBody>
                    <a:bodyPr/>
                    <a:lstStyle/>
                    <a:p>
                      <a:pPr marL="0" marR="0" lvl="0" indent="0" algn="ctr" rtl="0">
                        <a:lnSpc>
                          <a:spcPct val="100000"/>
                        </a:lnSpc>
                        <a:spcBef>
                          <a:spcPts val="0"/>
                        </a:spcBef>
                        <a:spcAft>
                          <a:spcPts val="0"/>
                        </a:spcAft>
                        <a:buNone/>
                      </a:pPr>
                      <a:r>
                        <a:rPr lang="en-US" sz="1100" b="1" u="none" strike="noStrike" cap="none">
                          <a:solidFill>
                            <a:srgbClr val="0070C0"/>
                          </a:solidFill>
                        </a:rPr>
                        <a:t>15:00</a:t>
                      </a:r>
                      <a:endParaRPr sz="1100" b="1" i="0" u="none" strike="noStrike" cap="none">
                        <a:solidFill>
                          <a:srgbClr val="0070C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7"/>
                  </a:ext>
                </a:extLst>
              </a:tr>
              <a:tr h="179425">
                <a:tc>
                  <a:txBody>
                    <a:bodyPr/>
                    <a:lstStyle/>
                    <a:p>
                      <a:pPr marL="0" marR="0" lvl="0" indent="0" algn="ctr" rtl="0">
                        <a:lnSpc>
                          <a:spcPct val="100000"/>
                        </a:lnSpc>
                        <a:spcBef>
                          <a:spcPts val="0"/>
                        </a:spcBef>
                        <a:spcAft>
                          <a:spcPts val="0"/>
                        </a:spcAft>
                        <a:buNone/>
                      </a:pPr>
                      <a:r>
                        <a:rPr lang="en-US" sz="1100" b="1" u="none" strike="noStrike" cap="none">
                          <a:solidFill>
                            <a:srgbClr val="0070C0"/>
                          </a:solidFill>
                        </a:rPr>
                        <a:t>15:30</a:t>
                      </a:r>
                      <a:endParaRPr sz="1100" b="1" i="0" u="none" strike="noStrike" cap="none">
                        <a:solidFill>
                          <a:srgbClr val="0070C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8"/>
                  </a:ext>
                </a:extLst>
              </a:tr>
              <a:tr h="179425">
                <a:tc>
                  <a:txBody>
                    <a:bodyPr/>
                    <a:lstStyle/>
                    <a:p>
                      <a:pPr marL="0" marR="0" lvl="0" indent="0" algn="ctr" rtl="0">
                        <a:lnSpc>
                          <a:spcPct val="100000"/>
                        </a:lnSpc>
                        <a:spcBef>
                          <a:spcPts val="0"/>
                        </a:spcBef>
                        <a:spcAft>
                          <a:spcPts val="0"/>
                        </a:spcAft>
                        <a:buNone/>
                      </a:pPr>
                      <a:r>
                        <a:rPr lang="en-US" sz="1100" b="1" u="none" strike="noStrike" cap="none">
                          <a:solidFill>
                            <a:srgbClr val="0070C0"/>
                          </a:solidFill>
                        </a:rPr>
                        <a:t>16:00</a:t>
                      </a:r>
                      <a:endParaRPr sz="1100" b="1" i="0" u="none" strike="noStrike" cap="none">
                        <a:solidFill>
                          <a:srgbClr val="0070C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9"/>
                  </a:ext>
                </a:extLst>
              </a:tr>
              <a:tr h="179425">
                <a:tc>
                  <a:txBody>
                    <a:bodyPr/>
                    <a:lstStyle/>
                    <a:p>
                      <a:pPr marL="0" marR="0" lvl="0" indent="0" algn="ctr" rtl="0">
                        <a:lnSpc>
                          <a:spcPct val="100000"/>
                        </a:lnSpc>
                        <a:spcBef>
                          <a:spcPts val="0"/>
                        </a:spcBef>
                        <a:spcAft>
                          <a:spcPts val="0"/>
                        </a:spcAft>
                        <a:buNone/>
                      </a:pPr>
                      <a:r>
                        <a:rPr lang="en-US" sz="1100" b="1" u="none" strike="noStrike" cap="none">
                          <a:solidFill>
                            <a:srgbClr val="0070C0"/>
                          </a:solidFill>
                        </a:rPr>
                        <a:t>16:30</a:t>
                      </a:r>
                      <a:endParaRPr sz="1100" b="1" i="0" u="none" strike="noStrike" cap="none">
                        <a:solidFill>
                          <a:srgbClr val="0070C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20"/>
                  </a:ext>
                </a:extLst>
              </a:tr>
              <a:tr h="179425">
                <a:tc>
                  <a:txBody>
                    <a:bodyPr/>
                    <a:lstStyle/>
                    <a:p>
                      <a:pPr marL="0" marR="0" lvl="0" indent="0" algn="ctr" rtl="0">
                        <a:lnSpc>
                          <a:spcPct val="100000"/>
                        </a:lnSpc>
                        <a:spcBef>
                          <a:spcPts val="0"/>
                        </a:spcBef>
                        <a:spcAft>
                          <a:spcPts val="0"/>
                        </a:spcAft>
                        <a:buNone/>
                      </a:pPr>
                      <a:r>
                        <a:rPr lang="en-US" sz="1100" b="1" u="none" strike="noStrike" cap="none">
                          <a:solidFill>
                            <a:srgbClr val="0070C0"/>
                          </a:solidFill>
                        </a:rPr>
                        <a:t>17:00</a:t>
                      </a:r>
                      <a:endParaRPr sz="1100" b="1" i="0" u="none" strike="noStrike" cap="none">
                        <a:solidFill>
                          <a:srgbClr val="0070C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21"/>
                  </a:ext>
                </a:extLst>
              </a:tr>
              <a:tr h="179425">
                <a:tc>
                  <a:txBody>
                    <a:bodyPr/>
                    <a:lstStyle/>
                    <a:p>
                      <a:pPr marL="0" marR="0" lvl="0" indent="0" algn="ctr" rtl="0">
                        <a:lnSpc>
                          <a:spcPct val="100000"/>
                        </a:lnSpc>
                        <a:spcBef>
                          <a:spcPts val="0"/>
                        </a:spcBef>
                        <a:spcAft>
                          <a:spcPts val="0"/>
                        </a:spcAft>
                        <a:buNone/>
                      </a:pPr>
                      <a:r>
                        <a:rPr lang="en-US" sz="1100" b="1" u="none" strike="noStrike" cap="none">
                          <a:solidFill>
                            <a:srgbClr val="0070C0"/>
                          </a:solidFill>
                        </a:rPr>
                        <a:t>17:30</a:t>
                      </a:r>
                      <a:endParaRPr sz="1100" b="1" i="0" u="none" strike="noStrike" cap="none">
                        <a:solidFill>
                          <a:srgbClr val="0070C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22"/>
                  </a:ext>
                </a:extLst>
              </a:tr>
              <a:tr h="179425">
                <a:tc>
                  <a:txBody>
                    <a:bodyPr/>
                    <a:lstStyle/>
                    <a:p>
                      <a:pPr marL="0" marR="0" lvl="0" indent="0" algn="ctr" rtl="0">
                        <a:lnSpc>
                          <a:spcPct val="100000"/>
                        </a:lnSpc>
                        <a:spcBef>
                          <a:spcPts val="0"/>
                        </a:spcBef>
                        <a:spcAft>
                          <a:spcPts val="0"/>
                        </a:spcAft>
                        <a:buNone/>
                      </a:pPr>
                      <a:r>
                        <a:rPr lang="en-US" sz="1100" b="1" u="none" strike="noStrike" cap="none">
                          <a:solidFill>
                            <a:srgbClr val="0070C0"/>
                          </a:solidFill>
                        </a:rPr>
                        <a:t>18:00</a:t>
                      </a:r>
                      <a:endParaRPr sz="1100" b="1" i="0" u="none" strike="noStrike" cap="none">
                        <a:solidFill>
                          <a:srgbClr val="0070C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23"/>
                  </a:ext>
                </a:extLst>
              </a:tr>
              <a:tr h="179425">
                <a:tc>
                  <a:txBody>
                    <a:bodyPr/>
                    <a:lstStyle/>
                    <a:p>
                      <a:pPr marL="0" marR="0" lvl="0" indent="0" algn="ctr" rtl="0">
                        <a:lnSpc>
                          <a:spcPct val="100000"/>
                        </a:lnSpc>
                        <a:spcBef>
                          <a:spcPts val="0"/>
                        </a:spcBef>
                        <a:spcAft>
                          <a:spcPts val="0"/>
                        </a:spcAft>
                        <a:buNone/>
                      </a:pPr>
                      <a:r>
                        <a:rPr lang="en-US" sz="1100" b="1" u="none" strike="noStrike" cap="none">
                          <a:solidFill>
                            <a:srgbClr val="00B050"/>
                          </a:solidFill>
                        </a:rPr>
                        <a:t>18:30</a:t>
                      </a:r>
                      <a:endParaRPr sz="1100" b="1" i="0" u="none" strike="noStrike" cap="none">
                        <a:solidFill>
                          <a:srgbClr val="00B05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24"/>
                  </a:ext>
                </a:extLst>
              </a:tr>
              <a:tr h="179425">
                <a:tc>
                  <a:txBody>
                    <a:bodyPr/>
                    <a:lstStyle/>
                    <a:p>
                      <a:pPr marL="0" marR="0" lvl="0" indent="0" algn="ctr" rtl="0">
                        <a:lnSpc>
                          <a:spcPct val="100000"/>
                        </a:lnSpc>
                        <a:spcBef>
                          <a:spcPts val="0"/>
                        </a:spcBef>
                        <a:spcAft>
                          <a:spcPts val="0"/>
                        </a:spcAft>
                        <a:buNone/>
                      </a:pPr>
                      <a:r>
                        <a:rPr lang="en-US" sz="1100" b="1" u="none" strike="noStrike" cap="none">
                          <a:solidFill>
                            <a:srgbClr val="00B050"/>
                          </a:solidFill>
                        </a:rPr>
                        <a:t>19:30</a:t>
                      </a:r>
                      <a:endParaRPr sz="1100" b="1" i="0" u="none" strike="noStrike" cap="none">
                        <a:solidFill>
                          <a:srgbClr val="00B05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25"/>
                  </a:ext>
                </a:extLst>
              </a:tr>
              <a:tr h="179425">
                <a:tc>
                  <a:txBody>
                    <a:bodyPr/>
                    <a:lstStyle/>
                    <a:p>
                      <a:pPr marL="0" marR="0" lvl="0" indent="0" algn="ctr" rtl="0">
                        <a:lnSpc>
                          <a:spcPct val="100000"/>
                        </a:lnSpc>
                        <a:spcBef>
                          <a:spcPts val="0"/>
                        </a:spcBef>
                        <a:spcAft>
                          <a:spcPts val="0"/>
                        </a:spcAft>
                        <a:buNone/>
                      </a:pPr>
                      <a:r>
                        <a:rPr lang="en-US" sz="1100" b="1" u="none" strike="noStrike" cap="none">
                          <a:solidFill>
                            <a:srgbClr val="00B050"/>
                          </a:solidFill>
                        </a:rPr>
                        <a:t>20:30</a:t>
                      </a:r>
                      <a:endParaRPr sz="1100" b="1" i="0" u="none" strike="noStrike" cap="none">
                        <a:solidFill>
                          <a:srgbClr val="00B05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26"/>
                  </a:ext>
                </a:extLst>
              </a:tr>
              <a:tr h="179425">
                <a:tc>
                  <a:txBody>
                    <a:bodyPr/>
                    <a:lstStyle/>
                    <a:p>
                      <a:pPr marL="0" marR="0" lvl="0" indent="0" algn="ctr" rtl="0">
                        <a:lnSpc>
                          <a:spcPct val="100000"/>
                        </a:lnSpc>
                        <a:spcBef>
                          <a:spcPts val="0"/>
                        </a:spcBef>
                        <a:spcAft>
                          <a:spcPts val="0"/>
                        </a:spcAft>
                        <a:buNone/>
                      </a:pPr>
                      <a:r>
                        <a:rPr lang="en-US" sz="1100" b="1" u="none" strike="noStrike" cap="none">
                          <a:solidFill>
                            <a:srgbClr val="00B050"/>
                          </a:solidFill>
                        </a:rPr>
                        <a:t>21:30</a:t>
                      </a:r>
                      <a:endParaRPr sz="1100" b="1" i="0" u="none" strike="noStrike" cap="none">
                        <a:solidFill>
                          <a:srgbClr val="00B05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27"/>
                  </a:ext>
                </a:extLst>
              </a:tr>
            </a:tbl>
          </a:graphicData>
        </a:graphic>
      </p:graphicFrame>
      <p:sp>
        <p:nvSpPr>
          <p:cNvPr id="199" name="Google Shape;199;p34"/>
          <p:cNvSpPr txBox="1"/>
          <p:nvPr/>
        </p:nvSpPr>
        <p:spPr>
          <a:xfrm>
            <a:off x="9144001" y="2298850"/>
            <a:ext cx="8120396" cy="11695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2000" b="0" i="0" u="none" strike="noStrike" cap="none">
                <a:solidFill>
                  <a:schemeClr val="dk1"/>
                </a:solidFill>
                <a:latin typeface="Helvetica Neue"/>
                <a:ea typeface="Helvetica Neue"/>
                <a:cs typeface="Helvetica Neue"/>
                <a:sym typeface="Helvetica Neue"/>
              </a:rPr>
              <a:t>Cumplir los plazos que te has fijado para un periodo medio-largo implica una gran disciplina y organización por tu parte, empezando por la forma en que planificas tu rutina diaria de trabajo</a:t>
            </a:r>
            <a:r>
              <a:rPr lang="en-US" sz="2000" b="0" i="0" u="none" strike="noStrike" cap="none">
                <a:solidFill>
                  <a:schemeClr val="dk1"/>
                </a:solidFill>
                <a:latin typeface="Helvetica Neue"/>
                <a:ea typeface="Helvetica Neue"/>
                <a:cs typeface="Helvetica Neue"/>
                <a:sym typeface="Helvetica Neue"/>
              </a:rPr>
              <a:t>.</a:t>
            </a:r>
            <a:endParaRPr/>
          </a:p>
          <a:p>
            <a:pPr marL="0" marR="0" lvl="0" indent="0" algn="l" rtl="0">
              <a:lnSpc>
                <a:spcPct val="100000"/>
              </a:lnSpc>
              <a:spcBef>
                <a:spcPts val="0"/>
              </a:spcBef>
              <a:spcAft>
                <a:spcPts val="0"/>
              </a:spcAft>
              <a:buNone/>
            </a:pPr>
            <a:endParaRPr sz="900" b="0" i="0" u="none" strike="noStrike" cap="none">
              <a:solidFill>
                <a:schemeClr val="dk1"/>
              </a:solidFill>
              <a:latin typeface="Helvetica Neue"/>
              <a:ea typeface="Helvetica Neue"/>
              <a:cs typeface="Helvetica Neue"/>
              <a:sym typeface="Helvetica Neue"/>
            </a:endParaRPr>
          </a:p>
        </p:txBody>
      </p:sp>
      <p:sp>
        <p:nvSpPr>
          <p:cNvPr id="200" name="Google Shape;200;p34"/>
          <p:cNvSpPr/>
          <p:nvPr/>
        </p:nvSpPr>
        <p:spPr>
          <a:xfrm>
            <a:off x="8824931" y="3413835"/>
            <a:ext cx="4373217" cy="52629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FF7C80"/>
                </a:solidFill>
                <a:latin typeface="Helvetica Neue"/>
                <a:ea typeface="Helvetica Neue"/>
                <a:cs typeface="Helvetica Neue"/>
                <a:sym typeface="Helvetica Neue"/>
              </a:rPr>
              <a:t>Rosa</a:t>
            </a:r>
            <a:r>
              <a:rPr lang="en-US" sz="1600" b="0" i="0" u="none" strike="noStrike" cap="none">
                <a:solidFill>
                  <a:schemeClr val="dk1"/>
                </a:solidFill>
                <a:latin typeface="Helvetica Neue"/>
                <a:ea typeface="Helvetica Neue"/>
                <a:cs typeface="Helvetica Neue"/>
                <a:sym typeface="Helvetica Neue"/>
              </a:rPr>
              <a:t>: </a:t>
            </a:r>
            <a:r>
              <a:rPr lang="es-ES" sz="1600" b="0" i="0" u="none" strike="noStrike" cap="none">
                <a:solidFill>
                  <a:schemeClr val="dk1"/>
                </a:solidFill>
                <a:latin typeface="Helvetica Neue"/>
                <a:ea typeface="Helvetica Neue"/>
                <a:cs typeface="Helvetica Neue"/>
                <a:sym typeface="Helvetica Neue"/>
              </a:rPr>
              <a:t>prolífico para iniciar la fecha y programar el plan de acción en consecuencia.</a:t>
            </a:r>
            <a:endParaRPr/>
          </a:p>
          <a:p>
            <a:pPr marL="0" marR="0" lvl="0" indent="0" algn="l" rtl="0">
              <a:lnSpc>
                <a:spcPct val="100000"/>
              </a:lnSpc>
              <a:spcBef>
                <a:spcPts val="0"/>
              </a:spcBef>
              <a:spcAft>
                <a:spcPts val="0"/>
              </a:spcAft>
              <a:buNone/>
            </a:pPr>
            <a:endParaRPr sz="16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r>
              <a:rPr lang="en-US" sz="1600" b="1" i="0" u="none" strike="noStrike" cap="none">
                <a:solidFill>
                  <a:srgbClr val="002060"/>
                </a:solidFill>
                <a:latin typeface="Helvetica Neue"/>
                <a:ea typeface="Helvetica Neue"/>
                <a:cs typeface="Helvetica Neue"/>
                <a:sym typeface="Helvetica Neue"/>
              </a:rPr>
              <a:t>Azul</a:t>
            </a:r>
            <a:r>
              <a:rPr lang="en-US" sz="1600" b="0" i="0" u="none" strike="noStrike" cap="none">
                <a:solidFill>
                  <a:schemeClr val="dk1"/>
                </a:solidFill>
                <a:latin typeface="Helvetica Neue"/>
                <a:ea typeface="Helvetica Neue"/>
                <a:cs typeface="Helvetica Neue"/>
                <a:sym typeface="Helvetica Neue"/>
              </a:rPr>
              <a:t>: </a:t>
            </a:r>
            <a:r>
              <a:rPr lang="es-ES" sz="1600" b="0" i="0" u="none" strike="noStrike" cap="none">
                <a:solidFill>
                  <a:schemeClr val="dk1"/>
                </a:solidFill>
                <a:latin typeface="Helvetica Neue"/>
                <a:ea typeface="Helvetica Neue"/>
                <a:cs typeface="Helvetica Neue"/>
                <a:sym typeface="Helvetica Neue"/>
              </a:rPr>
              <a:t>revisar el correo electrónico y establecer prioridades, la concentración y las energías están al máximo, priorizar las aportaciones y los resultados que servirán de base para el trabajo de otra persona</a:t>
            </a:r>
            <a:r>
              <a:rPr lang="en-US" sz="1600" b="0" i="0" u="none" strike="noStrike" cap="none">
                <a:solidFill>
                  <a:schemeClr val="dk1"/>
                </a:solidFill>
                <a:latin typeface="Helvetica Neue"/>
                <a:ea typeface="Helvetica Neue"/>
                <a:cs typeface="Helvetica Neue"/>
                <a:sym typeface="Helvetica Neue"/>
              </a:rPr>
              <a:t>.</a:t>
            </a:r>
            <a:endParaRPr sz="16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16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r>
              <a:rPr lang="en-US" sz="1600" b="1" i="0" u="none" strike="noStrike" cap="none">
                <a:solidFill>
                  <a:srgbClr val="FF0000"/>
                </a:solidFill>
                <a:latin typeface="Helvetica Neue"/>
                <a:ea typeface="Helvetica Neue"/>
                <a:cs typeface="Helvetica Neue"/>
                <a:sym typeface="Helvetica Neue"/>
              </a:rPr>
              <a:t>Rojo</a:t>
            </a:r>
            <a:r>
              <a:rPr lang="en-US" sz="1600" b="0" i="0" u="none" strike="noStrike" cap="none">
                <a:solidFill>
                  <a:schemeClr val="dk1"/>
                </a:solidFill>
                <a:latin typeface="Helvetica Neue"/>
                <a:ea typeface="Helvetica Neue"/>
                <a:cs typeface="Helvetica Neue"/>
                <a:sym typeface="Helvetica Neue"/>
              </a:rPr>
              <a:t>: </a:t>
            </a:r>
            <a:r>
              <a:rPr lang="es-ES" sz="1600" b="0" i="0" u="none" strike="noStrike" cap="none">
                <a:solidFill>
                  <a:schemeClr val="dk1"/>
                </a:solidFill>
                <a:latin typeface="Helvetica Neue"/>
                <a:ea typeface="Helvetica Neue"/>
                <a:cs typeface="Helvetica Neue"/>
                <a:sym typeface="Helvetica Neue"/>
              </a:rPr>
              <a:t>descanso, recarga las pilas y no olvides llamar a tus padres</a:t>
            </a:r>
            <a:r>
              <a:rPr lang="en-US" sz="1600" b="0" i="0" u="none" strike="noStrike" cap="none">
                <a:solidFill>
                  <a:schemeClr val="dk1"/>
                </a:solidFill>
                <a:latin typeface="Helvetica Neue"/>
                <a:ea typeface="Helvetica Neue"/>
                <a:cs typeface="Helvetica Neue"/>
                <a:sym typeface="Helvetica Neue"/>
              </a:rPr>
              <a:t>…</a:t>
            </a:r>
            <a:endParaRPr/>
          </a:p>
          <a:p>
            <a:pPr marL="0" marR="0" lvl="0" indent="0" algn="l" rtl="0">
              <a:lnSpc>
                <a:spcPct val="100000"/>
              </a:lnSpc>
              <a:spcBef>
                <a:spcPts val="0"/>
              </a:spcBef>
              <a:spcAft>
                <a:spcPts val="0"/>
              </a:spcAft>
              <a:buNone/>
            </a:pPr>
            <a:endParaRPr sz="16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r>
              <a:rPr lang="en-US" sz="1600" b="1" i="0" u="none" strike="noStrike" cap="none">
                <a:solidFill>
                  <a:srgbClr val="0070C0"/>
                </a:solidFill>
                <a:latin typeface="Helvetica Neue"/>
                <a:ea typeface="Helvetica Neue"/>
                <a:cs typeface="Helvetica Neue"/>
                <a:sym typeface="Helvetica Neue"/>
              </a:rPr>
              <a:t>Azul claro</a:t>
            </a:r>
            <a:r>
              <a:rPr lang="en-US" sz="1600" b="0" i="0" u="none" strike="noStrike" cap="none">
                <a:solidFill>
                  <a:schemeClr val="dk1"/>
                </a:solidFill>
                <a:latin typeface="Helvetica Neue"/>
                <a:ea typeface="Helvetica Neue"/>
                <a:cs typeface="Helvetica Neue"/>
                <a:sym typeface="Helvetica Neue"/>
              </a:rPr>
              <a:t>: </a:t>
            </a:r>
            <a:r>
              <a:rPr lang="es-ES" sz="1600" b="0" i="0" u="none" strike="noStrike" cap="none">
                <a:solidFill>
                  <a:schemeClr val="dk1"/>
                </a:solidFill>
                <a:latin typeface="Helvetica Neue"/>
                <a:ea typeface="Helvetica Neue"/>
                <a:cs typeface="Helvetica Neue"/>
                <a:sym typeface="Helvetica Neue"/>
              </a:rPr>
              <a:t>comprobar el correo electrónico, perfeccionar y revisar el trabajo propio y el de los demás, y transmitir las prioridades secundarias</a:t>
            </a:r>
            <a:r>
              <a:rPr lang="en-US" sz="1600" b="0" i="0" u="none" strike="noStrike" cap="none">
                <a:solidFill>
                  <a:schemeClr val="dk1"/>
                </a:solidFill>
                <a:latin typeface="Helvetica Neue"/>
                <a:ea typeface="Helvetica Neue"/>
                <a:cs typeface="Helvetica Neue"/>
                <a:sym typeface="Helvetica Neue"/>
              </a:rPr>
              <a:t>.</a:t>
            </a:r>
            <a:endParaRPr/>
          </a:p>
          <a:p>
            <a:pPr marL="0" marR="0" lvl="0" indent="0" algn="l" rtl="0">
              <a:lnSpc>
                <a:spcPct val="100000"/>
              </a:lnSpc>
              <a:spcBef>
                <a:spcPts val="0"/>
              </a:spcBef>
              <a:spcAft>
                <a:spcPts val="0"/>
              </a:spcAft>
              <a:buNone/>
            </a:pPr>
            <a:endParaRPr sz="16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r>
              <a:rPr lang="en-US" sz="1600" b="1" i="0" u="none" strike="noStrike" cap="none">
                <a:solidFill>
                  <a:srgbClr val="00B050"/>
                </a:solidFill>
                <a:latin typeface="Helvetica Neue"/>
                <a:ea typeface="Helvetica Neue"/>
                <a:cs typeface="Helvetica Neue"/>
                <a:sym typeface="Helvetica Neue"/>
              </a:rPr>
              <a:t>Verde</a:t>
            </a:r>
            <a:r>
              <a:rPr lang="en-US" sz="1600" b="0" i="0" u="none" strike="noStrike" cap="none">
                <a:solidFill>
                  <a:schemeClr val="dk1"/>
                </a:solidFill>
                <a:latin typeface="Helvetica Neue"/>
                <a:ea typeface="Helvetica Neue"/>
                <a:cs typeface="Helvetica Neue"/>
                <a:sym typeface="Helvetica Neue"/>
              </a:rPr>
              <a:t>: </a:t>
            </a:r>
            <a:r>
              <a:rPr lang="es-ES" sz="1600" b="0" i="0" u="none" strike="noStrike" cap="none">
                <a:solidFill>
                  <a:schemeClr val="dk1"/>
                </a:solidFill>
                <a:latin typeface="Helvetica Neue"/>
                <a:ea typeface="Helvetica Neue"/>
                <a:cs typeface="Helvetica Neue"/>
                <a:sym typeface="Helvetica Neue"/>
              </a:rPr>
              <a:t>terminar el día, ponerse al día con todas las tareas pendientes, planificar y actualizar la agenda para los días siguientes</a:t>
            </a:r>
            <a:r>
              <a:rPr lang="en-US" sz="1600" b="0" i="0" u="none" strike="noStrike" cap="none">
                <a:solidFill>
                  <a:schemeClr val="dk1"/>
                </a:solidFill>
                <a:latin typeface="Helvetica Neue"/>
                <a:ea typeface="Helvetica Neue"/>
                <a:cs typeface="Helvetica Neue"/>
                <a:sym typeface="Helvetica Neue"/>
              </a:rPr>
              <a:t>.</a:t>
            </a:r>
            <a:endParaRPr/>
          </a:p>
        </p:txBody>
      </p:sp>
      <p:sp>
        <p:nvSpPr>
          <p:cNvPr id="201" name="Google Shape;201;p34"/>
          <p:cNvSpPr/>
          <p:nvPr/>
        </p:nvSpPr>
        <p:spPr>
          <a:xfrm>
            <a:off x="13506480" y="6382961"/>
            <a:ext cx="792254" cy="235879"/>
          </a:xfrm>
          <a:prstGeom prst="roundRect">
            <a:avLst>
              <a:gd name="adj" fmla="val 16667"/>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2" name="Google Shape;202;p34"/>
          <p:cNvSpPr/>
          <p:nvPr/>
        </p:nvSpPr>
        <p:spPr>
          <a:xfrm>
            <a:off x="13506480" y="4926231"/>
            <a:ext cx="792254" cy="235879"/>
          </a:xfrm>
          <a:prstGeom prst="roundRect">
            <a:avLst>
              <a:gd name="adj" fmla="val 16667"/>
            </a:avLst>
          </a:prstGeom>
          <a:noFill/>
          <a:ln w="5715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3" name="Google Shape;203;p34"/>
          <p:cNvSpPr/>
          <p:nvPr/>
        </p:nvSpPr>
        <p:spPr>
          <a:xfrm>
            <a:off x="13506480" y="3496489"/>
            <a:ext cx="792254" cy="235879"/>
          </a:xfrm>
          <a:prstGeom prst="roundRect">
            <a:avLst>
              <a:gd name="adj" fmla="val 16667"/>
            </a:avLst>
          </a:prstGeom>
          <a:noFill/>
          <a:ln w="5715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4" name="Google Shape;204;p34"/>
          <p:cNvSpPr/>
          <p:nvPr/>
        </p:nvSpPr>
        <p:spPr>
          <a:xfrm>
            <a:off x="13506480" y="7598466"/>
            <a:ext cx="792254" cy="235879"/>
          </a:xfrm>
          <a:prstGeom prst="roundRect">
            <a:avLst>
              <a:gd name="adj" fmla="val 16667"/>
            </a:avLst>
          </a:prstGeom>
          <a:noFill/>
          <a:ln w="571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5" name="Google Shape;205;p34"/>
          <p:cNvSpPr/>
          <p:nvPr/>
        </p:nvSpPr>
        <p:spPr>
          <a:xfrm>
            <a:off x="2278217" y="4496549"/>
            <a:ext cx="832194" cy="852351"/>
          </a:xfrm>
          <a:prstGeom prst="roundRect">
            <a:avLst>
              <a:gd name="adj" fmla="val 16667"/>
            </a:avLst>
          </a:prstGeom>
          <a:noFill/>
          <a:ln w="5715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6" name="Google Shape;206;p34"/>
          <p:cNvSpPr/>
          <p:nvPr/>
        </p:nvSpPr>
        <p:spPr>
          <a:xfrm>
            <a:off x="4132832" y="5017079"/>
            <a:ext cx="832194" cy="542109"/>
          </a:xfrm>
          <a:prstGeom prst="roundRect">
            <a:avLst>
              <a:gd name="adj" fmla="val 16667"/>
            </a:avLst>
          </a:prstGeom>
          <a:noFill/>
          <a:ln w="571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7" name="Google Shape;207;p34"/>
          <p:cNvSpPr/>
          <p:nvPr/>
        </p:nvSpPr>
        <p:spPr>
          <a:xfrm>
            <a:off x="5959567" y="6909061"/>
            <a:ext cx="934719" cy="1475864"/>
          </a:xfrm>
          <a:prstGeom prst="roundRect">
            <a:avLst>
              <a:gd name="adj" fmla="val 16667"/>
            </a:avLst>
          </a:prstGeom>
          <a:noFill/>
          <a:ln w="5715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8" name="Google Shape;208;p34"/>
          <p:cNvSpPr/>
          <p:nvPr/>
        </p:nvSpPr>
        <p:spPr>
          <a:xfrm>
            <a:off x="6865258" y="5354343"/>
            <a:ext cx="1859276" cy="335257"/>
          </a:xfrm>
          <a:prstGeom prst="roundRect">
            <a:avLst>
              <a:gd name="adj" fmla="val 16667"/>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 name="Google Shape;146;p4">
            <a:extLst>
              <a:ext uri="{FF2B5EF4-FFF2-40B4-BE49-F238E27FC236}">
                <a16:creationId xmlns:a16="http://schemas.microsoft.com/office/drawing/2014/main" id="{C0EFDCA9-8366-F912-7A89-E4FE696D2C82}"/>
              </a:ext>
            </a:extLst>
          </p:cNvPr>
          <p:cNvSpPr txBox="1"/>
          <p:nvPr/>
        </p:nvSpPr>
        <p:spPr>
          <a:xfrm>
            <a:off x="1524000" y="1122717"/>
            <a:ext cx="11343861"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D00B24"/>
                </a:solidFill>
                <a:latin typeface="Arial"/>
                <a:ea typeface="Arial"/>
                <a:cs typeface="Arial"/>
                <a:sym typeface="Arial"/>
              </a:rPr>
              <a:t>1. El enfoque desglosado de la carga de trabajo para los trabajadores híbridos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35"/>
          <p:cNvSpPr txBox="1"/>
          <p:nvPr/>
        </p:nvSpPr>
        <p:spPr>
          <a:xfrm>
            <a:off x="1524000" y="2562880"/>
            <a:ext cx="1564640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C00000"/>
                </a:solidFill>
                <a:latin typeface="Helvetica Neue"/>
                <a:ea typeface="Helvetica Neue"/>
                <a:cs typeface="Helvetica Neue"/>
                <a:sym typeface="Helvetica Neue"/>
              </a:rPr>
              <a:t>El cilo de Insumo </a:t>
            </a:r>
            <a:r>
              <a:rPr lang="en-US" sz="2400" b="1" i="0" u="none" strike="noStrike" cap="none">
                <a:solidFill>
                  <a:srgbClr val="C00000"/>
                </a:solidFill>
                <a:latin typeface="Calibri"/>
                <a:ea typeface="Calibri"/>
                <a:cs typeface="Calibri"/>
                <a:sym typeface="Calibri"/>
              </a:rPr>
              <a:t>→ Producto → Resultado para gestionar tu trabajo</a:t>
            </a:r>
            <a:endParaRPr lang="en-GB"/>
          </a:p>
          <a:p>
            <a:pPr marL="0" marR="0" lvl="0" indent="0" algn="l" rtl="0">
              <a:lnSpc>
                <a:spcPct val="100000"/>
              </a:lnSpc>
              <a:spcBef>
                <a:spcPts val="0"/>
              </a:spcBef>
              <a:spcAft>
                <a:spcPts val="0"/>
              </a:spcAft>
              <a:buNone/>
            </a:pPr>
            <a:endParaRPr lang="en-GB" sz="2400" b="0" i="1"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es-ES" sz="2400" b="0" i="0" u="none" strike="noStrike" cap="none">
                <a:solidFill>
                  <a:schemeClr val="dk1"/>
                </a:solidFill>
                <a:latin typeface="Helvetica Neue"/>
                <a:ea typeface="Helvetica Neue"/>
                <a:cs typeface="Helvetica Neue"/>
                <a:sym typeface="Helvetica Neue"/>
              </a:rPr>
              <a:t>La clave de la priorización de tareas radica en la comprensión de las distintas variables que hacen que una tarea sea más urgente que otras</a:t>
            </a:r>
            <a:r>
              <a:rPr lang="en-GB" sz="2400" b="0" i="0" u="none" strike="noStrike" cap="none">
                <a:solidFill>
                  <a:schemeClr val="dk1"/>
                </a:solidFill>
                <a:latin typeface="Helvetica Neue"/>
                <a:ea typeface="Helvetica Neue"/>
                <a:cs typeface="Helvetica Neue"/>
                <a:sym typeface="Helvetica Neue"/>
              </a:rPr>
              <a:t>.</a:t>
            </a:r>
            <a:endParaRPr lang="en-GB"/>
          </a:p>
        </p:txBody>
      </p:sp>
      <p:sp>
        <p:nvSpPr>
          <p:cNvPr id="215" name="Google Shape;215;p35"/>
          <p:cNvSpPr/>
          <p:nvPr/>
        </p:nvSpPr>
        <p:spPr>
          <a:xfrm>
            <a:off x="1524000" y="4302573"/>
            <a:ext cx="8064690" cy="4093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2000" b="0" i="0" u="none" strike="noStrike" cap="none">
                <a:solidFill>
                  <a:schemeClr val="dk1"/>
                </a:solidFill>
                <a:latin typeface="Helvetica Neue"/>
                <a:ea typeface="Helvetica Neue"/>
                <a:cs typeface="Helvetica Neue"/>
                <a:sym typeface="Helvetica Neue"/>
              </a:rPr>
              <a:t>Cuando examines todos los puntos de tu lista de acciones e intentes planificar su programación, la variable que debes tener en cuenta para evaluar su prioridad es la siguiente</a:t>
            </a:r>
            <a:r>
              <a:rPr lang="en-US" sz="2000" b="0" i="0" u="none" strike="noStrike" cap="none">
                <a:solidFill>
                  <a:schemeClr val="dk1"/>
                </a:solidFill>
                <a:latin typeface="Helvetica Neue"/>
                <a:ea typeface="Helvetica Neue"/>
                <a:cs typeface="Helvetica Neue"/>
                <a:sym typeface="Helvetica Neue"/>
              </a:rPr>
              <a:t>:</a:t>
            </a:r>
            <a:endParaRPr/>
          </a:p>
          <a:p>
            <a:pPr marL="457200" marR="0" lvl="0" indent="-33020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Helvetica Neue"/>
              <a:ea typeface="Helvetica Neue"/>
              <a:cs typeface="Helvetica Neue"/>
              <a:sym typeface="Helvetica Neue"/>
            </a:endParaRPr>
          </a:p>
          <a:p>
            <a:pPr marL="457200" marR="0" lvl="0" indent="-457200" algn="l" rtl="0">
              <a:lnSpc>
                <a:spcPct val="100000"/>
              </a:lnSpc>
              <a:spcBef>
                <a:spcPts val="0"/>
              </a:spcBef>
              <a:spcAft>
                <a:spcPts val="0"/>
              </a:spcAft>
              <a:buClr>
                <a:srgbClr val="000000"/>
              </a:buClr>
              <a:buSzPts val="2000"/>
              <a:buFont typeface="Arial"/>
              <a:buChar char="•"/>
            </a:pPr>
            <a:r>
              <a:rPr lang="es-ES" sz="2000" b="0" i="0" u="none" strike="noStrike" cap="none">
                <a:solidFill>
                  <a:schemeClr val="dk1"/>
                </a:solidFill>
                <a:latin typeface="Helvetica Neue"/>
                <a:ea typeface="Helvetica Neue"/>
                <a:cs typeface="Helvetica Neue"/>
                <a:sym typeface="Helvetica Neue"/>
              </a:rPr>
              <a:t>Fecha límite fijada para su realización</a:t>
            </a:r>
          </a:p>
          <a:p>
            <a:pPr marL="457200" marR="0" lvl="0" indent="-457200" algn="l" rtl="0">
              <a:lnSpc>
                <a:spcPct val="100000"/>
              </a:lnSpc>
              <a:spcBef>
                <a:spcPts val="0"/>
              </a:spcBef>
              <a:spcAft>
                <a:spcPts val="0"/>
              </a:spcAft>
              <a:buClr>
                <a:srgbClr val="000000"/>
              </a:buClr>
              <a:buSzPts val="2000"/>
              <a:buFont typeface="Arial"/>
              <a:buChar char="•"/>
            </a:pPr>
            <a:r>
              <a:rPr lang="es-ES" sz="2000" b="0" i="0" u="none" strike="noStrike" cap="none">
                <a:solidFill>
                  <a:schemeClr val="dk1"/>
                </a:solidFill>
                <a:latin typeface="Helvetica Neue"/>
                <a:ea typeface="Helvetica Neue"/>
                <a:cs typeface="Helvetica Neue"/>
                <a:sym typeface="Helvetica Neue"/>
              </a:rPr>
              <a:t>Insumos o entradas que necesitas recoger para la ejecución de la tarea dada</a:t>
            </a:r>
          </a:p>
          <a:p>
            <a:pPr marL="457200" marR="0" lvl="0" indent="-457200" algn="l" rtl="0">
              <a:lnSpc>
                <a:spcPct val="100000"/>
              </a:lnSpc>
              <a:spcBef>
                <a:spcPts val="0"/>
              </a:spcBef>
              <a:spcAft>
                <a:spcPts val="0"/>
              </a:spcAft>
              <a:buClr>
                <a:srgbClr val="000000"/>
              </a:buClr>
              <a:buSzPts val="2000"/>
              <a:buFont typeface="Arial"/>
              <a:buChar char="•"/>
            </a:pPr>
            <a:r>
              <a:rPr lang="es-ES" sz="2000" b="0" i="0" u="none" strike="noStrike" cap="none">
                <a:solidFill>
                  <a:schemeClr val="dk1"/>
                </a:solidFill>
                <a:latin typeface="Helvetica Neue"/>
                <a:ea typeface="Helvetica Neue"/>
                <a:cs typeface="Helvetica Neue"/>
                <a:sym typeface="Helvetica Neue"/>
              </a:rPr>
              <a:t>La facilidad del procesamiento de los insumos</a:t>
            </a:r>
          </a:p>
          <a:p>
            <a:pPr marL="457200" marR="0" lvl="0" indent="-457200" algn="l" rtl="0">
              <a:lnSpc>
                <a:spcPct val="100000"/>
              </a:lnSpc>
              <a:spcBef>
                <a:spcPts val="0"/>
              </a:spcBef>
              <a:spcAft>
                <a:spcPts val="0"/>
              </a:spcAft>
              <a:buClr>
                <a:srgbClr val="000000"/>
              </a:buClr>
              <a:buSzPts val="2000"/>
              <a:buFont typeface="Arial"/>
              <a:buChar char="•"/>
            </a:pPr>
            <a:r>
              <a:rPr lang="es-ES" sz="2000" b="0" i="0" u="none" strike="noStrike" cap="none">
                <a:solidFill>
                  <a:schemeClr val="dk1"/>
                </a:solidFill>
                <a:latin typeface="Helvetica Neue"/>
                <a:ea typeface="Helvetica Neue"/>
                <a:cs typeface="Helvetica Neue"/>
                <a:sym typeface="Helvetica Neue"/>
              </a:rPr>
              <a:t>Destinatarios de los resultados finales (INTERNOS vs EXTERNOS)</a:t>
            </a:r>
          </a:p>
          <a:p>
            <a:pPr marL="457200" marR="0" lvl="0" indent="-457200" algn="l" rtl="0">
              <a:lnSpc>
                <a:spcPct val="100000"/>
              </a:lnSpc>
              <a:spcBef>
                <a:spcPts val="0"/>
              </a:spcBef>
              <a:spcAft>
                <a:spcPts val="0"/>
              </a:spcAft>
              <a:buClr>
                <a:srgbClr val="000000"/>
              </a:buClr>
              <a:buSzPts val="2000"/>
              <a:buFont typeface="Arial"/>
              <a:buChar char="•"/>
            </a:pPr>
            <a:r>
              <a:rPr lang="es-ES" sz="2000" b="0" i="0" u="none" strike="noStrike" cap="none">
                <a:solidFill>
                  <a:schemeClr val="dk1"/>
                </a:solidFill>
                <a:latin typeface="Helvetica Neue"/>
                <a:ea typeface="Helvetica Neue"/>
                <a:cs typeface="Helvetica Neue"/>
                <a:sym typeface="Helvetica Neue"/>
              </a:rPr>
              <a:t>Contribución que tiene tu tarea en la arquitectura mayor de las cosas</a:t>
            </a:r>
          </a:p>
          <a:p>
            <a:pPr marL="457200" marR="0" lvl="0" indent="-457200" algn="l" rtl="0">
              <a:lnSpc>
                <a:spcPct val="100000"/>
              </a:lnSpc>
              <a:spcBef>
                <a:spcPts val="0"/>
              </a:spcBef>
              <a:spcAft>
                <a:spcPts val="0"/>
              </a:spcAft>
              <a:buClr>
                <a:srgbClr val="000000"/>
              </a:buClr>
              <a:buSzPts val="2000"/>
              <a:buFont typeface="Arial"/>
              <a:buChar char="•"/>
            </a:pPr>
            <a:r>
              <a:rPr lang="es-ES" sz="2000" b="0" i="0" u="none" strike="noStrike" cap="none">
                <a:solidFill>
                  <a:schemeClr val="dk1"/>
                </a:solidFill>
                <a:latin typeface="Helvetica Neue"/>
                <a:ea typeface="Helvetica Neue"/>
                <a:cs typeface="Helvetica Neue"/>
                <a:sym typeface="Helvetica Neue"/>
              </a:rPr>
              <a:t>Tu familiaridad con dicha tarea</a:t>
            </a:r>
          </a:p>
        </p:txBody>
      </p:sp>
      <p:sp>
        <p:nvSpPr>
          <p:cNvPr id="216" name="Google Shape;216;p35"/>
          <p:cNvSpPr/>
          <p:nvPr/>
        </p:nvSpPr>
        <p:spPr>
          <a:xfrm>
            <a:off x="10566400" y="4302573"/>
            <a:ext cx="7010400" cy="3477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2000" b="0" i="0" u="none" strike="noStrike" cap="none">
                <a:solidFill>
                  <a:schemeClr val="dk1"/>
                </a:solidFill>
                <a:latin typeface="Helvetica Neue"/>
                <a:ea typeface="Helvetica Neue"/>
                <a:cs typeface="Helvetica Neue"/>
                <a:sym typeface="Helvetica Neue"/>
              </a:rPr>
              <a:t>En función de esta evaluación interna, se pueden establecer tres niveles de urgencia</a:t>
            </a:r>
            <a:r>
              <a:rPr lang="en-US" sz="2000" b="0" i="0" u="none" strike="noStrike" cap="none">
                <a:solidFill>
                  <a:schemeClr val="dk1"/>
                </a:solidFill>
                <a:latin typeface="Helvetica Neue"/>
                <a:ea typeface="Helvetica Neue"/>
                <a:cs typeface="Helvetica Neue"/>
                <a:sym typeface="Helvetica Neue"/>
              </a:rPr>
              <a:t>:</a:t>
            </a:r>
            <a:endParaRPr/>
          </a:p>
          <a:p>
            <a:pPr marL="0" marR="0" lvl="0" indent="0" algn="l" rtl="0">
              <a:lnSpc>
                <a:spcPct val="100000"/>
              </a:lnSpc>
              <a:spcBef>
                <a:spcPts val="0"/>
              </a:spcBef>
              <a:spcAft>
                <a:spcPts val="0"/>
              </a:spcAft>
              <a:buNone/>
            </a:pPr>
            <a:endParaRPr sz="20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2000" b="0" i="0" u="none" strike="noStrike" cap="none">
              <a:solidFill>
                <a:schemeClr val="dk1"/>
              </a:solidFill>
              <a:latin typeface="Helvetica Neue"/>
              <a:ea typeface="Helvetica Neue"/>
              <a:cs typeface="Helvetica Neue"/>
              <a:sym typeface="Helvetica Neue"/>
            </a:endParaRPr>
          </a:p>
          <a:p>
            <a:pPr lvl="0"/>
            <a:r>
              <a:rPr lang="en-US" sz="2000" b="0" i="0" u="none" strike="noStrike" cap="none">
                <a:solidFill>
                  <a:schemeClr val="dk1"/>
                </a:solidFill>
                <a:latin typeface="Helvetica Neue"/>
                <a:ea typeface="Helvetica Neue"/>
                <a:cs typeface="Helvetica Neue"/>
                <a:sym typeface="Helvetica Neue"/>
              </a:rPr>
              <a:t>	Tarea de prioridad alta</a:t>
            </a:r>
            <a:endParaRPr/>
          </a:p>
          <a:p>
            <a:pPr marL="0" marR="0" lvl="0" indent="0" algn="l" rtl="0">
              <a:lnSpc>
                <a:spcPct val="100000"/>
              </a:lnSpc>
              <a:spcBef>
                <a:spcPts val="0"/>
              </a:spcBef>
              <a:spcAft>
                <a:spcPts val="0"/>
              </a:spcAft>
              <a:buNone/>
            </a:pPr>
            <a:endParaRPr sz="20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20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r>
              <a:rPr lang="en-US" sz="2000" b="0" i="0" u="none" strike="noStrike" cap="none">
                <a:solidFill>
                  <a:schemeClr val="dk1"/>
                </a:solidFill>
                <a:latin typeface="Helvetica Neue"/>
                <a:ea typeface="Helvetica Neue"/>
                <a:cs typeface="Helvetica Neue"/>
                <a:sym typeface="Helvetica Neue"/>
              </a:rPr>
              <a:t>	Tarea de prioridad media</a:t>
            </a:r>
            <a:endParaRPr/>
          </a:p>
          <a:p>
            <a:pPr marL="0" marR="0" lvl="0" indent="0" algn="l" rtl="0">
              <a:lnSpc>
                <a:spcPct val="100000"/>
              </a:lnSpc>
              <a:spcBef>
                <a:spcPts val="0"/>
              </a:spcBef>
              <a:spcAft>
                <a:spcPts val="0"/>
              </a:spcAft>
              <a:buNone/>
            </a:pPr>
            <a:endParaRPr sz="20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20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r>
              <a:rPr lang="en-US" sz="2000" b="0" i="0" u="none" strike="noStrike" cap="none">
                <a:solidFill>
                  <a:schemeClr val="dk1"/>
                </a:solidFill>
                <a:latin typeface="Helvetica Neue"/>
                <a:ea typeface="Helvetica Neue"/>
                <a:cs typeface="Helvetica Neue"/>
                <a:sym typeface="Helvetica Neue"/>
              </a:rPr>
              <a:t>	Tarea de prioridad baja</a:t>
            </a:r>
            <a:endParaRPr/>
          </a:p>
        </p:txBody>
      </p:sp>
      <p:sp>
        <p:nvSpPr>
          <p:cNvPr id="217" name="Google Shape;217;p35"/>
          <p:cNvSpPr/>
          <p:nvPr/>
        </p:nvSpPr>
        <p:spPr>
          <a:xfrm>
            <a:off x="10653486" y="7322158"/>
            <a:ext cx="639170" cy="628363"/>
          </a:xfrm>
          <a:prstGeom prst="ellipse">
            <a:avLst/>
          </a:prstGeom>
          <a:solidFill>
            <a:srgbClr val="92D050"/>
          </a:solid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800" b="0" i="0" u="none" strike="noStrike" cap="none">
              <a:solidFill>
                <a:srgbClr val="002060"/>
              </a:solidFill>
              <a:latin typeface="Times New Roman"/>
              <a:ea typeface="Times New Roman"/>
              <a:cs typeface="Times New Roman"/>
              <a:sym typeface="Times New Roman"/>
            </a:endParaRPr>
          </a:p>
        </p:txBody>
      </p:sp>
      <p:sp>
        <p:nvSpPr>
          <p:cNvPr id="218" name="Google Shape;218;p35"/>
          <p:cNvSpPr/>
          <p:nvPr/>
        </p:nvSpPr>
        <p:spPr>
          <a:xfrm>
            <a:off x="10653486" y="6351160"/>
            <a:ext cx="639170" cy="628363"/>
          </a:xfrm>
          <a:prstGeom prst="ellipse">
            <a:avLst/>
          </a:prstGeom>
          <a:solidFill>
            <a:srgbClr val="FFFF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800" b="0" i="0" u="none" strike="noStrike" cap="none">
              <a:solidFill>
                <a:srgbClr val="002060"/>
              </a:solidFill>
              <a:latin typeface="Times New Roman"/>
              <a:ea typeface="Times New Roman"/>
              <a:cs typeface="Times New Roman"/>
              <a:sym typeface="Times New Roman"/>
            </a:endParaRPr>
          </a:p>
        </p:txBody>
      </p:sp>
      <p:sp>
        <p:nvSpPr>
          <p:cNvPr id="219" name="Google Shape;219;p35"/>
          <p:cNvSpPr/>
          <p:nvPr/>
        </p:nvSpPr>
        <p:spPr>
          <a:xfrm>
            <a:off x="10653486" y="5415231"/>
            <a:ext cx="639170" cy="628363"/>
          </a:xfrm>
          <a:prstGeom prst="ellipse">
            <a:avLst/>
          </a:prstGeom>
          <a:solidFill>
            <a:srgbClr val="FF7C8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800" b="0" i="0" u="none" strike="noStrike" cap="none">
              <a:solidFill>
                <a:srgbClr val="002060"/>
              </a:solidFill>
              <a:latin typeface="Times New Roman"/>
              <a:ea typeface="Times New Roman"/>
              <a:cs typeface="Times New Roman"/>
              <a:sym typeface="Times New Roman"/>
            </a:endParaRPr>
          </a:p>
        </p:txBody>
      </p:sp>
      <p:sp>
        <p:nvSpPr>
          <p:cNvPr id="2" name="Google Shape;146;p4">
            <a:extLst>
              <a:ext uri="{FF2B5EF4-FFF2-40B4-BE49-F238E27FC236}">
                <a16:creationId xmlns:a16="http://schemas.microsoft.com/office/drawing/2014/main" id="{14C96DF9-51D3-1830-0EEA-401D55AD6D77}"/>
              </a:ext>
            </a:extLst>
          </p:cNvPr>
          <p:cNvSpPr txBox="1"/>
          <p:nvPr/>
        </p:nvSpPr>
        <p:spPr>
          <a:xfrm>
            <a:off x="1524000" y="1122717"/>
            <a:ext cx="11343861"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D00B24"/>
                </a:solidFill>
                <a:latin typeface="Arial"/>
                <a:ea typeface="Arial"/>
                <a:cs typeface="Arial"/>
                <a:sym typeface="Arial"/>
              </a:rPr>
              <a:t>1. El enfoque desglosado de la carga de trabajo para los trabajadores híbridos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Google Shape;225;p36"/>
          <p:cNvSpPr txBox="1"/>
          <p:nvPr/>
        </p:nvSpPr>
        <p:spPr>
          <a:xfrm>
            <a:off x="1524000" y="2562880"/>
            <a:ext cx="156464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C00000"/>
                </a:solidFill>
                <a:latin typeface="Helvetica Neue"/>
                <a:ea typeface="Helvetica Neue"/>
                <a:cs typeface="Helvetica Neue"/>
                <a:sym typeface="Helvetica Neue"/>
              </a:rPr>
              <a:t>Una jerarquía de prioridades dentro de la jerarquía de prioridades</a:t>
            </a:r>
            <a:endParaRPr sz="2400" b="1" i="0" u="none" strike="noStrike" cap="none">
              <a:solidFill>
                <a:srgbClr val="C00000"/>
              </a:solidFill>
              <a:latin typeface="Helvetica Neue"/>
              <a:ea typeface="Helvetica Neue"/>
              <a:cs typeface="Helvetica Neue"/>
              <a:sym typeface="Helvetica Neue"/>
            </a:endParaRPr>
          </a:p>
        </p:txBody>
      </p:sp>
      <p:sp>
        <p:nvSpPr>
          <p:cNvPr id="226" name="Google Shape;226;p36"/>
          <p:cNvSpPr txBox="1"/>
          <p:nvPr/>
        </p:nvSpPr>
        <p:spPr>
          <a:xfrm>
            <a:off x="1524000" y="2884531"/>
            <a:ext cx="4833257" cy="50167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000"/>
              <a:buFont typeface="Arial"/>
              <a:buNone/>
            </a:pPr>
            <a:endParaRPr lang="en-GB" sz="20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000"/>
              <a:buFont typeface="Arial"/>
              <a:buChar char="•"/>
            </a:pPr>
            <a:r>
              <a:rPr lang="es-ES" sz="2000" b="0" i="0" u="none" strike="noStrike" cap="none">
                <a:solidFill>
                  <a:schemeClr val="dk1"/>
                </a:solidFill>
                <a:latin typeface="Helvetica Neue"/>
                <a:ea typeface="Helvetica Neue"/>
                <a:cs typeface="Helvetica Neue"/>
                <a:sym typeface="Helvetica Neue"/>
              </a:rPr>
              <a:t>Las aportaciones que se requieren por tu parte son necesarias para que las cosas avancen.</a:t>
            </a:r>
          </a:p>
          <a:p>
            <a:pPr marL="342900" marR="0" lvl="0" indent="-342900" algn="l" rtl="0">
              <a:lnSpc>
                <a:spcPct val="100000"/>
              </a:lnSpc>
              <a:spcBef>
                <a:spcPts val="0"/>
              </a:spcBef>
              <a:spcAft>
                <a:spcPts val="0"/>
              </a:spcAft>
              <a:buClr>
                <a:srgbClr val="000000"/>
              </a:buClr>
              <a:buSzPts val="2000"/>
              <a:buFont typeface="Arial"/>
              <a:buChar char="•"/>
            </a:pPr>
            <a:r>
              <a:rPr lang="es-ES" sz="2000" b="0" i="0" u="none" strike="noStrike" cap="none">
                <a:solidFill>
                  <a:schemeClr val="dk1"/>
                </a:solidFill>
                <a:latin typeface="Helvetica Neue"/>
                <a:ea typeface="Helvetica Neue"/>
                <a:cs typeface="Helvetica Neue"/>
                <a:sym typeface="Helvetica Neue"/>
              </a:rPr>
              <a:t>Se espera que la tarea sea completada por un superior o un grupo de interés externo.</a:t>
            </a:r>
          </a:p>
          <a:p>
            <a:pPr marL="342900" marR="0" lvl="0" indent="-342900" algn="l" rtl="0">
              <a:lnSpc>
                <a:spcPct val="100000"/>
              </a:lnSpc>
              <a:spcBef>
                <a:spcPts val="0"/>
              </a:spcBef>
              <a:spcAft>
                <a:spcPts val="0"/>
              </a:spcAft>
              <a:buClr>
                <a:srgbClr val="000000"/>
              </a:buClr>
              <a:buSzPts val="2000"/>
              <a:buFont typeface="Arial"/>
              <a:buChar char="•"/>
            </a:pPr>
            <a:r>
              <a:rPr lang="es-ES" sz="2000" b="0" i="0" u="none" strike="noStrike" cap="none">
                <a:solidFill>
                  <a:schemeClr val="dk1"/>
                </a:solidFill>
                <a:latin typeface="Helvetica Neue"/>
                <a:ea typeface="Helvetica Neue"/>
                <a:cs typeface="Helvetica Neue"/>
                <a:sym typeface="Helvetica Neue"/>
              </a:rPr>
              <a:t>Los productos generados a partir de la tarea informan otros procesos / están vinculados a plazos estrictos.</a:t>
            </a:r>
          </a:p>
          <a:p>
            <a:pPr marL="342900" marR="0" lvl="0" indent="-342900" algn="l" rtl="0">
              <a:lnSpc>
                <a:spcPct val="100000"/>
              </a:lnSpc>
              <a:spcBef>
                <a:spcPts val="0"/>
              </a:spcBef>
              <a:spcAft>
                <a:spcPts val="0"/>
              </a:spcAft>
              <a:buClr>
                <a:srgbClr val="000000"/>
              </a:buClr>
              <a:buSzPts val="2000"/>
              <a:buFont typeface="Arial"/>
              <a:buChar char="•"/>
            </a:pPr>
            <a:r>
              <a:rPr lang="es-ES" sz="2000" b="0" i="0" u="none" strike="noStrike" cap="none">
                <a:solidFill>
                  <a:schemeClr val="dk1"/>
                </a:solidFill>
                <a:latin typeface="Helvetica Neue"/>
                <a:ea typeface="Helvetica Neue"/>
                <a:cs typeface="Helvetica Neue"/>
                <a:sym typeface="Helvetica Neue"/>
              </a:rPr>
              <a:t>La entrega está prevista para las próximas 48 horas.</a:t>
            </a: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Helvetica Neue"/>
              <a:ea typeface="Helvetica Neue"/>
              <a:cs typeface="Helvetica Neue"/>
              <a:sym typeface="Helvetica Neue"/>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Helvetica Neue"/>
              <a:ea typeface="Helvetica Neue"/>
              <a:cs typeface="Helvetica Neue"/>
              <a:sym typeface="Helvetica Neue"/>
            </a:endParaRPr>
          </a:p>
        </p:txBody>
      </p:sp>
      <p:sp>
        <p:nvSpPr>
          <p:cNvPr id="227" name="Google Shape;227;p36"/>
          <p:cNvSpPr txBox="1"/>
          <p:nvPr/>
        </p:nvSpPr>
        <p:spPr>
          <a:xfrm>
            <a:off x="6590920" y="2884531"/>
            <a:ext cx="5499480" cy="5632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000"/>
              <a:buFont typeface="Arial"/>
              <a:buChar char="•"/>
            </a:pPr>
            <a:r>
              <a:rPr lang="es-ES" sz="2000" b="0" i="0" u="none" strike="noStrike" cap="none">
                <a:solidFill>
                  <a:schemeClr val="dk1"/>
                </a:solidFill>
                <a:latin typeface="Helvetica Neue"/>
                <a:ea typeface="Helvetica Neue"/>
                <a:cs typeface="Helvetica Neue"/>
                <a:sym typeface="Helvetica Neue"/>
              </a:rPr>
              <a:t>Está previsto que la actividad concluya en las próximas semanas, pero la recopilación de datos y su procesamiento requieren mucho tiempo.</a:t>
            </a:r>
          </a:p>
          <a:p>
            <a:pPr marL="342900" marR="0" lvl="0" indent="-342900" algn="l" rtl="0">
              <a:lnSpc>
                <a:spcPct val="100000"/>
              </a:lnSpc>
              <a:spcBef>
                <a:spcPts val="0"/>
              </a:spcBef>
              <a:spcAft>
                <a:spcPts val="0"/>
              </a:spcAft>
              <a:buClr>
                <a:srgbClr val="000000"/>
              </a:buClr>
              <a:buSzPts val="2000"/>
              <a:buFont typeface="Arial"/>
              <a:buChar char="•"/>
            </a:pPr>
            <a:r>
              <a:rPr lang="es-ES" sz="2000" b="0" i="0" u="none" strike="noStrike" cap="none">
                <a:solidFill>
                  <a:schemeClr val="dk1"/>
                </a:solidFill>
                <a:latin typeface="Helvetica Neue"/>
                <a:ea typeface="Helvetica Neue"/>
                <a:cs typeface="Helvetica Neue"/>
                <a:sym typeface="Helvetica Neue"/>
              </a:rPr>
              <a:t>No estás muy familiarizado/competente con la carga de trabajo que se espera para completar la tarea.</a:t>
            </a:r>
          </a:p>
          <a:p>
            <a:pPr marL="342900" marR="0" lvl="0" indent="-342900" algn="l" rtl="0">
              <a:lnSpc>
                <a:spcPct val="100000"/>
              </a:lnSpc>
              <a:spcBef>
                <a:spcPts val="0"/>
              </a:spcBef>
              <a:spcAft>
                <a:spcPts val="0"/>
              </a:spcAft>
              <a:buClr>
                <a:srgbClr val="000000"/>
              </a:buClr>
              <a:buSzPts val="2000"/>
              <a:buFont typeface="Arial"/>
              <a:buChar char="•"/>
            </a:pPr>
            <a:r>
              <a:rPr lang="es-ES" sz="2000" b="0" i="0" u="none" strike="noStrike" cap="none">
                <a:solidFill>
                  <a:schemeClr val="dk1"/>
                </a:solidFill>
                <a:latin typeface="Helvetica Neue"/>
                <a:ea typeface="Helvetica Neue"/>
                <a:cs typeface="Helvetica Neue"/>
                <a:sym typeface="Helvetica Neue"/>
              </a:rPr>
              <a:t>Los resultados que se requieren de ti son los insumos que esperan otras personas, pero no son tan urgentes como para etiquetarlos como recursos de alta prioridad.</a:t>
            </a:r>
          </a:p>
          <a:p>
            <a:pPr marL="342900" marR="0" lvl="0" indent="-342900" algn="l" rtl="0">
              <a:lnSpc>
                <a:spcPct val="100000"/>
              </a:lnSpc>
              <a:spcBef>
                <a:spcPts val="0"/>
              </a:spcBef>
              <a:spcAft>
                <a:spcPts val="0"/>
              </a:spcAft>
              <a:buClr>
                <a:srgbClr val="000000"/>
              </a:buClr>
              <a:buSzPts val="2000"/>
              <a:buFont typeface="Arial"/>
              <a:buChar char="•"/>
            </a:pPr>
            <a:r>
              <a:rPr lang="es-ES" sz="2000" b="0" i="0" u="none" strike="noStrike" cap="none">
                <a:solidFill>
                  <a:schemeClr val="dk1"/>
                </a:solidFill>
                <a:latin typeface="Helvetica Neue"/>
                <a:ea typeface="Helvetica Neue"/>
                <a:cs typeface="Helvetica Neue"/>
                <a:sym typeface="Helvetica Neue"/>
              </a:rPr>
              <a:t>Los resultados deben entregarse en los próximos 10 días.</a:t>
            </a: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Helvetica Neue"/>
              <a:ea typeface="Helvetica Neue"/>
              <a:cs typeface="Helvetica Neue"/>
              <a:sym typeface="Helvetica Neue"/>
            </a:endParaRPr>
          </a:p>
        </p:txBody>
      </p:sp>
      <p:sp>
        <p:nvSpPr>
          <p:cNvPr id="228" name="Google Shape;228;p36"/>
          <p:cNvSpPr txBox="1"/>
          <p:nvPr/>
        </p:nvSpPr>
        <p:spPr>
          <a:xfrm>
            <a:off x="12337143" y="2882442"/>
            <a:ext cx="4833258" cy="37856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000"/>
              <a:buFont typeface="Arial"/>
              <a:buChar char="•"/>
            </a:pPr>
            <a:r>
              <a:rPr lang="es-ES" sz="2000" b="0" i="0" u="none" strike="noStrike" cap="none">
                <a:solidFill>
                  <a:schemeClr val="dk1"/>
                </a:solidFill>
                <a:latin typeface="Helvetica Neue"/>
                <a:ea typeface="Helvetica Neue"/>
                <a:cs typeface="Helvetica Neue"/>
                <a:sym typeface="Helvetica Neue"/>
              </a:rPr>
              <a:t>Los entregables, documentos y recursos generados a partir de la tarea son de tu necesidad y sólo de tu necesidad.</a:t>
            </a:r>
          </a:p>
          <a:p>
            <a:pPr marL="342900" marR="0" lvl="0" indent="-342900" algn="l" rtl="0">
              <a:lnSpc>
                <a:spcPct val="100000"/>
              </a:lnSpc>
              <a:spcBef>
                <a:spcPts val="0"/>
              </a:spcBef>
              <a:spcAft>
                <a:spcPts val="0"/>
              </a:spcAft>
              <a:buClr>
                <a:srgbClr val="000000"/>
              </a:buClr>
              <a:buSzPts val="2000"/>
              <a:buFont typeface="Arial"/>
              <a:buChar char="•"/>
            </a:pPr>
            <a:r>
              <a:rPr lang="es-ES" sz="2000" b="0" i="0" u="none" strike="noStrike" cap="none">
                <a:solidFill>
                  <a:schemeClr val="dk1"/>
                </a:solidFill>
                <a:latin typeface="Helvetica Neue"/>
                <a:ea typeface="Helvetica Neue"/>
                <a:cs typeface="Helvetica Neue"/>
                <a:sym typeface="Helvetica Neue"/>
              </a:rPr>
              <a:t>Tus aportaciones son necesarias para avanzar, pero el plazo sigue siendo negociable.</a:t>
            </a:r>
          </a:p>
          <a:p>
            <a:pPr marL="342900" marR="0" lvl="0" indent="-342900" algn="l" rtl="0">
              <a:lnSpc>
                <a:spcPct val="100000"/>
              </a:lnSpc>
              <a:spcBef>
                <a:spcPts val="0"/>
              </a:spcBef>
              <a:spcAft>
                <a:spcPts val="0"/>
              </a:spcAft>
              <a:buClr>
                <a:srgbClr val="000000"/>
              </a:buClr>
              <a:buSzPts val="2000"/>
              <a:buFont typeface="Arial"/>
              <a:buChar char="•"/>
            </a:pPr>
            <a:r>
              <a:rPr lang="es-ES" sz="2000" b="0" i="0" u="none" strike="noStrike" cap="none">
                <a:solidFill>
                  <a:schemeClr val="dk1"/>
                </a:solidFill>
                <a:latin typeface="Helvetica Neue"/>
                <a:ea typeface="Helvetica Neue"/>
                <a:cs typeface="Helvetica Neue"/>
                <a:sym typeface="Helvetica Neue"/>
              </a:rPr>
              <a:t>El entregable no debe entregarse antes de los próximos 10 días.</a:t>
            </a:r>
          </a:p>
        </p:txBody>
      </p:sp>
      <p:sp>
        <p:nvSpPr>
          <p:cNvPr id="229" name="Google Shape;229;p36"/>
          <p:cNvSpPr/>
          <p:nvPr/>
        </p:nvSpPr>
        <p:spPr>
          <a:xfrm>
            <a:off x="12337143" y="3157284"/>
            <a:ext cx="500364" cy="461624"/>
          </a:xfrm>
          <a:prstGeom prst="ellipse">
            <a:avLst/>
          </a:prstGeom>
          <a:solidFill>
            <a:srgbClr val="92D050"/>
          </a:solid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800" b="0" i="0" u="none" strike="noStrike" cap="none">
              <a:solidFill>
                <a:srgbClr val="002060"/>
              </a:solidFill>
              <a:latin typeface="Times New Roman"/>
              <a:ea typeface="Times New Roman"/>
              <a:cs typeface="Times New Roman"/>
              <a:sym typeface="Times New Roman"/>
            </a:endParaRPr>
          </a:p>
        </p:txBody>
      </p:sp>
      <p:sp>
        <p:nvSpPr>
          <p:cNvPr id="230" name="Google Shape;230;p36"/>
          <p:cNvSpPr/>
          <p:nvPr/>
        </p:nvSpPr>
        <p:spPr>
          <a:xfrm>
            <a:off x="6680390" y="3136991"/>
            <a:ext cx="500364" cy="461624"/>
          </a:xfrm>
          <a:prstGeom prst="ellipse">
            <a:avLst/>
          </a:prstGeom>
          <a:solidFill>
            <a:srgbClr val="FFFF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800" b="0" i="0" u="none" strike="noStrike" cap="none">
              <a:solidFill>
                <a:srgbClr val="002060"/>
              </a:solidFill>
              <a:latin typeface="Times New Roman"/>
              <a:ea typeface="Times New Roman"/>
              <a:cs typeface="Times New Roman"/>
              <a:sym typeface="Times New Roman"/>
            </a:endParaRPr>
          </a:p>
        </p:txBody>
      </p:sp>
      <p:sp>
        <p:nvSpPr>
          <p:cNvPr id="231" name="Google Shape;231;p36"/>
          <p:cNvSpPr/>
          <p:nvPr/>
        </p:nvSpPr>
        <p:spPr>
          <a:xfrm>
            <a:off x="1524000" y="3136989"/>
            <a:ext cx="500364" cy="461624"/>
          </a:xfrm>
          <a:prstGeom prst="ellipse">
            <a:avLst/>
          </a:prstGeom>
          <a:solidFill>
            <a:srgbClr val="FF7C8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800" b="0" i="0" u="none" strike="noStrike" cap="none">
              <a:solidFill>
                <a:srgbClr val="002060"/>
              </a:solidFill>
              <a:latin typeface="Times New Roman"/>
              <a:ea typeface="Times New Roman"/>
              <a:cs typeface="Times New Roman"/>
              <a:sym typeface="Times New Roman"/>
            </a:endParaRPr>
          </a:p>
        </p:txBody>
      </p:sp>
      <p:sp>
        <p:nvSpPr>
          <p:cNvPr id="2" name="Google Shape;146;p4">
            <a:extLst>
              <a:ext uri="{FF2B5EF4-FFF2-40B4-BE49-F238E27FC236}">
                <a16:creationId xmlns:a16="http://schemas.microsoft.com/office/drawing/2014/main" id="{F377530F-D481-084F-5A75-39BCFDE521F1}"/>
              </a:ext>
            </a:extLst>
          </p:cNvPr>
          <p:cNvSpPr txBox="1"/>
          <p:nvPr/>
        </p:nvSpPr>
        <p:spPr>
          <a:xfrm>
            <a:off x="1524000" y="1122717"/>
            <a:ext cx="11343861"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D00B24"/>
                </a:solidFill>
                <a:latin typeface="Arial"/>
                <a:ea typeface="Arial"/>
                <a:cs typeface="Arial"/>
                <a:sym typeface="Arial"/>
              </a:rPr>
              <a:t>1. El enfoque desglosado de la carga de trabajo para los trabajadores híbridos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7"/>
          <p:cNvSpPr txBox="1"/>
          <p:nvPr/>
        </p:nvSpPr>
        <p:spPr>
          <a:xfrm>
            <a:off x="1447799" y="1573291"/>
            <a:ext cx="13835744"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D00B24"/>
                </a:solidFill>
                <a:latin typeface="Arial"/>
                <a:ea typeface="Arial"/>
                <a:cs typeface="Arial"/>
                <a:sym typeface="Arial"/>
              </a:rPr>
              <a:t>2. Rendir bajo presión</a:t>
            </a:r>
            <a:endParaRPr sz="3600" b="1" i="0" u="none" strike="noStrike" cap="none">
              <a:solidFill>
                <a:srgbClr val="D00B24"/>
              </a:solidFill>
              <a:latin typeface="Arial"/>
              <a:ea typeface="Arial"/>
              <a:cs typeface="Arial"/>
              <a:sym typeface="Arial"/>
            </a:endParaRPr>
          </a:p>
        </p:txBody>
      </p:sp>
      <p:sp>
        <p:nvSpPr>
          <p:cNvPr id="237" name="Google Shape;237;p37"/>
          <p:cNvSpPr txBox="1"/>
          <p:nvPr/>
        </p:nvSpPr>
        <p:spPr>
          <a:xfrm>
            <a:off x="1524000" y="2562880"/>
            <a:ext cx="16472452" cy="60016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2400" b="1" i="0" u="none" strike="noStrike" cap="none">
                <a:solidFill>
                  <a:srgbClr val="C00000"/>
                </a:solidFill>
                <a:latin typeface="Helvetica Neue"/>
                <a:ea typeface="Helvetica Neue"/>
                <a:cs typeface="Helvetica Neue"/>
                <a:sym typeface="Helvetica Neue"/>
              </a:rPr>
              <a:t>¿Cómo encontrar el equilibrio cuando las cosas se ponen difíciles?</a:t>
            </a:r>
            <a:endParaRPr sz="2400" b="0" i="1"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0" i="1"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es-ES" sz="2400" b="0" i="0" u="none" strike="noStrike" cap="none">
                <a:solidFill>
                  <a:schemeClr val="dk1"/>
                </a:solidFill>
                <a:latin typeface="Helvetica Neue"/>
                <a:ea typeface="Helvetica Neue"/>
                <a:cs typeface="Helvetica Neue"/>
                <a:sym typeface="Helvetica Neue"/>
              </a:rPr>
              <a:t>A pesar de lo bueno que seas programando tu calendario, habrá, en efecto, periodos mucho más desafiantes y demandantes de energía que otros.</a:t>
            </a:r>
          </a:p>
          <a:p>
            <a:pPr marL="0" marR="0" lvl="0" indent="0" algn="l" rtl="0">
              <a:lnSpc>
                <a:spcPct val="100000"/>
              </a:lnSpc>
              <a:spcBef>
                <a:spcPts val="0"/>
              </a:spcBef>
              <a:spcAft>
                <a:spcPts val="0"/>
              </a:spcAft>
              <a:buClr>
                <a:srgbClr val="000000"/>
              </a:buClr>
              <a:buSzPts val="2400"/>
              <a:buFont typeface="Arial"/>
              <a:buNone/>
            </a:pPr>
            <a:endParaRPr lang="es-ES" sz="24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es-ES" sz="2400" b="0" i="0" u="none" strike="noStrike" cap="none">
                <a:solidFill>
                  <a:schemeClr val="dk1"/>
                </a:solidFill>
                <a:latin typeface="Helvetica Neue"/>
                <a:ea typeface="Helvetica Neue"/>
                <a:cs typeface="Helvetica Neue"/>
                <a:sym typeface="Helvetica Neue"/>
              </a:rPr>
              <a:t>La fórmula mágica es que no se aplica ninguna fórmula mágica: en todos los trabajos, en todas las funciones, hay periodos estacionales de "exceso de trabajo". Esto puede estar relacionado con características distintivas del mercado/industria en el que operas que hacen que ciertos meses del año sean una experiencia vibrante (comercio electrónico digital durante la temporada navideña, turismo durante el verano, etc.).</a:t>
            </a:r>
          </a:p>
          <a:p>
            <a:pPr marL="0" marR="0" lvl="0" indent="0" algn="l" rtl="0">
              <a:lnSpc>
                <a:spcPct val="100000"/>
              </a:lnSpc>
              <a:spcBef>
                <a:spcPts val="0"/>
              </a:spcBef>
              <a:spcAft>
                <a:spcPts val="0"/>
              </a:spcAft>
              <a:buClr>
                <a:srgbClr val="000000"/>
              </a:buClr>
              <a:buSzPts val="2400"/>
              <a:buFont typeface="Arial"/>
              <a:buNone/>
            </a:pPr>
            <a:endParaRPr lang="es-ES" sz="24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es-ES" sz="2400" b="0" i="0" u="none" strike="noStrike" cap="none">
                <a:solidFill>
                  <a:schemeClr val="dk1"/>
                </a:solidFill>
                <a:latin typeface="Helvetica Neue"/>
                <a:ea typeface="Helvetica Neue"/>
                <a:cs typeface="Helvetica Neue"/>
                <a:sym typeface="Helvetica Neue"/>
              </a:rPr>
              <a:t>No puedes cambiar las reglas del juego: lo que puedes hacer es entrenar tu máximo rendimiento cuando llegue el momento.</a:t>
            </a:r>
          </a:p>
          <a:p>
            <a:pPr marL="0" marR="0" lvl="0" indent="0" algn="l" rtl="0">
              <a:lnSpc>
                <a:spcPct val="100000"/>
              </a:lnSpc>
              <a:spcBef>
                <a:spcPts val="0"/>
              </a:spcBef>
              <a:spcAft>
                <a:spcPts val="0"/>
              </a:spcAft>
              <a:buClr>
                <a:srgbClr val="000000"/>
              </a:buClr>
              <a:buSzPts val="2400"/>
              <a:buFont typeface="Arial"/>
              <a:buNone/>
            </a:pPr>
            <a:endParaRPr lang="en-GB" sz="24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r>
              <a:rPr lang="es-ES" sz="2400" b="0" i="0" u="none" strike="noStrike" cap="none">
                <a:solidFill>
                  <a:schemeClr val="dk1"/>
                </a:solidFill>
                <a:latin typeface="Helvetica Neue"/>
                <a:ea typeface="Helvetica Neue"/>
                <a:cs typeface="Helvetica Neue"/>
                <a:sym typeface="Helvetica Neue"/>
              </a:rPr>
              <a:t>En las siguientes diapositivas encontrarás 10 consejos que te resultarán muy útiles cuando las cosas se pongan serias: la mayoría de estos trucos no implican ninguna diferencia real de actitud respecto a lo que ya hemos visto. Vienen a ser trucos prácticos y operativos para maximizar aún más el impacto de tus habilidades de gestión del tiempo</a:t>
            </a:r>
            <a:r>
              <a:rPr lang="en-GB" sz="2400" b="0" i="0" u="none" strike="noStrike" cap="none">
                <a:solidFill>
                  <a:schemeClr val="dk1"/>
                </a:solidFill>
                <a:latin typeface="Helvetica Neue"/>
                <a:ea typeface="Helvetica Neue"/>
                <a:cs typeface="Helvetica Neue"/>
                <a:sym typeface="Helvetica Neue"/>
              </a:rPr>
              <a:t>.</a:t>
            </a:r>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8"/>
          <p:cNvSpPr txBox="1"/>
          <p:nvPr/>
        </p:nvSpPr>
        <p:spPr>
          <a:xfrm>
            <a:off x="1447799" y="1573291"/>
            <a:ext cx="13835744"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D00B24"/>
                </a:solidFill>
                <a:latin typeface="Arial"/>
                <a:ea typeface="Arial"/>
                <a:cs typeface="Arial"/>
                <a:sym typeface="Arial"/>
              </a:rPr>
              <a:t>2. Rendir bajo presión</a:t>
            </a:r>
          </a:p>
        </p:txBody>
      </p:sp>
      <p:sp>
        <p:nvSpPr>
          <p:cNvPr id="243" name="Google Shape;243;p38"/>
          <p:cNvSpPr txBox="1"/>
          <p:nvPr/>
        </p:nvSpPr>
        <p:spPr>
          <a:xfrm>
            <a:off x="1524000" y="2403855"/>
            <a:ext cx="156464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C00000"/>
                </a:solidFill>
                <a:latin typeface="Helvetica Neue"/>
                <a:ea typeface="Helvetica Neue"/>
                <a:cs typeface="Helvetica Neue"/>
                <a:sym typeface="Helvetica Neue"/>
              </a:rPr>
              <a:t>10 trucos de productividad para mejorar el rendimiento</a:t>
            </a:r>
            <a:endParaRPr/>
          </a:p>
        </p:txBody>
      </p:sp>
      <p:sp>
        <p:nvSpPr>
          <p:cNvPr id="244" name="Google Shape;244;p38"/>
          <p:cNvSpPr txBox="1"/>
          <p:nvPr/>
        </p:nvSpPr>
        <p:spPr>
          <a:xfrm>
            <a:off x="1524000" y="3000059"/>
            <a:ext cx="2607606" cy="2585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7C80"/>
                </a:solidFill>
                <a:latin typeface="Helvetica Neue"/>
                <a:ea typeface="Helvetica Neue"/>
                <a:cs typeface="Helvetica Neue"/>
                <a:sym typeface="Helvetica Neue"/>
              </a:rPr>
              <a:t>1. Crea cajas de tiempo</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chemeClr val="dk1"/>
                </a:solidFill>
                <a:latin typeface="Helvetica Neue"/>
                <a:ea typeface="Helvetica Neue"/>
                <a:cs typeface="Helvetica Neue"/>
                <a:sym typeface="Helvetica Neue"/>
              </a:rPr>
              <a:t>Identifica espacios de tiempo en tu calendario a los que quieras dar prioridad para actividades específicas y nada más</a:t>
            </a:r>
            <a:r>
              <a:rPr lang="en-US" sz="1800" b="0" i="0" u="none" strike="noStrike" cap="none">
                <a:solidFill>
                  <a:schemeClr val="dk1"/>
                </a:solidFill>
                <a:latin typeface="Helvetica Neue"/>
                <a:ea typeface="Helvetica Neue"/>
                <a:cs typeface="Helvetica Neue"/>
                <a:sym typeface="Helvetica Neue"/>
              </a:rPr>
              <a:t>.</a:t>
            </a:r>
            <a:endParaRPr/>
          </a:p>
        </p:txBody>
      </p:sp>
      <p:sp>
        <p:nvSpPr>
          <p:cNvPr id="245" name="Google Shape;245;p38"/>
          <p:cNvSpPr txBox="1"/>
          <p:nvPr/>
        </p:nvSpPr>
        <p:spPr>
          <a:xfrm>
            <a:off x="7840197" y="3000059"/>
            <a:ext cx="2607606"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7C80"/>
                </a:solidFill>
                <a:latin typeface="Helvetica Neue"/>
                <a:ea typeface="Helvetica Neue"/>
                <a:cs typeface="Helvetica Neue"/>
                <a:sym typeface="Helvetica Neue"/>
              </a:rPr>
              <a:t>3. </a:t>
            </a:r>
            <a:r>
              <a:rPr lang="es-ES" sz="1800" b="1" i="0" u="none" strike="noStrike" cap="none">
                <a:solidFill>
                  <a:srgbClr val="FF7C80"/>
                </a:solidFill>
                <a:latin typeface="Helvetica Neue"/>
                <a:ea typeface="Helvetica Neue"/>
                <a:cs typeface="Helvetica Neue"/>
                <a:sym typeface="Helvetica Neue"/>
              </a:rPr>
              <a:t>Aprende a decir “no”</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chemeClr val="dk1"/>
                </a:solidFill>
                <a:latin typeface="Helvetica Neue"/>
                <a:ea typeface="Helvetica Neue"/>
                <a:cs typeface="Helvetica Neue"/>
                <a:sym typeface="Helvetica Neue"/>
              </a:rPr>
              <a:t>Sé siempre muy realista: no puedes complacer a todo el mundo en un momento dado.</a:t>
            </a:r>
            <a:endParaRPr/>
          </a:p>
        </p:txBody>
      </p:sp>
      <p:sp>
        <p:nvSpPr>
          <p:cNvPr id="246" name="Google Shape;246;p38"/>
          <p:cNvSpPr txBox="1"/>
          <p:nvPr/>
        </p:nvSpPr>
        <p:spPr>
          <a:xfrm>
            <a:off x="11046419" y="3000059"/>
            <a:ext cx="2607606" cy="2585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7C80"/>
                </a:solidFill>
                <a:latin typeface="Helvetica Neue"/>
                <a:ea typeface="Helvetica Neue"/>
                <a:cs typeface="Helvetica Neue"/>
                <a:sym typeface="Helvetica Neue"/>
              </a:rPr>
              <a:t>4. Movimiento es igual a motivación</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chemeClr val="dk1"/>
                </a:solidFill>
                <a:latin typeface="Helvetica Neue"/>
                <a:ea typeface="Helvetica Neue"/>
                <a:cs typeface="Helvetica Neue"/>
                <a:sym typeface="Helvetica Neue"/>
              </a:rPr>
              <a:t>No hay nada que desgaste más la energía que pasar 12 horas delante de un escritorio. Dale una sacudida a tu cuerpo.</a:t>
            </a:r>
            <a:endParaRPr/>
          </a:p>
        </p:txBody>
      </p:sp>
      <p:sp>
        <p:nvSpPr>
          <p:cNvPr id="247" name="Google Shape;247;p38"/>
          <p:cNvSpPr txBox="1"/>
          <p:nvPr/>
        </p:nvSpPr>
        <p:spPr>
          <a:xfrm>
            <a:off x="14267738" y="3000059"/>
            <a:ext cx="3176028"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7C80"/>
                </a:solidFill>
                <a:latin typeface="Helvetica Neue"/>
                <a:ea typeface="Helvetica Neue"/>
                <a:cs typeface="Helvetica Neue"/>
                <a:sym typeface="Helvetica Neue"/>
              </a:rPr>
              <a:t>5. Desconecta</a:t>
            </a:r>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206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chemeClr val="dk1"/>
                </a:solidFill>
                <a:latin typeface="Helvetica Neue"/>
                <a:ea typeface="Helvetica Neue"/>
                <a:cs typeface="Helvetica Neue"/>
                <a:sym typeface="Helvetica Neue"/>
              </a:rPr>
              <a:t>Los correos electrónicos, las llamadas y los mensajes son una gran fuente de distracción: informa a tus compañeros y supervisores de que necesitas un tiempo de concentración, paz y silencio absoluto.</a:t>
            </a:r>
            <a:endParaRPr/>
          </a:p>
        </p:txBody>
      </p:sp>
      <p:sp>
        <p:nvSpPr>
          <p:cNvPr id="248" name="Google Shape;248;p38"/>
          <p:cNvSpPr txBox="1"/>
          <p:nvPr/>
        </p:nvSpPr>
        <p:spPr>
          <a:xfrm>
            <a:off x="4588684" y="3000059"/>
            <a:ext cx="2667994"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7C80"/>
                </a:solidFill>
                <a:latin typeface="Helvetica Neue"/>
                <a:ea typeface="Helvetica Neue"/>
                <a:cs typeface="Helvetica Neue"/>
                <a:sym typeface="Helvetica Neue"/>
              </a:rPr>
              <a:t>2. Enfócate en lo que importa</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chemeClr val="dk1"/>
                </a:solidFill>
                <a:latin typeface="Helvetica Neue"/>
                <a:ea typeface="Helvetica Neue"/>
                <a:cs typeface="Helvetica Neue"/>
                <a:sym typeface="Helvetica Neue"/>
              </a:rPr>
              <a:t>De vez en cuando, tendrás que reorganizar tu agenda de forma que algunas de las actividades se desplacen hacia delante.</a:t>
            </a:r>
            <a:endParaRPr/>
          </a:p>
        </p:txBody>
      </p:sp>
      <p:sp>
        <p:nvSpPr>
          <p:cNvPr id="249" name="Google Shape;249;p38"/>
          <p:cNvSpPr txBox="1"/>
          <p:nvPr/>
        </p:nvSpPr>
        <p:spPr>
          <a:xfrm>
            <a:off x="1524000" y="5965968"/>
            <a:ext cx="2607606" cy="1477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7C80"/>
                </a:solidFill>
                <a:latin typeface="Helvetica Neue"/>
                <a:ea typeface="Helvetica Neue"/>
                <a:cs typeface="Helvetica Neue"/>
                <a:sym typeface="Helvetica Neue"/>
              </a:rPr>
              <a:t>6. Cuídate</a:t>
            </a:r>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206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Helvetica Neue"/>
                <a:ea typeface="Helvetica Neue"/>
                <a:cs typeface="Helvetica Neue"/>
                <a:sym typeface="Helvetica Neue"/>
              </a:rPr>
              <a:t>Da un paseo, come algo, llama a un amigo…</a:t>
            </a:r>
            <a:endParaRPr/>
          </a:p>
        </p:txBody>
      </p:sp>
      <p:sp>
        <p:nvSpPr>
          <p:cNvPr id="250" name="Google Shape;250;p38"/>
          <p:cNvSpPr txBox="1"/>
          <p:nvPr/>
        </p:nvSpPr>
        <p:spPr>
          <a:xfrm>
            <a:off x="7810003" y="5956335"/>
            <a:ext cx="2607606" cy="20312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7C80"/>
                </a:solidFill>
                <a:latin typeface="Helvetica Neue"/>
                <a:ea typeface="Helvetica Neue"/>
                <a:cs typeface="Helvetica Neue"/>
                <a:sym typeface="Helvetica Neue"/>
              </a:rPr>
              <a:t>8. Come saludable</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chemeClr val="dk1"/>
                </a:solidFill>
                <a:latin typeface="Helvetica Neue"/>
                <a:ea typeface="Helvetica Neue"/>
                <a:cs typeface="Helvetica Neue"/>
                <a:sym typeface="Helvetica Neue"/>
              </a:rPr>
              <a:t>No a la comida basura, no a todo lo que te haga estar cansado y no ser productivo por la tarde/noche.</a:t>
            </a:r>
            <a:endParaRPr/>
          </a:p>
        </p:txBody>
      </p:sp>
      <p:sp>
        <p:nvSpPr>
          <p:cNvPr id="251" name="Google Shape;251;p38"/>
          <p:cNvSpPr txBox="1"/>
          <p:nvPr/>
        </p:nvSpPr>
        <p:spPr>
          <a:xfrm>
            <a:off x="10827831" y="5961458"/>
            <a:ext cx="3044782" cy="2585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7C80"/>
                </a:solidFill>
                <a:latin typeface="Helvetica Neue"/>
                <a:ea typeface="Helvetica Neue"/>
                <a:cs typeface="Helvetica Neue"/>
                <a:sym typeface="Helvetica Neue"/>
              </a:rPr>
              <a:t>9. </a:t>
            </a:r>
            <a:r>
              <a:rPr lang="es-ES" sz="1800" b="1" i="0" u="none" strike="noStrike" cap="none">
                <a:solidFill>
                  <a:srgbClr val="FF7C80"/>
                </a:solidFill>
                <a:latin typeface="Helvetica Neue"/>
                <a:ea typeface="Helvetica Neue"/>
                <a:cs typeface="Helvetica Neue"/>
                <a:sym typeface="Helvetica Neue"/>
              </a:rPr>
              <a:t>Regla de los dos minutos</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chemeClr val="dk1"/>
                </a:solidFill>
                <a:latin typeface="Helvetica Neue"/>
                <a:ea typeface="Helvetica Neue"/>
                <a:cs typeface="Helvetica Neue"/>
                <a:sym typeface="Helvetica Neue"/>
              </a:rPr>
              <a:t>Cualquier cosa que te exija menos de 2 minutos, y no esté en tu caja de tiempo, hazla ahora. No dejes para más tarde lo que se puede hacer sin esfuerzo.</a:t>
            </a:r>
            <a:endParaRPr/>
          </a:p>
        </p:txBody>
      </p:sp>
      <p:sp>
        <p:nvSpPr>
          <p:cNvPr id="252" name="Google Shape;252;p38"/>
          <p:cNvSpPr txBox="1"/>
          <p:nvPr/>
        </p:nvSpPr>
        <p:spPr>
          <a:xfrm>
            <a:off x="14282835" y="5956335"/>
            <a:ext cx="2607606"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7C80"/>
                </a:solidFill>
                <a:latin typeface="Helvetica Neue"/>
                <a:ea typeface="Helvetica Neue"/>
                <a:cs typeface="Helvetica Neue"/>
                <a:sym typeface="Helvetica Neue"/>
              </a:rPr>
              <a:t>10. </a:t>
            </a:r>
            <a:r>
              <a:rPr lang="es-ES" sz="1800" b="1" i="0" u="none" strike="noStrike" cap="none">
                <a:solidFill>
                  <a:srgbClr val="FF7C80"/>
                </a:solidFill>
                <a:latin typeface="Helvetica Neue"/>
                <a:ea typeface="Helvetica Neue"/>
                <a:cs typeface="Helvetica Neue"/>
                <a:sym typeface="Helvetica Neue"/>
              </a:rPr>
              <a:t>Controla tu uso de las redes sociales </a:t>
            </a: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chemeClr val="dk1"/>
                </a:solidFill>
                <a:latin typeface="Helvetica Neue"/>
                <a:ea typeface="Helvetica Neue"/>
                <a:cs typeface="Helvetica Neue"/>
                <a:sym typeface="Helvetica Neue"/>
              </a:rPr>
              <a:t>A menos que sea por motivos de trabajo, evita el uso de las redes sociales en tu tiempo libre</a:t>
            </a:r>
            <a:r>
              <a:rPr lang="en-US" sz="1800" b="0" i="0" u="none" strike="noStrike" cap="none">
                <a:solidFill>
                  <a:schemeClr val="dk1"/>
                </a:solidFill>
                <a:latin typeface="Helvetica Neue"/>
                <a:ea typeface="Helvetica Neue"/>
                <a:cs typeface="Helvetica Neue"/>
                <a:sym typeface="Helvetica Neue"/>
              </a:rPr>
              <a:t>. </a:t>
            </a:r>
            <a:endParaRPr/>
          </a:p>
        </p:txBody>
      </p:sp>
      <p:sp>
        <p:nvSpPr>
          <p:cNvPr id="253" name="Google Shape;253;p38"/>
          <p:cNvSpPr txBox="1"/>
          <p:nvPr/>
        </p:nvSpPr>
        <p:spPr>
          <a:xfrm>
            <a:off x="4211896" y="5961458"/>
            <a:ext cx="3377955" cy="2585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7C80"/>
                </a:solidFill>
                <a:latin typeface="Helvetica Neue"/>
                <a:ea typeface="Helvetica Neue"/>
                <a:cs typeface="Helvetica Neue"/>
                <a:sym typeface="Helvetica Neue"/>
              </a:rPr>
              <a:t>7. Lista de tareas pendientes</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chemeClr val="dk1"/>
                </a:solidFill>
                <a:latin typeface="Helvetica Neue"/>
                <a:ea typeface="Helvetica Neue"/>
                <a:cs typeface="Helvetica Neue"/>
                <a:sym typeface="Helvetica Neue"/>
              </a:rPr>
              <a:t>Anota las cosas y trata de hacer un seguimiento de todo, no necesitas procesar todas las entradas inmediatamente, pero al menos será más fácil volver a tu lista con un plan de acción.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9"/>
          <p:cNvSpPr txBox="1"/>
          <p:nvPr/>
        </p:nvSpPr>
        <p:spPr>
          <a:xfrm>
            <a:off x="1447799" y="1573291"/>
            <a:ext cx="13835744"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D00B24"/>
                </a:solidFill>
                <a:latin typeface="Arial"/>
                <a:ea typeface="Arial"/>
                <a:cs typeface="Arial"/>
                <a:sym typeface="Arial"/>
              </a:rPr>
              <a:t>2. Rendir bajo presión</a:t>
            </a:r>
          </a:p>
        </p:txBody>
      </p:sp>
      <p:sp>
        <p:nvSpPr>
          <p:cNvPr id="259" name="Google Shape;259;p39"/>
          <p:cNvSpPr txBox="1"/>
          <p:nvPr/>
        </p:nvSpPr>
        <p:spPr>
          <a:xfrm>
            <a:off x="1524000" y="2562880"/>
            <a:ext cx="1564640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2400" b="1" i="0" u="none" strike="noStrike" cap="none">
                <a:solidFill>
                  <a:srgbClr val="C00000"/>
                </a:solidFill>
                <a:latin typeface="Helvetica Neue"/>
                <a:ea typeface="Helvetica Neue"/>
                <a:cs typeface="Helvetica Neue"/>
                <a:sym typeface="Helvetica Neue"/>
              </a:rPr>
              <a:t>Cómo establecer prioridades</a:t>
            </a:r>
            <a:endParaRPr sz="2400" b="0" i="1"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es-ES" sz="2400" b="0" i="0" u="none" strike="noStrike" cap="none">
                <a:solidFill>
                  <a:schemeClr val="dk1"/>
                </a:solidFill>
                <a:latin typeface="Helvetica Neue"/>
                <a:ea typeface="Helvetica Neue"/>
                <a:cs typeface="Helvetica Neue"/>
                <a:sym typeface="Helvetica Neue"/>
              </a:rPr>
              <a:t>Una vez más, volvemos a hablar de la priorización de tu agenda: tú quieres gestionar los acontecimientos de tu agenda, no al revés - no sigas siendo víctima de ti mismo y no permitas que factores externos dicten tus rutinas. Para ello, hay que establecer y respetar tres reglas fundamentales</a:t>
            </a:r>
            <a:r>
              <a:rPr lang="en-US" sz="2400" b="0" i="0" u="none" strike="noStrike" cap="none">
                <a:solidFill>
                  <a:schemeClr val="dk1"/>
                </a:solidFill>
                <a:latin typeface="Helvetica Neue"/>
                <a:ea typeface="Helvetica Neue"/>
                <a:cs typeface="Helvetica Neue"/>
                <a:sym typeface="Helvetica Neue"/>
              </a:rPr>
              <a:t>: </a:t>
            </a:r>
            <a:endParaRPr/>
          </a:p>
        </p:txBody>
      </p:sp>
      <p:sp>
        <p:nvSpPr>
          <p:cNvPr id="260" name="Google Shape;260;p39"/>
          <p:cNvSpPr txBox="1"/>
          <p:nvPr/>
        </p:nvSpPr>
        <p:spPr>
          <a:xfrm>
            <a:off x="1524000" y="4317018"/>
            <a:ext cx="5239604" cy="4001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1" i="0" u="none" strike="noStrike" cap="none">
                <a:solidFill>
                  <a:srgbClr val="FF7C80"/>
                </a:solidFill>
                <a:latin typeface="Helvetica Neue"/>
                <a:ea typeface="Helvetica Neue"/>
                <a:cs typeface="Helvetica Neue"/>
                <a:sym typeface="Helvetica Neue"/>
              </a:rPr>
              <a:t>Limpia primero la mesa de los demás</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000"/>
              <a:buFont typeface="Arial"/>
              <a:buNone/>
            </a:pPr>
            <a:r>
              <a:rPr lang="es-ES" sz="2000" b="0" i="0" u="none" strike="noStrike" cap="none">
                <a:solidFill>
                  <a:schemeClr val="dk1"/>
                </a:solidFill>
                <a:latin typeface="Helvetica Neue"/>
                <a:ea typeface="Helvetica Neue"/>
                <a:cs typeface="Helvetica Neue"/>
                <a:sym typeface="Helvetica Neue"/>
              </a:rPr>
              <a:t>Puede parecer contraintuitivo, pero cuando estás bajo presión, no hay nada más desconcertante que el hecho de que la gente te recuerde constantemente que te has retrasado en aquello que te pidieron que hicieras hace tiempo.</a:t>
            </a:r>
          </a:p>
          <a:p>
            <a:pPr marL="0" marR="0" lvl="0" indent="0" algn="l" rtl="0">
              <a:lnSpc>
                <a:spcPct val="100000"/>
              </a:lnSpc>
              <a:spcBef>
                <a:spcPts val="0"/>
              </a:spcBef>
              <a:spcAft>
                <a:spcPts val="0"/>
              </a:spcAft>
              <a:buClr>
                <a:srgbClr val="000000"/>
              </a:buClr>
              <a:buSzPts val="2000"/>
              <a:buFont typeface="Arial"/>
              <a:buNone/>
            </a:pPr>
            <a:endParaRPr lang="es-ES" sz="20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000"/>
              <a:buFont typeface="Arial"/>
              <a:buNone/>
            </a:pPr>
            <a:r>
              <a:rPr lang="es-ES" sz="2000" b="0" i="0" u="none" strike="noStrike" cap="none">
                <a:solidFill>
                  <a:schemeClr val="dk1"/>
                </a:solidFill>
                <a:latin typeface="Helvetica Neue"/>
                <a:ea typeface="Helvetica Neue"/>
                <a:cs typeface="Helvetica Neue"/>
                <a:sym typeface="Helvetica Neue"/>
              </a:rPr>
              <a:t>Además, por desgracia, experimentarás en carne propia lo inoportuno que es no tramitar también tu tarea porque sigues esperando ese archivo de otra persona</a:t>
            </a:r>
            <a:r>
              <a:rPr lang="en-US" sz="2000" b="0" i="0" u="none" strike="noStrike" cap="none">
                <a:solidFill>
                  <a:schemeClr val="dk1"/>
                </a:solidFill>
                <a:latin typeface="Helvetica Neue"/>
                <a:ea typeface="Helvetica Neue"/>
                <a:cs typeface="Helvetica Neue"/>
                <a:sym typeface="Helvetica Neue"/>
              </a:rPr>
              <a:t>.</a:t>
            </a:r>
            <a:endParaRPr/>
          </a:p>
        </p:txBody>
      </p:sp>
      <p:sp>
        <p:nvSpPr>
          <p:cNvPr id="261" name="Google Shape;261;p39"/>
          <p:cNvSpPr txBox="1"/>
          <p:nvPr/>
        </p:nvSpPr>
        <p:spPr>
          <a:xfrm>
            <a:off x="6998295" y="4317018"/>
            <a:ext cx="5239604" cy="27699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1" i="0" u="none" strike="noStrike" cap="none">
                <a:solidFill>
                  <a:srgbClr val="FF7C80"/>
                </a:solidFill>
                <a:latin typeface="Helvetica Neue"/>
                <a:ea typeface="Helvetica Neue"/>
                <a:cs typeface="Helvetica Neue"/>
                <a:sym typeface="Helvetica Neue"/>
              </a:rPr>
              <a:t>Centrarse en tareas rápidas</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000"/>
              <a:buFont typeface="Arial"/>
              <a:buNone/>
            </a:pPr>
            <a:r>
              <a:rPr lang="es-ES" sz="2000" b="0" i="0" u="none" strike="noStrike" cap="none">
                <a:solidFill>
                  <a:schemeClr val="dk1"/>
                </a:solidFill>
                <a:latin typeface="Helvetica Neue"/>
                <a:ea typeface="Helvetica Neue"/>
                <a:cs typeface="Helvetica Neue"/>
                <a:sym typeface="Helvetica Neue"/>
              </a:rPr>
              <a:t>A menos que no puedas hacer otra cosa, limpia tu escritorio de todas esas pocas cosas que ocupan tus pensamientos.  </a:t>
            </a:r>
          </a:p>
          <a:p>
            <a:pPr marL="0" marR="0" lvl="0" indent="0" algn="l" rtl="0">
              <a:lnSpc>
                <a:spcPct val="100000"/>
              </a:lnSpc>
              <a:spcBef>
                <a:spcPts val="0"/>
              </a:spcBef>
              <a:spcAft>
                <a:spcPts val="0"/>
              </a:spcAft>
              <a:buClr>
                <a:srgbClr val="000000"/>
              </a:buClr>
              <a:buSzPts val="2000"/>
              <a:buFont typeface="Arial"/>
              <a:buNone/>
            </a:pPr>
            <a:endParaRPr lang="es-ES" sz="20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000"/>
              <a:buFont typeface="Arial"/>
              <a:buNone/>
            </a:pPr>
            <a:r>
              <a:rPr lang="es-ES" sz="2000" b="0" i="0" u="none" strike="noStrike" cap="none">
                <a:solidFill>
                  <a:schemeClr val="dk1"/>
                </a:solidFill>
                <a:latin typeface="Helvetica Neue"/>
                <a:ea typeface="Helvetica Neue"/>
                <a:cs typeface="Helvetica Neue"/>
                <a:sym typeface="Helvetica Neue"/>
              </a:rPr>
              <a:t>El hecho de que consigas repasar tu lista de acciones de una en una te ayuda a generar un sentimiento de logro y de propiedad</a:t>
            </a:r>
            <a:r>
              <a:rPr lang="en-US" sz="2000" b="0" i="0" u="none" strike="noStrike" cap="none">
                <a:solidFill>
                  <a:schemeClr val="dk1"/>
                </a:solidFill>
                <a:latin typeface="Helvetica Neue"/>
                <a:ea typeface="Helvetica Neue"/>
                <a:cs typeface="Helvetica Neue"/>
                <a:sym typeface="Helvetica Neue"/>
              </a:rPr>
              <a:t>.</a:t>
            </a:r>
            <a:endParaRPr/>
          </a:p>
        </p:txBody>
      </p:sp>
      <p:sp>
        <p:nvSpPr>
          <p:cNvPr id="262" name="Google Shape;262;p39"/>
          <p:cNvSpPr txBox="1"/>
          <p:nvPr/>
        </p:nvSpPr>
        <p:spPr>
          <a:xfrm>
            <a:off x="12472590" y="4317018"/>
            <a:ext cx="5239604" cy="4001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1" i="0" u="none" strike="noStrike" cap="none">
                <a:solidFill>
                  <a:srgbClr val="FF7C80"/>
                </a:solidFill>
                <a:latin typeface="Helvetica Neue"/>
                <a:ea typeface="Helvetica Neue"/>
                <a:cs typeface="Helvetica Neue"/>
                <a:sym typeface="Helvetica Neue"/>
              </a:rPr>
              <a:t>Salvaguarda tu noche</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000"/>
              <a:buFont typeface="Arial"/>
              <a:buNone/>
            </a:pPr>
            <a:r>
              <a:rPr lang="es-ES" sz="2000" b="0" i="0" u="none" strike="noStrike" cap="none">
                <a:solidFill>
                  <a:schemeClr val="dk1"/>
                </a:solidFill>
                <a:latin typeface="Helvetica Neue"/>
                <a:ea typeface="Helvetica Neue"/>
                <a:cs typeface="Helvetica Neue"/>
                <a:sym typeface="Helvetica Neue"/>
              </a:rPr>
              <a:t>Empieza a anochecer y aún te quedan algunas cosas por hacer... ¿realmente necesitas este trabajo para mañana?</a:t>
            </a:r>
          </a:p>
          <a:p>
            <a:pPr marL="0" marR="0" lvl="0" indent="0" algn="l" rtl="0">
              <a:lnSpc>
                <a:spcPct val="100000"/>
              </a:lnSpc>
              <a:spcBef>
                <a:spcPts val="0"/>
              </a:spcBef>
              <a:spcAft>
                <a:spcPts val="0"/>
              </a:spcAft>
              <a:buClr>
                <a:srgbClr val="000000"/>
              </a:buClr>
              <a:buSzPts val="2000"/>
              <a:buFont typeface="Arial"/>
              <a:buNone/>
            </a:pPr>
            <a:endParaRPr lang="es-ES" sz="20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000"/>
              <a:buFont typeface="Arial"/>
              <a:buNone/>
            </a:pPr>
            <a:r>
              <a:rPr lang="es-ES" sz="2000" b="0" i="0" u="none" strike="noStrike" cap="none">
                <a:solidFill>
                  <a:schemeClr val="dk1"/>
                </a:solidFill>
                <a:latin typeface="Helvetica Neue"/>
                <a:ea typeface="Helvetica Neue"/>
                <a:cs typeface="Helvetica Neue"/>
                <a:sym typeface="Helvetica Neue"/>
              </a:rPr>
              <a:t>Las horas de trabajo nocturnas deben reservarse para tareas y actividades que se sabe que consumen menos energía (por ejemplo, trabajo administrativo como responder a correos electrónicos que quedaron pendientes durante el día, en lugar de producción y desarrollo</a:t>
            </a:r>
            <a:r>
              <a:rPr lang="en-US" sz="2000" b="0" i="0" u="none" strike="noStrike" cap="none">
                <a:solidFill>
                  <a:schemeClr val="dk1"/>
                </a:solidFill>
                <a:latin typeface="Helvetica Neue"/>
                <a:ea typeface="Helvetica Neue"/>
                <a:cs typeface="Helvetica Neue"/>
                <a:sym typeface="Helvetica Neue"/>
              </a:rPr>
              <a: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8"/>
          <p:cNvSpPr txBox="1"/>
          <p:nvPr/>
        </p:nvSpPr>
        <p:spPr>
          <a:xfrm>
            <a:off x="1795157" y="1514179"/>
            <a:ext cx="358140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D00B24"/>
                </a:solidFill>
                <a:latin typeface="Arial"/>
                <a:ea typeface="Arial"/>
                <a:cs typeface="Arial"/>
                <a:sym typeface="Arial"/>
              </a:rPr>
              <a:t>Resumen</a:t>
            </a:r>
            <a:endParaRPr sz="1400" b="0" i="0" u="none" strike="noStrike" cap="none">
              <a:solidFill>
                <a:srgbClr val="000000"/>
              </a:solidFill>
              <a:latin typeface="Arial"/>
              <a:ea typeface="Arial"/>
              <a:cs typeface="Arial"/>
              <a:sym typeface="Arial"/>
            </a:endParaRPr>
          </a:p>
        </p:txBody>
      </p:sp>
      <p:pic>
        <p:nvPicPr>
          <p:cNvPr id="268" name="Google Shape;268;p8"/>
          <p:cNvPicPr preferRelativeResize="0"/>
          <p:nvPr/>
        </p:nvPicPr>
        <p:blipFill rotWithShape="1">
          <a:blip r:embed="rId3">
            <a:alphaModFix/>
          </a:blip>
          <a:srcRect/>
          <a:stretch/>
        </p:blipFill>
        <p:spPr>
          <a:xfrm rot="-5400000">
            <a:off x="1749446" y="2976729"/>
            <a:ext cx="467367" cy="450740"/>
          </a:xfrm>
          <a:prstGeom prst="rect">
            <a:avLst/>
          </a:prstGeom>
          <a:noFill/>
          <a:ln>
            <a:noFill/>
          </a:ln>
        </p:spPr>
      </p:pic>
      <p:pic>
        <p:nvPicPr>
          <p:cNvPr id="269" name="Google Shape;269;p8"/>
          <p:cNvPicPr preferRelativeResize="0"/>
          <p:nvPr/>
        </p:nvPicPr>
        <p:blipFill rotWithShape="1">
          <a:blip r:embed="rId3">
            <a:alphaModFix/>
          </a:blip>
          <a:srcRect/>
          <a:stretch/>
        </p:blipFill>
        <p:spPr>
          <a:xfrm rot="-5400000">
            <a:off x="1749446" y="5637323"/>
            <a:ext cx="467367" cy="450740"/>
          </a:xfrm>
          <a:prstGeom prst="rect">
            <a:avLst/>
          </a:prstGeom>
          <a:noFill/>
          <a:ln>
            <a:noFill/>
          </a:ln>
        </p:spPr>
      </p:pic>
      <p:pic>
        <p:nvPicPr>
          <p:cNvPr id="270" name="Google Shape;270;p8"/>
          <p:cNvPicPr preferRelativeResize="0"/>
          <p:nvPr/>
        </p:nvPicPr>
        <p:blipFill rotWithShape="1">
          <a:blip r:embed="rId3">
            <a:alphaModFix/>
          </a:blip>
          <a:srcRect/>
          <a:stretch/>
        </p:blipFill>
        <p:spPr>
          <a:xfrm rot="-5400000">
            <a:off x="10310549" y="3029773"/>
            <a:ext cx="467367" cy="450740"/>
          </a:xfrm>
          <a:prstGeom prst="rect">
            <a:avLst/>
          </a:prstGeom>
          <a:noFill/>
          <a:ln>
            <a:noFill/>
          </a:ln>
        </p:spPr>
      </p:pic>
      <p:pic>
        <p:nvPicPr>
          <p:cNvPr id="271" name="Google Shape;271;p8"/>
          <p:cNvPicPr preferRelativeResize="0"/>
          <p:nvPr/>
        </p:nvPicPr>
        <p:blipFill rotWithShape="1">
          <a:blip r:embed="rId3">
            <a:alphaModFix/>
          </a:blip>
          <a:srcRect/>
          <a:stretch/>
        </p:blipFill>
        <p:spPr>
          <a:xfrm rot="-5400000">
            <a:off x="10310549" y="5690367"/>
            <a:ext cx="467367" cy="450740"/>
          </a:xfrm>
          <a:prstGeom prst="rect">
            <a:avLst/>
          </a:prstGeom>
          <a:noFill/>
          <a:ln>
            <a:noFill/>
          </a:ln>
        </p:spPr>
      </p:pic>
      <p:sp>
        <p:nvSpPr>
          <p:cNvPr id="272" name="Google Shape;272;p8"/>
          <p:cNvSpPr txBox="1"/>
          <p:nvPr/>
        </p:nvSpPr>
        <p:spPr>
          <a:xfrm>
            <a:off x="2362200" y="2926265"/>
            <a:ext cx="5116773"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ED9DAB"/>
                </a:solidFill>
                <a:latin typeface="Helvetica Neue"/>
                <a:ea typeface="Helvetica Neue"/>
                <a:cs typeface="Helvetica Neue"/>
                <a:sym typeface="Helvetica Neue"/>
              </a:rPr>
              <a:t>Un enfoque desglosado para gestionar la carga de trabajo</a:t>
            </a:r>
            <a:endParaRPr sz="2800" b="1" i="0" u="none" strike="noStrike" cap="none">
              <a:solidFill>
                <a:srgbClr val="ED9DAB"/>
              </a:solidFill>
              <a:latin typeface="Helvetica Neue"/>
              <a:ea typeface="Helvetica Neue"/>
              <a:cs typeface="Helvetica Neue"/>
              <a:sym typeface="Helvetica Neue"/>
            </a:endParaRPr>
          </a:p>
        </p:txBody>
      </p:sp>
      <p:sp>
        <p:nvSpPr>
          <p:cNvPr id="273" name="Google Shape;273;p8"/>
          <p:cNvSpPr txBox="1"/>
          <p:nvPr/>
        </p:nvSpPr>
        <p:spPr>
          <a:xfrm>
            <a:off x="1795156" y="4017913"/>
            <a:ext cx="6956957" cy="1200288"/>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s-ES" sz="2400" b="0" i="0" u="none" strike="noStrike" cap="none">
                <a:solidFill>
                  <a:schemeClr val="dk1"/>
                </a:solidFill>
                <a:latin typeface="Helvetica Neue"/>
                <a:ea typeface="Helvetica Neue"/>
                <a:cs typeface="Helvetica Neue"/>
                <a:sym typeface="Helvetica Neue"/>
              </a:rPr>
              <a:t>Divide tu paquete de trabajo en grupos de actividades más manejables y menos apremiantes.</a:t>
            </a:r>
            <a:endParaRPr sz="1400" b="0" i="0" u="none" strike="noStrike" cap="none">
              <a:solidFill>
                <a:srgbClr val="000000"/>
              </a:solidFill>
              <a:latin typeface="Arial"/>
              <a:ea typeface="Arial"/>
              <a:cs typeface="Arial"/>
              <a:sym typeface="Arial"/>
            </a:endParaRPr>
          </a:p>
        </p:txBody>
      </p:sp>
      <p:sp>
        <p:nvSpPr>
          <p:cNvPr id="274" name="Google Shape;274;p8"/>
          <p:cNvSpPr txBox="1"/>
          <p:nvPr/>
        </p:nvSpPr>
        <p:spPr>
          <a:xfrm>
            <a:off x="2362200" y="5617102"/>
            <a:ext cx="511677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ED9DAB"/>
                </a:solidFill>
                <a:latin typeface="Helvetica Neue"/>
                <a:ea typeface="Helvetica Neue"/>
                <a:cs typeface="Helvetica Neue"/>
                <a:sym typeface="Helvetica Neue"/>
              </a:rPr>
              <a:t>Rendir bajo presión</a:t>
            </a:r>
            <a:endParaRPr sz="2800" b="1" i="0" u="none" strike="noStrike" cap="none">
              <a:solidFill>
                <a:srgbClr val="ED9DAB"/>
              </a:solidFill>
              <a:latin typeface="Helvetica Neue"/>
              <a:ea typeface="Helvetica Neue"/>
              <a:cs typeface="Helvetica Neue"/>
              <a:sym typeface="Helvetica Neue"/>
            </a:endParaRPr>
          </a:p>
        </p:txBody>
      </p:sp>
      <p:sp>
        <p:nvSpPr>
          <p:cNvPr id="275" name="Google Shape;275;p8"/>
          <p:cNvSpPr txBox="1"/>
          <p:nvPr/>
        </p:nvSpPr>
        <p:spPr>
          <a:xfrm>
            <a:off x="10845803" y="2964369"/>
            <a:ext cx="475006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ED9DAB"/>
                </a:solidFill>
                <a:latin typeface="Helvetica Neue"/>
                <a:ea typeface="Helvetica Neue"/>
                <a:cs typeface="Helvetica Neue"/>
                <a:sym typeface="Helvetica Neue"/>
              </a:rPr>
              <a:t>Priorización</a:t>
            </a:r>
            <a:endParaRPr sz="2800" b="1" i="0" u="none" strike="noStrike" cap="none">
              <a:solidFill>
                <a:srgbClr val="ED9DAB"/>
              </a:solidFill>
              <a:latin typeface="Helvetica Neue"/>
              <a:ea typeface="Helvetica Neue"/>
              <a:cs typeface="Helvetica Neue"/>
              <a:sym typeface="Helvetica Neue"/>
            </a:endParaRPr>
          </a:p>
        </p:txBody>
      </p:sp>
      <p:sp>
        <p:nvSpPr>
          <p:cNvPr id="276" name="Google Shape;276;p8"/>
          <p:cNvSpPr txBox="1"/>
          <p:nvPr/>
        </p:nvSpPr>
        <p:spPr>
          <a:xfrm>
            <a:off x="10845803" y="5628895"/>
            <a:ext cx="4586783"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ED9DAB"/>
                </a:solidFill>
                <a:latin typeface="Helvetica Neue"/>
                <a:ea typeface="Helvetica Neue"/>
                <a:cs typeface="Helvetica Neue"/>
                <a:sym typeface="Helvetica Neue"/>
              </a:rPr>
              <a:t>Hacer un encargo y dejar todo a la interpretación</a:t>
            </a:r>
            <a:endParaRPr/>
          </a:p>
        </p:txBody>
      </p:sp>
      <p:sp>
        <p:nvSpPr>
          <p:cNvPr id="277" name="Google Shape;277;p8"/>
          <p:cNvSpPr txBox="1"/>
          <p:nvPr/>
        </p:nvSpPr>
        <p:spPr>
          <a:xfrm>
            <a:off x="10318861" y="4033791"/>
            <a:ext cx="6691881" cy="1200288"/>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s-ES" sz="2400" b="0" i="0" u="none" strike="noStrike" cap="none">
                <a:solidFill>
                  <a:schemeClr val="dk1"/>
                </a:solidFill>
                <a:latin typeface="Helvetica Neue"/>
                <a:ea typeface="Helvetica Neue"/>
                <a:cs typeface="Helvetica Neue"/>
                <a:sym typeface="Helvetica Neue"/>
              </a:rPr>
              <a:t>Céntrate en lo que más importa y avanza a partir de ahí: ten en cuenta los plazos y el impacto de tu tarea.</a:t>
            </a:r>
            <a:endParaRPr/>
          </a:p>
        </p:txBody>
      </p:sp>
      <p:sp>
        <p:nvSpPr>
          <p:cNvPr id="278" name="Google Shape;278;p8"/>
          <p:cNvSpPr txBox="1"/>
          <p:nvPr/>
        </p:nvSpPr>
        <p:spPr>
          <a:xfrm>
            <a:off x="10318862" y="6767628"/>
            <a:ext cx="6691880" cy="1200288"/>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s-ES" sz="2400" b="0" i="0" u="none" strike="noStrike" cap="none">
                <a:solidFill>
                  <a:schemeClr val="dk1"/>
                </a:solidFill>
                <a:latin typeface="Helvetica Neue"/>
                <a:ea typeface="Helvetica Neue"/>
                <a:cs typeface="Helvetica Neue"/>
                <a:sym typeface="Helvetica Neue"/>
              </a:rPr>
              <a:t>Centra tu comunicación en el contenido y los resultados, y luego pasa al proceso que lleva a tus conclusiones.</a:t>
            </a:r>
            <a:endParaRPr sz="1400" b="0" i="0" u="none" strike="noStrike" cap="none">
              <a:solidFill>
                <a:srgbClr val="000000"/>
              </a:solidFill>
              <a:latin typeface="Arial"/>
              <a:ea typeface="Arial"/>
              <a:cs typeface="Arial"/>
              <a:sym typeface="Arial"/>
            </a:endParaRPr>
          </a:p>
        </p:txBody>
      </p:sp>
      <p:sp>
        <p:nvSpPr>
          <p:cNvPr id="279" name="Google Shape;279;p8"/>
          <p:cNvSpPr txBox="1"/>
          <p:nvPr/>
        </p:nvSpPr>
        <p:spPr>
          <a:xfrm>
            <a:off x="1757758" y="6524084"/>
            <a:ext cx="7386241" cy="156962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s-ES" sz="2400" b="0" i="0" u="none" strike="noStrike" cap="none">
                <a:solidFill>
                  <a:schemeClr val="dk1"/>
                </a:solidFill>
                <a:latin typeface="Helvetica Neue"/>
                <a:ea typeface="Helvetica Neue"/>
                <a:cs typeface="Helvetica Neue"/>
                <a:sym typeface="Helvetica Neue"/>
              </a:rPr>
              <a:t>Planificar, elaborar estrategias, supervisar y evaluar la ejecución de las cosas: despeja primero las mesas de los demás y pasa a lo que te resulte más fácil a ti.</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0"/>
          <p:cNvSpPr txBox="1"/>
          <p:nvPr/>
        </p:nvSpPr>
        <p:spPr>
          <a:xfrm>
            <a:off x="6229350" y="5676900"/>
            <a:ext cx="58293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00B24"/>
              </a:buClr>
              <a:buSzPts val="8000"/>
              <a:buFont typeface="Arial"/>
              <a:buNone/>
            </a:pPr>
            <a:r>
              <a:rPr lang="en-US" sz="8000" b="1" i="0" u="none" strike="noStrike" cap="none">
                <a:solidFill>
                  <a:srgbClr val="D00B24"/>
                </a:solidFill>
                <a:latin typeface="Arial"/>
                <a:ea typeface="Arial"/>
                <a:cs typeface="Arial"/>
                <a:sym typeface="Arial"/>
              </a:rPr>
              <a:t>¡Gracias!</a:t>
            </a:r>
            <a:endParaRPr sz="8000" b="1" i="0" u="none" strike="noStrike" cap="none">
              <a:solidFill>
                <a:srgbClr val="D00B24"/>
              </a:solidFill>
              <a:latin typeface="Arial"/>
              <a:ea typeface="Arial"/>
              <a:cs typeface="Arial"/>
              <a:sym typeface="Arial"/>
            </a:endParaRPr>
          </a:p>
        </p:txBody>
      </p:sp>
      <p:sp>
        <p:nvSpPr>
          <p:cNvPr id="285" name="Google Shape;285;p10"/>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Clr>
                <a:srgbClr val="000000"/>
              </a:buClr>
              <a:buSzPts val="2400"/>
              <a:buFont typeface="Arial"/>
              <a:buNone/>
            </a:pPr>
            <a:r>
              <a:rPr lang="en-US" sz="2400" b="0" i="0" u="sng" strike="noStrike" cap="none">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b="0" i="0" u="sng" strike="noStrike" cap="none">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b="0" i="0" u="sng" strike="noStrike" cap="none">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b="0" i="0" u="none" strike="noStrike" cap="none">
              <a:solidFill>
                <a:srgbClr val="7F7F7F"/>
              </a:solidFill>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p:nvPr/>
        </p:nvSpPr>
        <p:spPr>
          <a:xfrm>
            <a:off x="1524000" y="1427012"/>
            <a:ext cx="762000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D00B24"/>
                </a:solidFill>
                <a:latin typeface="Arial"/>
                <a:ea typeface="Arial"/>
                <a:cs typeface="Arial"/>
                <a:sym typeface="Arial"/>
              </a:rPr>
              <a:t>Resultados de aprendizaje</a:t>
            </a:r>
            <a:endParaRPr sz="1400" b="0" i="0" u="none" strike="noStrike" cap="none">
              <a:solidFill>
                <a:srgbClr val="000000"/>
              </a:solidFill>
              <a:latin typeface="Arial"/>
              <a:ea typeface="Arial"/>
              <a:cs typeface="Arial"/>
              <a:sym typeface="Arial"/>
            </a:endParaRPr>
          </a:p>
        </p:txBody>
      </p:sp>
      <p:sp>
        <p:nvSpPr>
          <p:cNvPr id="122" name="Google Shape;122;p2"/>
          <p:cNvSpPr txBox="1"/>
          <p:nvPr/>
        </p:nvSpPr>
        <p:spPr>
          <a:xfrm>
            <a:off x="1524000" y="2850738"/>
            <a:ext cx="10040186"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Helvetica Neue"/>
                <a:ea typeface="Helvetica Neue"/>
                <a:cs typeface="Helvetica Neue"/>
                <a:sym typeface="Helvetica Neue"/>
              </a:rPr>
              <a:t>Al finalizar este módulo, podrás:</a:t>
            </a:r>
            <a:endParaRPr sz="1400" b="0" i="0" u="none" strike="noStrike" cap="none">
              <a:solidFill>
                <a:srgbClr val="000000"/>
              </a:solidFill>
              <a:latin typeface="Arial"/>
              <a:ea typeface="Arial"/>
              <a:cs typeface="Arial"/>
              <a:sym typeface="Arial"/>
            </a:endParaRPr>
          </a:p>
        </p:txBody>
      </p:sp>
      <p:pic>
        <p:nvPicPr>
          <p:cNvPr id="123" name="Google Shape;123;p2"/>
          <p:cNvPicPr preferRelativeResize="0"/>
          <p:nvPr/>
        </p:nvPicPr>
        <p:blipFill rotWithShape="1">
          <a:blip r:embed="rId3">
            <a:alphaModFix/>
          </a:blip>
          <a:srcRect/>
          <a:stretch/>
        </p:blipFill>
        <p:spPr>
          <a:xfrm rot="-5400000">
            <a:off x="1649002" y="3855260"/>
            <a:ext cx="467367" cy="450740"/>
          </a:xfrm>
          <a:prstGeom prst="rect">
            <a:avLst/>
          </a:prstGeom>
          <a:noFill/>
          <a:ln>
            <a:noFill/>
          </a:ln>
        </p:spPr>
      </p:pic>
      <p:pic>
        <p:nvPicPr>
          <p:cNvPr id="124" name="Google Shape;124;p2"/>
          <p:cNvPicPr preferRelativeResize="0"/>
          <p:nvPr/>
        </p:nvPicPr>
        <p:blipFill rotWithShape="1">
          <a:blip r:embed="rId3">
            <a:alphaModFix/>
          </a:blip>
          <a:srcRect/>
          <a:stretch/>
        </p:blipFill>
        <p:spPr>
          <a:xfrm rot="-5400000">
            <a:off x="1649001" y="5272210"/>
            <a:ext cx="467367" cy="450740"/>
          </a:xfrm>
          <a:prstGeom prst="rect">
            <a:avLst/>
          </a:prstGeom>
          <a:noFill/>
          <a:ln>
            <a:noFill/>
          </a:ln>
        </p:spPr>
      </p:pic>
      <p:pic>
        <p:nvPicPr>
          <p:cNvPr id="125" name="Google Shape;125;p2"/>
          <p:cNvPicPr preferRelativeResize="0"/>
          <p:nvPr/>
        </p:nvPicPr>
        <p:blipFill rotWithShape="1">
          <a:blip r:embed="rId3">
            <a:alphaModFix/>
          </a:blip>
          <a:srcRect/>
          <a:stretch/>
        </p:blipFill>
        <p:spPr>
          <a:xfrm rot="-5400000">
            <a:off x="1649002" y="6677758"/>
            <a:ext cx="467367" cy="450740"/>
          </a:xfrm>
          <a:prstGeom prst="rect">
            <a:avLst/>
          </a:prstGeom>
          <a:noFill/>
          <a:ln>
            <a:noFill/>
          </a:ln>
        </p:spPr>
      </p:pic>
      <p:sp>
        <p:nvSpPr>
          <p:cNvPr id="126" name="Google Shape;126;p2"/>
          <p:cNvSpPr txBox="1"/>
          <p:nvPr/>
        </p:nvSpPr>
        <p:spPr>
          <a:xfrm>
            <a:off x="2514596" y="3635185"/>
            <a:ext cx="9208831" cy="954067"/>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ED9DAB"/>
                </a:solidFill>
                <a:latin typeface="Helvetica Neue"/>
                <a:ea typeface="Helvetica Neue"/>
                <a:cs typeface="Helvetica Neue"/>
                <a:sym typeface="Helvetica Neue"/>
              </a:rPr>
              <a:t>Ser más eficiente y efectivo en la gestión de tu carga de trabajo.</a:t>
            </a:r>
            <a:endParaRPr sz="2800" b="1" i="0" u="none" strike="noStrike" cap="none">
              <a:solidFill>
                <a:srgbClr val="ED9DAB"/>
              </a:solidFill>
              <a:latin typeface="Helvetica Neue"/>
              <a:ea typeface="Helvetica Neue"/>
              <a:cs typeface="Helvetica Neue"/>
              <a:sym typeface="Helvetica Neue"/>
            </a:endParaRPr>
          </a:p>
        </p:txBody>
      </p:sp>
      <p:sp>
        <p:nvSpPr>
          <p:cNvPr id="127" name="Google Shape;127;p2"/>
          <p:cNvSpPr txBox="1"/>
          <p:nvPr/>
        </p:nvSpPr>
        <p:spPr>
          <a:xfrm>
            <a:off x="2514595" y="5259960"/>
            <a:ext cx="10573607" cy="523180"/>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ED9DAB"/>
                </a:solidFill>
                <a:latin typeface="Helvetica Neue"/>
                <a:ea typeface="Helvetica Neue"/>
                <a:cs typeface="Helvetica Neue"/>
                <a:sym typeface="Helvetica Neue"/>
              </a:rPr>
              <a:t>Comprender mejor la priorización de tareas.</a:t>
            </a:r>
            <a:endParaRPr sz="2800" b="1" i="0" u="none" strike="noStrike" cap="none">
              <a:solidFill>
                <a:srgbClr val="ED9DAB"/>
              </a:solidFill>
              <a:latin typeface="Helvetica Neue"/>
              <a:ea typeface="Helvetica Neue"/>
              <a:cs typeface="Helvetica Neue"/>
              <a:sym typeface="Helvetica Neue"/>
            </a:endParaRPr>
          </a:p>
        </p:txBody>
      </p:sp>
      <p:sp>
        <p:nvSpPr>
          <p:cNvPr id="128" name="Google Shape;128;p2"/>
          <p:cNvSpPr txBox="1"/>
          <p:nvPr/>
        </p:nvSpPr>
        <p:spPr>
          <a:xfrm>
            <a:off x="2514598" y="6679350"/>
            <a:ext cx="12893724" cy="523180"/>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ED9DAB"/>
                </a:solidFill>
                <a:latin typeface="Helvetica Neue"/>
                <a:ea typeface="Helvetica Neue"/>
                <a:cs typeface="Helvetica Neue"/>
                <a:sym typeface="Helvetica Neue"/>
              </a:rPr>
              <a:t>Perfeccionar algunos trucos para rendir mejor bajo presión.</a:t>
            </a:r>
            <a:endParaRPr sz="2800" b="1" i="0" u="none" strike="noStrike" cap="none">
              <a:solidFill>
                <a:srgbClr val="ED9DAB"/>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
          <p:cNvSpPr txBox="1"/>
          <p:nvPr/>
        </p:nvSpPr>
        <p:spPr>
          <a:xfrm>
            <a:off x="1524000" y="1564839"/>
            <a:ext cx="274320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D00B24"/>
                </a:solidFill>
                <a:latin typeface="Arial"/>
                <a:ea typeface="Arial"/>
                <a:cs typeface="Arial"/>
                <a:sym typeface="Arial"/>
              </a:rPr>
              <a:t>Índice</a:t>
            </a:r>
            <a:endParaRPr sz="4400" b="1" i="0" u="none" strike="noStrike" cap="none">
              <a:solidFill>
                <a:srgbClr val="D00B24"/>
              </a:solidFill>
              <a:latin typeface="Arial"/>
              <a:ea typeface="Arial"/>
              <a:cs typeface="Arial"/>
              <a:sym typeface="Arial"/>
            </a:endParaRPr>
          </a:p>
        </p:txBody>
      </p:sp>
      <p:pic>
        <p:nvPicPr>
          <p:cNvPr id="134" name="Google Shape;134;p3"/>
          <p:cNvPicPr preferRelativeResize="0"/>
          <p:nvPr/>
        </p:nvPicPr>
        <p:blipFill rotWithShape="1">
          <a:blip r:embed="rId3">
            <a:alphaModFix/>
          </a:blip>
          <a:srcRect/>
          <a:stretch/>
        </p:blipFill>
        <p:spPr>
          <a:xfrm rot="-5400000">
            <a:off x="1749446" y="2949433"/>
            <a:ext cx="467367" cy="450740"/>
          </a:xfrm>
          <a:prstGeom prst="rect">
            <a:avLst/>
          </a:prstGeom>
          <a:noFill/>
          <a:ln>
            <a:noFill/>
          </a:ln>
        </p:spPr>
      </p:pic>
      <p:pic>
        <p:nvPicPr>
          <p:cNvPr id="135" name="Google Shape;135;p3"/>
          <p:cNvPicPr preferRelativeResize="0"/>
          <p:nvPr/>
        </p:nvPicPr>
        <p:blipFill rotWithShape="1">
          <a:blip r:embed="rId3">
            <a:alphaModFix/>
          </a:blip>
          <a:srcRect/>
          <a:stretch/>
        </p:blipFill>
        <p:spPr>
          <a:xfrm rot="-5400000">
            <a:off x="1742986" y="4399541"/>
            <a:ext cx="467367" cy="450740"/>
          </a:xfrm>
          <a:prstGeom prst="rect">
            <a:avLst/>
          </a:prstGeom>
          <a:noFill/>
          <a:ln>
            <a:noFill/>
          </a:ln>
        </p:spPr>
      </p:pic>
      <p:grpSp>
        <p:nvGrpSpPr>
          <p:cNvPr id="136" name="Google Shape;136;p3"/>
          <p:cNvGrpSpPr/>
          <p:nvPr/>
        </p:nvGrpSpPr>
        <p:grpSpPr>
          <a:xfrm>
            <a:off x="2362200" y="2857525"/>
            <a:ext cx="13519484" cy="1322173"/>
            <a:chOff x="6420992" y="1259263"/>
            <a:chExt cx="5124927" cy="1322173"/>
          </a:xfrm>
        </p:grpSpPr>
        <p:sp>
          <p:nvSpPr>
            <p:cNvPr id="137" name="Google Shape;137;p3"/>
            <p:cNvSpPr txBox="1"/>
            <p:nvPr/>
          </p:nvSpPr>
          <p:spPr>
            <a:xfrm>
              <a:off x="6420994" y="1750480"/>
              <a:ext cx="5124925" cy="83095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Arial"/>
                <a:buChar char="•"/>
              </a:pPr>
              <a:r>
                <a:rPr lang="es-ES" sz="2400">
                  <a:solidFill>
                    <a:schemeClr val="dk1"/>
                  </a:solidFill>
                  <a:latin typeface="Helvetica Neue"/>
                  <a:sym typeface="Helvetica Neue"/>
                </a:rPr>
                <a:t>Comerse un elefante bocado a bocado</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dk1"/>
                  </a:solidFill>
                  <a:latin typeface="Helvetica Neue"/>
                  <a:ea typeface="Helvetica Neue"/>
                  <a:cs typeface="Helvetica Neue"/>
                  <a:sym typeface="Helvetica Neue"/>
                </a:rPr>
                <a:t>El ciclo de Insumo → Producto → Resultado para gestionar tu trabajo</a:t>
              </a:r>
              <a:endParaRPr/>
            </a:p>
          </p:txBody>
        </p:sp>
        <p:sp>
          <p:nvSpPr>
            <p:cNvPr id="138" name="Google Shape;138;p3"/>
            <p:cNvSpPr txBox="1"/>
            <p:nvPr/>
          </p:nvSpPr>
          <p:spPr>
            <a:xfrm>
              <a:off x="6420992" y="1259263"/>
              <a:ext cx="5124925" cy="954067"/>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None/>
              </a:pPr>
              <a:r>
                <a:rPr lang="en-US" sz="2800" b="1" i="0" u="none" strike="noStrike" cap="none">
                  <a:solidFill>
                    <a:schemeClr val="dk1"/>
                  </a:solidFill>
                  <a:latin typeface="Arial"/>
                  <a:ea typeface="Arial"/>
                  <a:cs typeface="Arial"/>
                  <a:sym typeface="Arial"/>
                </a:rPr>
                <a:t>El enfoque desglosado de la carga de trabajo para trabajadores híbridos</a:t>
              </a:r>
              <a:endParaRPr/>
            </a:p>
          </p:txBody>
        </p:sp>
      </p:grpSp>
      <p:grpSp>
        <p:nvGrpSpPr>
          <p:cNvPr id="139" name="Google Shape;139;p3"/>
          <p:cNvGrpSpPr/>
          <p:nvPr/>
        </p:nvGrpSpPr>
        <p:grpSpPr>
          <a:xfrm>
            <a:off x="2362199" y="4397552"/>
            <a:ext cx="14110649" cy="1245062"/>
            <a:chOff x="6420993" y="1336374"/>
            <a:chExt cx="5124926" cy="1245062"/>
          </a:xfrm>
        </p:grpSpPr>
        <p:sp>
          <p:nvSpPr>
            <p:cNvPr id="140" name="Google Shape;140;p3"/>
            <p:cNvSpPr txBox="1"/>
            <p:nvPr/>
          </p:nvSpPr>
          <p:spPr>
            <a:xfrm>
              <a:off x="6420994" y="1750480"/>
              <a:ext cx="5124925" cy="83095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dk1"/>
                  </a:solidFill>
                  <a:latin typeface="Helvetica Neue"/>
                  <a:ea typeface="Helvetica Neue"/>
                  <a:cs typeface="Helvetica Neue"/>
                  <a:sym typeface="Helvetica Neue"/>
                </a:rPr>
                <a:t>¿Cómo encontrar el equilibrio cuando las cosas se ponen difíciles?</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dk1"/>
                  </a:solidFill>
                  <a:latin typeface="Helvetica Neue"/>
                  <a:ea typeface="Helvetica Neue"/>
                  <a:cs typeface="Helvetica Neue"/>
                  <a:sym typeface="Helvetica Neue"/>
                </a:rPr>
                <a:t>Cómo establecer prioridades	</a:t>
              </a:r>
              <a:endParaRPr sz="1400" b="0" i="0" u="none" strike="noStrike" cap="none">
                <a:solidFill>
                  <a:srgbClr val="000000"/>
                </a:solidFill>
                <a:latin typeface="Arial"/>
                <a:ea typeface="Arial"/>
                <a:cs typeface="Arial"/>
                <a:sym typeface="Arial"/>
              </a:endParaRPr>
            </a:p>
          </p:txBody>
        </p:sp>
        <p:sp>
          <p:nvSpPr>
            <p:cNvPr id="141" name="Google Shape;141;p3"/>
            <p:cNvSpPr txBox="1"/>
            <p:nvPr/>
          </p:nvSpPr>
          <p:spPr>
            <a:xfrm>
              <a:off x="6420993" y="1336374"/>
              <a:ext cx="5124925" cy="523180"/>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None/>
              </a:pPr>
              <a:r>
                <a:rPr lang="en-US" sz="2800" b="1" i="0" u="none" strike="noStrike" cap="none">
                  <a:solidFill>
                    <a:schemeClr val="dk1"/>
                  </a:solidFill>
                  <a:latin typeface="Helvetica Neue"/>
                  <a:ea typeface="Helvetica Neue"/>
                  <a:cs typeface="Helvetica Neue"/>
                  <a:sym typeface="Helvetica Neue"/>
                </a:rPr>
                <a:t>Rendir bajo presión</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4"/>
          <p:cNvSpPr txBox="1"/>
          <p:nvPr/>
        </p:nvSpPr>
        <p:spPr>
          <a:xfrm>
            <a:off x="1524000" y="1122717"/>
            <a:ext cx="11343861"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D00B24"/>
                </a:solidFill>
                <a:latin typeface="Arial"/>
                <a:ea typeface="Arial"/>
                <a:cs typeface="Arial"/>
                <a:sym typeface="Arial"/>
              </a:rPr>
              <a:t>1. El enfoque desglosado de la carga de trabajo para los trabajadores híbridos</a:t>
            </a:r>
            <a:endParaRPr/>
          </a:p>
        </p:txBody>
      </p:sp>
      <p:sp>
        <p:nvSpPr>
          <p:cNvPr id="147" name="Google Shape;147;p4"/>
          <p:cNvSpPr txBox="1"/>
          <p:nvPr/>
        </p:nvSpPr>
        <p:spPr>
          <a:xfrm>
            <a:off x="1524000" y="2562880"/>
            <a:ext cx="15646400" cy="60016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2400" b="1" i="0" u="none" strike="noStrike" cap="none">
                <a:solidFill>
                  <a:srgbClr val="D00B24"/>
                </a:solidFill>
                <a:latin typeface="Arial"/>
                <a:ea typeface="Arial"/>
                <a:cs typeface="Arial"/>
                <a:sym typeface="Arial"/>
              </a:rPr>
              <a:t>Comerse un elefante bocado a bocado</a:t>
            </a:r>
            <a:endParaRPr/>
          </a:p>
          <a:p>
            <a:pPr marL="0" marR="0" lvl="0" indent="0" algn="l" rtl="0">
              <a:lnSpc>
                <a:spcPct val="100000"/>
              </a:lnSpc>
              <a:spcBef>
                <a:spcPts val="0"/>
              </a:spcBef>
              <a:spcAft>
                <a:spcPts val="0"/>
              </a:spcAft>
              <a:buClr>
                <a:srgbClr val="000000"/>
              </a:buClr>
              <a:buSzPts val="2400"/>
              <a:buFont typeface="Arial"/>
              <a:buNone/>
            </a:pPr>
            <a:endParaRPr sz="2400" b="0" i="1"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es-ES" sz="2400" b="0" i="1" u="none" strike="noStrike" cap="none">
                <a:solidFill>
                  <a:schemeClr val="dk1"/>
                </a:solidFill>
                <a:latin typeface="Helvetica Neue"/>
                <a:ea typeface="Helvetica Neue"/>
                <a:cs typeface="Helvetica Neue"/>
                <a:sym typeface="Helvetica Neue"/>
              </a:rPr>
              <a:t>Comerse un elefante de bocado en bocado </a:t>
            </a:r>
            <a:r>
              <a:rPr lang="es-ES" sz="2400" b="0" u="none" strike="noStrike" cap="none">
                <a:solidFill>
                  <a:schemeClr val="dk1"/>
                </a:solidFill>
                <a:latin typeface="Helvetica Neue"/>
                <a:ea typeface="Helvetica Neue"/>
                <a:cs typeface="Helvetica Neue"/>
                <a:sym typeface="Helvetica Neue"/>
              </a:rPr>
              <a:t>es una frase célebre del teólogo y obispo sudafricano Desmond Tutu. </a:t>
            </a:r>
          </a:p>
          <a:p>
            <a:pPr marL="0" marR="0" lvl="0" indent="0" algn="l" rtl="0">
              <a:lnSpc>
                <a:spcPct val="100000"/>
              </a:lnSpc>
              <a:spcBef>
                <a:spcPts val="0"/>
              </a:spcBef>
              <a:spcAft>
                <a:spcPts val="0"/>
              </a:spcAft>
              <a:buClr>
                <a:srgbClr val="000000"/>
              </a:buClr>
              <a:buSzPts val="2400"/>
              <a:buFont typeface="Arial"/>
              <a:buNone/>
            </a:pPr>
            <a:endParaRPr lang="es-ES" sz="2400" b="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es-ES" sz="2400" b="0" u="none" strike="noStrike" cap="none">
                <a:solidFill>
                  <a:schemeClr val="dk1"/>
                </a:solidFill>
                <a:latin typeface="Helvetica Neue"/>
                <a:ea typeface="Helvetica Neue"/>
                <a:cs typeface="Helvetica Neue"/>
                <a:sym typeface="Helvetica Neue"/>
              </a:rPr>
              <a:t>La expresión se utiliza con frecuencia en el entorno empresarial, y se refiere a la oportunidad de realizar algo que parece demasiado grande para abordarlo hasta que se hace pieza a pieza, un paso tras otro.</a:t>
            </a:r>
          </a:p>
          <a:p>
            <a:pPr marL="0" marR="0" lvl="0" indent="0" algn="l" rtl="0">
              <a:lnSpc>
                <a:spcPct val="100000"/>
              </a:lnSpc>
              <a:spcBef>
                <a:spcPts val="0"/>
              </a:spcBef>
              <a:spcAft>
                <a:spcPts val="0"/>
              </a:spcAft>
              <a:buClr>
                <a:srgbClr val="000000"/>
              </a:buClr>
              <a:buSzPts val="2400"/>
              <a:buFont typeface="Arial"/>
              <a:buNone/>
            </a:pPr>
            <a:endParaRPr lang="es-ES" sz="2400" b="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es-ES" sz="2400" b="0" u="none" strike="noStrike" cap="none">
                <a:solidFill>
                  <a:schemeClr val="dk1"/>
                </a:solidFill>
                <a:latin typeface="Helvetica Neue"/>
                <a:ea typeface="Helvetica Neue"/>
                <a:cs typeface="Helvetica Neue"/>
                <a:sym typeface="Helvetica Neue"/>
              </a:rPr>
              <a:t>Durante el periodo de incorporación y en la fase inicial de tu desarrollo profesional, la mayoría de las veces te sentirás cansado, bajo presión y abrumado por las nuevas tareas que se acumulan más rápido de lo que puedes procesarlas. </a:t>
            </a:r>
          </a:p>
          <a:p>
            <a:pPr marL="0" marR="0" lvl="0" indent="0" algn="l" rtl="0">
              <a:lnSpc>
                <a:spcPct val="100000"/>
              </a:lnSpc>
              <a:spcBef>
                <a:spcPts val="0"/>
              </a:spcBef>
              <a:spcAft>
                <a:spcPts val="0"/>
              </a:spcAft>
              <a:buClr>
                <a:srgbClr val="000000"/>
              </a:buClr>
              <a:buSzPts val="2400"/>
              <a:buFont typeface="Arial"/>
              <a:buNone/>
            </a:pPr>
            <a:endParaRPr lang="es-ES" sz="2400" b="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es-ES" sz="2400" b="0" u="none" strike="noStrike" cap="none">
                <a:solidFill>
                  <a:schemeClr val="dk1"/>
                </a:solidFill>
                <a:latin typeface="Helvetica Neue"/>
                <a:ea typeface="Helvetica Neue"/>
                <a:cs typeface="Helvetica Neue"/>
                <a:sym typeface="Helvetica Neue"/>
              </a:rPr>
              <a:t>Ten por seguro que esta impresión se debe sobre todo a la falta por tu parte (por ahora) de técnicas de autoorganización robustas, sólidas y fiables. En los próximos párrafos, se presentarán algunas de estas técnicas que ayudan a avanzar con agilidad y eficacia.</a:t>
            </a: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r>
              <a:rPr lang="en-US" sz="2400" b="0" i="0" u="none" strike="noStrike" cap="none">
                <a:solidFill>
                  <a:schemeClr val="dk1"/>
                </a:solidFill>
                <a:latin typeface="Helvetica Neue"/>
                <a:ea typeface="Helvetica Neue"/>
                <a:cs typeface="Helvetica Neue"/>
                <a:sym typeface="Helvetica Neue"/>
              </a:rPr>
              <a:t>En las próximas diapositivas, se presentarán algunas técnicas que ayudan a avanzar con agilidad y efectividad.</a:t>
            </a:r>
            <a:endParaRPr sz="2400" b="0" i="0" u="none" strike="noStrike" cap="none">
              <a:solidFill>
                <a:schemeClr val="dk1"/>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29"/>
          <p:cNvSpPr txBox="1"/>
          <p:nvPr/>
        </p:nvSpPr>
        <p:spPr>
          <a:xfrm>
            <a:off x="1523999" y="2562880"/>
            <a:ext cx="16220661" cy="60016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2400" b="1" i="0" u="none" strike="noStrike" cap="none">
                <a:solidFill>
                  <a:srgbClr val="C00000"/>
                </a:solidFill>
                <a:latin typeface="Helvetica Neue"/>
                <a:ea typeface="Helvetica Neue"/>
                <a:cs typeface="Helvetica Neue"/>
                <a:sym typeface="Helvetica Neue"/>
              </a:rPr>
              <a:t>Planificar para tener un plan</a:t>
            </a:r>
            <a:endParaRPr sz="2400" b="1" i="0" u="none" strike="noStrike" cap="none">
              <a:solidFill>
                <a:srgbClr val="C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0" i="1"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es-ES" sz="2400" b="0" i="0" u="none" strike="noStrike" cap="none">
                <a:solidFill>
                  <a:schemeClr val="dk1"/>
                </a:solidFill>
                <a:latin typeface="Helvetica Neue"/>
                <a:ea typeface="Helvetica Neue"/>
                <a:cs typeface="Helvetica Neue"/>
                <a:sym typeface="Helvetica Neue"/>
              </a:rPr>
              <a:t>El primer truco para reducir esta sensación de presión se dirige a la oportunidad de programar, planificar y elaborar estrategias para la carga de trabajo. En otras palabras, quieres empezar a cortar las muchas piezas del elefante</a:t>
            </a:r>
            <a:r>
              <a:rPr lang="en-US" sz="2400" b="0" i="0" u="none" strike="noStrike" cap="none">
                <a:solidFill>
                  <a:schemeClr val="dk1"/>
                </a:solidFill>
                <a:latin typeface="Helvetica Neue"/>
                <a:ea typeface="Helvetica Neue"/>
                <a:cs typeface="Helvetica Neue"/>
                <a:sym typeface="Helvetica Neue"/>
              </a:rPr>
              <a:t>.</a:t>
            </a:r>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es-ES" sz="2400" b="0" i="0" u="none" strike="noStrike" cap="none">
                <a:solidFill>
                  <a:schemeClr val="dk1"/>
                </a:solidFill>
                <a:latin typeface="Helvetica Neue"/>
                <a:ea typeface="Helvetica Neue"/>
                <a:cs typeface="Helvetica Neue"/>
                <a:sym typeface="Helvetica Neue"/>
              </a:rPr>
              <a:t>Una vez que empiezas a percibir que demasiadas cosas se acumulan en tu agenda, ese es el momento en el que tienes que</a:t>
            </a:r>
            <a:r>
              <a:rPr lang="en-US" sz="2400" b="0" i="0" u="none" strike="noStrike" cap="none">
                <a:solidFill>
                  <a:schemeClr val="dk1"/>
                </a:solidFill>
                <a:latin typeface="Helvetica Neue"/>
                <a:ea typeface="Helvetica Neue"/>
                <a:cs typeface="Helvetica Neue"/>
                <a:sym typeface="Helvetica Neue"/>
              </a:rPr>
              <a:t>: </a:t>
            </a:r>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Helvetica Neue"/>
                <a:ea typeface="Helvetica Neue"/>
                <a:cs typeface="Helvetica Neue"/>
                <a:sym typeface="Helvetica Neue"/>
              </a:rPr>
              <a:t>	Respirar hondo y dedicar un momento para ti;</a:t>
            </a:r>
            <a:endParaRPr lang="en-GB"/>
          </a:p>
          <a:p>
            <a:pPr marL="0" marR="0" lvl="0" indent="0" algn="l" rtl="0">
              <a:lnSpc>
                <a:spcPct val="100000"/>
              </a:lnSpc>
              <a:spcBef>
                <a:spcPts val="0"/>
              </a:spcBef>
              <a:spcAft>
                <a:spcPts val="0"/>
              </a:spcAft>
              <a:buClr>
                <a:srgbClr val="000000"/>
              </a:buClr>
              <a:buSzPts val="2400"/>
              <a:buFont typeface="Arial"/>
              <a:buNone/>
            </a:pPr>
            <a:endParaRPr lang="en-GB" sz="24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Helvetica Neue"/>
                <a:ea typeface="Helvetica Neue"/>
                <a:cs typeface="Helvetica Neue"/>
                <a:sym typeface="Helvetica Neue"/>
              </a:rPr>
              <a:t>	</a:t>
            </a:r>
            <a:r>
              <a:rPr lang="es-ES" sz="2400">
                <a:solidFill>
                  <a:schemeClr val="dk1"/>
                </a:solidFill>
                <a:latin typeface="Helvetica Neue"/>
                <a:ea typeface="Helvetica Neue"/>
                <a:cs typeface="Helvetica Neue"/>
                <a:sym typeface="Helvetica Neue"/>
              </a:rPr>
              <a:t>Anotar todas las cosas pendientes por tu parte en forma de lista de tareas;</a:t>
            </a:r>
            <a:endParaRPr lang="en-GB"/>
          </a:p>
          <a:p>
            <a:pPr marL="0" marR="0" lvl="0" indent="0" algn="l" rtl="0">
              <a:lnSpc>
                <a:spcPct val="100000"/>
              </a:lnSpc>
              <a:spcBef>
                <a:spcPts val="0"/>
              </a:spcBef>
              <a:spcAft>
                <a:spcPts val="0"/>
              </a:spcAft>
              <a:buClr>
                <a:srgbClr val="000000"/>
              </a:buClr>
              <a:buSzPts val="2400"/>
              <a:buFont typeface="Arial"/>
              <a:buNone/>
            </a:pPr>
            <a:endParaRPr lang="en-GB" sz="24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Helvetica Neue"/>
                <a:ea typeface="Helvetica Neue"/>
                <a:cs typeface="Helvetica Neue"/>
                <a:sym typeface="Helvetica Neue"/>
              </a:rPr>
              <a:t>	</a:t>
            </a:r>
            <a:r>
              <a:rPr lang="es-ES" sz="2400" b="0" i="0" u="none" strike="noStrike" cap="none">
                <a:solidFill>
                  <a:schemeClr val="dk1"/>
                </a:solidFill>
                <a:latin typeface="Helvetica Neue"/>
                <a:ea typeface="Helvetica Neue"/>
                <a:cs typeface="Helvetica Neue"/>
                <a:sym typeface="Helvetica Neue"/>
              </a:rPr>
              <a:t>Repasar cada uno de los puntos de tu lista de acciones y desglosar un plan.</a:t>
            </a:r>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Helvetica Neue"/>
                <a:ea typeface="Helvetica Neue"/>
                <a:cs typeface="Helvetica Neue"/>
                <a:sym typeface="Helvetica Neue"/>
              </a:rPr>
              <a:t>Una vez que todo esté en orden, pronto empezarás a darte cuenta de que, efectivamente, las cosas son razonablemente manejables.</a:t>
            </a:r>
            <a:endParaRPr/>
          </a:p>
        </p:txBody>
      </p:sp>
      <p:sp>
        <p:nvSpPr>
          <p:cNvPr id="154" name="Google Shape;154;p29"/>
          <p:cNvSpPr/>
          <p:nvPr/>
        </p:nvSpPr>
        <p:spPr>
          <a:xfrm>
            <a:off x="1762646" y="5370286"/>
            <a:ext cx="545125" cy="508537"/>
          </a:xfrm>
          <a:prstGeom prst="ellipse">
            <a:avLst/>
          </a:prstGeom>
          <a:solidFill>
            <a:srgbClr val="F7CAAC"/>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b="0" i="0" u="none" strike="noStrike" cap="none">
                <a:solidFill>
                  <a:srgbClr val="002060"/>
                </a:solidFill>
                <a:latin typeface="Times New Roman"/>
                <a:ea typeface="Times New Roman"/>
                <a:cs typeface="Times New Roman"/>
                <a:sym typeface="Times New Roman"/>
              </a:rPr>
              <a:t>1</a:t>
            </a:r>
            <a:endParaRPr sz="3600" b="0" i="0" u="none" strike="noStrike" cap="none">
              <a:solidFill>
                <a:srgbClr val="002060"/>
              </a:solidFill>
              <a:latin typeface="Times New Roman"/>
              <a:ea typeface="Times New Roman"/>
              <a:cs typeface="Times New Roman"/>
              <a:sym typeface="Times New Roman"/>
            </a:endParaRPr>
          </a:p>
        </p:txBody>
      </p:sp>
      <p:sp>
        <p:nvSpPr>
          <p:cNvPr id="155" name="Google Shape;155;p29"/>
          <p:cNvSpPr/>
          <p:nvPr/>
        </p:nvSpPr>
        <p:spPr>
          <a:xfrm>
            <a:off x="1762646" y="6217461"/>
            <a:ext cx="545125" cy="508537"/>
          </a:xfrm>
          <a:prstGeom prst="ellipse">
            <a:avLst/>
          </a:prstGeom>
          <a:solidFill>
            <a:srgbClr val="F7CAAC"/>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b="0" i="0" u="none" strike="noStrike" cap="none">
                <a:solidFill>
                  <a:srgbClr val="002060"/>
                </a:solidFill>
                <a:latin typeface="Times New Roman"/>
                <a:ea typeface="Times New Roman"/>
                <a:cs typeface="Times New Roman"/>
                <a:sym typeface="Times New Roman"/>
              </a:rPr>
              <a:t>2</a:t>
            </a:r>
            <a:endParaRPr sz="3600" b="0" i="0" u="none" strike="noStrike" cap="none">
              <a:solidFill>
                <a:srgbClr val="002060"/>
              </a:solidFill>
              <a:latin typeface="Times New Roman"/>
              <a:ea typeface="Times New Roman"/>
              <a:cs typeface="Times New Roman"/>
              <a:sym typeface="Times New Roman"/>
            </a:endParaRPr>
          </a:p>
        </p:txBody>
      </p:sp>
      <p:sp>
        <p:nvSpPr>
          <p:cNvPr id="156" name="Google Shape;156;p29"/>
          <p:cNvSpPr/>
          <p:nvPr/>
        </p:nvSpPr>
        <p:spPr>
          <a:xfrm>
            <a:off x="1762646" y="7064635"/>
            <a:ext cx="545125" cy="508537"/>
          </a:xfrm>
          <a:prstGeom prst="ellipse">
            <a:avLst/>
          </a:prstGeom>
          <a:solidFill>
            <a:srgbClr val="F7CAAC"/>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b="0" i="0" u="none" strike="noStrike" cap="none">
                <a:solidFill>
                  <a:srgbClr val="002060"/>
                </a:solidFill>
                <a:latin typeface="Times New Roman"/>
                <a:ea typeface="Times New Roman"/>
                <a:cs typeface="Times New Roman"/>
                <a:sym typeface="Times New Roman"/>
              </a:rPr>
              <a:t>3</a:t>
            </a:r>
            <a:endParaRPr sz="3600" b="0" i="0" u="none" strike="noStrike" cap="none">
              <a:solidFill>
                <a:srgbClr val="002060"/>
              </a:solidFill>
              <a:latin typeface="Times New Roman"/>
              <a:ea typeface="Times New Roman"/>
              <a:cs typeface="Times New Roman"/>
              <a:sym typeface="Times New Roman"/>
            </a:endParaRPr>
          </a:p>
        </p:txBody>
      </p:sp>
      <p:sp>
        <p:nvSpPr>
          <p:cNvPr id="2" name="Google Shape;146;p4">
            <a:extLst>
              <a:ext uri="{FF2B5EF4-FFF2-40B4-BE49-F238E27FC236}">
                <a16:creationId xmlns:a16="http://schemas.microsoft.com/office/drawing/2014/main" id="{BCBCB5BD-1F08-9DB3-70F5-27DEDBAA1453}"/>
              </a:ext>
            </a:extLst>
          </p:cNvPr>
          <p:cNvSpPr txBox="1"/>
          <p:nvPr/>
        </p:nvSpPr>
        <p:spPr>
          <a:xfrm>
            <a:off x="1524000" y="1122717"/>
            <a:ext cx="11343861"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D00B24"/>
                </a:solidFill>
                <a:latin typeface="Arial"/>
                <a:ea typeface="Arial"/>
                <a:cs typeface="Arial"/>
                <a:sym typeface="Arial"/>
              </a:rPr>
              <a:t>1. El enfoque desglosado de la carga de trabajo para los trabajadores híbridos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30"/>
          <p:cNvSpPr txBox="1"/>
          <p:nvPr/>
        </p:nvSpPr>
        <p:spPr>
          <a:xfrm>
            <a:off x="1524000" y="2562880"/>
            <a:ext cx="156464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C00000"/>
                </a:solidFill>
                <a:latin typeface="Helvetica Neue"/>
                <a:ea typeface="Helvetica Neue"/>
                <a:cs typeface="Helvetica Neue"/>
                <a:sym typeface="Helvetica Neue"/>
              </a:rPr>
              <a:t>Establecer paquetes de trabajo que permitan gestionar mejor la carga de trabajo</a:t>
            </a:r>
            <a:endParaRPr sz="2400" b="1" i="0" u="none" strike="noStrike" cap="none">
              <a:solidFill>
                <a:srgbClr val="C00000"/>
              </a:solidFill>
              <a:latin typeface="Helvetica Neue"/>
              <a:ea typeface="Helvetica Neue"/>
              <a:cs typeface="Helvetica Neue"/>
              <a:sym typeface="Helvetica Neue"/>
            </a:endParaRPr>
          </a:p>
        </p:txBody>
      </p:sp>
      <p:graphicFrame>
        <p:nvGraphicFramePr>
          <p:cNvPr id="163" name="Google Shape;163;p30"/>
          <p:cNvGraphicFramePr/>
          <p:nvPr>
            <p:extLst>
              <p:ext uri="{D42A27DB-BD31-4B8C-83A1-F6EECF244321}">
                <p14:modId xmlns:p14="http://schemas.microsoft.com/office/powerpoint/2010/main" val="4161392483"/>
              </p:ext>
            </p:extLst>
          </p:nvPr>
        </p:nvGraphicFramePr>
        <p:xfrm>
          <a:off x="1625600" y="3024504"/>
          <a:ext cx="14199000" cy="5465830"/>
        </p:xfrm>
        <a:graphic>
          <a:graphicData uri="http://schemas.openxmlformats.org/drawingml/2006/table">
            <a:tbl>
              <a:tblPr firstRow="1" bandRow="1">
                <a:noFill/>
                <a:tableStyleId>{407FDD30-2220-434C-AC66-AC2C10388D88}</a:tableStyleId>
              </a:tblPr>
              <a:tblGrid>
                <a:gridCol w="1642850">
                  <a:extLst>
                    <a:ext uri="{9D8B030D-6E8A-4147-A177-3AD203B41FA5}">
                      <a16:colId xmlns:a16="http://schemas.microsoft.com/office/drawing/2014/main" val="20000"/>
                    </a:ext>
                  </a:extLst>
                </a:gridCol>
                <a:gridCol w="208300">
                  <a:extLst>
                    <a:ext uri="{9D8B030D-6E8A-4147-A177-3AD203B41FA5}">
                      <a16:colId xmlns:a16="http://schemas.microsoft.com/office/drawing/2014/main" val="20001"/>
                    </a:ext>
                  </a:extLst>
                </a:gridCol>
                <a:gridCol w="3415375">
                  <a:extLst>
                    <a:ext uri="{9D8B030D-6E8A-4147-A177-3AD203B41FA5}">
                      <a16:colId xmlns:a16="http://schemas.microsoft.com/office/drawing/2014/main" val="20002"/>
                    </a:ext>
                  </a:extLst>
                </a:gridCol>
                <a:gridCol w="279975">
                  <a:extLst>
                    <a:ext uri="{9D8B030D-6E8A-4147-A177-3AD203B41FA5}">
                      <a16:colId xmlns:a16="http://schemas.microsoft.com/office/drawing/2014/main" val="20003"/>
                    </a:ext>
                  </a:extLst>
                </a:gridCol>
                <a:gridCol w="432625">
                  <a:extLst>
                    <a:ext uri="{9D8B030D-6E8A-4147-A177-3AD203B41FA5}">
                      <a16:colId xmlns:a16="http://schemas.microsoft.com/office/drawing/2014/main" val="20004"/>
                    </a:ext>
                  </a:extLst>
                </a:gridCol>
                <a:gridCol w="432625">
                  <a:extLst>
                    <a:ext uri="{9D8B030D-6E8A-4147-A177-3AD203B41FA5}">
                      <a16:colId xmlns:a16="http://schemas.microsoft.com/office/drawing/2014/main" val="20005"/>
                    </a:ext>
                  </a:extLst>
                </a:gridCol>
                <a:gridCol w="432625">
                  <a:extLst>
                    <a:ext uri="{9D8B030D-6E8A-4147-A177-3AD203B41FA5}">
                      <a16:colId xmlns:a16="http://schemas.microsoft.com/office/drawing/2014/main" val="20006"/>
                    </a:ext>
                  </a:extLst>
                </a:gridCol>
                <a:gridCol w="432625">
                  <a:extLst>
                    <a:ext uri="{9D8B030D-6E8A-4147-A177-3AD203B41FA5}">
                      <a16:colId xmlns:a16="http://schemas.microsoft.com/office/drawing/2014/main" val="20007"/>
                    </a:ext>
                  </a:extLst>
                </a:gridCol>
                <a:gridCol w="432625">
                  <a:extLst>
                    <a:ext uri="{9D8B030D-6E8A-4147-A177-3AD203B41FA5}">
                      <a16:colId xmlns:a16="http://schemas.microsoft.com/office/drawing/2014/main" val="20008"/>
                    </a:ext>
                  </a:extLst>
                </a:gridCol>
                <a:gridCol w="432625">
                  <a:extLst>
                    <a:ext uri="{9D8B030D-6E8A-4147-A177-3AD203B41FA5}">
                      <a16:colId xmlns:a16="http://schemas.microsoft.com/office/drawing/2014/main" val="20009"/>
                    </a:ext>
                  </a:extLst>
                </a:gridCol>
                <a:gridCol w="432625">
                  <a:extLst>
                    <a:ext uri="{9D8B030D-6E8A-4147-A177-3AD203B41FA5}">
                      <a16:colId xmlns:a16="http://schemas.microsoft.com/office/drawing/2014/main" val="20010"/>
                    </a:ext>
                  </a:extLst>
                </a:gridCol>
                <a:gridCol w="432625">
                  <a:extLst>
                    <a:ext uri="{9D8B030D-6E8A-4147-A177-3AD203B41FA5}">
                      <a16:colId xmlns:a16="http://schemas.microsoft.com/office/drawing/2014/main" val="20011"/>
                    </a:ext>
                  </a:extLst>
                </a:gridCol>
                <a:gridCol w="432625">
                  <a:extLst>
                    <a:ext uri="{9D8B030D-6E8A-4147-A177-3AD203B41FA5}">
                      <a16:colId xmlns:a16="http://schemas.microsoft.com/office/drawing/2014/main" val="20012"/>
                    </a:ext>
                  </a:extLst>
                </a:gridCol>
                <a:gridCol w="432625">
                  <a:extLst>
                    <a:ext uri="{9D8B030D-6E8A-4147-A177-3AD203B41FA5}">
                      <a16:colId xmlns:a16="http://schemas.microsoft.com/office/drawing/2014/main" val="20013"/>
                    </a:ext>
                  </a:extLst>
                </a:gridCol>
                <a:gridCol w="432625">
                  <a:extLst>
                    <a:ext uri="{9D8B030D-6E8A-4147-A177-3AD203B41FA5}">
                      <a16:colId xmlns:a16="http://schemas.microsoft.com/office/drawing/2014/main" val="20014"/>
                    </a:ext>
                  </a:extLst>
                </a:gridCol>
                <a:gridCol w="432625">
                  <a:extLst>
                    <a:ext uri="{9D8B030D-6E8A-4147-A177-3AD203B41FA5}">
                      <a16:colId xmlns:a16="http://schemas.microsoft.com/office/drawing/2014/main" val="20015"/>
                    </a:ext>
                  </a:extLst>
                </a:gridCol>
                <a:gridCol w="432625">
                  <a:extLst>
                    <a:ext uri="{9D8B030D-6E8A-4147-A177-3AD203B41FA5}">
                      <a16:colId xmlns:a16="http://schemas.microsoft.com/office/drawing/2014/main" val="20016"/>
                    </a:ext>
                  </a:extLst>
                </a:gridCol>
                <a:gridCol w="432625">
                  <a:extLst>
                    <a:ext uri="{9D8B030D-6E8A-4147-A177-3AD203B41FA5}">
                      <a16:colId xmlns:a16="http://schemas.microsoft.com/office/drawing/2014/main" val="20017"/>
                    </a:ext>
                  </a:extLst>
                </a:gridCol>
                <a:gridCol w="432625">
                  <a:extLst>
                    <a:ext uri="{9D8B030D-6E8A-4147-A177-3AD203B41FA5}">
                      <a16:colId xmlns:a16="http://schemas.microsoft.com/office/drawing/2014/main" val="20018"/>
                    </a:ext>
                  </a:extLst>
                </a:gridCol>
                <a:gridCol w="432625">
                  <a:extLst>
                    <a:ext uri="{9D8B030D-6E8A-4147-A177-3AD203B41FA5}">
                      <a16:colId xmlns:a16="http://schemas.microsoft.com/office/drawing/2014/main" val="20019"/>
                    </a:ext>
                  </a:extLst>
                </a:gridCol>
                <a:gridCol w="432625">
                  <a:extLst>
                    <a:ext uri="{9D8B030D-6E8A-4147-A177-3AD203B41FA5}">
                      <a16:colId xmlns:a16="http://schemas.microsoft.com/office/drawing/2014/main" val="20020"/>
                    </a:ext>
                  </a:extLst>
                </a:gridCol>
                <a:gridCol w="432625">
                  <a:extLst>
                    <a:ext uri="{9D8B030D-6E8A-4147-A177-3AD203B41FA5}">
                      <a16:colId xmlns:a16="http://schemas.microsoft.com/office/drawing/2014/main" val="20021"/>
                    </a:ext>
                  </a:extLst>
                </a:gridCol>
                <a:gridCol w="432625">
                  <a:extLst>
                    <a:ext uri="{9D8B030D-6E8A-4147-A177-3AD203B41FA5}">
                      <a16:colId xmlns:a16="http://schemas.microsoft.com/office/drawing/2014/main" val="20022"/>
                    </a:ext>
                  </a:extLst>
                </a:gridCol>
                <a:gridCol w="432625">
                  <a:extLst>
                    <a:ext uri="{9D8B030D-6E8A-4147-A177-3AD203B41FA5}">
                      <a16:colId xmlns:a16="http://schemas.microsoft.com/office/drawing/2014/main" val="20023"/>
                    </a:ext>
                  </a:extLst>
                </a:gridCol>
              </a:tblGrid>
              <a:tr h="380550">
                <a:tc>
                  <a:txBody>
                    <a:bodyPr/>
                    <a:lstStyle/>
                    <a:p>
                      <a:pPr marL="0" marR="0" lvl="0" indent="0" algn="ctr" rtl="0">
                        <a:lnSpc>
                          <a:spcPct val="100000"/>
                        </a:lnSpc>
                        <a:spcBef>
                          <a:spcPts val="0"/>
                        </a:spcBef>
                        <a:spcAft>
                          <a:spcPts val="0"/>
                        </a:spcAft>
                        <a:buNone/>
                      </a:pPr>
                      <a:r>
                        <a:rPr lang="en-US" sz="1200" u="none" strike="noStrike" cap="none">
                          <a:latin typeface="Helvetica Neue"/>
                          <a:ea typeface="Helvetica Neue"/>
                          <a:cs typeface="Helvetica Neue"/>
                          <a:sym typeface="Helvetica Neue"/>
                        </a:rPr>
                        <a:t>Paquete de Trabajo</a:t>
                      </a:r>
                      <a:endParaRPr sz="1200" u="none" strike="noStrike" cap="none">
                        <a:latin typeface="Helvetica Neue"/>
                        <a:ea typeface="Helvetica Neue"/>
                        <a:cs typeface="Helvetica Neue"/>
                        <a:sym typeface="Helvetica Neue"/>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rowSpan="21">
                  <a:txBody>
                    <a:bodyPr/>
                    <a:lstStyle/>
                    <a:p>
                      <a:pPr marL="0" marR="0" lvl="0" indent="0" algn="l" rtl="0">
                        <a:lnSpc>
                          <a:spcPct val="100000"/>
                        </a:lnSpc>
                        <a:spcBef>
                          <a:spcPts val="0"/>
                        </a:spcBef>
                        <a:spcAft>
                          <a:spcPts val="0"/>
                        </a:spcAft>
                        <a:buNone/>
                      </a:pPr>
                      <a:endParaRPr sz="6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u="none" strike="noStrike" cap="none">
                          <a:latin typeface="Helvetica Neue"/>
                          <a:ea typeface="Helvetica Neue"/>
                          <a:cs typeface="Helvetica Neue"/>
                          <a:sym typeface="Helvetica Neue"/>
                        </a:rPr>
                        <a:t>Acción</a:t>
                      </a:r>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rowSpan="21">
                  <a:txBody>
                    <a:bodyPr/>
                    <a:lstStyle/>
                    <a:p>
                      <a:pPr marL="0" marR="0" lvl="0" indent="0" algn="l" rtl="0">
                        <a:lnSpc>
                          <a:spcPct val="100000"/>
                        </a:lnSpc>
                        <a:spcBef>
                          <a:spcPts val="0"/>
                        </a:spcBef>
                        <a:spcAft>
                          <a:spcPts val="0"/>
                        </a:spcAft>
                        <a:buNone/>
                      </a:pPr>
                      <a:endParaRPr sz="1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u="none" strike="noStrike" cap="none">
                          <a:latin typeface="Helvetica Neue"/>
                          <a:ea typeface="Helvetica Neue"/>
                          <a:cs typeface="Helvetica Neue"/>
                          <a:sym typeface="Helvetica Neue"/>
                        </a:rPr>
                        <a:t>1</a:t>
                      </a:r>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200" u="none" strike="noStrike" cap="none">
                          <a:latin typeface="Helvetica Neue"/>
                          <a:ea typeface="Helvetica Neue"/>
                          <a:cs typeface="Helvetica Neue"/>
                          <a:sym typeface="Helvetica Neue"/>
                        </a:rPr>
                        <a:t>2</a:t>
                      </a:r>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200" u="none" strike="noStrike" cap="none">
                          <a:latin typeface="Helvetica Neue"/>
                          <a:ea typeface="Helvetica Neue"/>
                          <a:cs typeface="Helvetica Neue"/>
                          <a:sym typeface="Helvetica Neue"/>
                        </a:rPr>
                        <a:t>3</a:t>
                      </a:r>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200" u="none" strike="noStrike" cap="none">
                          <a:latin typeface="Helvetica Neue"/>
                          <a:ea typeface="Helvetica Neue"/>
                          <a:cs typeface="Helvetica Neue"/>
                          <a:sym typeface="Helvetica Neue"/>
                        </a:rPr>
                        <a:t>4</a:t>
                      </a:r>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200" u="none" strike="noStrike" cap="none">
                          <a:latin typeface="Helvetica Neue"/>
                          <a:ea typeface="Helvetica Neue"/>
                          <a:cs typeface="Helvetica Neue"/>
                          <a:sym typeface="Helvetica Neue"/>
                        </a:rPr>
                        <a:t>5</a:t>
                      </a:r>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200" u="none" strike="noStrike" cap="none">
                          <a:latin typeface="Helvetica Neue"/>
                          <a:ea typeface="Helvetica Neue"/>
                          <a:cs typeface="Helvetica Neue"/>
                          <a:sym typeface="Helvetica Neue"/>
                        </a:rPr>
                        <a:t>6</a:t>
                      </a:r>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200" u="none" strike="noStrike" cap="none">
                          <a:latin typeface="Helvetica Neue"/>
                          <a:ea typeface="Helvetica Neue"/>
                          <a:cs typeface="Helvetica Neue"/>
                          <a:sym typeface="Helvetica Neue"/>
                        </a:rPr>
                        <a:t>7</a:t>
                      </a:r>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200" u="none" strike="noStrike" cap="none">
                          <a:latin typeface="Helvetica Neue"/>
                          <a:ea typeface="Helvetica Neue"/>
                          <a:cs typeface="Helvetica Neue"/>
                          <a:sym typeface="Helvetica Neue"/>
                        </a:rPr>
                        <a:t>8</a:t>
                      </a:r>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200" u="none" strike="noStrike" cap="none">
                          <a:latin typeface="Helvetica Neue"/>
                          <a:ea typeface="Helvetica Neue"/>
                          <a:cs typeface="Helvetica Neue"/>
                          <a:sym typeface="Helvetica Neue"/>
                        </a:rPr>
                        <a:t>9</a:t>
                      </a:r>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200" u="none" strike="noStrike" cap="none">
                          <a:latin typeface="Helvetica Neue"/>
                          <a:ea typeface="Helvetica Neue"/>
                          <a:cs typeface="Helvetica Neue"/>
                          <a:sym typeface="Helvetica Neue"/>
                        </a:rPr>
                        <a:t>10</a:t>
                      </a:r>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200" u="none" strike="noStrike" cap="none">
                          <a:latin typeface="Helvetica Neue"/>
                          <a:ea typeface="Helvetica Neue"/>
                          <a:cs typeface="Helvetica Neue"/>
                          <a:sym typeface="Helvetica Neue"/>
                        </a:rPr>
                        <a:t>11</a:t>
                      </a:r>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200" u="none" strike="noStrike" cap="none">
                          <a:latin typeface="Helvetica Neue"/>
                          <a:ea typeface="Helvetica Neue"/>
                          <a:cs typeface="Helvetica Neue"/>
                          <a:sym typeface="Helvetica Neue"/>
                        </a:rPr>
                        <a:t>12</a:t>
                      </a:r>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200" u="none" strike="noStrike" cap="none">
                          <a:latin typeface="Helvetica Neue"/>
                          <a:ea typeface="Helvetica Neue"/>
                          <a:cs typeface="Helvetica Neue"/>
                          <a:sym typeface="Helvetica Neue"/>
                        </a:rPr>
                        <a:t>13</a:t>
                      </a:r>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200" u="none" strike="noStrike" cap="none">
                          <a:latin typeface="Helvetica Neue"/>
                          <a:ea typeface="Helvetica Neue"/>
                          <a:cs typeface="Helvetica Neue"/>
                          <a:sym typeface="Helvetica Neue"/>
                        </a:rPr>
                        <a:t>14</a:t>
                      </a:r>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200" u="none" strike="noStrike" cap="none">
                          <a:latin typeface="Helvetica Neue"/>
                          <a:ea typeface="Helvetica Neue"/>
                          <a:cs typeface="Helvetica Neue"/>
                          <a:sym typeface="Helvetica Neue"/>
                        </a:rPr>
                        <a:t>15</a:t>
                      </a:r>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200" u="none" strike="noStrike" cap="none">
                          <a:latin typeface="Helvetica Neue"/>
                          <a:ea typeface="Helvetica Neue"/>
                          <a:cs typeface="Helvetica Neue"/>
                          <a:sym typeface="Helvetica Neue"/>
                        </a:rPr>
                        <a:t>16</a:t>
                      </a:r>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200" u="none" strike="noStrike" cap="none">
                          <a:latin typeface="Helvetica Neue"/>
                          <a:ea typeface="Helvetica Neue"/>
                          <a:cs typeface="Helvetica Neue"/>
                          <a:sym typeface="Helvetica Neue"/>
                        </a:rPr>
                        <a:t>17</a:t>
                      </a:r>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200" u="none" strike="noStrike" cap="none">
                          <a:latin typeface="Helvetica Neue"/>
                          <a:ea typeface="Helvetica Neue"/>
                          <a:cs typeface="Helvetica Neue"/>
                          <a:sym typeface="Helvetica Neue"/>
                        </a:rPr>
                        <a:t>18</a:t>
                      </a:r>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200" u="none" strike="noStrike" cap="none">
                          <a:latin typeface="Helvetica Neue"/>
                          <a:ea typeface="Helvetica Neue"/>
                          <a:cs typeface="Helvetica Neue"/>
                          <a:sym typeface="Helvetica Neue"/>
                        </a:rPr>
                        <a:t>19</a:t>
                      </a:r>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200" u="none" strike="noStrike" cap="none">
                          <a:latin typeface="Helvetica Neue"/>
                          <a:ea typeface="Helvetica Neue"/>
                          <a:cs typeface="Helvetica Neue"/>
                          <a:sym typeface="Helvetica Neue"/>
                        </a:rPr>
                        <a:t>20</a:t>
                      </a:r>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None/>
                      </a:pPr>
                      <a:endParaRPr sz="1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en-US"/>
                    </a:p>
                  </a:txBody>
                  <a:tcPr/>
                </a:tc>
                <a:tc>
                  <a:txBody>
                    <a:bodyPr/>
                    <a:lstStyle/>
                    <a:p>
                      <a:pPr marL="0" marR="0" lvl="0" indent="0" algn="l" rtl="0">
                        <a:lnSpc>
                          <a:spcPct val="100000"/>
                        </a:lnSpc>
                        <a:spcBef>
                          <a:spcPts val="0"/>
                        </a:spcBef>
                        <a:spcAft>
                          <a:spcPts val="0"/>
                        </a:spcAft>
                        <a:buNone/>
                      </a:pPr>
                      <a:endParaRPr sz="1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en-US"/>
                    </a:p>
                  </a:txBody>
                  <a:tcPr/>
                </a:tc>
                <a:tc gridSpan="20">
                  <a:txBody>
                    <a:bodyPr/>
                    <a:lstStyle/>
                    <a:p>
                      <a:pPr marL="0" marR="0" lvl="0" indent="0" algn="l" rtl="0">
                        <a:lnSpc>
                          <a:spcPct val="100000"/>
                        </a:lnSpc>
                        <a:spcBef>
                          <a:spcPts val="0"/>
                        </a:spcBef>
                        <a:spcAft>
                          <a:spcPts val="0"/>
                        </a:spcAft>
                        <a:buNone/>
                      </a:pPr>
                      <a:endParaRPr sz="1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47725">
                <a:tc rowSpan="4">
                  <a:txBody>
                    <a:bodyPr/>
                    <a:lstStyle/>
                    <a:p>
                      <a:pPr marL="0" marR="0" lvl="0" indent="0" algn="l" rtl="0">
                        <a:lnSpc>
                          <a:spcPct val="100000"/>
                        </a:lnSpc>
                        <a:spcBef>
                          <a:spcPts val="0"/>
                        </a:spcBef>
                        <a:spcAft>
                          <a:spcPts val="0"/>
                        </a:spcAft>
                        <a:buNone/>
                      </a:pPr>
                      <a:r>
                        <a:rPr lang="es-ES" sz="1200" u="none" strike="noStrike" cap="none">
                          <a:solidFill>
                            <a:schemeClr val="lt1"/>
                          </a:solidFill>
                          <a:latin typeface="Helvetica Neue"/>
                          <a:ea typeface="Helvetica Neue"/>
                          <a:cs typeface="Helvetica Neue"/>
                          <a:sym typeface="Helvetica Neue"/>
                        </a:rPr>
                        <a:t>PAQUETE DE TRABAJO </a:t>
                      </a:r>
                      <a:r>
                        <a:rPr lang="en-US" sz="1200" u="none" strike="noStrike" cap="none">
                          <a:solidFill>
                            <a:schemeClr val="lt1"/>
                          </a:solidFill>
                          <a:latin typeface="Helvetica Neue"/>
                          <a:ea typeface="Helvetica Neue"/>
                          <a:cs typeface="Helvetica Neue"/>
                          <a:sym typeface="Helvetica Neue"/>
                        </a:rPr>
                        <a:t>1</a:t>
                      </a:r>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7CAAC"/>
                    </a:solidFill>
                  </a:tcPr>
                </a:tc>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100" u="none" strike="noStrike" cap="none">
                          <a:latin typeface="Helvetica Neue"/>
                          <a:ea typeface="Helvetica Neue"/>
                          <a:cs typeface="Helvetica Neue"/>
                          <a:sym typeface="Helvetica Neue"/>
                        </a:rPr>
                        <a:t>Actividad 1.1 ___</a:t>
                      </a:r>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en-US"/>
                    </a:p>
                  </a:txBody>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7CAAC"/>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47725">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100" u="none" strike="noStrike" cap="none">
                          <a:latin typeface="Helvetica Neue"/>
                          <a:ea typeface="Helvetica Neue"/>
                          <a:cs typeface="Helvetica Neue"/>
                          <a:sym typeface="Helvetica Neue"/>
                        </a:rPr>
                        <a:t>Actividad 1.2 ___</a:t>
                      </a:r>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en-US"/>
                    </a:p>
                  </a:txBody>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7CAAC"/>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7CAAC"/>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47725">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100" u="none" strike="noStrike" cap="none">
                          <a:latin typeface="Helvetica Neue"/>
                          <a:ea typeface="Helvetica Neue"/>
                          <a:cs typeface="Helvetica Neue"/>
                          <a:sym typeface="Helvetica Neue"/>
                        </a:rPr>
                        <a:t>Actividad 1.3 ___</a:t>
                      </a:r>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en-US"/>
                    </a:p>
                  </a:txBody>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7CAAC"/>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7CAAC"/>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7CAAC"/>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7CAAC"/>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47725">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100" u="none" strike="noStrike" cap="none">
                          <a:latin typeface="Helvetica Neue"/>
                          <a:ea typeface="Helvetica Neue"/>
                          <a:cs typeface="Helvetica Neue"/>
                          <a:sym typeface="Helvetica Neue"/>
                        </a:rPr>
                        <a:t>Actividad 1.4 ___</a:t>
                      </a:r>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en-US"/>
                    </a:p>
                  </a:txBody>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7CAAC"/>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7CAAC"/>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7CAAC"/>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7CAAC"/>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62300">
                <a:tc>
                  <a:txBody>
                    <a:bodyPr/>
                    <a:lstStyle/>
                    <a:p>
                      <a:pPr marL="0" marR="0" lvl="0" indent="0" algn="l" rtl="0">
                        <a:lnSpc>
                          <a:spcPct val="100000"/>
                        </a:lnSpc>
                        <a:spcBef>
                          <a:spcPts val="0"/>
                        </a:spcBef>
                        <a:spcAft>
                          <a:spcPts val="0"/>
                        </a:spcAft>
                        <a:buNone/>
                      </a:pPr>
                      <a:endParaRPr sz="1200" u="none" strike="noStrike" cap="none">
                        <a:solidFill>
                          <a:schemeClr val="lt1"/>
                        </a:solidFill>
                        <a:latin typeface="Helvetica Neue"/>
                        <a:ea typeface="Helvetica Neue"/>
                        <a:cs typeface="Helvetica Neue"/>
                        <a:sym typeface="Helvetica Neue"/>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en-US"/>
                    </a:p>
                  </a:txBody>
                  <a:tcPr/>
                </a:tc>
                <a:tc>
                  <a:txBody>
                    <a:bodyPr/>
                    <a:lstStyle/>
                    <a:p>
                      <a:pPr marL="0" marR="0" lvl="0" indent="0" algn="l" rtl="0">
                        <a:lnSpc>
                          <a:spcPct val="100000"/>
                        </a:lnSpc>
                        <a:spcBef>
                          <a:spcPts val="0"/>
                        </a:spcBef>
                        <a:spcAft>
                          <a:spcPts val="0"/>
                        </a:spcAft>
                        <a:buNone/>
                      </a:pPr>
                      <a:endParaRPr sz="11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en-US"/>
                    </a:p>
                  </a:txBody>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47725">
                <a:tc rowSpan="3">
                  <a:txBody>
                    <a:bodyPr/>
                    <a:lstStyle/>
                    <a:p>
                      <a:pPr marL="0" marR="0" lvl="0" indent="0" algn="l" rtl="0">
                        <a:lnSpc>
                          <a:spcPct val="100000"/>
                        </a:lnSpc>
                        <a:spcBef>
                          <a:spcPts val="0"/>
                        </a:spcBef>
                        <a:spcAft>
                          <a:spcPts val="0"/>
                        </a:spcAft>
                        <a:buNone/>
                      </a:pPr>
                      <a:r>
                        <a:rPr lang="es-ES" sz="1200" u="none" strike="noStrike" cap="none">
                          <a:solidFill>
                            <a:schemeClr val="lt1"/>
                          </a:solidFill>
                          <a:latin typeface="Helvetica Neue"/>
                          <a:ea typeface="Helvetica Neue"/>
                          <a:cs typeface="Helvetica Neue"/>
                          <a:sym typeface="Helvetica Neue"/>
                        </a:rPr>
                        <a:t>PAQUETE DE TRABAJO </a:t>
                      </a:r>
                      <a:r>
                        <a:rPr lang="en-US" sz="1200" u="none" strike="noStrike" cap="none">
                          <a:solidFill>
                            <a:schemeClr val="lt1"/>
                          </a:solidFill>
                          <a:latin typeface="Helvetica Neue"/>
                          <a:ea typeface="Helvetica Neue"/>
                          <a:cs typeface="Helvetica Neue"/>
                          <a:sym typeface="Helvetica Neue"/>
                        </a:rPr>
                        <a:t>2</a:t>
                      </a:r>
                      <a:endParaRPr sz="1200" u="none" strike="noStrike" cap="none">
                        <a:solidFill>
                          <a:schemeClr val="lt1"/>
                        </a:solidFill>
                        <a:latin typeface="Helvetica Neue"/>
                        <a:ea typeface="Helvetica Neue"/>
                        <a:cs typeface="Helvetica Neue"/>
                        <a:sym typeface="Helvetica Neue"/>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4B081"/>
                    </a:solidFill>
                  </a:tcPr>
                </a:tc>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100" u="none" strike="noStrike" cap="none">
                          <a:latin typeface="Helvetica Neue"/>
                          <a:ea typeface="Helvetica Neue"/>
                          <a:cs typeface="Helvetica Neue"/>
                          <a:sym typeface="Helvetica Neue"/>
                        </a:rPr>
                        <a:t>Actividad 2.1 ___</a:t>
                      </a:r>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en-US"/>
                    </a:p>
                  </a:txBody>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4B08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4B08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4B08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4B08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247725">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100" u="none" strike="noStrike" cap="none">
                          <a:latin typeface="Helvetica Neue"/>
                          <a:ea typeface="Helvetica Neue"/>
                          <a:cs typeface="Helvetica Neue"/>
                          <a:sym typeface="Helvetica Neue"/>
                        </a:rPr>
                        <a:t>Actividad 2.2 ___</a:t>
                      </a:r>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en-US"/>
                    </a:p>
                  </a:txBody>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4B08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4B08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4B08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4B08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247725">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100" u="none" strike="noStrike" cap="none">
                          <a:latin typeface="Helvetica Neue"/>
                          <a:ea typeface="Helvetica Neue"/>
                          <a:cs typeface="Helvetica Neue"/>
                          <a:sym typeface="Helvetica Neue"/>
                        </a:rPr>
                        <a:t>Actividad 2.3 ___</a:t>
                      </a:r>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en-US"/>
                    </a:p>
                  </a:txBody>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4B08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4B08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4B08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4B08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262300">
                <a:tc>
                  <a:txBody>
                    <a:bodyPr/>
                    <a:lstStyle/>
                    <a:p>
                      <a:pPr marL="0" marR="0" lvl="0" indent="0" algn="l" rtl="0">
                        <a:lnSpc>
                          <a:spcPct val="100000"/>
                        </a:lnSpc>
                        <a:spcBef>
                          <a:spcPts val="0"/>
                        </a:spcBef>
                        <a:spcAft>
                          <a:spcPts val="0"/>
                        </a:spcAft>
                        <a:buNone/>
                      </a:pPr>
                      <a:endParaRPr sz="1200" u="none" strike="noStrike" cap="none">
                        <a:solidFill>
                          <a:schemeClr val="lt1"/>
                        </a:solidFill>
                        <a:latin typeface="Helvetica Neue"/>
                        <a:ea typeface="Helvetica Neue"/>
                        <a:cs typeface="Helvetica Neue"/>
                        <a:sym typeface="Helvetica Neue"/>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en-US"/>
                    </a:p>
                  </a:txBody>
                  <a:tcPr/>
                </a:tc>
                <a:tc>
                  <a:txBody>
                    <a:bodyPr/>
                    <a:lstStyle/>
                    <a:p>
                      <a:pPr marL="0" marR="0" lvl="0" indent="0" algn="l" rtl="0">
                        <a:lnSpc>
                          <a:spcPct val="100000"/>
                        </a:lnSpc>
                        <a:spcBef>
                          <a:spcPts val="0"/>
                        </a:spcBef>
                        <a:spcAft>
                          <a:spcPts val="0"/>
                        </a:spcAft>
                        <a:buNone/>
                      </a:pPr>
                      <a:endParaRPr sz="11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en-US"/>
                    </a:p>
                  </a:txBody>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247725">
                <a:tc rowSpan="6">
                  <a:txBody>
                    <a:bodyPr/>
                    <a:lstStyle/>
                    <a:p>
                      <a:pPr marL="0" marR="0" lvl="0" indent="0" algn="l" rtl="0">
                        <a:lnSpc>
                          <a:spcPct val="100000"/>
                        </a:lnSpc>
                        <a:spcBef>
                          <a:spcPts val="0"/>
                        </a:spcBef>
                        <a:spcAft>
                          <a:spcPts val="0"/>
                        </a:spcAft>
                        <a:buNone/>
                      </a:pPr>
                      <a:r>
                        <a:rPr lang="es-ES" sz="1200" u="none" strike="noStrike" cap="none">
                          <a:solidFill>
                            <a:schemeClr val="lt1"/>
                          </a:solidFill>
                          <a:latin typeface="Helvetica Neue"/>
                          <a:ea typeface="Helvetica Neue"/>
                          <a:cs typeface="Helvetica Neue"/>
                          <a:sym typeface="Helvetica Neue"/>
                        </a:rPr>
                        <a:t>PAQUETE DE TRABAJO </a:t>
                      </a:r>
                      <a:r>
                        <a:rPr lang="en-US" sz="1200" u="none" strike="noStrike" cap="none">
                          <a:solidFill>
                            <a:schemeClr val="lt1"/>
                          </a:solidFill>
                          <a:latin typeface="Helvetica Neue"/>
                          <a:ea typeface="Helvetica Neue"/>
                          <a:cs typeface="Helvetica Neue"/>
                          <a:sym typeface="Helvetica Neue"/>
                        </a:rPr>
                        <a:t>3</a:t>
                      </a:r>
                      <a:endParaRPr sz="1200" u="none" strike="noStrike" cap="none">
                        <a:solidFill>
                          <a:schemeClr val="lt1"/>
                        </a:solidFill>
                        <a:latin typeface="Helvetica Neue"/>
                        <a:ea typeface="Helvetica Neue"/>
                        <a:cs typeface="Helvetica Neue"/>
                        <a:sym typeface="Helvetica Neue"/>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C55A11"/>
                    </a:solidFill>
                  </a:tcPr>
                </a:tc>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100" u="none" strike="noStrike" cap="none">
                          <a:latin typeface="Helvetica Neue"/>
                          <a:ea typeface="Helvetica Neue"/>
                          <a:cs typeface="Helvetica Neue"/>
                          <a:sym typeface="Helvetica Neue"/>
                        </a:rPr>
                        <a:t>Actividad 3.1 ___</a:t>
                      </a:r>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en-US"/>
                    </a:p>
                  </a:txBody>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C55A1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247725">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100" u="none" strike="noStrike" cap="none">
                          <a:latin typeface="Helvetica Neue"/>
                          <a:ea typeface="Helvetica Neue"/>
                          <a:cs typeface="Helvetica Neue"/>
                          <a:sym typeface="Helvetica Neue"/>
                        </a:rPr>
                        <a:t>Actividad 3.2 ___</a:t>
                      </a:r>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en-US"/>
                    </a:p>
                  </a:txBody>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C55A1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C55A1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247725">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100" u="none" strike="noStrike" cap="none">
                          <a:latin typeface="Helvetica Neue"/>
                          <a:ea typeface="Helvetica Neue"/>
                          <a:cs typeface="Helvetica Neue"/>
                          <a:sym typeface="Helvetica Neue"/>
                        </a:rPr>
                        <a:t>Actividad 3.3 ___</a:t>
                      </a:r>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en-US"/>
                    </a:p>
                  </a:txBody>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C55A1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C55A1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247725">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100" u="none" strike="noStrike" cap="none">
                          <a:latin typeface="Helvetica Neue"/>
                          <a:ea typeface="Helvetica Neue"/>
                          <a:cs typeface="Helvetica Neue"/>
                          <a:sym typeface="Helvetica Neue"/>
                        </a:rPr>
                        <a:t>Actividad 3.4 ___</a:t>
                      </a:r>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en-US"/>
                    </a:p>
                  </a:txBody>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C55A1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C55A1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C55A1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C55A1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r h="247725">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100" u="none" strike="noStrike" cap="none">
                          <a:latin typeface="Helvetica Neue"/>
                          <a:ea typeface="Helvetica Neue"/>
                          <a:cs typeface="Helvetica Neue"/>
                          <a:sym typeface="Helvetica Neue"/>
                        </a:rPr>
                        <a:t>Actividad 3.5 ___</a:t>
                      </a:r>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en-US"/>
                    </a:p>
                  </a:txBody>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C55A1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C55A1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15"/>
                  </a:ext>
                </a:extLst>
              </a:tr>
              <a:tr h="247725">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100" u="none" strike="noStrike" cap="none">
                          <a:latin typeface="Helvetica Neue"/>
                          <a:ea typeface="Helvetica Neue"/>
                          <a:cs typeface="Helvetica Neue"/>
                          <a:sym typeface="Helvetica Neue"/>
                        </a:rPr>
                        <a:t>Actividad 3.6 ___</a:t>
                      </a:r>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en-US"/>
                    </a:p>
                  </a:txBody>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C55A1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C55A1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16"/>
                  </a:ext>
                </a:extLst>
              </a:tr>
              <a:tr h="262300">
                <a:tc>
                  <a:txBody>
                    <a:bodyPr/>
                    <a:lstStyle/>
                    <a:p>
                      <a:pPr marL="0" marR="0" lvl="0" indent="0" algn="l" rtl="0">
                        <a:lnSpc>
                          <a:spcPct val="100000"/>
                        </a:lnSpc>
                        <a:spcBef>
                          <a:spcPts val="0"/>
                        </a:spcBef>
                        <a:spcAft>
                          <a:spcPts val="0"/>
                        </a:spcAft>
                        <a:buNone/>
                      </a:pPr>
                      <a:endParaRPr sz="1200" u="none" strike="noStrike" cap="none">
                        <a:solidFill>
                          <a:schemeClr val="lt1"/>
                        </a:solidFill>
                        <a:latin typeface="Helvetica Neue"/>
                        <a:ea typeface="Helvetica Neue"/>
                        <a:cs typeface="Helvetica Neue"/>
                        <a:sym typeface="Helvetica Neue"/>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en-US"/>
                    </a:p>
                  </a:txBody>
                  <a:tcPr/>
                </a:tc>
                <a:tc>
                  <a:txBody>
                    <a:bodyPr/>
                    <a:lstStyle/>
                    <a:p>
                      <a:pPr marL="0" marR="0" lvl="0" indent="0" algn="l" rtl="0">
                        <a:lnSpc>
                          <a:spcPct val="100000"/>
                        </a:lnSpc>
                        <a:spcBef>
                          <a:spcPts val="0"/>
                        </a:spcBef>
                        <a:spcAft>
                          <a:spcPts val="0"/>
                        </a:spcAft>
                        <a:buNone/>
                      </a:pPr>
                      <a:endParaRPr sz="11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en-US"/>
                    </a:p>
                  </a:txBody>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17"/>
                  </a:ext>
                </a:extLst>
              </a:tr>
              <a:tr h="247725">
                <a:tc rowSpan="3">
                  <a:txBody>
                    <a:bodyPr/>
                    <a:lstStyle/>
                    <a:p>
                      <a:pPr marL="0" marR="0" lvl="0" indent="0" algn="l" rtl="0">
                        <a:lnSpc>
                          <a:spcPct val="100000"/>
                        </a:lnSpc>
                        <a:spcBef>
                          <a:spcPts val="0"/>
                        </a:spcBef>
                        <a:spcAft>
                          <a:spcPts val="0"/>
                        </a:spcAft>
                        <a:buNone/>
                      </a:pPr>
                      <a:r>
                        <a:rPr lang="es-ES" sz="1200" u="none" strike="noStrike" cap="none">
                          <a:solidFill>
                            <a:schemeClr val="lt1"/>
                          </a:solidFill>
                          <a:latin typeface="Helvetica Neue"/>
                          <a:ea typeface="Helvetica Neue"/>
                          <a:cs typeface="Helvetica Neue"/>
                          <a:sym typeface="Helvetica Neue"/>
                        </a:rPr>
                        <a:t>PAQUETE DE TRABAJO </a:t>
                      </a:r>
                      <a:r>
                        <a:rPr lang="en-US" sz="1200" u="none" strike="noStrike" cap="none">
                          <a:solidFill>
                            <a:schemeClr val="lt1"/>
                          </a:solidFill>
                          <a:latin typeface="Helvetica Neue"/>
                          <a:ea typeface="Helvetica Neue"/>
                          <a:cs typeface="Helvetica Neue"/>
                          <a:sym typeface="Helvetica Neue"/>
                        </a:rPr>
                        <a:t>4</a:t>
                      </a:r>
                      <a:endParaRPr sz="1200" u="none" strike="noStrike" cap="none">
                        <a:solidFill>
                          <a:schemeClr val="lt1"/>
                        </a:solidFill>
                        <a:latin typeface="Helvetica Neue"/>
                        <a:ea typeface="Helvetica Neue"/>
                        <a:cs typeface="Helvetica Neue"/>
                        <a:sym typeface="Helvetica Neue"/>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833C0B"/>
                    </a:solidFill>
                  </a:tcPr>
                </a:tc>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100" u="none" strike="noStrike" cap="none">
                          <a:latin typeface="Helvetica Neue"/>
                          <a:ea typeface="Helvetica Neue"/>
                          <a:cs typeface="Helvetica Neue"/>
                          <a:sym typeface="Helvetica Neue"/>
                        </a:rPr>
                        <a:t>Actividad 4.1 ___</a:t>
                      </a:r>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en-US"/>
                    </a:p>
                  </a:txBody>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833C0B"/>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833C0B"/>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18"/>
                  </a:ext>
                </a:extLst>
              </a:tr>
              <a:tr h="247725">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100" u="none" strike="noStrike" cap="none">
                          <a:latin typeface="Helvetica Neue"/>
                          <a:ea typeface="Helvetica Neue"/>
                          <a:cs typeface="Helvetica Neue"/>
                          <a:sym typeface="Helvetica Neue"/>
                        </a:rPr>
                        <a:t>Actividad 4.2 ___</a:t>
                      </a:r>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en-US"/>
                    </a:p>
                  </a:txBody>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833C0B"/>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833C0B"/>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19"/>
                  </a:ext>
                </a:extLst>
              </a:tr>
              <a:tr h="247725">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100" u="none" strike="noStrike" cap="none">
                          <a:latin typeface="Helvetica Neue"/>
                          <a:ea typeface="Helvetica Neue"/>
                          <a:cs typeface="Helvetica Neue"/>
                          <a:sym typeface="Helvetica Neue"/>
                        </a:rPr>
                        <a:t>Actividad 4.3 ___</a:t>
                      </a:r>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en-US"/>
                    </a:p>
                  </a:txBody>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833C0B"/>
                    </a:solidFill>
                  </a:tcPr>
                </a:tc>
                <a:tc>
                  <a:txBody>
                    <a:bodyPr/>
                    <a:lstStyle/>
                    <a:p>
                      <a:pPr marL="0" marR="0" lvl="0" indent="0" algn="l" rtl="0">
                        <a:lnSpc>
                          <a:spcPct val="100000"/>
                        </a:lnSpc>
                        <a:spcBef>
                          <a:spcPts val="0"/>
                        </a:spcBef>
                        <a:spcAft>
                          <a:spcPts val="0"/>
                        </a:spcAft>
                        <a:buNone/>
                      </a:pPr>
                      <a:endParaRPr sz="9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833C0B"/>
                    </a:solidFill>
                  </a:tcPr>
                </a:tc>
                <a:extLst>
                  <a:ext uri="{0D108BD9-81ED-4DB2-BD59-A6C34878D82A}">
                    <a16:rowId xmlns:a16="http://schemas.microsoft.com/office/drawing/2014/main" val="10020"/>
                  </a:ext>
                </a:extLst>
              </a:tr>
            </a:tbl>
          </a:graphicData>
        </a:graphic>
      </p:graphicFrame>
      <p:sp>
        <p:nvSpPr>
          <p:cNvPr id="164" name="Google Shape;164;p30"/>
          <p:cNvSpPr txBox="1"/>
          <p:nvPr/>
        </p:nvSpPr>
        <p:spPr>
          <a:xfrm>
            <a:off x="14119529" y="2562880"/>
            <a:ext cx="1704833" cy="307777"/>
          </a:xfrm>
          <a:prstGeom prst="rect">
            <a:avLst/>
          </a:prstGeom>
          <a:noFill/>
          <a:ln w="57150"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7F7F7F"/>
                </a:solidFill>
                <a:latin typeface="Arial"/>
                <a:ea typeface="Arial"/>
                <a:cs typeface="Arial"/>
                <a:sym typeface="Arial"/>
              </a:rPr>
              <a:t>Medido en días</a:t>
            </a:r>
            <a:endParaRPr/>
          </a:p>
        </p:txBody>
      </p:sp>
      <p:sp>
        <p:nvSpPr>
          <p:cNvPr id="2" name="Google Shape;146;p4">
            <a:extLst>
              <a:ext uri="{FF2B5EF4-FFF2-40B4-BE49-F238E27FC236}">
                <a16:creationId xmlns:a16="http://schemas.microsoft.com/office/drawing/2014/main" id="{562D5F2A-AC1E-02C3-F277-052BAE9C6297}"/>
              </a:ext>
            </a:extLst>
          </p:cNvPr>
          <p:cNvSpPr txBox="1"/>
          <p:nvPr/>
        </p:nvSpPr>
        <p:spPr>
          <a:xfrm>
            <a:off x="1524000" y="1122717"/>
            <a:ext cx="11343861"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D00B24"/>
                </a:solidFill>
                <a:latin typeface="Arial"/>
                <a:ea typeface="Arial"/>
                <a:cs typeface="Arial"/>
                <a:sym typeface="Arial"/>
              </a:rPr>
              <a:t>1. El enfoque desglosado de la carga de trabajo para los trabajadores híbridos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31"/>
          <p:cNvSpPr txBox="1"/>
          <p:nvPr/>
        </p:nvSpPr>
        <p:spPr>
          <a:xfrm>
            <a:off x="3180325" y="2965688"/>
            <a:ext cx="14299292" cy="52629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1"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es-ES" sz="2400" b="0" i="0" u="none" strike="noStrike" cap="none">
                <a:solidFill>
                  <a:schemeClr val="dk1"/>
                </a:solidFill>
                <a:latin typeface="Helvetica Neue"/>
                <a:ea typeface="Helvetica Neue"/>
                <a:cs typeface="Helvetica Neue"/>
                <a:sym typeface="Helvetica Neue"/>
              </a:rPr>
              <a:t>Los paquetes de trabajo (PT) incluyen un conjunto de actividades (es decir, tareas) que conducen a la consecución de resultados importantes: la publicación y entrega de un informe importante, la presentación de un análisis o cualquier otra cosa que se espere concretamente de ti</a:t>
            </a:r>
            <a:r>
              <a:rPr lang="en-US" sz="2400" b="0" i="0" u="none" strike="noStrike" cap="none">
                <a:solidFill>
                  <a:schemeClr val="dk1"/>
                </a:solidFill>
                <a:latin typeface="Helvetica Neue"/>
                <a:ea typeface="Helvetica Neue"/>
                <a:cs typeface="Helvetica Neue"/>
                <a:sym typeface="Helvetica Neue"/>
              </a:rPr>
              <a:t>. </a:t>
            </a:r>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es-ES" sz="2400" b="0" i="0" u="none" strike="noStrike" cap="none">
                <a:solidFill>
                  <a:schemeClr val="dk1"/>
                </a:solidFill>
                <a:latin typeface="Helvetica Neue"/>
                <a:ea typeface="Helvetica Neue"/>
                <a:cs typeface="Helvetica Neue"/>
                <a:sym typeface="Helvetica Neue"/>
              </a:rPr>
              <a:t>Un paquete de trabajo completo (por ejemplo, el </a:t>
            </a:r>
            <a:r>
              <a:rPr lang="es-ES" sz="2400" b="1" i="0" u="none" strike="noStrike" cap="none">
                <a:solidFill>
                  <a:schemeClr val="dk1"/>
                </a:solidFill>
                <a:latin typeface="Helvetica Neue"/>
                <a:ea typeface="Helvetica Neue"/>
                <a:cs typeface="Helvetica Neue"/>
                <a:sym typeface="Helvetica Neue"/>
              </a:rPr>
              <a:t>PT3</a:t>
            </a:r>
            <a:r>
              <a:rPr lang="es-ES" sz="2400" b="0" i="0" u="none" strike="noStrike" cap="none">
                <a:solidFill>
                  <a:schemeClr val="dk1"/>
                </a:solidFill>
                <a:latin typeface="Helvetica Neue"/>
                <a:ea typeface="Helvetica Neue"/>
                <a:cs typeface="Helvetica Neue"/>
                <a:sym typeface="Helvetica Neue"/>
              </a:rPr>
              <a:t>) puede estar representado, por ejemplo, por la presentación a todo el equipo del proyecto de un plan de gestión del proyecto (PMP</a:t>
            </a:r>
            <a:r>
              <a:rPr lang="en-US" sz="2400" b="0" i="0" u="none" strike="noStrike" cap="none">
                <a:solidFill>
                  <a:schemeClr val="dk1"/>
                </a:solidFill>
                <a:latin typeface="Helvetica Neue"/>
                <a:ea typeface="Helvetica Neue"/>
                <a:cs typeface="Helvetica Neue"/>
                <a:sym typeface="Helvetica Neue"/>
              </a:rPr>
              <a:t>). </a:t>
            </a:r>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es-ES" sz="2400" b="0" i="0" u="none" strike="noStrike" cap="none">
                <a:solidFill>
                  <a:schemeClr val="dk1"/>
                </a:solidFill>
                <a:latin typeface="Helvetica Neue"/>
                <a:ea typeface="Helvetica Neue"/>
                <a:cs typeface="Helvetica Neue"/>
                <a:sym typeface="Helvetica Neue"/>
              </a:rPr>
              <a:t>El borrador y la consolidación del plan de gestión del proyecto incluyen, de hecho, varias subtareas y actividades que te conducen a su finalización. </a:t>
            </a:r>
          </a:p>
          <a:p>
            <a:pPr marL="0" marR="0" lvl="0" indent="0" algn="l" rtl="0">
              <a:lnSpc>
                <a:spcPct val="100000"/>
              </a:lnSpc>
              <a:spcBef>
                <a:spcPts val="0"/>
              </a:spcBef>
              <a:spcAft>
                <a:spcPts val="0"/>
              </a:spcAft>
              <a:buClr>
                <a:srgbClr val="000000"/>
              </a:buClr>
              <a:buSzPts val="2400"/>
              <a:buFont typeface="Arial"/>
              <a:buNone/>
            </a:pPr>
            <a:endParaRPr lang="es-ES" sz="24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es-ES" sz="2400" b="0" i="0" u="none" strike="noStrike" cap="none">
                <a:solidFill>
                  <a:schemeClr val="dk1"/>
                </a:solidFill>
                <a:latin typeface="Helvetica Neue"/>
                <a:ea typeface="Helvetica Neue"/>
                <a:cs typeface="Helvetica Neue"/>
                <a:sym typeface="Helvetica Neue"/>
              </a:rPr>
              <a:t>Si te solicitan que prepares un documento de este tipo, no lo concibas como una tarea entera, sino como un sistema de actividades integradas</a:t>
            </a:r>
            <a:r>
              <a:rPr lang="en-US" sz="2400" b="0" i="0" u="none" strike="noStrike" cap="none">
                <a:solidFill>
                  <a:schemeClr val="dk1"/>
                </a:solidFill>
                <a:latin typeface="Helvetica Neue"/>
                <a:ea typeface="Helvetica Neue"/>
                <a:cs typeface="Helvetica Neue"/>
                <a:sym typeface="Helvetica Neue"/>
              </a:rPr>
              <a:t>.</a:t>
            </a:r>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Helvetica Neue"/>
                <a:ea typeface="Helvetica Neue"/>
                <a:cs typeface="Helvetica Neue"/>
                <a:sym typeface="Helvetica Neue"/>
              </a:rPr>
              <a:t>	</a:t>
            </a:r>
            <a:endParaRPr/>
          </a:p>
        </p:txBody>
      </p:sp>
      <p:graphicFrame>
        <p:nvGraphicFramePr>
          <p:cNvPr id="171" name="Google Shape;171;p31"/>
          <p:cNvGraphicFramePr/>
          <p:nvPr>
            <p:extLst>
              <p:ext uri="{D42A27DB-BD31-4B8C-83A1-F6EECF244321}">
                <p14:modId xmlns:p14="http://schemas.microsoft.com/office/powerpoint/2010/main" val="386416202"/>
              </p:ext>
            </p:extLst>
          </p:nvPr>
        </p:nvGraphicFramePr>
        <p:xfrm>
          <a:off x="1524000" y="3146706"/>
          <a:ext cx="1656325" cy="5256150"/>
        </p:xfrm>
        <a:graphic>
          <a:graphicData uri="http://schemas.openxmlformats.org/drawingml/2006/table">
            <a:tbl>
              <a:tblPr firstRow="1" bandRow="1">
                <a:noFill/>
                <a:tableStyleId>{407FDD30-2220-434C-AC66-AC2C10388D88}</a:tableStyleId>
              </a:tblPr>
              <a:tblGrid>
                <a:gridCol w="1438625">
                  <a:extLst>
                    <a:ext uri="{9D8B030D-6E8A-4147-A177-3AD203B41FA5}">
                      <a16:colId xmlns:a16="http://schemas.microsoft.com/office/drawing/2014/main" val="20000"/>
                    </a:ext>
                  </a:extLst>
                </a:gridCol>
                <a:gridCol w="217700">
                  <a:extLst>
                    <a:ext uri="{9D8B030D-6E8A-4147-A177-3AD203B41FA5}">
                      <a16:colId xmlns:a16="http://schemas.microsoft.com/office/drawing/2014/main" val="20001"/>
                    </a:ext>
                  </a:extLst>
                </a:gridCol>
              </a:tblGrid>
              <a:tr h="438175">
                <a:tc>
                  <a:txBody>
                    <a:bodyPr/>
                    <a:lstStyle/>
                    <a:p>
                      <a:pPr marL="0" marR="0" lvl="0" indent="0" algn="ctr" rtl="0">
                        <a:lnSpc>
                          <a:spcPct val="100000"/>
                        </a:lnSpc>
                        <a:spcBef>
                          <a:spcPts val="0"/>
                        </a:spcBef>
                        <a:spcAft>
                          <a:spcPts val="0"/>
                        </a:spcAft>
                        <a:buNone/>
                      </a:pPr>
                      <a:r>
                        <a:rPr lang="en-US" sz="1400" u="none" strike="noStrike" cap="none">
                          <a:latin typeface="Helvetica Neue"/>
                          <a:ea typeface="Helvetica Neue"/>
                          <a:cs typeface="Helvetica Neue"/>
                          <a:sym typeface="Helvetica Neue"/>
                        </a:rPr>
                        <a:t>Paquete de trabajo</a:t>
                      </a:r>
                      <a:endParaRPr sz="1400" u="none" strike="noStrike" cap="none">
                        <a:latin typeface="Helvetica Neue"/>
                        <a:ea typeface="Helvetica Neue"/>
                        <a:cs typeface="Helvetica Neue"/>
                        <a:sym typeface="Helvetica Neue"/>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7C80"/>
                    </a:solidFill>
                  </a:tcPr>
                </a:tc>
                <a:tc rowSpan="9">
                  <a:txBody>
                    <a:bodyPr/>
                    <a:lstStyle/>
                    <a:p>
                      <a:pPr marL="0" marR="0" lvl="0" indent="0" algn="l" rtl="0">
                        <a:lnSpc>
                          <a:spcPct val="100000"/>
                        </a:lnSpc>
                        <a:spcBef>
                          <a:spcPts val="0"/>
                        </a:spcBef>
                        <a:spcAft>
                          <a:spcPts val="0"/>
                        </a:spcAft>
                        <a:buNone/>
                      </a:pPr>
                      <a:endParaRPr sz="1000" u="none" strike="noStrike" cap="none">
                        <a:latin typeface="Helvetica Neue"/>
                        <a:ea typeface="Helvetica Neue"/>
                        <a:cs typeface="Helvetica Neue"/>
                        <a:sym typeface="Helvetica Neue"/>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None/>
                      </a:pPr>
                      <a:endParaRPr sz="100" u="none" strike="noStrike" cap="none">
                        <a:latin typeface="Helvetica Neue"/>
                        <a:ea typeface="Helvetica Neue"/>
                        <a:cs typeface="Helvetica Neue"/>
                        <a:sym typeface="Helvetica Neue"/>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vMerge="1">
                  <a:txBody>
                    <a:bodyPr/>
                    <a:lstStyle/>
                    <a:p>
                      <a:endParaRPr lang="en-US"/>
                    </a:p>
                  </a:txBody>
                  <a:tcPr/>
                </a:tc>
                <a:extLst>
                  <a:ext uri="{0D108BD9-81ED-4DB2-BD59-A6C34878D82A}">
                    <a16:rowId xmlns:a16="http://schemas.microsoft.com/office/drawing/2014/main" val="10001"/>
                  </a:ext>
                </a:extLst>
              </a:tr>
              <a:tr h="914475">
                <a:tc>
                  <a:txBody>
                    <a:bodyPr/>
                    <a:lstStyle/>
                    <a:p>
                      <a:pPr marL="0" marR="0" lvl="0" indent="0" algn="l" rtl="0">
                        <a:lnSpc>
                          <a:spcPct val="100000"/>
                        </a:lnSpc>
                        <a:spcBef>
                          <a:spcPts val="0"/>
                        </a:spcBef>
                        <a:spcAft>
                          <a:spcPts val="0"/>
                        </a:spcAft>
                        <a:buNone/>
                      </a:pPr>
                      <a:r>
                        <a:rPr lang="es-ES" sz="1400" b="0" i="0" u="none" strike="noStrike" cap="none">
                          <a:solidFill>
                            <a:schemeClr val="lt1"/>
                          </a:solidFill>
                          <a:latin typeface="Helvetica Neue"/>
                          <a:ea typeface="Helvetica Neue"/>
                          <a:cs typeface="Helvetica Neue"/>
                          <a:sym typeface="Helvetica Neue"/>
                        </a:rPr>
                        <a:t>PAQUETE DE TRABAJO </a:t>
                      </a:r>
                      <a:r>
                        <a:rPr lang="en-US" sz="1400" b="0" i="0" u="none" strike="noStrike" cap="none">
                          <a:solidFill>
                            <a:schemeClr val="lt1"/>
                          </a:solidFill>
                          <a:latin typeface="Helvetica Neue"/>
                          <a:ea typeface="Helvetica Neue"/>
                          <a:cs typeface="Helvetica Neue"/>
                          <a:sym typeface="Helvetica Neue"/>
                        </a:rPr>
                        <a:t>1</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AAC"/>
                    </a:solidFill>
                  </a:tcPr>
                </a:tc>
                <a:tc vMerge="1">
                  <a:txBody>
                    <a:bodyPr/>
                    <a:lstStyle/>
                    <a:p>
                      <a:endParaRPr lang="en-US"/>
                    </a:p>
                  </a:txBody>
                  <a:tcPr/>
                </a:tc>
                <a:extLst>
                  <a:ext uri="{0D108BD9-81ED-4DB2-BD59-A6C34878D82A}">
                    <a16:rowId xmlns:a16="http://schemas.microsoft.com/office/drawing/2014/main" val="10002"/>
                  </a:ext>
                </a:extLst>
              </a:tr>
              <a:tr h="285375">
                <a:tc>
                  <a:txBody>
                    <a:bodyPr/>
                    <a:lstStyle/>
                    <a:p>
                      <a:pPr marL="0" marR="0" lvl="0" indent="0" algn="l" rtl="0">
                        <a:lnSpc>
                          <a:spcPct val="100000"/>
                        </a:lnSpc>
                        <a:spcBef>
                          <a:spcPts val="0"/>
                        </a:spcBef>
                        <a:spcAft>
                          <a:spcPts val="0"/>
                        </a:spcAft>
                        <a:buNone/>
                      </a:pPr>
                      <a:endParaRPr sz="1400" u="none" strike="noStrike" cap="none">
                        <a:solidFill>
                          <a:schemeClr val="lt1"/>
                        </a:solidFill>
                        <a:latin typeface="Helvetica Neue"/>
                        <a:ea typeface="Helvetica Neue"/>
                        <a:cs typeface="Helvetica Neue"/>
                        <a:sym typeface="Helvetica Neue"/>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vMerge="1">
                  <a:txBody>
                    <a:bodyPr/>
                    <a:lstStyle/>
                    <a:p>
                      <a:endParaRPr lang="en-US"/>
                    </a:p>
                  </a:txBody>
                  <a:tcPr/>
                </a:tc>
                <a:extLst>
                  <a:ext uri="{0D108BD9-81ED-4DB2-BD59-A6C34878D82A}">
                    <a16:rowId xmlns:a16="http://schemas.microsoft.com/office/drawing/2014/main" val="10003"/>
                  </a:ext>
                </a:extLst>
              </a:tr>
              <a:tr h="698050">
                <a:tc>
                  <a:txBody>
                    <a:bodyPr/>
                    <a:lstStyle/>
                    <a:p>
                      <a:pPr marL="0" marR="0" lvl="0" indent="0" algn="l" rtl="0">
                        <a:lnSpc>
                          <a:spcPct val="100000"/>
                        </a:lnSpc>
                        <a:spcBef>
                          <a:spcPts val="0"/>
                        </a:spcBef>
                        <a:spcAft>
                          <a:spcPts val="0"/>
                        </a:spcAft>
                        <a:buNone/>
                      </a:pPr>
                      <a:r>
                        <a:rPr lang="es-ES" sz="1400" u="none" strike="noStrike" cap="none">
                          <a:solidFill>
                            <a:schemeClr val="lt1"/>
                          </a:solidFill>
                          <a:latin typeface="Helvetica Neue"/>
                          <a:ea typeface="Helvetica Neue"/>
                          <a:cs typeface="Helvetica Neue"/>
                          <a:sym typeface="Helvetica Neue"/>
                        </a:rPr>
                        <a:t>PAQUETE DE TRABAJO </a:t>
                      </a:r>
                      <a:r>
                        <a:rPr lang="en-US" sz="1400" u="none" strike="noStrike" cap="none">
                          <a:solidFill>
                            <a:schemeClr val="lt1"/>
                          </a:solidFill>
                          <a:latin typeface="Helvetica Neue"/>
                          <a:ea typeface="Helvetica Neue"/>
                          <a:cs typeface="Helvetica Neue"/>
                          <a:sym typeface="Helvetica Neue"/>
                        </a:rPr>
                        <a:t>2</a:t>
                      </a:r>
                      <a:endParaRPr sz="1400" u="none" strike="noStrike" cap="none">
                        <a:solidFill>
                          <a:schemeClr val="lt1"/>
                        </a:solidFill>
                        <a:latin typeface="Helvetica Neue"/>
                        <a:ea typeface="Helvetica Neue"/>
                        <a:cs typeface="Helvetica Neue"/>
                        <a:sym typeface="Helvetica Neue"/>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4B081"/>
                    </a:solidFill>
                  </a:tcPr>
                </a:tc>
                <a:tc vMerge="1">
                  <a:txBody>
                    <a:bodyPr/>
                    <a:lstStyle/>
                    <a:p>
                      <a:endParaRPr lang="en-US"/>
                    </a:p>
                  </a:txBody>
                  <a:tcPr/>
                </a:tc>
                <a:extLst>
                  <a:ext uri="{0D108BD9-81ED-4DB2-BD59-A6C34878D82A}">
                    <a16:rowId xmlns:a16="http://schemas.microsoft.com/office/drawing/2014/main" val="10004"/>
                  </a:ext>
                </a:extLst>
              </a:tr>
              <a:tr h="285375">
                <a:tc>
                  <a:txBody>
                    <a:bodyPr/>
                    <a:lstStyle/>
                    <a:p>
                      <a:pPr marL="0" marR="0" lvl="0" indent="0" algn="l" rtl="0">
                        <a:lnSpc>
                          <a:spcPct val="100000"/>
                        </a:lnSpc>
                        <a:spcBef>
                          <a:spcPts val="0"/>
                        </a:spcBef>
                        <a:spcAft>
                          <a:spcPts val="0"/>
                        </a:spcAft>
                        <a:buNone/>
                      </a:pPr>
                      <a:endParaRPr sz="1400" u="none" strike="noStrike" cap="none">
                        <a:solidFill>
                          <a:schemeClr val="lt1"/>
                        </a:solidFill>
                        <a:latin typeface="Helvetica Neue"/>
                        <a:ea typeface="Helvetica Neue"/>
                        <a:cs typeface="Helvetica Neue"/>
                        <a:sym typeface="Helvetica Neue"/>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vMerge="1">
                  <a:txBody>
                    <a:bodyPr/>
                    <a:lstStyle/>
                    <a:p>
                      <a:endParaRPr lang="en-US"/>
                    </a:p>
                  </a:txBody>
                  <a:tcPr/>
                </a:tc>
                <a:extLst>
                  <a:ext uri="{0D108BD9-81ED-4DB2-BD59-A6C34878D82A}">
                    <a16:rowId xmlns:a16="http://schemas.microsoft.com/office/drawing/2014/main" val="10005"/>
                  </a:ext>
                </a:extLst>
              </a:tr>
              <a:tr h="1396125">
                <a:tc>
                  <a:txBody>
                    <a:bodyPr/>
                    <a:lstStyle/>
                    <a:p>
                      <a:pPr marL="0" marR="0" lvl="0" indent="0" algn="l" rtl="0">
                        <a:lnSpc>
                          <a:spcPct val="100000"/>
                        </a:lnSpc>
                        <a:spcBef>
                          <a:spcPts val="0"/>
                        </a:spcBef>
                        <a:spcAft>
                          <a:spcPts val="0"/>
                        </a:spcAft>
                        <a:buNone/>
                      </a:pPr>
                      <a:r>
                        <a:rPr lang="es-ES" sz="1400" b="0" i="0" u="none" strike="noStrike" cap="none">
                          <a:solidFill>
                            <a:schemeClr val="lt1"/>
                          </a:solidFill>
                          <a:latin typeface="Helvetica Neue"/>
                          <a:ea typeface="Helvetica Neue"/>
                          <a:cs typeface="Helvetica Neue"/>
                          <a:sym typeface="Helvetica Neue"/>
                        </a:rPr>
                        <a:t>PAQUETE DE TRABAJO </a:t>
                      </a:r>
                      <a:r>
                        <a:rPr lang="en-US" sz="1400" b="0" i="0" u="none" strike="noStrike" cap="none">
                          <a:solidFill>
                            <a:schemeClr val="lt1"/>
                          </a:solidFill>
                          <a:latin typeface="Helvetica Neue"/>
                          <a:ea typeface="Helvetica Neue"/>
                          <a:cs typeface="Helvetica Neue"/>
                          <a:sym typeface="Helvetica Neue"/>
                        </a:rPr>
                        <a:t>3</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55A11"/>
                    </a:solidFill>
                  </a:tcPr>
                </a:tc>
                <a:tc vMerge="1">
                  <a:txBody>
                    <a:bodyPr/>
                    <a:lstStyle/>
                    <a:p>
                      <a:endParaRPr lang="en-US"/>
                    </a:p>
                  </a:txBody>
                  <a:tcPr/>
                </a:tc>
                <a:extLst>
                  <a:ext uri="{0D108BD9-81ED-4DB2-BD59-A6C34878D82A}">
                    <a16:rowId xmlns:a16="http://schemas.microsoft.com/office/drawing/2014/main" val="10006"/>
                  </a:ext>
                </a:extLst>
              </a:tr>
              <a:tr h="294475">
                <a:tc>
                  <a:txBody>
                    <a:bodyPr/>
                    <a:lstStyle/>
                    <a:p>
                      <a:pPr marL="0" marR="0" lvl="0" indent="0" algn="l" rtl="0">
                        <a:lnSpc>
                          <a:spcPct val="100000"/>
                        </a:lnSpc>
                        <a:spcBef>
                          <a:spcPts val="0"/>
                        </a:spcBef>
                        <a:spcAft>
                          <a:spcPts val="0"/>
                        </a:spcAft>
                        <a:buNone/>
                      </a:pPr>
                      <a:endParaRPr sz="1400" u="none" strike="noStrike" cap="none">
                        <a:solidFill>
                          <a:schemeClr val="lt1"/>
                        </a:solidFill>
                        <a:latin typeface="Helvetica Neue"/>
                        <a:ea typeface="Helvetica Neue"/>
                        <a:cs typeface="Helvetica Neue"/>
                        <a:sym typeface="Helvetica Neue"/>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vMerge="1">
                  <a:txBody>
                    <a:bodyPr/>
                    <a:lstStyle/>
                    <a:p>
                      <a:endParaRPr lang="en-US"/>
                    </a:p>
                  </a:txBody>
                  <a:tcPr/>
                </a:tc>
                <a:extLst>
                  <a:ext uri="{0D108BD9-81ED-4DB2-BD59-A6C34878D82A}">
                    <a16:rowId xmlns:a16="http://schemas.microsoft.com/office/drawing/2014/main" val="10007"/>
                  </a:ext>
                </a:extLst>
              </a:tr>
              <a:tr h="698050">
                <a:tc>
                  <a:txBody>
                    <a:bodyPr/>
                    <a:lstStyle/>
                    <a:p>
                      <a:pPr marL="0" marR="0" lvl="0" indent="0" algn="l" rtl="0">
                        <a:lnSpc>
                          <a:spcPct val="100000"/>
                        </a:lnSpc>
                        <a:spcBef>
                          <a:spcPts val="0"/>
                        </a:spcBef>
                        <a:spcAft>
                          <a:spcPts val="0"/>
                        </a:spcAft>
                        <a:buNone/>
                      </a:pPr>
                      <a:r>
                        <a:rPr lang="es-ES" sz="1400" u="none" strike="noStrike" cap="none">
                          <a:solidFill>
                            <a:schemeClr val="lt1"/>
                          </a:solidFill>
                          <a:latin typeface="Helvetica Neue"/>
                          <a:ea typeface="Helvetica Neue"/>
                          <a:cs typeface="Helvetica Neue"/>
                          <a:sym typeface="Helvetica Neue"/>
                        </a:rPr>
                        <a:t>PAQUETE DE TRABAJO </a:t>
                      </a:r>
                      <a:r>
                        <a:rPr lang="en-US" sz="1400" u="none" strike="noStrike" cap="none">
                          <a:solidFill>
                            <a:schemeClr val="lt1"/>
                          </a:solidFill>
                          <a:latin typeface="Helvetica Neue"/>
                          <a:ea typeface="Helvetica Neue"/>
                          <a:cs typeface="Helvetica Neue"/>
                          <a:sym typeface="Helvetica Neue"/>
                        </a:rPr>
                        <a:t>4</a:t>
                      </a:r>
                      <a:endParaRPr sz="1400" u="none" strike="noStrike" cap="none">
                        <a:solidFill>
                          <a:schemeClr val="lt1"/>
                        </a:solidFill>
                        <a:latin typeface="Helvetica Neue"/>
                        <a:ea typeface="Helvetica Neue"/>
                        <a:cs typeface="Helvetica Neue"/>
                        <a:sym typeface="Helvetica Neue"/>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833C0B"/>
                    </a:solidFill>
                  </a:tcPr>
                </a:tc>
                <a:tc vMerge="1">
                  <a:txBody>
                    <a:bodyPr/>
                    <a:lstStyle/>
                    <a:p>
                      <a:endParaRPr lang="en-US"/>
                    </a:p>
                  </a:txBody>
                  <a:tcPr/>
                </a:tc>
                <a:extLst>
                  <a:ext uri="{0D108BD9-81ED-4DB2-BD59-A6C34878D82A}">
                    <a16:rowId xmlns:a16="http://schemas.microsoft.com/office/drawing/2014/main" val="10008"/>
                  </a:ext>
                </a:extLst>
              </a:tr>
            </a:tbl>
          </a:graphicData>
        </a:graphic>
      </p:graphicFrame>
      <p:sp>
        <p:nvSpPr>
          <p:cNvPr id="172" name="Google Shape;172;p31"/>
          <p:cNvSpPr/>
          <p:nvPr/>
        </p:nvSpPr>
        <p:spPr>
          <a:xfrm>
            <a:off x="1524001" y="6023429"/>
            <a:ext cx="1436914" cy="1393371"/>
          </a:xfrm>
          <a:prstGeom prst="rect">
            <a:avLst/>
          </a:prstGeom>
          <a:noFill/>
          <a:ln w="5715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 name="Google Shape;146;p4">
            <a:extLst>
              <a:ext uri="{FF2B5EF4-FFF2-40B4-BE49-F238E27FC236}">
                <a16:creationId xmlns:a16="http://schemas.microsoft.com/office/drawing/2014/main" id="{BDD820AD-FB97-A666-B44E-D2AB4347F536}"/>
              </a:ext>
            </a:extLst>
          </p:cNvPr>
          <p:cNvSpPr txBox="1"/>
          <p:nvPr/>
        </p:nvSpPr>
        <p:spPr>
          <a:xfrm>
            <a:off x="1524000" y="1122717"/>
            <a:ext cx="11343861"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D00B24"/>
                </a:solidFill>
                <a:latin typeface="Arial"/>
                <a:ea typeface="Arial"/>
                <a:cs typeface="Arial"/>
                <a:sym typeface="Arial"/>
              </a:rPr>
              <a:t>1. El enfoque desglosado de la carga de trabajo para los trabajadores híbridos</a:t>
            </a:r>
            <a:endParaRPr/>
          </a:p>
        </p:txBody>
      </p:sp>
      <p:sp>
        <p:nvSpPr>
          <p:cNvPr id="4" name="CuadroTexto 3">
            <a:extLst>
              <a:ext uri="{FF2B5EF4-FFF2-40B4-BE49-F238E27FC236}">
                <a16:creationId xmlns:a16="http://schemas.microsoft.com/office/drawing/2014/main" id="{B376999B-DCB1-B04E-AECA-A1FCD80080CB}"/>
              </a:ext>
            </a:extLst>
          </p:cNvPr>
          <p:cNvSpPr txBox="1"/>
          <p:nvPr/>
        </p:nvSpPr>
        <p:spPr>
          <a:xfrm>
            <a:off x="1524000" y="2504023"/>
            <a:ext cx="12887739" cy="461665"/>
          </a:xfrm>
          <a:prstGeom prst="rect">
            <a:avLst/>
          </a:prstGeom>
          <a:noFill/>
        </p:spPr>
        <p:txBody>
          <a:bodyPr wrap="square">
            <a:spAutoFit/>
          </a:bodyPr>
          <a:lstStyle/>
          <a:p>
            <a:pPr marL="0" marR="0" lvl="0" indent="0" algn="l" rtl="0">
              <a:lnSpc>
                <a:spcPct val="100000"/>
              </a:lnSpc>
              <a:spcBef>
                <a:spcPts val="0"/>
              </a:spcBef>
              <a:spcAft>
                <a:spcPts val="0"/>
              </a:spcAft>
              <a:buNone/>
            </a:pPr>
            <a:r>
              <a:rPr lang="es-ES" sz="2400" b="1" i="0" u="none" strike="noStrike" cap="none">
                <a:solidFill>
                  <a:srgbClr val="C00000"/>
                </a:solidFill>
                <a:latin typeface="Helvetica Neue"/>
                <a:ea typeface="Helvetica Neue"/>
                <a:cs typeface="Helvetica Neue"/>
                <a:sym typeface="Helvetica Neue"/>
              </a:rPr>
              <a:t>Establecer paquetes de trabajo que permitan gestionar mejor la carga de trabajo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8" name="Google Shape;178;p32"/>
          <p:cNvSpPr txBox="1"/>
          <p:nvPr/>
        </p:nvSpPr>
        <p:spPr>
          <a:xfrm>
            <a:off x="1524000" y="2562880"/>
            <a:ext cx="156464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2400" b="1" i="0" u="none" strike="noStrike" cap="none">
                <a:solidFill>
                  <a:srgbClr val="C00000"/>
                </a:solidFill>
                <a:latin typeface="Helvetica Neue"/>
                <a:ea typeface="Helvetica Neue"/>
                <a:cs typeface="Helvetica Neue"/>
                <a:sym typeface="Helvetica Neue"/>
              </a:rPr>
              <a:t>Establecer paquetes de trabajo que permitan gestionar mejor la carga de trabajo</a:t>
            </a:r>
          </a:p>
        </p:txBody>
      </p:sp>
      <p:sp>
        <p:nvSpPr>
          <p:cNvPr id="179" name="Google Shape;179;p32"/>
          <p:cNvSpPr txBox="1"/>
          <p:nvPr/>
        </p:nvSpPr>
        <p:spPr>
          <a:xfrm>
            <a:off x="3888746" y="3160302"/>
            <a:ext cx="13281654" cy="47397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ES" sz="2400" b="0" i="0" u="none" strike="noStrike" cap="none">
                <a:solidFill>
                  <a:schemeClr val="dk1"/>
                </a:solidFill>
                <a:latin typeface="Helvetica Neue"/>
                <a:ea typeface="Helvetica Neue"/>
                <a:cs typeface="Helvetica Neue"/>
                <a:sym typeface="Helvetica Neue"/>
              </a:rPr>
              <a:t>Volviendo al ejemplo del PMP, supongamos que la preparación de este documento puede desglosarse formalmente en seis actividades distintas. Pensando en el PMP de JUST, podemos identificarlas del siguiente modo</a:t>
            </a:r>
            <a:r>
              <a:rPr lang="en-US" sz="2400" b="0" i="0" u="none" strike="noStrike" cap="none">
                <a:solidFill>
                  <a:schemeClr val="dk1"/>
                </a:solidFill>
                <a:latin typeface="Helvetica Neue"/>
                <a:ea typeface="Helvetica Neue"/>
                <a:cs typeface="Helvetica Neue"/>
                <a:sym typeface="Helvetica Neue"/>
              </a:rPr>
              <a:t>:</a:t>
            </a:r>
          </a:p>
          <a:p>
            <a:pPr marL="0" marR="0" lvl="0" indent="0" algn="l" rtl="0">
              <a:lnSpc>
                <a:spcPct val="100000"/>
              </a:lnSpc>
              <a:spcBef>
                <a:spcPts val="0"/>
              </a:spcBef>
              <a:spcAft>
                <a:spcPts val="0"/>
              </a:spcAft>
              <a:buClr>
                <a:srgbClr val="000000"/>
              </a:buClr>
              <a:buSzPts val="2400"/>
              <a:buFont typeface="Arial"/>
              <a:buNone/>
            </a:pPr>
            <a:endParaRPr/>
          </a:p>
          <a:p>
            <a:pPr marL="514350" marR="0" lvl="0" indent="-514350" algn="l" rtl="0">
              <a:lnSpc>
                <a:spcPct val="100000"/>
              </a:lnSpc>
              <a:spcBef>
                <a:spcPts val="0"/>
              </a:spcBef>
              <a:spcAft>
                <a:spcPts val="0"/>
              </a:spcAft>
              <a:buClr>
                <a:srgbClr val="2F5496"/>
              </a:buClr>
              <a:buSzPts val="2400"/>
              <a:buFont typeface="Arial"/>
              <a:buAutoNum type="arabicPeriod"/>
            </a:pPr>
            <a:r>
              <a:rPr lang="es-ES" sz="2400" b="0" i="0" u="none" strike="noStrike" cap="none">
                <a:solidFill>
                  <a:schemeClr val="dk1"/>
                </a:solidFill>
                <a:latin typeface="Helvetica Neue"/>
                <a:ea typeface="Helvetica Neue"/>
                <a:cs typeface="Helvetica Neue"/>
                <a:sym typeface="Helvetica Neue"/>
              </a:rPr>
              <a:t>Borrador del esquema inicial: consolidación de la tabla de contenidos</a:t>
            </a:r>
          </a:p>
          <a:p>
            <a:pPr marL="514350" marR="0" lvl="0" indent="-514350" algn="l" rtl="0">
              <a:lnSpc>
                <a:spcPct val="100000"/>
              </a:lnSpc>
              <a:spcBef>
                <a:spcPts val="0"/>
              </a:spcBef>
              <a:spcAft>
                <a:spcPts val="0"/>
              </a:spcAft>
              <a:buClr>
                <a:srgbClr val="2F5496"/>
              </a:buClr>
              <a:buSzPts val="2400"/>
              <a:buFont typeface="Arial"/>
              <a:buAutoNum type="arabicPeriod"/>
            </a:pPr>
            <a:r>
              <a:rPr lang="es-ES" sz="2400" b="0" i="0" u="none" strike="noStrike" cap="none">
                <a:solidFill>
                  <a:schemeClr val="dk1"/>
                </a:solidFill>
                <a:latin typeface="Helvetica Neue"/>
                <a:ea typeface="Helvetica Neue"/>
                <a:cs typeface="Helvetica Neue"/>
                <a:sym typeface="Helvetica Neue"/>
              </a:rPr>
              <a:t>Validación inicial de las dos primeras secciones: Introducción al proyecto y resultados esperados </a:t>
            </a:r>
          </a:p>
          <a:p>
            <a:pPr marL="514350" marR="0" lvl="0" indent="-514350" algn="l" rtl="0">
              <a:lnSpc>
                <a:spcPct val="100000"/>
              </a:lnSpc>
              <a:spcBef>
                <a:spcPts val="0"/>
              </a:spcBef>
              <a:spcAft>
                <a:spcPts val="0"/>
              </a:spcAft>
              <a:buClr>
                <a:srgbClr val="2F5496"/>
              </a:buClr>
              <a:buSzPts val="2400"/>
              <a:buFont typeface="Arial"/>
              <a:buAutoNum type="arabicPeriod"/>
            </a:pPr>
            <a:r>
              <a:rPr lang="es-ES" sz="2400" b="0" i="0" u="none" strike="noStrike" cap="none">
                <a:solidFill>
                  <a:schemeClr val="dk1"/>
                </a:solidFill>
                <a:latin typeface="Helvetica Neue"/>
                <a:ea typeface="Helvetica Neue"/>
                <a:cs typeface="Helvetica Neue"/>
                <a:sym typeface="Helvetica Neue"/>
              </a:rPr>
              <a:t>Presentación detallada de los resultados e hitos del proyecto </a:t>
            </a:r>
          </a:p>
          <a:p>
            <a:pPr marL="514350" marR="0" lvl="0" indent="-514350" algn="l" rtl="0">
              <a:lnSpc>
                <a:spcPct val="100000"/>
              </a:lnSpc>
              <a:spcBef>
                <a:spcPts val="0"/>
              </a:spcBef>
              <a:spcAft>
                <a:spcPts val="0"/>
              </a:spcAft>
              <a:buClr>
                <a:srgbClr val="2F5496"/>
              </a:buClr>
              <a:buSzPts val="2400"/>
              <a:buFont typeface="Arial"/>
              <a:buAutoNum type="arabicPeriod"/>
            </a:pPr>
            <a:r>
              <a:rPr lang="es-ES" sz="2400" b="0" i="0" u="none" strike="noStrike" cap="none">
                <a:solidFill>
                  <a:schemeClr val="dk1"/>
                </a:solidFill>
                <a:latin typeface="Helvetica Neue"/>
                <a:ea typeface="Helvetica Neue"/>
                <a:cs typeface="Helvetica Neue"/>
                <a:sym typeface="Helvetica Neue"/>
              </a:rPr>
              <a:t>Divulgación puntual y precisa de la gestión financiera y el control presupuestario </a:t>
            </a:r>
          </a:p>
          <a:p>
            <a:pPr marL="514350" marR="0" lvl="0" indent="-514350" algn="l" rtl="0">
              <a:lnSpc>
                <a:spcPct val="100000"/>
              </a:lnSpc>
              <a:spcBef>
                <a:spcPts val="0"/>
              </a:spcBef>
              <a:spcAft>
                <a:spcPts val="0"/>
              </a:spcAft>
              <a:buClr>
                <a:srgbClr val="2F5496"/>
              </a:buClr>
              <a:buSzPts val="2400"/>
              <a:buFont typeface="Arial"/>
              <a:buAutoNum type="arabicPeriod"/>
            </a:pPr>
            <a:r>
              <a:rPr lang="es-ES" sz="2400" b="0" i="0" u="none" strike="noStrike" cap="none">
                <a:solidFill>
                  <a:schemeClr val="dk1"/>
                </a:solidFill>
                <a:latin typeface="Helvetica Neue"/>
                <a:ea typeface="Helvetica Neue"/>
                <a:cs typeface="Helvetica Neue"/>
                <a:sym typeface="Helvetica Neue"/>
              </a:rPr>
              <a:t>Disposición y planificación de mecanismos de seguimiento y evaluación para garantizar la calidad </a:t>
            </a:r>
          </a:p>
          <a:p>
            <a:pPr marL="514350" marR="0" lvl="0" indent="-514350" algn="l" rtl="0">
              <a:lnSpc>
                <a:spcPct val="100000"/>
              </a:lnSpc>
              <a:spcBef>
                <a:spcPts val="0"/>
              </a:spcBef>
              <a:spcAft>
                <a:spcPts val="0"/>
              </a:spcAft>
              <a:buClr>
                <a:srgbClr val="2F5496"/>
              </a:buClr>
              <a:buSzPts val="2400"/>
              <a:buFont typeface="Arial"/>
              <a:buAutoNum type="arabicPeriod"/>
            </a:pPr>
            <a:r>
              <a:rPr lang="es-ES" sz="2400" b="0" i="0" u="none" strike="noStrike" cap="none">
                <a:solidFill>
                  <a:schemeClr val="dk1"/>
                </a:solidFill>
                <a:latin typeface="Helvetica Neue"/>
                <a:ea typeface="Helvetica Neue"/>
                <a:cs typeface="Helvetica Neue"/>
                <a:sym typeface="Helvetica Neue"/>
              </a:rPr>
              <a:t>Presentación de las estrategias de compromiso de las partes interesadas y del plan de relaciones públicas</a:t>
            </a:r>
          </a:p>
        </p:txBody>
      </p:sp>
      <p:graphicFrame>
        <p:nvGraphicFramePr>
          <p:cNvPr id="180" name="Google Shape;180;p32"/>
          <p:cNvGraphicFramePr/>
          <p:nvPr>
            <p:extLst>
              <p:ext uri="{D42A27DB-BD31-4B8C-83A1-F6EECF244321}">
                <p14:modId xmlns:p14="http://schemas.microsoft.com/office/powerpoint/2010/main" val="845925508"/>
              </p:ext>
            </p:extLst>
          </p:nvPr>
        </p:nvGraphicFramePr>
        <p:xfrm>
          <a:off x="1648806" y="3160302"/>
          <a:ext cx="1888536" cy="5434985"/>
        </p:xfrm>
        <a:graphic>
          <a:graphicData uri="http://schemas.openxmlformats.org/drawingml/2006/table">
            <a:tbl>
              <a:tblPr firstRow="1" bandRow="1">
                <a:noFill/>
                <a:tableStyleId>{407FDD30-2220-434C-AC66-AC2C10388D88}</a:tableStyleId>
              </a:tblPr>
              <a:tblGrid>
                <a:gridCol w="1888536">
                  <a:extLst>
                    <a:ext uri="{9D8B030D-6E8A-4147-A177-3AD203B41FA5}">
                      <a16:colId xmlns:a16="http://schemas.microsoft.com/office/drawing/2014/main" val="20000"/>
                    </a:ext>
                  </a:extLst>
                </a:gridCol>
              </a:tblGrid>
              <a:tr h="395425">
                <a:tc>
                  <a:txBody>
                    <a:bodyPr/>
                    <a:lstStyle/>
                    <a:p>
                      <a:pPr marL="0" marR="0" lvl="0" indent="0" algn="ctr" rtl="0">
                        <a:lnSpc>
                          <a:spcPct val="100000"/>
                        </a:lnSpc>
                        <a:spcBef>
                          <a:spcPts val="0"/>
                        </a:spcBef>
                        <a:spcAft>
                          <a:spcPts val="0"/>
                        </a:spcAft>
                        <a:buNone/>
                      </a:pPr>
                      <a:r>
                        <a:rPr lang="en-US" sz="1200" u="none" strike="noStrike" cap="none">
                          <a:latin typeface="Helvetica Neue"/>
                          <a:ea typeface="Helvetica Neue"/>
                          <a:cs typeface="Helvetica Neue"/>
                          <a:sym typeface="Helvetica Neue"/>
                        </a:rPr>
                        <a:t>Acción</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7C80"/>
                    </a:solidFill>
                  </a:tcPr>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None/>
                      </a:pPr>
                      <a:endParaRPr sz="100" u="none" strike="noStrike" cap="none">
                        <a:latin typeface="Helvetica Neue"/>
                        <a:ea typeface="Helvetica Neue"/>
                        <a:cs typeface="Helvetica Neue"/>
                        <a:sym typeface="Helvetica Neue"/>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50250">
                <a:tc>
                  <a:txBody>
                    <a:bodyPr/>
                    <a:lstStyle/>
                    <a:p>
                      <a:pPr marL="0" marR="0" lvl="0" indent="0" algn="l" rtl="0">
                        <a:lnSpc>
                          <a:spcPct val="100000"/>
                        </a:lnSpc>
                        <a:spcBef>
                          <a:spcPts val="0"/>
                        </a:spcBef>
                        <a:spcAft>
                          <a:spcPts val="0"/>
                        </a:spcAft>
                        <a:buNone/>
                      </a:pPr>
                      <a:r>
                        <a:rPr lang="en-US" sz="1100" b="0" u="none" strike="noStrike" cap="none">
                          <a:solidFill>
                            <a:schemeClr val="dk1"/>
                          </a:solidFill>
                          <a:latin typeface="Helvetica Neue"/>
                          <a:ea typeface="Helvetica Neue"/>
                          <a:cs typeface="Helvetica Neue"/>
                          <a:sym typeface="Helvetica Neue"/>
                        </a:rPr>
                        <a:t>Actividad 1.1 ___</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50250">
                <a:tc>
                  <a:txBody>
                    <a:bodyPr/>
                    <a:lstStyle/>
                    <a:p>
                      <a:pPr marL="0" marR="0" lvl="0" indent="0" algn="l" rtl="0">
                        <a:lnSpc>
                          <a:spcPct val="100000"/>
                        </a:lnSpc>
                        <a:spcBef>
                          <a:spcPts val="0"/>
                        </a:spcBef>
                        <a:spcAft>
                          <a:spcPts val="0"/>
                        </a:spcAft>
                        <a:buNone/>
                      </a:pPr>
                      <a:r>
                        <a:rPr lang="en-US" sz="1100" b="0" u="none" strike="noStrike" cap="none">
                          <a:solidFill>
                            <a:schemeClr val="dk1"/>
                          </a:solidFill>
                          <a:latin typeface="Helvetica Neue"/>
                          <a:ea typeface="Helvetica Neue"/>
                          <a:cs typeface="Helvetica Neue"/>
                          <a:sym typeface="Helvetica Neue"/>
                        </a:rPr>
                        <a:t>Actividad 1.2 ___</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50250">
                <a:tc>
                  <a:txBody>
                    <a:bodyPr/>
                    <a:lstStyle/>
                    <a:p>
                      <a:pPr marL="0" marR="0" lvl="0" indent="0" algn="l" rtl="0">
                        <a:lnSpc>
                          <a:spcPct val="100000"/>
                        </a:lnSpc>
                        <a:spcBef>
                          <a:spcPts val="0"/>
                        </a:spcBef>
                        <a:spcAft>
                          <a:spcPts val="0"/>
                        </a:spcAft>
                        <a:buNone/>
                      </a:pPr>
                      <a:r>
                        <a:rPr lang="en-US" sz="1100" b="0" u="none" strike="noStrike" cap="none">
                          <a:solidFill>
                            <a:schemeClr val="dk1"/>
                          </a:solidFill>
                          <a:latin typeface="Helvetica Neue"/>
                          <a:ea typeface="Helvetica Neue"/>
                          <a:cs typeface="Helvetica Neue"/>
                          <a:sym typeface="Helvetica Neue"/>
                        </a:rPr>
                        <a:t>Actividad 1.3 ___</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50250">
                <a:tc>
                  <a:txBody>
                    <a:bodyPr/>
                    <a:lstStyle/>
                    <a:p>
                      <a:pPr marL="0" marR="0" lvl="0" indent="0" algn="l" rtl="0">
                        <a:lnSpc>
                          <a:spcPct val="100000"/>
                        </a:lnSpc>
                        <a:spcBef>
                          <a:spcPts val="0"/>
                        </a:spcBef>
                        <a:spcAft>
                          <a:spcPts val="0"/>
                        </a:spcAft>
                        <a:buNone/>
                      </a:pPr>
                      <a:r>
                        <a:rPr lang="en-US" sz="1100" b="0" u="none" strike="noStrike" cap="none">
                          <a:solidFill>
                            <a:schemeClr val="dk1"/>
                          </a:solidFill>
                          <a:latin typeface="Helvetica Neue"/>
                          <a:ea typeface="Helvetica Neue"/>
                          <a:cs typeface="Helvetica Neue"/>
                          <a:sym typeface="Helvetica Neue"/>
                        </a:rPr>
                        <a:t>Actividad 1.4 ___</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50250">
                <a:tc>
                  <a:txBody>
                    <a:bodyPr/>
                    <a:lstStyle/>
                    <a:p>
                      <a:pPr marL="0" marR="0" lvl="0" indent="0" algn="l" rtl="0">
                        <a:lnSpc>
                          <a:spcPct val="100000"/>
                        </a:lnSpc>
                        <a:spcBef>
                          <a:spcPts val="0"/>
                        </a:spcBef>
                        <a:spcAft>
                          <a:spcPts val="0"/>
                        </a:spcAft>
                        <a:buNone/>
                      </a:pPr>
                      <a:endParaRPr sz="1100" u="none" strike="noStrike" cap="none">
                        <a:latin typeface="Helvetica Neue"/>
                        <a:ea typeface="Helvetica Neue"/>
                        <a:cs typeface="Helvetica Neue"/>
                        <a:sym typeface="Helvetica Neue"/>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50250">
                <a:tc>
                  <a:txBody>
                    <a:bodyPr/>
                    <a:lstStyle/>
                    <a:p>
                      <a:pPr marL="0" marR="0" lvl="0" indent="0" algn="l" rtl="0">
                        <a:lnSpc>
                          <a:spcPct val="100000"/>
                        </a:lnSpc>
                        <a:spcBef>
                          <a:spcPts val="0"/>
                        </a:spcBef>
                        <a:spcAft>
                          <a:spcPts val="0"/>
                        </a:spcAft>
                        <a:buNone/>
                      </a:pPr>
                      <a:r>
                        <a:rPr lang="en-US" sz="1100" b="0" u="none" strike="noStrike" cap="none">
                          <a:solidFill>
                            <a:schemeClr val="dk1"/>
                          </a:solidFill>
                          <a:latin typeface="Helvetica Neue"/>
                          <a:ea typeface="Helvetica Neue"/>
                          <a:cs typeface="Helvetica Neue"/>
                          <a:sym typeface="Helvetica Neue"/>
                        </a:rPr>
                        <a:t>Actividad</a:t>
                      </a:r>
                      <a:r>
                        <a:rPr lang="en-US" sz="1100" u="none" strike="noStrike" cap="none">
                          <a:latin typeface="Helvetica Neue"/>
                          <a:ea typeface="Helvetica Neue"/>
                          <a:cs typeface="Helvetica Neue"/>
                          <a:sym typeface="Helvetica Neue"/>
                        </a:rPr>
                        <a:t> 2.1 ___</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250250">
                <a:tc>
                  <a:txBody>
                    <a:bodyPr/>
                    <a:lstStyle/>
                    <a:p>
                      <a:pPr marL="0" marR="0" lvl="0" indent="0" algn="l" rtl="0">
                        <a:lnSpc>
                          <a:spcPct val="100000"/>
                        </a:lnSpc>
                        <a:spcBef>
                          <a:spcPts val="0"/>
                        </a:spcBef>
                        <a:spcAft>
                          <a:spcPts val="0"/>
                        </a:spcAft>
                        <a:buNone/>
                      </a:pPr>
                      <a:r>
                        <a:rPr lang="en-US" sz="1100" b="0" u="none" strike="noStrike" cap="none">
                          <a:solidFill>
                            <a:schemeClr val="dk1"/>
                          </a:solidFill>
                          <a:latin typeface="Helvetica Neue"/>
                          <a:ea typeface="Helvetica Neue"/>
                          <a:cs typeface="Helvetica Neue"/>
                          <a:sym typeface="Helvetica Neue"/>
                        </a:rPr>
                        <a:t>Actividad</a:t>
                      </a:r>
                      <a:r>
                        <a:rPr lang="en-US" sz="1100" u="none" strike="noStrike" cap="none">
                          <a:latin typeface="Helvetica Neue"/>
                          <a:ea typeface="Helvetica Neue"/>
                          <a:cs typeface="Helvetica Neue"/>
                          <a:sym typeface="Helvetica Neue"/>
                        </a:rPr>
                        <a:t> 2.2 ___</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250250">
                <a:tc>
                  <a:txBody>
                    <a:bodyPr/>
                    <a:lstStyle/>
                    <a:p>
                      <a:pPr marL="0" marR="0" lvl="0" indent="0" algn="l" rtl="0">
                        <a:lnSpc>
                          <a:spcPct val="100000"/>
                        </a:lnSpc>
                        <a:spcBef>
                          <a:spcPts val="0"/>
                        </a:spcBef>
                        <a:spcAft>
                          <a:spcPts val="0"/>
                        </a:spcAft>
                        <a:buNone/>
                      </a:pPr>
                      <a:r>
                        <a:rPr lang="en-US" sz="1100" b="0" u="none" strike="noStrike" cap="none">
                          <a:solidFill>
                            <a:schemeClr val="dk1"/>
                          </a:solidFill>
                          <a:latin typeface="Helvetica Neue"/>
                          <a:ea typeface="Helvetica Neue"/>
                          <a:cs typeface="Helvetica Neue"/>
                          <a:sym typeface="Helvetica Neue"/>
                        </a:rPr>
                        <a:t>Actividad</a:t>
                      </a:r>
                      <a:r>
                        <a:rPr lang="en-US" sz="1100" u="none" strike="noStrike" cap="none">
                          <a:latin typeface="Helvetica Neue"/>
                          <a:ea typeface="Helvetica Neue"/>
                          <a:cs typeface="Helvetica Neue"/>
                          <a:sym typeface="Helvetica Neue"/>
                        </a:rPr>
                        <a:t> 2.3 ___</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250250">
                <a:tc>
                  <a:txBody>
                    <a:bodyPr/>
                    <a:lstStyle/>
                    <a:p>
                      <a:pPr marL="0" marR="0" lvl="0" indent="0" algn="l" rtl="0">
                        <a:lnSpc>
                          <a:spcPct val="100000"/>
                        </a:lnSpc>
                        <a:spcBef>
                          <a:spcPts val="0"/>
                        </a:spcBef>
                        <a:spcAft>
                          <a:spcPts val="0"/>
                        </a:spcAft>
                        <a:buNone/>
                      </a:pPr>
                      <a:endParaRPr sz="1100" u="none" strike="noStrike" cap="none">
                        <a:latin typeface="Helvetica Neue"/>
                        <a:ea typeface="Helvetica Neue"/>
                        <a:cs typeface="Helvetica Neue"/>
                        <a:sym typeface="Helvetica Neue"/>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250250">
                <a:tc>
                  <a:txBody>
                    <a:bodyPr/>
                    <a:lstStyle/>
                    <a:p>
                      <a:pPr marL="0" marR="0" lvl="0" indent="0" algn="l" rtl="0">
                        <a:lnSpc>
                          <a:spcPct val="100000"/>
                        </a:lnSpc>
                        <a:spcBef>
                          <a:spcPts val="0"/>
                        </a:spcBef>
                        <a:spcAft>
                          <a:spcPts val="0"/>
                        </a:spcAft>
                        <a:buNone/>
                      </a:pPr>
                      <a:r>
                        <a:rPr lang="en-US" sz="1100" b="0" u="none" strike="noStrike" cap="none">
                          <a:solidFill>
                            <a:schemeClr val="dk1"/>
                          </a:solidFill>
                          <a:latin typeface="Helvetica Neue"/>
                          <a:ea typeface="Helvetica Neue"/>
                          <a:cs typeface="Helvetica Neue"/>
                          <a:sym typeface="Helvetica Neue"/>
                        </a:rPr>
                        <a:t>Actividad</a:t>
                      </a:r>
                      <a:r>
                        <a:rPr lang="en-US" sz="1100" u="none" strike="noStrike" cap="none">
                          <a:latin typeface="Helvetica Neue"/>
                          <a:ea typeface="Helvetica Neue"/>
                          <a:cs typeface="Helvetica Neue"/>
                          <a:sym typeface="Helvetica Neue"/>
                        </a:rPr>
                        <a:t> 3.1 ___</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250250">
                <a:tc>
                  <a:txBody>
                    <a:bodyPr/>
                    <a:lstStyle/>
                    <a:p>
                      <a:pPr marL="0" marR="0" lvl="0" indent="0" algn="l" rtl="0">
                        <a:lnSpc>
                          <a:spcPct val="100000"/>
                        </a:lnSpc>
                        <a:spcBef>
                          <a:spcPts val="0"/>
                        </a:spcBef>
                        <a:spcAft>
                          <a:spcPts val="0"/>
                        </a:spcAft>
                        <a:buNone/>
                      </a:pPr>
                      <a:r>
                        <a:rPr lang="en-US" sz="1100" b="0" u="none" strike="noStrike" cap="none">
                          <a:solidFill>
                            <a:schemeClr val="dk1"/>
                          </a:solidFill>
                          <a:latin typeface="Helvetica Neue"/>
                          <a:ea typeface="Helvetica Neue"/>
                          <a:cs typeface="Helvetica Neue"/>
                          <a:sym typeface="Helvetica Neue"/>
                        </a:rPr>
                        <a:t>Actividad</a:t>
                      </a:r>
                      <a:r>
                        <a:rPr lang="en-US" sz="1100" u="none" strike="noStrike" cap="none">
                          <a:latin typeface="Helvetica Neue"/>
                          <a:ea typeface="Helvetica Neue"/>
                          <a:cs typeface="Helvetica Neue"/>
                          <a:sym typeface="Helvetica Neue"/>
                        </a:rPr>
                        <a:t> 3.2 ___</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250250">
                <a:tc>
                  <a:txBody>
                    <a:bodyPr/>
                    <a:lstStyle/>
                    <a:p>
                      <a:pPr marL="0" marR="0" lvl="0" indent="0" algn="l" rtl="0">
                        <a:lnSpc>
                          <a:spcPct val="100000"/>
                        </a:lnSpc>
                        <a:spcBef>
                          <a:spcPts val="0"/>
                        </a:spcBef>
                        <a:spcAft>
                          <a:spcPts val="0"/>
                        </a:spcAft>
                        <a:buNone/>
                      </a:pPr>
                      <a:r>
                        <a:rPr lang="en-US" sz="1100" b="0" u="none" strike="noStrike" cap="none">
                          <a:solidFill>
                            <a:schemeClr val="dk1"/>
                          </a:solidFill>
                          <a:latin typeface="Helvetica Neue"/>
                          <a:ea typeface="Helvetica Neue"/>
                          <a:cs typeface="Helvetica Neue"/>
                          <a:sym typeface="Helvetica Neue"/>
                        </a:rPr>
                        <a:t>Actividad</a:t>
                      </a:r>
                      <a:r>
                        <a:rPr lang="en-US" sz="1100" u="none" strike="noStrike" cap="none">
                          <a:latin typeface="Helvetica Neue"/>
                          <a:ea typeface="Helvetica Neue"/>
                          <a:cs typeface="Helvetica Neue"/>
                          <a:sym typeface="Helvetica Neue"/>
                        </a:rPr>
                        <a:t> 3.3 ___</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250250">
                <a:tc>
                  <a:txBody>
                    <a:bodyPr/>
                    <a:lstStyle/>
                    <a:p>
                      <a:pPr marL="0" marR="0" lvl="0" indent="0" algn="l" rtl="0">
                        <a:lnSpc>
                          <a:spcPct val="100000"/>
                        </a:lnSpc>
                        <a:spcBef>
                          <a:spcPts val="0"/>
                        </a:spcBef>
                        <a:spcAft>
                          <a:spcPts val="0"/>
                        </a:spcAft>
                        <a:buNone/>
                      </a:pPr>
                      <a:r>
                        <a:rPr lang="en-US" sz="1100" b="0" u="none" strike="noStrike" cap="none">
                          <a:solidFill>
                            <a:schemeClr val="dk1"/>
                          </a:solidFill>
                          <a:latin typeface="Helvetica Neue"/>
                          <a:ea typeface="Helvetica Neue"/>
                          <a:cs typeface="Helvetica Neue"/>
                          <a:sym typeface="Helvetica Neue"/>
                        </a:rPr>
                        <a:t>Actividad</a:t>
                      </a:r>
                      <a:r>
                        <a:rPr lang="en-US" sz="1100" u="none" strike="noStrike" cap="none">
                          <a:latin typeface="Helvetica Neue"/>
                          <a:ea typeface="Helvetica Neue"/>
                          <a:cs typeface="Helvetica Neue"/>
                          <a:sym typeface="Helvetica Neue"/>
                        </a:rPr>
                        <a:t> 3.4 ___</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r h="250250">
                <a:tc>
                  <a:txBody>
                    <a:bodyPr/>
                    <a:lstStyle/>
                    <a:p>
                      <a:pPr marL="0" marR="0" lvl="0" indent="0" algn="l" rtl="0">
                        <a:lnSpc>
                          <a:spcPct val="100000"/>
                        </a:lnSpc>
                        <a:spcBef>
                          <a:spcPts val="0"/>
                        </a:spcBef>
                        <a:spcAft>
                          <a:spcPts val="0"/>
                        </a:spcAft>
                        <a:buNone/>
                      </a:pPr>
                      <a:r>
                        <a:rPr lang="en-US" sz="1100" b="0" u="none" strike="noStrike" cap="none">
                          <a:solidFill>
                            <a:schemeClr val="dk1"/>
                          </a:solidFill>
                          <a:latin typeface="Helvetica Neue"/>
                          <a:ea typeface="Helvetica Neue"/>
                          <a:cs typeface="Helvetica Neue"/>
                          <a:sym typeface="Helvetica Neue"/>
                        </a:rPr>
                        <a:t>Actividad</a:t>
                      </a:r>
                      <a:r>
                        <a:rPr lang="en-US" sz="1100" u="none" strike="noStrike" cap="none">
                          <a:latin typeface="Helvetica Neue"/>
                          <a:ea typeface="Helvetica Neue"/>
                          <a:cs typeface="Helvetica Neue"/>
                          <a:sym typeface="Helvetica Neue"/>
                        </a:rPr>
                        <a:t> 3.5 ___</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15"/>
                  </a:ext>
                </a:extLst>
              </a:tr>
              <a:tr h="250250">
                <a:tc>
                  <a:txBody>
                    <a:bodyPr/>
                    <a:lstStyle/>
                    <a:p>
                      <a:pPr marL="0" marR="0" lvl="0" indent="0" algn="l" rtl="0">
                        <a:lnSpc>
                          <a:spcPct val="100000"/>
                        </a:lnSpc>
                        <a:spcBef>
                          <a:spcPts val="0"/>
                        </a:spcBef>
                        <a:spcAft>
                          <a:spcPts val="0"/>
                        </a:spcAft>
                        <a:buNone/>
                      </a:pPr>
                      <a:r>
                        <a:rPr lang="en-US" sz="1100" b="0" u="none" strike="noStrike" cap="none">
                          <a:solidFill>
                            <a:schemeClr val="dk1"/>
                          </a:solidFill>
                          <a:latin typeface="Helvetica Neue"/>
                          <a:ea typeface="Helvetica Neue"/>
                          <a:cs typeface="Helvetica Neue"/>
                          <a:sym typeface="Helvetica Neue"/>
                        </a:rPr>
                        <a:t>Actividad</a:t>
                      </a:r>
                      <a:r>
                        <a:rPr lang="en-US" sz="1100" u="none" strike="noStrike" cap="none">
                          <a:latin typeface="Helvetica Neue"/>
                          <a:ea typeface="Helvetica Neue"/>
                          <a:cs typeface="Helvetica Neue"/>
                          <a:sym typeface="Helvetica Neue"/>
                        </a:rPr>
                        <a:t> 3.6 ___</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16"/>
                  </a:ext>
                </a:extLst>
              </a:tr>
              <a:tr h="250250">
                <a:tc>
                  <a:txBody>
                    <a:bodyPr/>
                    <a:lstStyle/>
                    <a:p>
                      <a:pPr marL="0" marR="0" lvl="0" indent="0" algn="l" rtl="0">
                        <a:lnSpc>
                          <a:spcPct val="100000"/>
                        </a:lnSpc>
                        <a:spcBef>
                          <a:spcPts val="0"/>
                        </a:spcBef>
                        <a:spcAft>
                          <a:spcPts val="0"/>
                        </a:spcAft>
                        <a:buNone/>
                      </a:pPr>
                      <a:endParaRPr sz="1100" u="none" strike="noStrike" cap="none">
                        <a:latin typeface="Helvetica Neue"/>
                        <a:ea typeface="Helvetica Neue"/>
                        <a:cs typeface="Helvetica Neue"/>
                        <a:sym typeface="Helvetica Neue"/>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17"/>
                  </a:ext>
                </a:extLst>
              </a:tr>
              <a:tr h="250250">
                <a:tc>
                  <a:txBody>
                    <a:bodyPr/>
                    <a:lstStyle/>
                    <a:p>
                      <a:pPr marL="0" marR="0" lvl="0" indent="0" algn="l" rtl="0">
                        <a:lnSpc>
                          <a:spcPct val="100000"/>
                        </a:lnSpc>
                        <a:spcBef>
                          <a:spcPts val="0"/>
                        </a:spcBef>
                        <a:spcAft>
                          <a:spcPts val="0"/>
                        </a:spcAft>
                        <a:buNone/>
                      </a:pPr>
                      <a:r>
                        <a:rPr lang="en-US" sz="1100" b="0" u="none" strike="noStrike" cap="none">
                          <a:solidFill>
                            <a:schemeClr val="dk1"/>
                          </a:solidFill>
                          <a:latin typeface="Helvetica Neue"/>
                          <a:ea typeface="Helvetica Neue"/>
                          <a:cs typeface="Helvetica Neue"/>
                          <a:sym typeface="Helvetica Neue"/>
                        </a:rPr>
                        <a:t>Actividad</a:t>
                      </a:r>
                      <a:r>
                        <a:rPr lang="en-US" sz="1100" u="none" strike="noStrike" cap="none">
                          <a:latin typeface="Helvetica Neue"/>
                          <a:ea typeface="Helvetica Neue"/>
                          <a:cs typeface="Helvetica Neue"/>
                          <a:sym typeface="Helvetica Neue"/>
                        </a:rPr>
                        <a:t> 4.1 ___</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18"/>
                  </a:ext>
                </a:extLst>
              </a:tr>
              <a:tr h="250250">
                <a:tc>
                  <a:txBody>
                    <a:bodyPr/>
                    <a:lstStyle/>
                    <a:p>
                      <a:pPr marL="0" marR="0" lvl="0" indent="0" algn="l" rtl="0">
                        <a:lnSpc>
                          <a:spcPct val="100000"/>
                        </a:lnSpc>
                        <a:spcBef>
                          <a:spcPts val="0"/>
                        </a:spcBef>
                        <a:spcAft>
                          <a:spcPts val="0"/>
                        </a:spcAft>
                        <a:buNone/>
                      </a:pPr>
                      <a:r>
                        <a:rPr lang="en-US" sz="1100" b="0" u="none" strike="noStrike" cap="none">
                          <a:solidFill>
                            <a:schemeClr val="dk1"/>
                          </a:solidFill>
                          <a:latin typeface="Helvetica Neue"/>
                          <a:ea typeface="Helvetica Neue"/>
                          <a:cs typeface="Helvetica Neue"/>
                          <a:sym typeface="Helvetica Neue"/>
                        </a:rPr>
                        <a:t>Actividad</a:t>
                      </a:r>
                      <a:r>
                        <a:rPr lang="en-US" sz="1100" u="none" strike="noStrike" cap="none">
                          <a:latin typeface="Helvetica Neue"/>
                          <a:ea typeface="Helvetica Neue"/>
                          <a:cs typeface="Helvetica Neue"/>
                          <a:sym typeface="Helvetica Neue"/>
                        </a:rPr>
                        <a:t> 4.2 ___</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19"/>
                  </a:ext>
                </a:extLst>
              </a:tr>
              <a:tr h="250250">
                <a:tc>
                  <a:txBody>
                    <a:bodyPr/>
                    <a:lstStyle/>
                    <a:p>
                      <a:pPr marL="0" marR="0" lvl="0" indent="0" algn="l" rtl="0">
                        <a:lnSpc>
                          <a:spcPct val="100000"/>
                        </a:lnSpc>
                        <a:spcBef>
                          <a:spcPts val="0"/>
                        </a:spcBef>
                        <a:spcAft>
                          <a:spcPts val="0"/>
                        </a:spcAft>
                        <a:buNone/>
                      </a:pPr>
                      <a:r>
                        <a:rPr lang="en-US" sz="1100" b="0" u="none" strike="noStrike" cap="none">
                          <a:solidFill>
                            <a:schemeClr val="dk1"/>
                          </a:solidFill>
                          <a:latin typeface="Helvetica Neue"/>
                          <a:ea typeface="Helvetica Neue"/>
                          <a:cs typeface="Helvetica Neue"/>
                          <a:sym typeface="Helvetica Neue"/>
                        </a:rPr>
                        <a:t>Actividad</a:t>
                      </a:r>
                      <a:r>
                        <a:rPr lang="en-US" sz="1100" u="none" strike="noStrike" cap="none">
                          <a:latin typeface="Helvetica Neue"/>
                          <a:ea typeface="Helvetica Neue"/>
                          <a:cs typeface="Helvetica Neue"/>
                          <a:sym typeface="Helvetica Neue"/>
                        </a:rPr>
                        <a:t> 4.3 ___</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20"/>
                  </a:ext>
                </a:extLst>
              </a:tr>
            </a:tbl>
          </a:graphicData>
        </a:graphic>
      </p:graphicFrame>
      <p:sp>
        <p:nvSpPr>
          <p:cNvPr id="181" name="Google Shape;181;p32"/>
          <p:cNvSpPr/>
          <p:nvPr/>
        </p:nvSpPr>
        <p:spPr>
          <a:xfrm>
            <a:off x="1648806" y="6008915"/>
            <a:ext cx="1888537" cy="1596572"/>
          </a:xfrm>
          <a:prstGeom prst="rect">
            <a:avLst/>
          </a:prstGeom>
          <a:noFill/>
          <a:ln w="5715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 name="Google Shape;146;p4">
            <a:extLst>
              <a:ext uri="{FF2B5EF4-FFF2-40B4-BE49-F238E27FC236}">
                <a16:creationId xmlns:a16="http://schemas.microsoft.com/office/drawing/2014/main" id="{4F831793-1B89-BC17-0E87-DA0AD578E0F4}"/>
              </a:ext>
            </a:extLst>
          </p:cNvPr>
          <p:cNvSpPr txBox="1"/>
          <p:nvPr/>
        </p:nvSpPr>
        <p:spPr>
          <a:xfrm>
            <a:off x="1524000" y="1122717"/>
            <a:ext cx="11343861"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D00B24"/>
                </a:solidFill>
                <a:latin typeface="Arial"/>
                <a:ea typeface="Arial"/>
                <a:cs typeface="Arial"/>
                <a:sym typeface="Arial"/>
              </a:rPr>
              <a:t>1. El enfoque desglosado de la carga de trabajo para los trabajadores híbridos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7" name="Google Shape;187;p33"/>
          <p:cNvSpPr txBox="1"/>
          <p:nvPr/>
        </p:nvSpPr>
        <p:spPr>
          <a:xfrm>
            <a:off x="1524000" y="2562880"/>
            <a:ext cx="156464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2400" b="1" i="0" u="none" strike="noStrike" cap="none">
                <a:solidFill>
                  <a:srgbClr val="C00000"/>
                </a:solidFill>
                <a:latin typeface="Helvetica Neue"/>
                <a:ea typeface="Helvetica Neue"/>
                <a:cs typeface="Helvetica Neue"/>
                <a:sym typeface="Helvetica Neue"/>
              </a:rPr>
              <a:t>Establecer paquetes de trabajo que permitan gestionar mejor la carga de trabajo</a:t>
            </a:r>
          </a:p>
        </p:txBody>
      </p:sp>
      <p:sp>
        <p:nvSpPr>
          <p:cNvPr id="188" name="Google Shape;188;p33"/>
          <p:cNvSpPr txBox="1"/>
          <p:nvPr/>
        </p:nvSpPr>
        <p:spPr>
          <a:xfrm>
            <a:off x="13397947" y="3228464"/>
            <a:ext cx="4753864" cy="53244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0" i="0" u="none" strike="noStrike" cap="none">
                <a:solidFill>
                  <a:schemeClr val="dk1"/>
                </a:solidFill>
                <a:latin typeface="Helvetica Neue"/>
                <a:ea typeface="Helvetica Neue"/>
                <a:cs typeface="Helvetica Neue"/>
                <a:sym typeface="Helvetica Neue"/>
              </a:rPr>
              <a:t>Con esto en mente, ahora puedes visualizar por fin el tiempo concreto que te absorberán los objetivos de este paquete de trabajo y cómo se distribuyen las tareas a lo largo del tiempo, es decir, cuándo vencen</a:t>
            </a:r>
            <a:r>
              <a:rPr lang="en-US" sz="2000" b="0" i="0" u="none" strike="noStrike" cap="none">
                <a:solidFill>
                  <a:schemeClr val="dk1"/>
                </a:solidFill>
                <a:latin typeface="Helvetica Neue"/>
                <a:ea typeface="Helvetica Neue"/>
                <a:cs typeface="Helvetica Neue"/>
                <a:sym typeface="Helvetica Neue"/>
              </a:rPr>
              <a:t>.</a:t>
            </a:r>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000"/>
              <a:buFont typeface="Arial"/>
              <a:buNone/>
            </a:pPr>
            <a:r>
              <a:rPr lang="es-ES" sz="2000" b="0" i="0" u="none" strike="noStrike" cap="none">
                <a:solidFill>
                  <a:schemeClr val="dk1"/>
                </a:solidFill>
                <a:latin typeface="Helvetica Neue"/>
                <a:ea typeface="Helvetica Neue"/>
                <a:cs typeface="Helvetica Neue"/>
                <a:sym typeface="Helvetica Neue"/>
              </a:rPr>
              <a:t>Resérvate unos márgenes de flexibilidad: es una buena recomendación sobrestimar a propósito el tiempo necesario para una acción concreta si alguna urgencia te obliga a dejar de lado lo que estás haciendo y centrarte en otra cosa</a:t>
            </a:r>
            <a:r>
              <a:rPr lang="en-US" sz="2000" b="0" i="0" u="none" strike="noStrike" cap="none">
                <a:solidFill>
                  <a:schemeClr val="dk1"/>
                </a:solidFill>
                <a:latin typeface="Helvetica Neue"/>
                <a:ea typeface="Helvetica Neue"/>
                <a:cs typeface="Helvetica Neue"/>
                <a:sym typeface="Helvetica Neue"/>
              </a:rPr>
              <a:t>.</a:t>
            </a:r>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000"/>
              <a:buFont typeface="Arial"/>
              <a:buNone/>
            </a:pPr>
            <a:r>
              <a:rPr lang="es-ES" sz="2000" b="0" i="0" u="none" strike="noStrike" cap="none">
                <a:solidFill>
                  <a:schemeClr val="dk1"/>
                </a:solidFill>
                <a:latin typeface="Helvetica Neue"/>
                <a:ea typeface="Helvetica Neue"/>
                <a:cs typeface="Helvetica Neue"/>
                <a:sym typeface="Helvetica Neue"/>
              </a:rPr>
              <a:t>Intenta ceñirte al plan, pero prepárate para ajustes frecuentes</a:t>
            </a:r>
            <a:r>
              <a:rPr lang="en-US" sz="2000" b="0" i="0" u="none" strike="noStrike" cap="none">
                <a:solidFill>
                  <a:schemeClr val="dk1"/>
                </a:solidFill>
                <a:latin typeface="Helvetica Neue"/>
                <a:ea typeface="Helvetica Neue"/>
                <a:cs typeface="Helvetica Neue"/>
                <a:sym typeface="Helvetica Neue"/>
              </a:rPr>
              <a:t>.</a:t>
            </a:r>
            <a:endParaRPr/>
          </a:p>
        </p:txBody>
      </p:sp>
      <p:graphicFrame>
        <p:nvGraphicFramePr>
          <p:cNvPr id="189" name="Google Shape;189;p33"/>
          <p:cNvGraphicFramePr/>
          <p:nvPr>
            <p:extLst>
              <p:ext uri="{D42A27DB-BD31-4B8C-83A1-F6EECF244321}">
                <p14:modId xmlns:p14="http://schemas.microsoft.com/office/powerpoint/2010/main" val="433378599"/>
              </p:ext>
            </p:extLst>
          </p:nvPr>
        </p:nvGraphicFramePr>
        <p:xfrm>
          <a:off x="1638440" y="3115656"/>
          <a:ext cx="11759507" cy="5346150"/>
        </p:xfrm>
        <a:graphic>
          <a:graphicData uri="http://schemas.openxmlformats.org/drawingml/2006/table">
            <a:tbl>
              <a:tblPr firstRow="1" bandRow="1">
                <a:noFill/>
                <a:tableStyleId>{407FDD30-2220-434C-AC66-AC2C10388D88}</a:tableStyleId>
              </a:tblPr>
              <a:tblGrid>
                <a:gridCol w="1675868">
                  <a:extLst>
                    <a:ext uri="{9D8B030D-6E8A-4147-A177-3AD203B41FA5}">
                      <a16:colId xmlns:a16="http://schemas.microsoft.com/office/drawing/2014/main" val="20000"/>
                    </a:ext>
                  </a:extLst>
                </a:gridCol>
                <a:gridCol w="1675868">
                  <a:extLst>
                    <a:ext uri="{9D8B030D-6E8A-4147-A177-3AD203B41FA5}">
                      <a16:colId xmlns:a16="http://schemas.microsoft.com/office/drawing/2014/main" val="20001"/>
                    </a:ext>
                  </a:extLst>
                </a:gridCol>
                <a:gridCol w="1675868">
                  <a:extLst>
                    <a:ext uri="{9D8B030D-6E8A-4147-A177-3AD203B41FA5}">
                      <a16:colId xmlns:a16="http://schemas.microsoft.com/office/drawing/2014/main" val="20002"/>
                    </a:ext>
                  </a:extLst>
                </a:gridCol>
                <a:gridCol w="1675868">
                  <a:extLst>
                    <a:ext uri="{9D8B030D-6E8A-4147-A177-3AD203B41FA5}">
                      <a16:colId xmlns:a16="http://schemas.microsoft.com/office/drawing/2014/main" val="20003"/>
                    </a:ext>
                  </a:extLst>
                </a:gridCol>
                <a:gridCol w="1675868">
                  <a:extLst>
                    <a:ext uri="{9D8B030D-6E8A-4147-A177-3AD203B41FA5}">
                      <a16:colId xmlns:a16="http://schemas.microsoft.com/office/drawing/2014/main" val="20004"/>
                    </a:ext>
                  </a:extLst>
                </a:gridCol>
                <a:gridCol w="1675868">
                  <a:extLst>
                    <a:ext uri="{9D8B030D-6E8A-4147-A177-3AD203B41FA5}">
                      <a16:colId xmlns:a16="http://schemas.microsoft.com/office/drawing/2014/main" val="20005"/>
                    </a:ext>
                  </a:extLst>
                </a:gridCol>
                <a:gridCol w="1704299">
                  <a:extLst>
                    <a:ext uri="{9D8B030D-6E8A-4147-A177-3AD203B41FA5}">
                      <a16:colId xmlns:a16="http://schemas.microsoft.com/office/drawing/2014/main" val="20006"/>
                    </a:ext>
                  </a:extLst>
                </a:gridCol>
              </a:tblGrid>
              <a:tr h="791100">
                <a:tc>
                  <a:txBody>
                    <a:bodyPr/>
                    <a:lstStyle/>
                    <a:p>
                      <a:pPr marL="0" marR="0" lvl="0" indent="0" algn="ctr" rtl="0">
                        <a:lnSpc>
                          <a:spcPct val="100000"/>
                        </a:lnSpc>
                        <a:spcBef>
                          <a:spcPts val="0"/>
                        </a:spcBef>
                        <a:spcAft>
                          <a:spcPts val="0"/>
                        </a:spcAft>
                        <a:buNone/>
                      </a:pPr>
                      <a:r>
                        <a:rPr lang="en-US" sz="1800" u="none" strike="noStrike" cap="none">
                          <a:latin typeface="Helvetica Neue"/>
                          <a:ea typeface="Helvetica Neue"/>
                          <a:cs typeface="Helvetica Neue"/>
                          <a:sym typeface="Helvetica Neue"/>
                        </a:rPr>
                        <a:t>Día 10</a:t>
                      </a:r>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800" u="none" strike="noStrike" cap="none">
                          <a:latin typeface="Helvetica Neue"/>
                          <a:ea typeface="Helvetica Neue"/>
                          <a:cs typeface="Helvetica Neue"/>
                          <a:sym typeface="Helvetica Neue"/>
                        </a:rPr>
                        <a:t>Día 11</a:t>
                      </a:r>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800" u="none" strike="noStrike" cap="none">
                          <a:latin typeface="Helvetica Neue"/>
                          <a:ea typeface="Helvetica Neue"/>
                          <a:cs typeface="Helvetica Neue"/>
                          <a:sym typeface="Helvetica Neue"/>
                        </a:rPr>
                        <a:t>Día 12</a:t>
                      </a:r>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800" u="none" strike="noStrike" cap="none">
                          <a:latin typeface="Helvetica Neue"/>
                          <a:ea typeface="Helvetica Neue"/>
                          <a:cs typeface="Helvetica Neue"/>
                          <a:sym typeface="Helvetica Neue"/>
                        </a:rPr>
                        <a:t>Día 13</a:t>
                      </a:r>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800" u="none" strike="noStrike" cap="none">
                          <a:latin typeface="Helvetica Neue"/>
                          <a:ea typeface="Helvetica Neue"/>
                          <a:cs typeface="Helvetica Neue"/>
                          <a:sym typeface="Helvetica Neue"/>
                        </a:rPr>
                        <a:t>Día 14</a:t>
                      </a:r>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800" u="none" strike="noStrike" cap="none">
                          <a:latin typeface="Helvetica Neue"/>
                          <a:ea typeface="Helvetica Neue"/>
                          <a:cs typeface="Helvetica Neue"/>
                          <a:sym typeface="Helvetica Neue"/>
                        </a:rPr>
                        <a:t>Día 15</a:t>
                      </a:r>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800" u="none" strike="noStrike" cap="none">
                          <a:latin typeface="Helvetica Neue"/>
                          <a:ea typeface="Helvetica Neue"/>
                          <a:cs typeface="Helvetica Neue"/>
                          <a:sym typeface="Helvetica Neue"/>
                        </a:rPr>
                        <a:t>Día 16</a:t>
                      </a:r>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extLst>
                  <a:ext uri="{0D108BD9-81ED-4DB2-BD59-A6C34878D82A}">
                    <a16:rowId xmlns:a16="http://schemas.microsoft.com/office/drawing/2014/main" val="10000"/>
                  </a:ext>
                </a:extLst>
              </a:tr>
              <a:tr h="745900">
                <a:tc>
                  <a:txBody>
                    <a:bodyPr/>
                    <a:lstStyle/>
                    <a:p>
                      <a:pPr marL="0" marR="0" lvl="0" indent="0" algn="l" rtl="0">
                        <a:lnSpc>
                          <a:spcPct val="100000"/>
                        </a:lnSpc>
                        <a:spcBef>
                          <a:spcPts val="0"/>
                        </a:spcBef>
                        <a:spcAft>
                          <a:spcPts val="0"/>
                        </a:spcAft>
                        <a:buNone/>
                      </a:pPr>
                      <a:endParaRPr sz="30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BFBFBF"/>
                    </a:solidFill>
                  </a:tcPr>
                </a:tc>
                <a:tc>
                  <a:txBody>
                    <a:bodyPr/>
                    <a:lstStyle/>
                    <a:p>
                      <a:pPr marL="0" marR="0" lvl="0" indent="0" algn="l" rtl="0">
                        <a:lnSpc>
                          <a:spcPct val="100000"/>
                        </a:lnSpc>
                        <a:spcBef>
                          <a:spcPts val="0"/>
                        </a:spcBef>
                        <a:spcAft>
                          <a:spcPts val="0"/>
                        </a:spcAft>
                        <a:buNone/>
                      </a:pPr>
                      <a:endParaRPr sz="105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745900">
                <a:tc>
                  <a:txBody>
                    <a:bodyPr/>
                    <a:lstStyle/>
                    <a:p>
                      <a:pPr marL="0" marR="0" lvl="0" indent="0" algn="l" rtl="0">
                        <a:lnSpc>
                          <a:spcPct val="100000"/>
                        </a:lnSpc>
                        <a:spcBef>
                          <a:spcPts val="0"/>
                        </a:spcBef>
                        <a:spcAft>
                          <a:spcPts val="0"/>
                        </a:spcAft>
                        <a:buNone/>
                      </a:pPr>
                      <a:endParaRPr sz="105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BFBFBF"/>
                    </a:solidFill>
                  </a:tcPr>
                </a:tc>
                <a:tc>
                  <a:txBody>
                    <a:bodyPr/>
                    <a:lstStyle/>
                    <a:p>
                      <a:pPr marL="0" marR="0" lvl="0" indent="0" algn="l" rtl="0">
                        <a:lnSpc>
                          <a:spcPct val="100000"/>
                        </a:lnSpc>
                        <a:spcBef>
                          <a:spcPts val="0"/>
                        </a:spcBef>
                        <a:spcAft>
                          <a:spcPts val="0"/>
                        </a:spcAft>
                        <a:buNone/>
                      </a:pPr>
                      <a:endParaRPr sz="105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BFBFBF"/>
                    </a:solidFill>
                  </a:tcPr>
                </a:tc>
                <a:tc>
                  <a:txBody>
                    <a:bodyPr/>
                    <a:lstStyle/>
                    <a:p>
                      <a:pPr marL="0" marR="0" lvl="0" indent="0" algn="l" rtl="0">
                        <a:lnSpc>
                          <a:spcPct val="100000"/>
                        </a:lnSpc>
                        <a:spcBef>
                          <a:spcPts val="0"/>
                        </a:spcBef>
                        <a:spcAft>
                          <a:spcPts val="0"/>
                        </a:spcAft>
                        <a:buNone/>
                      </a:pPr>
                      <a:endParaRPr sz="105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785725">
                <a:tc>
                  <a:txBody>
                    <a:bodyPr/>
                    <a:lstStyle/>
                    <a:p>
                      <a:pPr marL="0" marR="0" lvl="0" indent="0" algn="l" rtl="0">
                        <a:lnSpc>
                          <a:spcPct val="100000"/>
                        </a:lnSpc>
                        <a:spcBef>
                          <a:spcPts val="0"/>
                        </a:spcBef>
                        <a:spcAft>
                          <a:spcPts val="0"/>
                        </a:spcAft>
                        <a:buNone/>
                      </a:pPr>
                      <a:endParaRPr sz="105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BFBFBF"/>
                    </a:solidFill>
                  </a:tcPr>
                </a:tc>
                <a:tc>
                  <a:txBody>
                    <a:bodyPr/>
                    <a:lstStyle/>
                    <a:p>
                      <a:pPr marL="0" marR="0" lvl="0" indent="0" algn="l" rtl="0">
                        <a:lnSpc>
                          <a:spcPct val="100000"/>
                        </a:lnSpc>
                        <a:spcBef>
                          <a:spcPts val="0"/>
                        </a:spcBef>
                        <a:spcAft>
                          <a:spcPts val="0"/>
                        </a:spcAft>
                        <a:buNone/>
                      </a:pPr>
                      <a:endParaRPr sz="105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BFBFBF"/>
                    </a:solidFill>
                  </a:tcPr>
                </a:tc>
                <a:tc>
                  <a:txBody>
                    <a:bodyPr/>
                    <a:lstStyle/>
                    <a:p>
                      <a:pPr marL="0" marR="0" lvl="0" indent="0" algn="l" rtl="0">
                        <a:lnSpc>
                          <a:spcPct val="100000"/>
                        </a:lnSpc>
                        <a:spcBef>
                          <a:spcPts val="0"/>
                        </a:spcBef>
                        <a:spcAft>
                          <a:spcPts val="0"/>
                        </a:spcAft>
                        <a:buNone/>
                      </a:pPr>
                      <a:endParaRPr sz="105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745900">
                <a:tc>
                  <a:txBody>
                    <a:bodyPr/>
                    <a:lstStyle/>
                    <a:p>
                      <a:pPr marL="0" marR="0" lvl="0" indent="0" algn="l" rtl="0">
                        <a:lnSpc>
                          <a:spcPct val="100000"/>
                        </a:lnSpc>
                        <a:spcBef>
                          <a:spcPts val="0"/>
                        </a:spcBef>
                        <a:spcAft>
                          <a:spcPts val="0"/>
                        </a:spcAft>
                        <a:buNone/>
                      </a:pPr>
                      <a:endParaRPr sz="105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BFBFBF"/>
                    </a:solidFill>
                  </a:tcPr>
                </a:tc>
                <a:tc>
                  <a:txBody>
                    <a:bodyPr/>
                    <a:lstStyle/>
                    <a:p>
                      <a:pPr marL="0" marR="0" lvl="0" indent="0" algn="l" rtl="0">
                        <a:lnSpc>
                          <a:spcPct val="100000"/>
                        </a:lnSpc>
                        <a:spcBef>
                          <a:spcPts val="0"/>
                        </a:spcBef>
                        <a:spcAft>
                          <a:spcPts val="0"/>
                        </a:spcAft>
                        <a:buNone/>
                      </a:pPr>
                      <a:endParaRPr sz="105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BFBFBF"/>
                    </a:solidFill>
                  </a:tcPr>
                </a:tc>
                <a:tc>
                  <a:txBody>
                    <a:bodyPr/>
                    <a:lstStyle/>
                    <a:p>
                      <a:pPr marL="0" marR="0" lvl="0" indent="0" algn="l" rtl="0">
                        <a:lnSpc>
                          <a:spcPct val="100000"/>
                        </a:lnSpc>
                        <a:spcBef>
                          <a:spcPts val="0"/>
                        </a:spcBef>
                        <a:spcAft>
                          <a:spcPts val="0"/>
                        </a:spcAft>
                        <a:buNone/>
                      </a:pPr>
                      <a:endParaRPr sz="105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BFBFBF"/>
                    </a:solidFill>
                  </a:tcPr>
                </a:tc>
                <a:tc>
                  <a:txBody>
                    <a:bodyPr/>
                    <a:lstStyle/>
                    <a:p>
                      <a:pPr marL="0" marR="0" lvl="0" indent="0" algn="l" rtl="0">
                        <a:lnSpc>
                          <a:spcPct val="100000"/>
                        </a:lnSpc>
                        <a:spcBef>
                          <a:spcPts val="0"/>
                        </a:spcBef>
                        <a:spcAft>
                          <a:spcPts val="0"/>
                        </a:spcAft>
                        <a:buNone/>
                      </a:pPr>
                      <a:endParaRPr sz="105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BFBFBF"/>
                    </a:solidFill>
                  </a:tcPr>
                </a:tc>
                <a:tc>
                  <a:txBody>
                    <a:bodyPr/>
                    <a:lstStyle/>
                    <a:p>
                      <a:pPr marL="0" marR="0" lvl="0" indent="0" algn="l" rtl="0">
                        <a:lnSpc>
                          <a:spcPct val="100000"/>
                        </a:lnSpc>
                        <a:spcBef>
                          <a:spcPts val="0"/>
                        </a:spcBef>
                        <a:spcAft>
                          <a:spcPts val="0"/>
                        </a:spcAft>
                        <a:buNone/>
                      </a:pPr>
                      <a:endParaRPr sz="105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745900">
                <a:tc>
                  <a:txBody>
                    <a:bodyPr/>
                    <a:lstStyle/>
                    <a:p>
                      <a:pPr marL="0" marR="0" lvl="0" indent="0" algn="l" rtl="0">
                        <a:lnSpc>
                          <a:spcPct val="100000"/>
                        </a:lnSpc>
                        <a:spcBef>
                          <a:spcPts val="0"/>
                        </a:spcBef>
                        <a:spcAft>
                          <a:spcPts val="0"/>
                        </a:spcAft>
                        <a:buNone/>
                      </a:pPr>
                      <a:endParaRPr sz="105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BFBFBF"/>
                    </a:solidFill>
                  </a:tcPr>
                </a:tc>
                <a:tc>
                  <a:txBody>
                    <a:bodyPr/>
                    <a:lstStyle/>
                    <a:p>
                      <a:pPr marL="0" marR="0" lvl="0" indent="0" algn="l" rtl="0">
                        <a:lnSpc>
                          <a:spcPct val="100000"/>
                        </a:lnSpc>
                        <a:spcBef>
                          <a:spcPts val="0"/>
                        </a:spcBef>
                        <a:spcAft>
                          <a:spcPts val="0"/>
                        </a:spcAft>
                        <a:buNone/>
                      </a:pPr>
                      <a:endParaRPr sz="105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BFBFBF"/>
                    </a:solidFill>
                  </a:tcPr>
                </a:tc>
                <a:tc>
                  <a:txBody>
                    <a:bodyPr/>
                    <a:lstStyle/>
                    <a:p>
                      <a:pPr marL="0" marR="0" lvl="0" indent="0" algn="l" rtl="0">
                        <a:lnSpc>
                          <a:spcPct val="100000"/>
                        </a:lnSpc>
                        <a:spcBef>
                          <a:spcPts val="0"/>
                        </a:spcBef>
                        <a:spcAft>
                          <a:spcPts val="0"/>
                        </a:spcAft>
                        <a:buNone/>
                      </a:pPr>
                      <a:endParaRPr sz="105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785725">
                <a:tc>
                  <a:txBody>
                    <a:bodyPr/>
                    <a:lstStyle/>
                    <a:p>
                      <a:pPr marL="0" marR="0" lvl="0" indent="0" algn="l" rtl="0">
                        <a:lnSpc>
                          <a:spcPct val="100000"/>
                        </a:lnSpc>
                        <a:spcBef>
                          <a:spcPts val="0"/>
                        </a:spcBef>
                        <a:spcAft>
                          <a:spcPts val="0"/>
                        </a:spcAft>
                        <a:buNone/>
                      </a:pPr>
                      <a:endParaRPr sz="105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BFBFBF"/>
                    </a:solidFill>
                  </a:tcPr>
                </a:tc>
                <a:tc>
                  <a:txBody>
                    <a:bodyPr/>
                    <a:lstStyle/>
                    <a:p>
                      <a:pPr marL="0" marR="0" lvl="0" indent="0" algn="l" rtl="0">
                        <a:lnSpc>
                          <a:spcPct val="100000"/>
                        </a:lnSpc>
                        <a:spcBef>
                          <a:spcPts val="0"/>
                        </a:spcBef>
                        <a:spcAft>
                          <a:spcPts val="0"/>
                        </a:spcAft>
                        <a:buNone/>
                      </a:pPr>
                      <a:endParaRPr sz="1050" u="none" strike="noStrike" cap="none">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BFBFBF"/>
                    </a:solidFill>
                  </a:tcPr>
                </a:tc>
                <a:extLst>
                  <a:ext uri="{0D108BD9-81ED-4DB2-BD59-A6C34878D82A}">
                    <a16:rowId xmlns:a16="http://schemas.microsoft.com/office/drawing/2014/main" val="10006"/>
                  </a:ext>
                </a:extLst>
              </a:tr>
            </a:tbl>
          </a:graphicData>
        </a:graphic>
      </p:graphicFrame>
      <p:sp>
        <p:nvSpPr>
          <p:cNvPr id="190" name="Google Shape;190;p33"/>
          <p:cNvSpPr/>
          <p:nvPr/>
        </p:nvSpPr>
        <p:spPr>
          <a:xfrm>
            <a:off x="1638440" y="3752865"/>
            <a:ext cx="11878777" cy="4708941"/>
          </a:xfrm>
          <a:prstGeom prst="rect">
            <a:avLst/>
          </a:prstGeom>
          <a:noFill/>
          <a:ln>
            <a:noFill/>
          </a:ln>
        </p:spPr>
        <p:txBody>
          <a:bodyPr spcFirstLastPara="1" wrap="square" lIns="91425" tIns="45700" rIns="91425" bIns="45700" anchor="t" anchorCtr="0">
            <a:spAutoFit/>
          </a:bodyPr>
          <a:lstStyle/>
          <a:p>
            <a:pPr marL="514350" marR="0" lvl="0" indent="-514350" algn="l" rtl="0">
              <a:lnSpc>
                <a:spcPct val="250000"/>
              </a:lnSpc>
              <a:spcBef>
                <a:spcPts val="0"/>
              </a:spcBef>
              <a:spcAft>
                <a:spcPts val="0"/>
              </a:spcAft>
              <a:buClr>
                <a:srgbClr val="2F5496"/>
              </a:buClr>
              <a:buSzPts val="2000"/>
              <a:buFont typeface="Arial"/>
              <a:buAutoNum type="arabicPeriod"/>
            </a:pPr>
            <a:r>
              <a:rPr lang="es-ES" sz="2000" b="0" i="0" u="none" strike="noStrike" cap="none">
                <a:solidFill>
                  <a:srgbClr val="002060"/>
                </a:solidFill>
                <a:latin typeface="Helvetica Neue"/>
                <a:ea typeface="Helvetica Neue"/>
                <a:cs typeface="Helvetica Neue"/>
                <a:sym typeface="Helvetica Neue"/>
              </a:rPr>
              <a:t>Borrador de un esquema inicial: consolidación del índice de contenidos</a:t>
            </a:r>
          </a:p>
          <a:p>
            <a:pPr marL="514350" marR="0" lvl="0" indent="-514350" algn="l" rtl="0">
              <a:lnSpc>
                <a:spcPct val="250000"/>
              </a:lnSpc>
              <a:spcBef>
                <a:spcPts val="0"/>
              </a:spcBef>
              <a:spcAft>
                <a:spcPts val="0"/>
              </a:spcAft>
              <a:buClr>
                <a:srgbClr val="2F5496"/>
              </a:buClr>
              <a:buSzPts val="2000"/>
              <a:buFont typeface="Arial"/>
              <a:buAutoNum type="arabicPeriod"/>
            </a:pPr>
            <a:r>
              <a:rPr lang="es-ES" sz="2000" b="0" i="0" u="none" strike="noStrike" cap="none">
                <a:solidFill>
                  <a:srgbClr val="002060"/>
                </a:solidFill>
                <a:latin typeface="Helvetica Neue"/>
                <a:ea typeface="Helvetica Neue"/>
                <a:cs typeface="Helvetica Neue"/>
                <a:sym typeface="Helvetica Neue"/>
              </a:rPr>
              <a:t>Validación inicial de las dos primeras secciones: Introducción al proyecto y resultados previstos</a:t>
            </a:r>
          </a:p>
          <a:p>
            <a:pPr marL="514350" marR="0" lvl="0" indent="-514350" algn="l" rtl="0">
              <a:lnSpc>
                <a:spcPct val="250000"/>
              </a:lnSpc>
              <a:spcBef>
                <a:spcPts val="0"/>
              </a:spcBef>
              <a:spcAft>
                <a:spcPts val="0"/>
              </a:spcAft>
              <a:buClr>
                <a:srgbClr val="2F5496"/>
              </a:buClr>
              <a:buSzPts val="2000"/>
              <a:buFont typeface="Arial"/>
              <a:buAutoNum type="arabicPeriod"/>
            </a:pPr>
            <a:r>
              <a:rPr lang="es-ES" sz="2000" b="0" i="0" u="none" strike="noStrike" cap="none">
                <a:solidFill>
                  <a:srgbClr val="002060"/>
                </a:solidFill>
                <a:latin typeface="Helvetica Neue"/>
                <a:ea typeface="Helvetica Neue"/>
                <a:cs typeface="Helvetica Neue"/>
                <a:sym typeface="Helvetica Neue"/>
              </a:rPr>
              <a:t>Presentación detallada de los resultados e hitos del proyecto</a:t>
            </a:r>
          </a:p>
          <a:p>
            <a:pPr marL="514350" indent="-514350">
              <a:lnSpc>
                <a:spcPct val="250000"/>
              </a:lnSpc>
              <a:buClr>
                <a:srgbClr val="2F5496"/>
              </a:buClr>
              <a:buSzPts val="2000"/>
              <a:buFont typeface="Arial"/>
              <a:buAutoNum type="arabicPeriod"/>
            </a:pPr>
            <a:r>
              <a:rPr lang="es-ES" sz="2000" b="0" i="0" u="none" strike="noStrike" cap="none">
                <a:solidFill>
                  <a:srgbClr val="002060"/>
                </a:solidFill>
                <a:latin typeface="Helvetica Neue"/>
                <a:ea typeface="Helvetica Neue"/>
                <a:cs typeface="Helvetica Neue"/>
                <a:sym typeface="Helvetica Neue"/>
              </a:rPr>
              <a:t>Divulgación puntual y precisa de la gestión financiera y el control presupuestario</a:t>
            </a:r>
            <a:endParaRPr lang="es-ES" sz="2800" b="0" i="0" u="none" strike="noStrike" cap="none">
              <a:solidFill>
                <a:srgbClr val="002060"/>
              </a:solidFill>
              <a:latin typeface="Helvetica Neue"/>
              <a:ea typeface="Helvetica Neue"/>
              <a:cs typeface="Helvetica Neue"/>
              <a:sym typeface="Helvetica Neue"/>
            </a:endParaRPr>
          </a:p>
          <a:p>
            <a:pPr marL="514350" marR="0" lvl="0" indent="-514350" algn="l" rtl="0">
              <a:lnSpc>
                <a:spcPct val="250000"/>
              </a:lnSpc>
              <a:spcBef>
                <a:spcPts val="0"/>
              </a:spcBef>
              <a:spcAft>
                <a:spcPts val="0"/>
              </a:spcAft>
              <a:buClr>
                <a:srgbClr val="2F5496"/>
              </a:buClr>
              <a:buSzPts val="2000"/>
              <a:buFont typeface="Arial"/>
              <a:buAutoNum type="arabicPeriod"/>
            </a:pPr>
            <a:r>
              <a:rPr lang="es-ES" sz="2000" b="0" i="0" u="none" strike="noStrike" cap="none">
                <a:solidFill>
                  <a:srgbClr val="002060"/>
                </a:solidFill>
                <a:latin typeface="Helvetica Neue"/>
                <a:ea typeface="Helvetica Neue"/>
                <a:cs typeface="Helvetica Neue"/>
                <a:sym typeface="Helvetica Neue"/>
              </a:rPr>
              <a:t>Disposición y planificación de mecanismos de seguimiento y evaluación para garantizar la calidad</a:t>
            </a:r>
          </a:p>
          <a:p>
            <a:pPr marL="514350" marR="0" lvl="0" indent="-514350" algn="l" rtl="0">
              <a:lnSpc>
                <a:spcPct val="250000"/>
              </a:lnSpc>
              <a:spcBef>
                <a:spcPts val="0"/>
              </a:spcBef>
              <a:spcAft>
                <a:spcPts val="0"/>
              </a:spcAft>
              <a:buClr>
                <a:srgbClr val="2F5496"/>
              </a:buClr>
              <a:buSzPts val="2000"/>
              <a:buFont typeface="Arial"/>
              <a:buAutoNum type="arabicPeriod"/>
            </a:pPr>
            <a:r>
              <a:rPr lang="es-ES" sz="2000" b="0" i="0" u="none" strike="noStrike" cap="none">
                <a:solidFill>
                  <a:srgbClr val="002060"/>
                </a:solidFill>
                <a:latin typeface="Helvetica Neue"/>
                <a:ea typeface="Helvetica Neue"/>
                <a:cs typeface="Helvetica Neue"/>
                <a:sym typeface="Helvetica Neue"/>
              </a:rPr>
              <a:t>Presentación de las estrategias de compromiso y el plan de relaciones públicas de STKH</a:t>
            </a:r>
            <a:endParaRPr sz="2000" b="0" i="0" u="none" strike="noStrike" cap="none">
              <a:solidFill>
                <a:srgbClr val="002060"/>
              </a:solidFill>
              <a:latin typeface="Helvetica Neue"/>
              <a:ea typeface="Helvetica Neue"/>
              <a:cs typeface="Helvetica Neue"/>
              <a:sym typeface="Helvetica Neue"/>
            </a:endParaRPr>
          </a:p>
        </p:txBody>
      </p:sp>
      <p:sp>
        <p:nvSpPr>
          <p:cNvPr id="3" name="Google Shape;146;p4">
            <a:extLst>
              <a:ext uri="{FF2B5EF4-FFF2-40B4-BE49-F238E27FC236}">
                <a16:creationId xmlns:a16="http://schemas.microsoft.com/office/drawing/2014/main" id="{A5AAD324-AFFC-8244-3008-63B98EA41670}"/>
              </a:ext>
            </a:extLst>
          </p:cNvPr>
          <p:cNvSpPr txBox="1"/>
          <p:nvPr/>
        </p:nvSpPr>
        <p:spPr>
          <a:xfrm>
            <a:off x="1524000" y="1122717"/>
            <a:ext cx="11343861"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D00B24"/>
                </a:solidFill>
                <a:latin typeface="Arial"/>
                <a:ea typeface="Arial"/>
                <a:cs typeface="Arial"/>
                <a:sym typeface="Arial"/>
              </a:rPr>
              <a:t>1. El enfoque desglosado de la carga de trabajo para los trabajadores híbridos</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2750</Words>
  <Application>Microsoft Office PowerPoint</Application>
  <PresentationFormat>Personalizado</PresentationFormat>
  <Paragraphs>321</Paragraphs>
  <Slides>17</Slides>
  <Notes>17</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17</vt:i4>
      </vt:variant>
    </vt:vector>
  </HeadingPairs>
  <TitlesOfParts>
    <vt:vector size="24" baseType="lpstr">
      <vt:lpstr>Helvetica Neue</vt:lpstr>
      <vt:lpstr>Calibri</vt:lpstr>
      <vt:lpstr>Arial</vt:lpstr>
      <vt:lpstr>Times New Roman</vt:lpstr>
      <vt:lpstr>Tahoma</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Monia Coppola</dc:creator>
  <cp:lastModifiedBy>Miriam Internet Web Solutions</cp:lastModifiedBy>
  <cp:revision>3</cp:revision>
  <dcterms:created xsi:type="dcterms:W3CDTF">2022-05-13T08:01:25Z</dcterms:created>
  <dcterms:modified xsi:type="dcterms:W3CDTF">2023-04-17T08:14:50Z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2022-05-13T00:00:00Z</vt:filetime>
  </property>
  <property fmtid="{D5CDD505-2E9C-101B-9397-08002B2CF9AE}" pid="3" name="Creator">
    <vt:lpwstr>Canva</vt:lpwstr>
  </property>
  <property fmtid="{D5CDD505-2E9C-101B-9397-08002B2CF9AE}" pid="4" name="LastSaved">
    <vt:filetime>2022-05-13T00:00:00Z</vt:filetime>
  </property>
</Properties>
</file>