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4" r:id="rId2"/>
  </p:sldMasterIdLst>
  <p:notesMasterIdLst>
    <p:notesMasterId r:id="rId25"/>
  </p:notesMasterIdLst>
  <p:sldIdLst>
    <p:sldId id="256" r:id="rId3"/>
    <p:sldId id="259" r:id="rId4"/>
    <p:sldId id="258" r:id="rId5"/>
    <p:sldId id="281" r:id="rId6"/>
    <p:sldId id="282" r:id="rId7"/>
    <p:sldId id="285" r:id="rId8"/>
    <p:sldId id="284" r:id="rId9"/>
    <p:sldId id="286" r:id="rId10"/>
    <p:sldId id="275" r:id="rId11"/>
    <p:sldId id="276" r:id="rId12"/>
    <p:sldId id="277" r:id="rId13"/>
    <p:sldId id="278" r:id="rId14"/>
    <p:sldId id="279" r:id="rId15"/>
    <p:sldId id="280" r:id="rId16"/>
    <p:sldId id="261" r:id="rId17"/>
    <p:sldId id="271" r:id="rId18"/>
    <p:sldId id="267" r:id="rId19"/>
    <p:sldId id="268" r:id="rId20"/>
    <p:sldId id="269" r:id="rId21"/>
    <p:sldId id="270" r:id="rId22"/>
    <p:sldId id="266" r:id="rId23"/>
    <p:sldId id="265" r:id="rId24"/>
  </p:sldIdLst>
  <p:sldSz cx="18288000" cy="10287000"/>
  <p:notesSz cx="18288000" cy="10287000"/>
  <p:embeddedFontLst>
    <p:embeddedFont>
      <p:font typeface="Calibri" panose="020F0502020204030204" pitchFamily="34" charset="0"/>
      <p:regular r:id="rId26"/>
      <p:bold r:id="rId27"/>
      <p:italic r:id="rId28"/>
      <p:boldItalic r:id="rId29"/>
    </p:embeddedFont>
    <p:embeddedFont>
      <p:font typeface="Helvetica Neue" panose="020B0604020202020204" charset="0"/>
      <p:regular r:id="rId30"/>
      <p:bold r:id="rId31"/>
      <p:italic r:id="rId32"/>
      <p:boldItalic r:id="rId33"/>
    </p:embeddedFont>
    <p:embeddedFont>
      <p:font typeface="Microsoft Sans Serif" panose="020B0604020202020204" pitchFamily="34" charset="0"/>
      <p:regular r:id="rId34"/>
    </p:embeddedFont>
    <p:embeddedFont>
      <p:font typeface="Tahoma" panose="020B0604030504040204" pitchFamily="34" charset="0"/>
      <p:regular r:id="rId35"/>
      <p:bold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2" roundtripDataSignature="AMtx7miXsE3ZAhbinuL+k/EXRooBohm9vg=="/>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2A95183-0CB2-0CC9-378A-4A4FCE4417F2}" name="Pazerini Petra" initials="PP" userId="S-1-5-21-2383597489-2197158559-1002493431-3028" providerId="AD"/>
  <p188:author id="{890923D7-C7B6-A1B8-47A2-B0856CDAFC89}" name="Hana Palušková" initials="HP" userId="bd7e3989570f8b89"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854"/>
    <p:restoredTop sz="94650"/>
  </p:normalViewPr>
  <p:slideViewPr>
    <p:cSldViewPr snapToGrid="0">
      <p:cViewPr varScale="1">
        <p:scale>
          <a:sx n="33" d="100"/>
          <a:sy n="33" d="100"/>
        </p:scale>
        <p:origin x="67" y="864"/>
      </p:cViewPr>
      <p:guideLst>
        <p:guide orient="horz" pos="2880"/>
        <p:guide pos="216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21" Type="http://schemas.openxmlformats.org/officeDocument/2006/relationships/slide" Target="slides/slide19.xml"/><Relationship Id="rId34" Type="http://schemas.openxmlformats.org/officeDocument/2006/relationships/font" Target="fonts/font9.fntdata"/><Relationship Id="rId42" Type="http://customschemas.google.com/relationships/presentationmetadata" Target="metadata"/><Relationship Id="rId47" Type="http://schemas.microsoft.com/office/2016/11/relationships/changesInfo" Target="changesInfos/changesInfo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7.fntdata"/><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6.fntdata"/><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presProps" Target="presProps.xml"/><Relationship Id="rId48" Type="http://schemas.microsoft.com/office/2018/10/relationships/authors" Target="author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font" Target="fonts/font8.fntdata"/><Relationship Id="rId46"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lienka Marian" userId="d535e67f-eb73-4702-ae53-67bc05435d18" providerId="ADAL" clId="{275F164C-8742-4DAB-9882-414FDAD2FD9A}"/>
    <pc:docChg chg="undo custSel modSld">
      <pc:chgData name="Holienka Marian" userId="d535e67f-eb73-4702-ae53-67bc05435d18" providerId="ADAL" clId="{275F164C-8742-4DAB-9882-414FDAD2FD9A}" dt="2023-03-07T23:07:49.452" v="163" actId="108"/>
      <pc:docMkLst>
        <pc:docMk/>
      </pc:docMkLst>
      <pc:sldChg chg="modSp mod">
        <pc:chgData name="Holienka Marian" userId="d535e67f-eb73-4702-ae53-67bc05435d18" providerId="ADAL" clId="{275F164C-8742-4DAB-9882-414FDAD2FD9A}" dt="2023-03-07T22:52:41.359" v="1" actId="1076"/>
        <pc:sldMkLst>
          <pc:docMk/>
          <pc:sldMk cId="0" sldId="256"/>
        </pc:sldMkLst>
        <pc:spChg chg="mod">
          <ac:chgData name="Holienka Marian" userId="d535e67f-eb73-4702-ae53-67bc05435d18" providerId="ADAL" clId="{275F164C-8742-4DAB-9882-414FDAD2FD9A}" dt="2023-03-07T22:52:41.359" v="1" actId="1076"/>
          <ac:spMkLst>
            <pc:docMk/>
            <pc:sldMk cId="0" sldId="256"/>
            <ac:spMk id="115" creationId="{00000000-0000-0000-0000-000000000000}"/>
          </ac:spMkLst>
        </pc:spChg>
      </pc:sldChg>
      <pc:sldChg chg="modSp mod">
        <pc:chgData name="Holienka Marian" userId="d535e67f-eb73-4702-ae53-67bc05435d18" providerId="ADAL" clId="{275F164C-8742-4DAB-9882-414FDAD2FD9A}" dt="2023-03-07T23:07:49.452" v="163" actId="108"/>
        <pc:sldMkLst>
          <pc:docMk/>
          <pc:sldMk cId="0" sldId="258"/>
        </pc:sldMkLst>
        <pc:spChg chg="mod">
          <ac:chgData name="Holienka Marian" userId="d535e67f-eb73-4702-ae53-67bc05435d18" providerId="ADAL" clId="{275F164C-8742-4DAB-9882-414FDAD2FD9A}" dt="2023-03-07T23:05:14.070" v="57" actId="20577"/>
          <ac:spMkLst>
            <pc:docMk/>
            <pc:sldMk cId="0" sldId="258"/>
            <ac:spMk id="143" creationId="{00000000-0000-0000-0000-000000000000}"/>
          </ac:spMkLst>
        </pc:spChg>
        <pc:spChg chg="mod">
          <ac:chgData name="Holienka Marian" userId="d535e67f-eb73-4702-ae53-67bc05435d18" providerId="ADAL" clId="{275F164C-8742-4DAB-9882-414FDAD2FD9A}" dt="2023-03-07T23:07:45.037" v="162" actId="108"/>
          <ac:spMkLst>
            <pc:docMk/>
            <pc:sldMk cId="0" sldId="258"/>
            <ac:spMk id="146" creationId="{00000000-0000-0000-0000-000000000000}"/>
          </ac:spMkLst>
        </pc:spChg>
        <pc:spChg chg="mod">
          <ac:chgData name="Holienka Marian" userId="d535e67f-eb73-4702-ae53-67bc05435d18" providerId="ADAL" clId="{275F164C-8742-4DAB-9882-414FDAD2FD9A}" dt="2023-03-07T23:07:49.452" v="163" actId="108"/>
          <ac:spMkLst>
            <pc:docMk/>
            <pc:sldMk cId="0" sldId="258"/>
            <ac:spMk id="149" creationId="{00000000-0000-0000-0000-000000000000}"/>
          </ac:spMkLst>
        </pc:spChg>
        <pc:picChg chg="mod">
          <ac:chgData name="Holienka Marian" userId="d535e67f-eb73-4702-ae53-67bc05435d18" providerId="ADAL" clId="{275F164C-8742-4DAB-9882-414FDAD2FD9A}" dt="2023-03-07T23:05:40.804" v="102" actId="1036"/>
          <ac:picMkLst>
            <pc:docMk/>
            <pc:sldMk cId="0" sldId="258"/>
            <ac:picMk id="152"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048600" y="771525"/>
            <a:ext cx="12192600"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7442617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1: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1: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52638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6: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 name="Google Shape;176;p6: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445595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6: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 name="Google Shape;176;p6: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37436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6: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 name="Google Shape;176;p6: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24618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6: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 name="Google Shape;176;p6: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57319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6: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76" name="Google Shape;176;p6: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277815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6: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 name="Google Shape;176;p6: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254349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6: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 name="Google Shape;176;p6: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57034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6: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 name="Google Shape;176;p6: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65000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0: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0" name="Google Shape;240;p10: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87361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3: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3: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05846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a:xfrm>
            <a:off x="5715000" y="771525"/>
            <a:ext cx="6859588" cy="3857625"/>
          </a:xfrm>
        </p:spPr>
      </p:sp>
      <p:sp>
        <p:nvSpPr>
          <p:cNvPr id="3" name="Zástupný objekt pre poznámky 2"/>
          <p:cNvSpPr>
            <a:spLocks noGrp="1"/>
          </p:cNvSpPr>
          <p:nvPr>
            <p:ph type="body" idx="1"/>
          </p:nvPr>
        </p:nvSpPr>
        <p:spPr/>
        <p:txBody>
          <a:bodyPr/>
          <a:lstStyle/>
          <a:p>
            <a:r>
              <a:rPr lang="sk-SK" sz="1100" dirty="0">
                <a:latin typeface="Microsoft Sans Serif" panose="020B0604020202020204" pitchFamily="34" charset="0"/>
                <a:ea typeface="Microsoft Sans Serif" panose="020B0604020202020204" pitchFamily="34" charset="0"/>
                <a:cs typeface="Microsoft Sans Serif" panose="020B0604020202020204" pitchFamily="34" charset="0"/>
              </a:rPr>
              <a:t>HP: </a:t>
            </a:r>
            <a:r>
              <a:rPr lang="en-GB" sz="1100" dirty="0">
                <a:latin typeface="Microsoft Sans Serif" panose="020B0604020202020204" pitchFamily="34" charset="0"/>
                <a:ea typeface="Microsoft Sans Serif" panose="020B0604020202020204" pitchFamily="34" charset="0"/>
                <a:cs typeface="Microsoft Sans Serif" panose="020B0604020202020204" pitchFamily="34" charset="0"/>
              </a:rPr>
              <a:t>a mini-documentary film</a:t>
            </a:r>
            <a:r>
              <a:rPr lang="sk-SK" sz="1100" dirty="0">
                <a:latin typeface="Microsoft Sans Serif" panose="020B0604020202020204" pitchFamily="34" charset="0"/>
                <a:ea typeface="Microsoft Sans Serif" panose="020B0604020202020204" pitchFamily="34" charset="0"/>
                <a:cs typeface="Microsoft Sans Serif" panose="020B0604020202020204" pitchFamily="34" charset="0"/>
              </a:rPr>
              <a:t> – hyperlinka - OK</a:t>
            </a:r>
            <a:endParaRPr lang="sk-SK" dirty="0"/>
          </a:p>
        </p:txBody>
      </p:sp>
      <p:sp>
        <p:nvSpPr>
          <p:cNvPr id="4" name="Zástupný objekt pre číslo snímky 3"/>
          <p:cNvSpPr>
            <a:spLocks noGrp="1"/>
          </p:cNvSpPr>
          <p:nvPr>
            <p:ph type="sldNum" sz="quarter" idx="5"/>
          </p:nvPr>
        </p:nvSpPr>
        <p:spPr/>
        <p:txBody>
          <a:bodyPr/>
          <a:lstStyle/>
          <a:p>
            <a:fld id="{128EA049-A7F8-4AA9-9F97-2AB7B6184673}" type="slidenum">
              <a:rPr lang="sk-SK" smtClean="0"/>
              <a:t>4</a:t>
            </a:fld>
            <a:endParaRPr lang="sk-SK"/>
          </a:p>
        </p:txBody>
      </p:sp>
    </p:spTree>
    <p:extLst>
      <p:ext uri="{BB962C8B-B14F-4D97-AF65-F5344CB8AC3E}">
        <p14:creationId xmlns:p14="http://schemas.microsoft.com/office/powerpoint/2010/main" val="2674974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a:xfrm>
            <a:off x="5715000" y="771525"/>
            <a:ext cx="6859588" cy="3857625"/>
          </a:xfrm>
        </p:spPr>
      </p:sp>
      <p:sp>
        <p:nvSpPr>
          <p:cNvPr id="3" name="Zástupný symbol poznámok 2"/>
          <p:cNvSpPr>
            <a:spLocks noGrp="1"/>
          </p:cNvSpPr>
          <p:nvPr>
            <p:ph type="body" idx="1"/>
          </p:nvPr>
        </p:nvSpPr>
        <p:spPr/>
        <p:txBody>
          <a:bodyPr/>
          <a:lstStyle/>
          <a:p>
            <a:r>
              <a:rPr lang="sk-SK" sz="1100" dirty="0">
                <a:latin typeface="Microsoft Sans Serif" panose="020B0604020202020204" pitchFamily="34" charset="0"/>
                <a:ea typeface="Microsoft Sans Serif" panose="020B0604020202020204" pitchFamily="34" charset="0"/>
                <a:cs typeface="Microsoft Sans Serif" panose="020B0604020202020204" pitchFamily="34" charset="0"/>
              </a:rPr>
              <a:t>HP: </a:t>
            </a:r>
            <a:r>
              <a:rPr lang="en-US" sz="1100" dirty="0">
                <a:latin typeface="Microsoft Sans Serif" panose="020B0604020202020204" pitchFamily="34" charset="0"/>
                <a:ea typeface="Microsoft Sans Serif" panose="020B0604020202020204" pitchFamily="34" charset="0"/>
                <a:cs typeface="Microsoft Sans Serif" panose="020B0604020202020204" pitchFamily="34" charset="0"/>
              </a:rPr>
              <a:t>But</a:t>
            </a:r>
            <a:r>
              <a:rPr lang="sk-SK" sz="1100" dirty="0">
                <a:latin typeface="Microsoft Sans Serif" panose="020B0604020202020204" pitchFamily="34" charset="0"/>
                <a:ea typeface="Microsoft Sans Serif" panose="020B0604020202020204" pitchFamily="34" charset="0"/>
                <a:cs typeface="Microsoft Sans Serif" panose="020B0604020202020204" pitchFamily="34" charset="0"/>
              </a:rPr>
              <a:t>......</a:t>
            </a:r>
            <a:r>
              <a:rPr lang="en-US" sz="1100" dirty="0">
                <a:latin typeface="Microsoft Sans Serif" panose="020B0604020202020204" pitchFamily="34" charset="0"/>
                <a:ea typeface="Microsoft Sans Serif" panose="020B0604020202020204" pitchFamily="34" charset="0"/>
                <a:cs typeface="Microsoft Sans Serif" panose="020B0604020202020204" pitchFamily="34" charset="0"/>
              </a:rPr>
              <a:t> for your success </a:t>
            </a:r>
            <a:r>
              <a:rPr lang="sk-SK" sz="1100" dirty="0">
                <a:latin typeface="Microsoft Sans Serif" panose="020B0604020202020204" pitchFamily="34" charset="0"/>
                <a:ea typeface="Microsoft Sans Serif" panose="020B0604020202020204" pitchFamily="34" charset="0"/>
                <a:cs typeface="Microsoft Sans Serif" panose="020B0604020202020204" pitchFamily="34" charset="0"/>
              </a:rPr>
              <a:t>, OK</a:t>
            </a:r>
            <a:endParaRPr lang="sk-SK" dirty="0"/>
          </a:p>
        </p:txBody>
      </p:sp>
    </p:spTree>
    <p:extLst>
      <p:ext uri="{BB962C8B-B14F-4D97-AF65-F5344CB8AC3E}">
        <p14:creationId xmlns:p14="http://schemas.microsoft.com/office/powerpoint/2010/main" val="3495007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a:xfrm>
            <a:off x="5715000" y="771525"/>
            <a:ext cx="6859588" cy="3857625"/>
          </a:xfrm>
        </p:spPr>
      </p:sp>
      <p:sp>
        <p:nvSpPr>
          <p:cNvPr id="3" name="Zástupný symbol poznámok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sk-SK" sz="1100" dirty="0">
                <a:latin typeface="Microsoft Sans Serif" panose="020B0604020202020204" pitchFamily="34" charset="0"/>
                <a:ea typeface="Microsoft Sans Serif" panose="020B0604020202020204" pitchFamily="34" charset="0"/>
                <a:cs typeface="Microsoft Sans Serif" panose="020B0604020202020204" pitchFamily="34" charset="0"/>
              </a:rPr>
              <a:t>HP: </a:t>
            </a:r>
            <a:r>
              <a:rPr lang="en-GB" sz="1100" dirty="0">
                <a:latin typeface="Microsoft Sans Serif" panose="020B0604020202020204" pitchFamily="34" charset="0"/>
                <a:ea typeface="Microsoft Sans Serif" panose="020B0604020202020204" pitchFamily="34" charset="0"/>
                <a:cs typeface="Microsoft Sans Serif" panose="020B0604020202020204" pitchFamily="34" charset="0"/>
              </a:rPr>
              <a:t>Can you stand criticism?</a:t>
            </a:r>
            <a:endParaRPr lang="sk-SK" sz="11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r>
              <a:rPr lang="en-GB" sz="1100" dirty="0">
                <a:latin typeface="Microsoft Sans Serif" panose="020B0604020202020204" pitchFamily="34" charset="0"/>
                <a:ea typeface="Microsoft Sans Serif" panose="020B0604020202020204" pitchFamily="34" charset="0"/>
                <a:cs typeface="Microsoft Sans Serif" panose="020B0604020202020204" pitchFamily="34" charset="0"/>
              </a:rPr>
              <a:t>Do you feel you don't tolerate critics? </a:t>
            </a:r>
            <a:endParaRPr lang="sk-SK" sz="11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158750" indent="0">
              <a:buNone/>
            </a:pPr>
            <a:endParaRPr lang="sk-SK" dirty="0"/>
          </a:p>
        </p:txBody>
      </p:sp>
    </p:spTree>
    <p:extLst>
      <p:ext uri="{BB962C8B-B14F-4D97-AF65-F5344CB8AC3E}">
        <p14:creationId xmlns:p14="http://schemas.microsoft.com/office/powerpoint/2010/main" val="899697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6: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 name="Google Shape;176;p6: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37285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6: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 name="Google Shape;176;p6: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63048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6: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 name="Google Shape;176;p6: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9187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6: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 name="Google Shape;176;p6: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6928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
        <p:cNvGrpSpPr/>
        <p:nvPr/>
      </p:nvGrpSpPr>
      <p:grpSpPr>
        <a:xfrm>
          <a:off x="0" y="0"/>
          <a:ext cx="0" cy="0"/>
          <a:chOff x="0" y="0"/>
          <a:chExt cx="0" cy="0"/>
        </a:xfrm>
      </p:grpSpPr>
      <p:sp>
        <p:nvSpPr>
          <p:cNvPr id="13" name="Google Shape;13;p12"/>
          <p:cNvSpPr txBox="1"/>
          <p:nvPr/>
        </p:nvSpPr>
        <p:spPr>
          <a:xfrm>
            <a:off x="5029200" y="9182100"/>
            <a:ext cx="12268200" cy="788036"/>
          </a:xfrm>
          <a:prstGeom prst="rect">
            <a:avLst/>
          </a:prstGeom>
          <a:noFill/>
          <a:ln>
            <a:noFill/>
          </a:ln>
        </p:spPr>
        <p:txBody>
          <a:bodyPr spcFirstLastPara="1" wrap="square" lIns="91425" tIns="45700" rIns="91425" bIns="45700" anchor="t" anchorCtr="0">
            <a:spAutoFit/>
          </a:bodyPr>
          <a:lstStyle/>
          <a:p>
            <a:pPr marL="12700" marR="0" lvl="0" indent="0" algn="just" rtl="0">
              <a:lnSpc>
                <a:spcPct val="97777"/>
              </a:lnSpc>
              <a:spcBef>
                <a:spcPts val="0"/>
              </a:spcBef>
              <a:spcAft>
                <a:spcPts val="0"/>
              </a:spcAft>
              <a:buNone/>
            </a:pPr>
            <a:r>
              <a:rPr lang="en-US" sz="1800">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75"/>
        <p:cNvGrpSpPr/>
        <p:nvPr/>
      </p:nvGrpSpPr>
      <p:grpSpPr>
        <a:xfrm>
          <a:off x="0" y="0"/>
          <a:ext cx="0" cy="0"/>
          <a:chOff x="0" y="0"/>
          <a:chExt cx="0" cy="0"/>
        </a:xfrm>
      </p:grpSpPr>
      <p:sp>
        <p:nvSpPr>
          <p:cNvPr id="76" name="Google Shape;76;p23"/>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7" name="Google Shape;77;p23"/>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8" name="Google Shape;78;p23"/>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9" name="Google Shape;79;p23"/>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80"/>
        <p:cNvGrpSpPr/>
        <p:nvPr/>
      </p:nvGrpSpPr>
      <p:grpSpPr>
        <a:xfrm>
          <a:off x="0" y="0"/>
          <a:ext cx="0" cy="0"/>
          <a:chOff x="0" y="0"/>
          <a:chExt cx="0" cy="0"/>
        </a:xfrm>
      </p:grpSpPr>
      <p:sp>
        <p:nvSpPr>
          <p:cNvPr id="81" name="Google Shape;81;p24"/>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Google Shape;82;p24"/>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24"/>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84"/>
        <p:cNvGrpSpPr/>
        <p:nvPr/>
      </p:nvGrpSpPr>
      <p:grpSpPr>
        <a:xfrm>
          <a:off x="0" y="0"/>
          <a:ext cx="0" cy="0"/>
          <a:chOff x="0" y="0"/>
          <a:chExt cx="0" cy="0"/>
        </a:xfrm>
      </p:grpSpPr>
      <p:sp>
        <p:nvSpPr>
          <p:cNvPr id="85" name="Google Shape;85;p25"/>
          <p:cNvSpPr txBox="1">
            <a:spLocks noGrp="1"/>
          </p:cNvSpPr>
          <p:nvPr>
            <p:ph type="title"/>
          </p:nvPr>
        </p:nvSpPr>
        <p:spPr>
          <a:xfrm>
            <a:off x="1260475" y="685800"/>
            <a:ext cx="5897563" cy="24003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25"/>
          <p:cNvSpPr txBox="1">
            <a:spLocks noGrp="1"/>
          </p:cNvSpPr>
          <p:nvPr>
            <p:ph type="body" idx="1"/>
          </p:nvPr>
        </p:nvSpPr>
        <p:spPr>
          <a:xfrm>
            <a:off x="7775575" y="1481138"/>
            <a:ext cx="9258300" cy="7310437"/>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7" name="Google Shape;87;p25"/>
          <p:cNvSpPr txBox="1">
            <a:spLocks noGrp="1"/>
          </p:cNvSpPr>
          <p:nvPr>
            <p:ph type="body" idx="2"/>
          </p:nvPr>
        </p:nvSpPr>
        <p:spPr>
          <a:xfrm>
            <a:off x="1260475" y="3086100"/>
            <a:ext cx="5897563" cy="57181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88" name="Google Shape;88;p25"/>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25"/>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0" name="Google Shape;90;p25"/>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91"/>
        <p:cNvGrpSpPr/>
        <p:nvPr/>
      </p:nvGrpSpPr>
      <p:grpSpPr>
        <a:xfrm>
          <a:off x="0" y="0"/>
          <a:ext cx="0" cy="0"/>
          <a:chOff x="0" y="0"/>
          <a:chExt cx="0" cy="0"/>
        </a:xfrm>
      </p:grpSpPr>
      <p:sp>
        <p:nvSpPr>
          <p:cNvPr id="92" name="Google Shape;92;p26"/>
          <p:cNvSpPr txBox="1">
            <a:spLocks noGrp="1"/>
          </p:cNvSpPr>
          <p:nvPr>
            <p:ph type="title"/>
          </p:nvPr>
        </p:nvSpPr>
        <p:spPr>
          <a:xfrm>
            <a:off x="1260475" y="685800"/>
            <a:ext cx="5897563" cy="24003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3" name="Google Shape;93;p26"/>
          <p:cNvSpPr>
            <a:spLocks noGrp="1"/>
          </p:cNvSpPr>
          <p:nvPr>
            <p:ph type="pic" idx="2"/>
          </p:nvPr>
        </p:nvSpPr>
        <p:spPr>
          <a:xfrm>
            <a:off x="7775575" y="1481138"/>
            <a:ext cx="9258300" cy="7310437"/>
          </a:xfrm>
          <a:prstGeom prst="rect">
            <a:avLst/>
          </a:prstGeom>
          <a:noFill/>
          <a:ln>
            <a:noFill/>
          </a:ln>
        </p:spPr>
      </p:sp>
      <p:sp>
        <p:nvSpPr>
          <p:cNvPr id="94" name="Google Shape;94;p26"/>
          <p:cNvSpPr txBox="1">
            <a:spLocks noGrp="1"/>
          </p:cNvSpPr>
          <p:nvPr>
            <p:ph type="body" idx="1"/>
          </p:nvPr>
        </p:nvSpPr>
        <p:spPr>
          <a:xfrm>
            <a:off x="1260475" y="3086100"/>
            <a:ext cx="5897563" cy="57181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95" name="Google Shape;95;p26"/>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6" name="Google Shape;96;p26"/>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7" name="Google Shape;97;p26"/>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98"/>
        <p:cNvGrpSpPr/>
        <p:nvPr/>
      </p:nvGrpSpPr>
      <p:grpSpPr>
        <a:xfrm>
          <a:off x="0" y="0"/>
          <a:ext cx="0" cy="0"/>
          <a:chOff x="0" y="0"/>
          <a:chExt cx="0" cy="0"/>
        </a:xfrm>
      </p:grpSpPr>
      <p:sp>
        <p:nvSpPr>
          <p:cNvPr id="99" name="Google Shape;99;p27"/>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0" name="Google Shape;100;p27"/>
          <p:cNvSpPr txBox="1">
            <a:spLocks noGrp="1"/>
          </p:cNvSpPr>
          <p:nvPr>
            <p:ph type="body" idx="1"/>
          </p:nvPr>
        </p:nvSpPr>
        <p:spPr>
          <a:xfrm rot="5400000">
            <a:off x="5880100" y="-1884362"/>
            <a:ext cx="6527800" cy="15773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 name="Google Shape;101;p27"/>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2" name="Google Shape;102;p27"/>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3" name="Google Shape;103;p27"/>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104"/>
        <p:cNvGrpSpPr/>
        <p:nvPr/>
      </p:nvGrpSpPr>
      <p:grpSpPr>
        <a:xfrm>
          <a:off x="0" y="0"/>
          <a:ext cx="0" cy="0"/>
          <a:chOff x="0" y="0"/>
          <a:chExt cx="0" cy="0"/>
        </a:xfrm>
      </p:grpSpPr>
      <p:sp>
        <p:nvSpPr>
          <p:cNvPr id="105" name="Google Shape;105;p28"/>
          <p:cNvSpPr txBox="1">
            <a:spLocks noGrp="1"/>
          </p:cNvSpPr>
          <p:nvPr>
            <p:ph type="title"/>
          </p:nvPr>
        </p:nvSpPr>
        <p:spPr>
          <a:xfrm rot="5400000">
            <a:off x="10699750" y="2935288"/>
            <a:ext cx="8718550" cy="394335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6" name="Google Shape;106;p28"/>
          <p:cNvSpPr txBox="1">
            <a:spLocks noGrp="1"/>
          </p:cNvSpPr>
          <p:nvPr>
            <p:ph type="body" idx="1"/>
          </p:nvPr>
        </p:nvSpPr>
        <p:spPr>
          <a:xfrm rot="5400000">
            <a:off x="2736850" y="-931862"/>
            <a:ext cx="8718550" cy="1167765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 name="Google Shape;107;p28"/>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8" name="Google Shape;108;p28"/>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9" name="Google Shape;109;p28"/>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2234D1-4EA0-CC53-8964-257A413C6CF7}"/>
              </a:ext>
            </a:extLst>
          </p:cNvPr>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8D2DB80-0C0A-635C-42ED-E60502CF05AD}"/>
              </a:ext>
            </a:extLst>
          </p:cNvPr>
          <p:cNvSpPr>
            <a:spLocks noGrp="1"/>
          </p:cNvSpPr>
          <p:nvPr>
            <p:ph idx="1"/>
          </p:nvPr>
        </p:nvSpPr>
        <p:spPr>
          <a:xfrm>
            <a:off x="1257300" y="2738438"/>
            <a:ext cx="15773400" cy="6527800"/>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C82B270-E8C1-9A2F-03B8-3D4DA3A47D24}"/>
              </a:ext>
            </a:extLst>
          </p:cNvPr>
          <p:cNvSpPr>
            <a:spLocks noGrp="1"/>
          </p:cNvSpPr>
          <p:nvPr>
            <p:ph type="dt" sz="half" idx="10"/>
          </p:nvPr>
        </p:nvSpPr>
        <p:spPr>
          <a:xfrm>
            <a:off x="1257300" y="9534525"/>
            <a:ext cx="4114800" cy="547688"/>
          </a:xfrm>
          <a:prstGeom prst="rect">
            <a:avLst/>
          </a:prstGeom>
        </p:spPr>
        <p:txBody>
          <a:bodyPr/>
          <a:lstStyle/>
          <a:p>
            <a:fld id="{6F9E3CA7-9AC2-403D-8666-C6C2EBA99F96}" type="datetimeFigureOut">
              <a:rPr lang="es-ES" smtClean="0"/>
              <a:t>09/06/2023</a:t>
            </a:fld>
            <a:endParaRPr lang="es-ES"/>
          </a:p>
        </p:txBody>
      </p:sp>
      <p:sp>
        <p:nvSpPr>
          <p:cNvPr id="5" name="Marcador de pie de página 4">
            <a:extLst>
              <a:ext uri="{FF2B5EF4-FFF2-40B4-BE49-F238E27FC236}">
                <a16:creationId xmlns:a16="http://schemas.microsoft.com/office/drawing/2014/main" id="{EFF0151A-88EA-A780-15CC-1FFD266D6FCA}"/>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045573F9-DD87-CED3-ED66-4EC3174AAB19}"/>
              </a:ext>
            </a:extLst>
          </p:cNvPr>
          <p:cNvSpPr>
            <a:spLocks noGrp="1"/>
          </p:cNvSpPr>
          <p:nvPr>
            <p:ph type="sldNum" sz="quarter" idx="12"/>
          </p:nvPr>
        </p:nvSpPr>
        <p:spPr>
          <a:xfrm>
            <a:off x="12915900" y="9534525"/>
            <a:ext cx="4114800" cy="547688"/>
          </a:xfrm>
          <a:prstGeom prst="rect">
            <a:avLst/>
          </a:prstGeom>
        </p:spPr>
        <p:txBody>
          <a:bodyPr/>
          <a:lstStyle/>
          <a:p>
            <a:fld id="{DD26A046-E2D0-45EF-956A-BD0F86B50101}" type="slidenum">
              <a:rPr lang="es-ES" smtClean="0"/>
              <a:t>‹Nº›</a:t>
            </a:fld>
            <a:endParaRPr lang="es-ES"/>
          </a:p>
        </p:txBody>
      </p:sp>
    </p:spTree>
    <p:extLst>
      <p:ext uri="{BB962C8B-B14F-4D97-AF65-F5344CB8AC3E}">
        <p14:creationId xmlns:p14="http://schemas.microsoft.com/office/powerpoint/2010/main" val="3961090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
        <p:cNvGrpSpPr/>
        <p:nvPr/>
      </p:nvGrpSpPr>
      <p:grpSpPr>
        <a:xfrm>
          <a:off x="0" y="0"/>
          <a:ext cx="0" cy="0"/>
          <a:chOff x="0" y="0"/>
          <a:chExt cx="0" cy="0"/>
        </a:xfrm>
      </p:grpSpPr>
      <p:sp>
        <p:nvSpPr>
          <p:cNvPr id="15" name="Google Shape;15;p16"/>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 name="Google Shape;16;p16"/>
          <p:cNvSpPr txBox="1">
            <a:spLocks noGrp="1"/>
          </p:cNvSpPr>
          <p:nvPr>
            <p:ph type="body" idx="1"/>
          </p:nvPr>
        </p:nvSpPr>
        <p:spPr>
          <a:xfrm>
            <a:off x="914400" y="2366010"/>
            <a:ext cx="16459200" cy="678942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17" name="Google Shape;17;p16"/>
          <p:cNvSpPr txBox="1">
            <a:spLocks noGrp="1"/>
          </p:cNvSpPr>
          <p:nvPr>
            <p:ph type="ftr" idx="11"/>
          </p:nvPr>
        </p:nvSpPr>
        <p:spPr>
          <a:xfrm>
            <a:off x="4966523" y="9236339"/>
            <a:ext cx="12185015" cy="77215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500" b="0" i="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6"/>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16"/>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800">
                <a:solidFill>
                  <a:srgbClr val="888888"/>
                </a:solidFill>
                <a:latin typeface="Calibri"/>
                <a:ea typeface="Calibri"/>
                <a:cs typeface="Calibri"/>
                <a:sym typeface="Calibri"/>
              </a:defRPr>
            </a:lvl1pPr>
            <a:lvl2pPr marL="0" marR="0" lvl="1" indent="0" algn="r" rtl="0">
              <a:spcBef>
                <a:spcPts val="0"/>
              </a:spcBef>
              <a:buNone/>
              <a:defRPr sz="1800">
                <a:solidFill>
                  <a:srgbClr val="888888"/>
                </a:solidFill>
                <a:latin typeface="Calibri"/>
                <a:ea typeface="Calibri"/>
                <a:cs typeface="Calibri"/>
                <a:sym typeface="Calibri"/>
              </a:defRPr>
            </a:lvl2pPr>
            <a:lvl3pPr marL="0" marR="0" lvl="2" indent="0" algn="r" rtl="0">
              <a:spcBef>
                <a:spcPts val="0"/>
              </a:spcBef>
              <a:buNone/>
              <a:defRPr sz="1800">
                <a:solidFill>
                  <a:srgbClr val="888888"/>
                </a:solidFill>
                <a:latin typeface="Calibri"/>
                <a:ea typeface="Calibri"/>
                <a:cs typeface="Calibri"/>
                <a:sym typeface="Calibri"/>
              </a:defRPr>
            </a:lvl3pPr>
            <a:lvl4pPr marL="0" marR="0" lvl="3" indent="0" algn="r" rtl="0">
              <a:spcBef>
                <a:spcPts val="0"/>
              </a:spcBef>
              <a:buNone/>
              <a:defRPr sz="1800">
                <a:solidFill>
                  <a:srgbClr val="888888"/>
                </a:solidFill>
                <a:latin typeface="Calibri"/>
                <a:ea typeface="Calibri"/>
                <a:cs typeface="Calibri"/>
                <a:sym typeface="Calibri"/>
              </a:defRPr>
            </a:lvl4pPr>
            <a:lvl5pPr marL="0" marR="0" lvl="4" indent="0" algn="r" rtl="0">
              <a:spcBef>
                <a:spcPts val="0"/>
              </a:spcBef>
              <a:buNone/>
              <a:defRPr sz="1800">
                <a:solidFill>
                  <a:srgbClr val="888888"/>
                </a:solidFill>
                <a:latin typeface="Calibri"/>
                <a:ea typeface="Calibri"/>
                <a:cs typeface="Calibri"/>
                <a:sym typeface="Calibri"/>
              </a:defRPr>
            </a:lvl5pPr>
            <a:lvl6pPr marL="0" marR="0" lvl="5" indent="0" algn="r" rtl="0">
              <a:spcBef>
                <a:spcPts val="0"/>
              </a:spcBef>
              <a:buNone/>
              <a:defRPr sz="1800">
                <a:solidFill>
                  <a:srgbClr val="888888"/>
                </a:solidFill>
                <a:latin typeface="Calibri"/>
                <a:ea typeface="Calibri"/>
                <a:cs typeface="Calibri"/>
                <a:sym typeface="Calibri"/>
              </a:defRPr>
            </a:lvl6pPr>
            <a:lvl7pPr marL="0" marR="0" lvl="6" indent="0" algn="r" rtl="0">
              <a:spcBef>
                <a:spcPts val="0"/>
              </a:spcBef>
              <a:buNone/>
              <a:defRPr sz="1800">
                <a:solidFill>
                  <a:srgbClr val="888888"/>
                </a:solidFill>
                <a:latin typeface="Calibri"/>
                <a:ea typeface="Calibri"/>
                <a:cs typeface="Calibri"/>
                <a:sym typeface="Calibri"/>
              </a:defRPr>
            </a:lvl7pPr>
            <a:lvl8pPr marL="0" marR="0" lvl="7" indent="0" algn="r" rtl="0">
              <a:spcBef>
                <a:spcPts val="0"/>
              </a:spcBef>
              <a:buNone/>
              <a:defRPr sz="1800">
                <a:solidFill>
                  <a:srgbClr val="888888"/>
                </a:solidFill>
                <a:latin typeface="Calibri"/>
                <a:ea typeface="Calibri"/>
                <a:cs typeface="Calibri"/>
                <a:sym typeface="Calibri"/>
              </a:defRPr>
            </a:lvl8pPr>
            <a:lvl9pPr marL="0" marR="0" lvl="8" indent="0" algn="r" rtl="0">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0"/>
        <p:cNvGrpSpPr/>
        <p:nvPr/>
      </p:nvGrpSpPr>
      <p:grpSpPr>
        <a:xfrm>
          <a:off x="0" y="0"/>
          <a:ext cx="0" cy="0"/>
          <a:chOff x="0" y="0"/>
          <a:chExt cx="0" cy="0"/>
        </a:xfrm>
      </p:grpSpPr>
      <p:sp>
        <p:nvSpPr>
          <p:cNvPr id="21" name="Google Shape;21;p17"/>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 name="Google Shape;22;p17"/>
          <p:cNvSpPr txBox="1">
            <a:spLocks noGrp="1"/>
          </p:cNvSpPr>
          <p:nvPr>
            <p:ph type="body" idx="1"/>
          </p:nvPr>
        </p:nvSpPr>
        <p:spPr>
          <a:xfrm>
            <a:off x="914400" y="2366010"/>
            <a:ext cx="7955280" cy="678942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23" name="Google Shape;23;p17"/>
          <p:cNvSpPr txBox="1">
            <a:spLocks noGrp="1"/>
          </p:cNvSpPr>
          <p:nvPr>
            <p:ph type="body" idx="2"/>
          </p:nvPr>
        </p:nvSpPr>
        <p:spPr>
          <a:xfrm>
            <a:off x="9418320" y="2366010"/>
            <a:ext cx="7955280" cy="678942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24" name="Google Shape;24;p17"/>
          <p:cNvSpPr txBox="1">
            <a:spLocks noGrp="1"/>
          </p:cNvSpPr>
          <p:nvPr>
            <p:ph type="ftr" idx="11"/>
          </p:nvPr>
        </p:nvSpPr>
        <p:spPr>
          <a:xfrm>
            <a:off x="4966523" y="9236339"/>
            <a:ext cx="12185015" cy="77215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500" b="0" i="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7"/>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17"/>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800">
                <a:solidFill>
                  <a:srgbClr val="888888"/>
                </a:solidFill>
                <a:latin typeface="Calibri"/>
                <a:ea typeface="Calibri"/>
                <a:cs typeface="Calibri"/>
                <a:sym typeface="Calibri"/>
              </a:defRPr>
            </a:lvl1pPr>
            <a:lvl2pPr marL="0" marR="0" lvl="1" indent="0" algn="r" rtl="0">
              <a:spcBef>
                <a:spcPts val="0"/>
              </a:spcBef>
              <a:buNone/>
              <a:defRPr sz="1800">
                <a:solidFill>
                  <a:srgbClr val="888888"/>
                </a:solidFill>
                <a:latin typeface="Calibri"/>
                <a:ea typeface="Calibri"/>
                <a:cs typeface="Calibri"/>
                <a:sym typeface="Calibri"/>
              </a:defRPr>
            </a:lvl2pPr>
            <a:lvl3pPr marL="0" marR="0" lvl="2" indent="0" algn="r" rtl="0">
              <a:spcBef>
                <a:spcPts val="0"/>
              </a:spcBef>
              <a:buNone/>
              <a:defRPr sz="1800">
                <a:solidFill>
                  <a:srgbClr val="888888"/>
                </a:solidFill>
                <a:latin typeface="Calibri"/>
                <a:ea typeface="Calibri"/>
                <a:cs typeface="Calibri"/>
                <a:sym typeface="Calibri"/>
              </a:defRPr>
            </a:lvl3pPr>
            <a:lvl4pPr marL="0" marR="0" lvl="3" indent="0" algn="r" rtl="0">
              <a:spcBef>
                <a:spcPts val="0"/>
              </a:spcBef>
              <a:buNone/>
              <a:defRPr sz="1800">
                <a:solidFill>
                  <a:srgbClr val="888888"/>
                </a:solidFill>
                <a:latin typeface="Calibri"/>
                <a:ea typeface="Calibri"/>
                <a:cs typeface="Calibri"/>
                <a:sym typeface="Calibri"/>
              </a:defRPr>
            </a:lvl4pPr>
            <a:lvl5pPr marL="0" marR="0" lvl="4" indent="0" algn="r" rtl="0">
              <a:spcBef>
                <a:spcPts val="0"/>
              </a:spcBef>
              <a:buNone/>
              <a:defRPr sz="1800">
                <a:solidFill>
                  <a:srgbClr val="888888"/>
                </a:solidFill>
                <a:latin typeface="Calibri"/>
                <a:ea typeface="Calibri"/>
                <a:cs typeface="Calibri"/>
                <a:sym typeface="Calibri"/>
              </a:defRPr>
            </a:lvl5pPr>
            <a:lvl6pPr marL="0" marR="0" lvl="5" indent="0" algn="r" rtl="0">
              <a:spcBef>
                <a:spcPts val="0"/>
              </a:spcBef>
              <a:buNone/>
              <a:defRPr sz="1800">
                <a:solidFill>
                  <a:srgbClr val="888888"/>
                </a:solidFill>
                <a:latin typeface="Calibri"/>
                <a:ea typeface="Calibri"/>
                <a:cs typeface="Calibri"/>
                <a:sym typeface="Calibri"/>
              </a:defRPr>
            </a:lvl6pPr>
            <a:lvl7pPr marL="0" marR="0" lvl="6" indent="0" algn="r" rtl="0">
              <a:spcBef>
                <a:spcPts val="0"/>
              </a:spcBef>
              <a:buNone/>
              <a:defRPr sz="1800">
                <a:solidFill>
                  <a:srgbClr val="888888"/>
                </a:solidFill>
                <a:latin typeface="Calibri"/>
                <a:ea typeface="Calibri"/>
                <a:cs typeface="Calibri"/>
                <a:sym typeface="Calibri"/>
              </a:defRPr>
            </a:lvl7pPr>
            <a:lvl8pPr marL="0" marR="0" lvl="7" indent="0" algn="r" rtl="0">
              <a:spcBef>
                <a:spcPts val="0"/>
              </a:spcBef>
              <a:buNone/>
              <a:defRPr sz="1800">
                <a:solidFill>
                  <a:srgbClr val="888888"/>
                </a:solidFill>
                <a:latin typeface="Calibri"/>
                <a:ea typeface="Calibri"/>
                <a:cs typeface="Calibri"/>
                <a:sym typeface="Calibri"/>
              </a:defRPr>
            </a:lvl8pPr>
            <a:lvl9pPr marL="0" marR="0" lvl="8" indent="0" algn="r" rtl="0">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7"/>
        <p:cNvGrpSpPr/>
        <p:nvPr/>
      </p:nvGrpSpPr>
      <p:grpSpPr>
        <a:xfrm>
          <a:off x="0" y="0"/>
          <a:ext cx="0" cy="0"/>
          <a:chOff x="0" y="0"/>
          <a:chExt cx="0" cy="0"/>
        </a:xfrm>
      </p:grpSpPr>
      <p:sp>
        <p:nvSpPr>
          <p:cNvPr id="28" name="Google Shape;28;p18"/>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 name="Google Shape;29;p18"/>
          <p:cNvSpPr txBox="1">
            <a:spLocks noGrp="1"/>
          </p:cNvSpPr>
          <p:nvPr>
            <p:ph type="ftr" idx="11"/>
          </p:nvPr>
        </p:nvSpPr>
        <p:spPr>
          <a:xfrm>
            <a:off x="4966523" y="9236339"/>
            <a:ext cx="12185015" cy="77215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500" b="0" i="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8"/>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Google Shape;31;p18"/>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800">
                <a:solidFill>
                  <a:srgbClr val="888888"/>
                </a:solidFill>
                <a:latin typeface="Calibri"/>
                <a:ea typeface="Calibri"/>
                <a:cs typeface="Calibri"/>
                <a:sym typeface="Calibri"/>
              </a:defRPr>
            </a:lvl1pPr>
            <a:lvl2pPr marL="0" marR="0" lvl="1" indent="0" algn="r" rtl="0">
              <a:spcBef>
                <a:spcPts val="0"/>
              </a:spcBef>
              <a:buNone/>
              <a:defRPr sz="1800">
                <a:solidFill>
                  <a:srgbClr val="888888"/>
                </a:solidFill>
                <a:latin typeface="Calibri"/>
                <a:ea typeface="Calibri"/>
                <a:cs typeface="Calibri"/>
                <a:sym typeface="Calibri"/>
              </a:defRPr>
            </a:lvl2pPr>
            <a:lvl3pPr marL="0" marR="0" lvl="2" indent="0" algn="r" rtl="0">
              <a:spcBef>
                <a:spcPts val="0"/>
              </a:spcBef>
              <a:buNone/>
              <a:defRPr sz="1800">
                <a:solidFill>
                  <a:srgbClr val="888888"/>
                </a:solidFill>
                <a:latin typeface="Calibri"/>
                <a:ea typeface="Calibri"/>
                <a:cs typeface="Calibri"/>
                <a:sym typeface="Calibri"/>
              </a:defRPr>
            </a:lvl3pPr>
            <a:lvl4pPr marL="0" marR="0" lvl="3" indent="0" algn="r" rtl="0">
              <a:spcBef>
                <a:spcPts val="0"/>
              </a:spcBef>
              <a:buNone/>
              <a:defRPr sz="1800">
                <a:solidFill>
                  <a:srgbClr val="888888"/>
                </a:solidFill>
                <a:latin typeface="Calibri"/>
                <a:ea typeface="Calibri"/>
                <a:cs typeface="Calibri"/>
                <a:sym typeface="Calibri"/>
              </a:defRPr>
            </a:lvl4pPr>
            <a:lvl5pPr marL="0" marR="0" lvl="4" indent="0" algn="r" rtl="0">
              <a:spcBef>
                <a:spcPts val="0"/>
              </a:spcBef>
              <a:buNone/>
              <a:defRPr sz="1800">
                <a:solidFill>
                  <a:srgbClr val="888888"/>
                </a:solidFill>
                <a:latin typeface="Calibri"/>
                <a:ea typeface="Calibri"/>
                <a:cs typeface="Calibri"/>
                <a:sym typeface="Calibri"/>
              </a:defRPr>
            </a:lvl5pPr>
            <a:lvl6pPr marL="0" marR="0" lvl="5" indent="0" algn="r" rtl="0">
              <a:spcBef>
                <a:spcPts val="0"/>
              </a:spcBef>
              <a:buNone/>
              <a:defRPr sz="1800">
                <a:solidFill>
                  <a:srgbClr val="888888"/>
                </a:solidFill>
                <a:latin typeface="Calibri"/>
                <a:ea typeface="Calibri"/>
                <a:cs typeface="Calibri"/>
                <a:sym typeface="Calibri"/>
              </a:defRPr>
            </a:lvl6pPr>
            <a:lvl7pPr marL="0" marR="0" lvl="6" indent="0" algn="r" rtl="0">
              <a:spcBef>
                <a:spcPts val="0"/>
              </a:spcBef>
              <a:buNone/>
              <a:defRPr sz="1800">
                <a:solidFill>
                  <a:srgbClr val="888888"/>
                </a:solidFill>
                <a:latin typeface="Calibri"/>
                <a:ea typeface="Calibri"/>
                <a:cs typeface="Calibri"/>
                <a:sym typeface="Calibri"/>
              </a:defRPr>
            </a:lvl7pPr>
            <a:lvl8pPr marL="0" marR="0" lvl="7" indent="0" algn="r" rtl="0">
              <a:spcBef>
                <a:spcPts val="0"/>
              </a:spcBef>
              <a:buNone/>
              <a:defRPr sz="1800">
                <a:solidFill>
                  <a:srgbClr val="888888"/>
                </a:solidFill>
                <a:latin typeface="Calibri"/>
                <a:ea typeface="Calibri"/>
                <a:cs typeface="Calibri"/>
                <a:sym typeface="Calibri"/>
              </a:defRPr>
            </a:lvl8pPr>
            <a:lvl9pPr marL="0" marR="0" lvl="8" indent="0" algn="r" rtl="0">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2"/>
        <p:cNvGrpSpPr/>
        <p:nvPr/>
      </p:nvGrpSpPr>
      <p:grpSpPr>
        <a:xfrm>
          <a:off x="0" y="0"/>
          <a:ext cx="0" cy="0"/>
          <a:chOff x="0" y="0"/>
          <a:chExt cx="0" cy="0"/>
        </a:xfrm>
      </p:grpSpPr>
      <p:sp>
        <p:nvSpPr>
          <p:cNvPr id="33" name="Google Shape;33;p19"/>
          <p:cNvSpPr txBox="1"/>
          <p:nvPr/>
        </p:nvSpPr>
        <p:spPr>
          <a:xfrm>
            <a:off x="4953000" y="9182100"/>
            <a:ext cx="12344400" cy="788036"/>
          </a:xfrm>
          <a:prstGeom prst="rect">
            <a:avLst/>
          </a:prstGeom>
          <a:noFill/>
          <a:ln>
            <a:noFill/>
          </a:ln>
        </p:spPr>
        <p:txBody>
          <a:bodyPr spcFirstLastPara="1" wrap="square" lIns="91425" tIns="45700" rIns="91425" bIns="45700" anchor="t" anchorCtr="0">
            <a:spAutoFit/>
          </a:bodyPr>
          <a:lstStyle/>
          <a:p>
            <a:pPr marL="12700" marR="0" lvl="0" indent="0" algn="just" rtl="0">
              <a:lnSpc>
                <a:spcPct val="97777"/>
              </a:lnSpc>
              <a:spcBef>
                <a:spcPts val="0"/>
              </a:spcBef>
              <a:spcAft>
                <a:spcPts val="0"/>
              </a:spcAft>
              <a:buNone/>
            </a:pPr>
            <a:r>
              <a:rPr lang="en-US" sz="1800">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5FC2EC-04A7-A501-4031-15A5FF3D6037}"/>
              </a:ext>
            </a:extLst>
          </p:cNvPr>
          <p:cNvSpPr>
            <a:spLocks noGrp="1"/>
          </p:cNvSpPr>
          <p:nvPr>
            <p:ph type="ctrTitle"/>
          </p:nvPr>
        </p:nvSpPr>
        <p:spPr>
          <a:xfrm>
            <a:off x="2286000" y="1684338"/>
            <a:ext cx="13716000" cy="3581400"/>
          </a:xfrm>
          <a:prstGeom prst="rect">
            <a:avLst/>
          </a:prstGeo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67D4602-9FAB-B630-ECA3-83B4C1BED0FE}"/>
              </a:ext>
            </a:extLst>
          </p:cNvPr>
          <p:cNvSpPr>
            <a:spLocks noGrp="1"/>
          </p:cNvSpPr>
          <p:nvPr>
            <p:ph type="subTitle" idx="1"/>
          </p:nvPr>
        </p:nvSpPr>
        <p:spPr>
          <a:xfrm>
            <a:off x="2286000" y="5403850"/>
            <a:ext cx="13716000" cy="2482850"/>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6BAC8D06-55B7-28F2-1567-4DD9FC66D3EB}"/>
              </a:ext>
            </a:extLst>
          </p:cNvPr>
          <p:cNvSpPr>
            <a:spLocks noGrp="1"/>
          </p:cNvSpPr>
          <p:nvPr>
            <p:ph type="dt" sz="half" idx="10"/>
          </p:nvPr>
        </p:nvSpPr>
        <p:spPr>
          <a:xfrm>
            <a:off x="1257300" y="9534525"/>
            <a:ext cx="4114800" cy="547688"/>
          </a:xfrm>
          <a:prstGeom prst="rect">
            <a:avLst/>
          </a:prstGeom>
        </p:spPr>
        <p:txBody>
          <a:bodyPr/>
          <a:lstStyle/>
          <a:p>
            <a:fld id="{6F9E3CA7-9AC2-403D-8666-C6C2EBA99F96}" type="datetimeFigureOut">
              <a:rPr lang="es-ES" smtClean="0"/>
              <a:t>09/06/2023</a:t>
            </a:fld>
            <a:endParaRPr lang="es-ES"/>
          </a:p>
        </p:txBody>
      </p:sp>
      <p:sp>
        <p:nvSpPr>
          <p:cNvPr id="5" name="Marcador de pie de página 4">
            <a:extLst>
              <a:ext uri="{FF2B5EF4-FFF2-40B4-BE49-F238E27FC236}">
                <a16:creationId xmlns:a16="http://schemas.microsoft.com/office/drawing/2014/main" id="{908798C2-DBB6-FF93-05EF-E93000A9380D}"/>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2C41C54D-D790-B8E3-6D76-BB069F610194}"/>
              </a:ext>
            </a:extLst>
          </p:cNvPr>
          <p:cNvSpPr>
            <a:spLocks noGrp="1"/>
          </p:cNvSpPr>
          <p:nvPr>
            <p:ph type="sldNum" sz="quarter" idx="12"/>
          </p:nvPr>
        </p:nvSpPr>
        <p:spPr>
          <a:xfrm>
            <a:off x="12915900" y="9534525"/>
            <a:ext cx="4114800" cy="547688"/>
          </a:xfrm>
          <a:prstGeom prst="rect">
            <a:avLst/>
          </a:prstGeom>
        </p:spPr>
        <p:txBody>
          <a:bodyPr/>
          <a:lstStyle/>
          <a:p>
            <a:fld id="{DD26A046-E2D0-45EF-956A-BD0F86B50101}" type="slidenum">
              <a:rPr lang="es-ES" smtClean="0"/>
              <a:t>‹Nº›</a:t>
            </a:fld>
            <a:endParaRPr lang="es-ES"/>
          </a:p>
        </p:txBody>
      </p:sp>
    </p:spTree>
    <p:extLst>
      <p:ext uri="{BB962C8B-B14F-4D97-AF65-F5344CB8AC3E}">
        <p14:creationId xmlns:p14="http://schemas.microsoft.com/office/powerpoint/2010/main" val="3478277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41"/>
        <p:cNvGrpSpPr/>
        <p:nvPr/>
      </p:nvGrpSpPr>
      <p:grpSpPr>
        <a:xfrm>
          <a:off x="0" y="0"/>
          <a:ext cx="0" cy="0"/>
          <a:chOff x="0" y="0"/>
          <a:chExt cx="0" cy="0"/>
        </a:xfrm>
      </p:grpSpPr>
      <p:sp>
        <p:nvSpPr>
          <p:cNvPr id="42" name="Google Shape;42;p14"/>
          <p:cNvSpPr txBox="1">
            <a:spLocks noGrp="1"/>
          </p:cNvSpPr>
          <p:nvPr>
            <p:ph type="ctrTitle"/>
          </p:nvPr>
        </p:nvSpPr>
        <p:spPr>
          <a:xfrm>
            <a:off x="2286000" y="1684338"/>
            <a:ext cx="13716000" cy="35814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3" name="Google Shape;43;p14"/>
          <p:cNvSpPr txBox="1">
            <a:spLocks noGrp="1"/>
          </p:cNvSpPr>
          <p:nvPr>
            <p:ph type="subTitle" idx="1"/>
          </p:nvPr>
        </p:nvSpPr>
        <p:spPr>
          <a:xfrm>
            <a:off x="2286000" y="5403850"/>
            <a:ext cx="13716000" cy="248285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44" name="Google Shape;44;p14"/>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14"/>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6" name="Google Shape;46;p14"/>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59"/>
        <p:cNvGrpSpPr/>
        <p:nvPr/>
      </p:nvGrpSpPr>
      <p:grpSpPr>
        <a:xfrm>
          <a:off x="0" y="0"/>
          <a:ext cx="0" cy="0"/>
          <a:chOff x="0" y="0"/>
          <a:chExt cx="0" cy="0"/>
        </a:xfrm>
      </p:grpSpPr>
      <p:sp>
        <p:nvSpPr>
          <p:cNvPr id="60" name="Google Shape;60;p21"/>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1" name="Google Shape;61;p21"/>
          <p:cNvSpPr txBox="1">
            <a:spLocks noGrp="1"/>
          </p:cNvSpPr>
          <p:nvPr>
            <p:ph type="body" idx="1"/>
          </p:nvPr>
        </p:nvSpPr>
        <p:spPr>
          <a:xfrm>
            <a:off x="1257300" y="2738438"/>
            <a:ext cx="78105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 name="Google Shape;62;p21"/>
          <p:cNvSpPr txBox="1">
            <a:spLocks noGrp="1"/>
          </p:cNvSpPr>
          <p:nvPr>
            <p:ph type="body" idx="2"/>
          </p:nvPr>
        </p:nvSpPr>
        <p:spPr>
          <a:xfrm>
            <a:off x="9220200" y="2738438"/>
            <a:ext cx="78105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 name="Google Shape;63;p21"/>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21"/>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5" name="Google Shape;65;p21"/>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66"/>
        <p:cNvGrpSpPr/>
        <p:nvPr/>
      </p:nvGrpSpPr>
      <p:grpSpPr>
        <a:xfrm>
          <a:off x="0" y="0"/>
          <a:ext cx="0" cy="0"/>
          <a:chOff x="0" y="0"/>
          <a:chExt cx="0" cy="0"/>
        </a:xfrm>
      </p:grpSpPr>
      <p:sp>
        <p:nvSpPr>
          <p:cNvPr id="67" name="Google Shape;67;p22"/>
          <p:cNvSpPr txBox="1">
            <a:spLocks noGrp="1"/>
          </p:cNvSpPr>
          <p:nvPr>
            <p:ph type="title"/>
          </p:nvPr>
        </p:nvSpPr>
        <p:spPr>
          <a:xfrm>
            <a:off x="1260475"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8" name="Google Shape;68;p22"/>
          <p:cNvSpPr txBox="1">
            <a:spLocks noGrp="1"/>
          </p:cNvSpPr>
          <p:nvPr>
            <p:ph type="body" idx="1"/>
          </p:nvPr>
        </p:nvSpPr>
        <p:spPr>
          <a:xfrm>
            <a:off x="1260475" y="2522538"/>
            <a:ext cx="7735888" cy="1235075"/>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9" name="Google Shape;69;p22"/>
          <p:cNvSpPr txBox="1">
            <a:spLocks noGrp="1"/>
          </p:cNvSpPr>
          <p:nvPr>
            <p:ph type="body" idx="2"/>
          </p:nvPr>
        </p:nvSpPr>
        <p:spPr>
          <a:xfrm>
            <a:off x="1260475" y="3757613"/>
            <a:ext cx="7735888" cy="55276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 name="Google Shape;70;p22"/>
          <p:cNvSpPr txBox="1">
            <a:spLocks noGrp="1"/>
          </p:cNvSpPr>
          <p:nvPr>
            <p:ph type="body" idx="3"/>
          </p:nvPr>
        </p:nvSpPr>
        <p:spPr>
          <a:xfrm>
            <a:off x="9258300" y="2522538"/>
            <a:ext cx="7775575" cy="1235075"/>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71" name="Google Shape;71;p22"/>
          <p:cNvSpPr txBox="1">
            <a:spLocks noGrp="1"/>
          </p:cNvSpPr>
          <p:nvPr>
            <p:ph type="body" idx="4"/>
          </p:nvPr>
        </p:nvSpPr>
        <p:spPr>
          <a:xfrm>
            <a:off x="9258300" y="3757613"/>
            <a:ext cx="7775575" cy="55276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 name="Google Shape;72;p22"/>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Google Shape;73;p22"/>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4" name="Google Shape;74;p22"/>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pn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2.pn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image" Target="../media/image5.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theme" Target="../theme/theme2.xml"/><Relationship Id="rId5" Type="http://schemas.openxmlformats.org/officeDocument/2006/relationships/slideLayout" Target="../slideLayouts/slideLayout11.xml"/><Relationship Id="rId15" Type="http://schemas.openxmlformats.org/officeDocument/2006/relationships/image" Target="../media/image3.png"/><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11"/>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6076210" y="2308143"/>
            <a:ext cx="6134099" cy="2695574"/>
          </a:xfrm>
          <a:prstGeom prst="rect">
            <a:avLst/>
          </a:prstGeom>
          <a:noFill/>
          <a:ln>
            <a:noFill/>
          </a:ln>
        </p:spPr>
      </p:pic>
      <p:pic>
        <p:nvPicPr>
          <p:cNvPr id="7" name="Google Shape;7;p11"/>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1024235" y="0"/>
            <a:ext cx="590549" cy="704449"/>
          </a:xfrm>
          <a:prstGeom prst="rect">
            <a:avLst/>
          </a:prstGeom>
          <a:noFill/>
          <a:ln>
            <a:noFill/>
          </a:ln>
        </p:spPr>
      </p:pic>
      <p:pic>
        <p:nvPicPr>
          <p:cNvPr id="8" name="Google Shape;8;p11"/>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1657877" y="9240519"/>
            <a:ext cx="3324224" cy="638174"/>
          </a:xfrm>
          <a:prstGeom prst="rect">
            <a:avLst/>
          </a:prstGeom>
          <a:noFill/>
          <a:ln>
            <a:noFill/>
          </a:ln>
        </p:spPr>
      </p:pic>
      <p:pic>
        <p:nvPicPr>
          <p:cNvPr id="9" name="Google Shape;9;p11"/>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1028700" y="8050069"/>
            <a:ext cx="457199" cy="1085849"/>
          </a:xfrm>
          <a:prstGeom prst="rect">
            <a:avLst/>
          </a:prstGeom>
          <a:noFill/>
          <a:ln>
            <a:noFill/>
          </a:ln>
        </p:spPr>
      </p:pic>
      <p:sp>
        <p:nvSpPr>
          <p:cNvPr id="10" name="Google Shape;10;p11"/>
          <p:cNvSpPr/>
          <p:nvPr/>
        </p:nvSpPr>
        <p:spPr>
          <a:xfrm>
            <a:off x="1445056" y="8644127"/>
            <a:ext cx="15818485" cy="392430"/>
          </a:xfrm>
          <a:custGeom>
            <a:avLst/>
            <a:gdLst/>
            <a:ahLst/>
            <a:cxnLst/>
            <a:rect l="l" t="t" r="r" b="b"/>
            <a:pathLst>
              <a:path w="15818485" h="392429" extrusionOk="0">
                <a:moveTo>
                  <a:pt x="15818396" y="6108"/>
                </a:moveTo>
                <a:lnTo>
                  <a:pt x="12660338" y="6108"/>
                </a:lnTo>
                <a:lnTo>
                  <a:pt x="12660338" y="0"/>
                </a:lnTo>
                <a:lnTo>
                  <a:pt x="7850581" y="0"/>
                </a:lnTo>
                <a:lnTo>
                  <a:pt x="7850581" y="1333"/>
                </a:lnTo>
                <a:lnTo>
                  <a:pt x="4903165" y="1333"/>
                </a:lnTo>
                <a:lnTo>
                  <a:pt x="4660684" y="1333"/>
                </a:lnTo>
                <a:lnTo>
                  <a:pt x="36436" y="1333"/>
                </a:lnTo>
                <a:lnTo>
                  <a:pt x="36436" y="1600"/>
                </a:lnTo>
                <a:lnTo>
                  <a:pt x="0" y="1600"/>
                </a:lnTo>
                <a:lnTo>
                  <a:pt x="0" y="382066"/>
                </a:lnTo>
                <a:lnTo>
                  <a:pt x="36436" y="382066"/>
                </a:lnTo>
                <a:lnTo>
                  <a:pt x="36436" y="391858"/>
                </a:lnTo>
                <a:lnTo>
                  <a:pt x="4903165" y="391858"/>
                </a:lnTo>
                <a:lnTo>
                  <a:pt x="4903165" y="382333"/>
                </a:lnTo>
                <a:lnTo>
                  <a:pt x="9470441" y="382333"/>
                </a:lnTo>
                <a:lnTo>
                  <a:pt x="9470441" y="381000"/>
                </a:lnTo>
                <a:lnTo>
                  <a:pt x="11008652" y="381000"/>
                </a:lnTo>
                <a:lnTo>
                  <a:pt x="11008652" y="387108"/>
                </a:lnTo>
                <a:lnTo>
                  <a:pt x="15818396" y="387108"/>
                </a:lnTo>
                <a:lnTo>
                  <a:pt x="15818396" y="6108"/>
                </a:lnTo>
                <a:close/>
              </a:path>
            </a:pathLst>
          </a:custGeom>
          <a:solidFill>
            <a:srgbClr val="ED9DA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11;p11"/>
          <p:cNvSpPr txBox="1">
            <a:spLocks noGrp="1"/>
          </p:cNvSpPr>
          <p:nvPr>
            <p:ph type="ftr" idx="11"/>
          </p:nvPr>
        </p:nvSpPr>
        <p:spPr>
          <a:xfrm>
            <a:off x="4966523" y="9236339"/>
            <a:ext cx="12185015" cy="695703"/>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7"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
        <p:cNvGrpSpPr/>
        <p:nvPr/>
      </p:nvGrpSpPr>
      <p:grpSpPr>
        <a:xfrm>
          <a:off x="0" y="0"/>
          <a:ext cx="0" cy="0"/>
          <a:chOff x="0" y="0"/>
          <a:chExt cx="0" cy="0"/>
        </a:xfrm>
      </p:grpSpPr>
      <p:pic>
        <p:nvPicPr>
          <p:cNvPr id="35" name="Google Shape;35;p13"/>
          <p:cNvPicPr preferRelativeResize="0"/>
          <p:nvPr/>
        </p:nvPicPr>
        <p:blipFill rotWithShape="1">
          <a:blip r:embed="rId12" cstate="email">
            <a:alphaModFix/>
            <a:extLst>
              <a:ext uri="{28A0092B-C50C-407E-A947-70E740481C1C}">
                <a14:useLocalDpi xmlns:a14="http://schemas.microsoft.com/office/drawing/2010/main"/>
              </a:ext>
            </a:extLst>
          </a:blip>
          <a:srcRect/>
          <a:stretch/>
        </p:blipFill>
        <p:spPr>
          <a:xfrm>
            <a:off x="13948842" y="685682"/>
            <a:ext cx="3314699" cy="1457324"/>
          </a:xfrm>
          <a:prstGeom prst="rect">
            <a:avLst/>
          </a:prstGeom>
          <a:noFill/>
          <a:ln>
            <a:noFill/>
          </a:ln>
        </p:spPr>
      </p:pic>
      <p:pic>
        <p:nvPicPr>
          <p:cNvPr id="36" name="Google Shape;36;p13"/>
          <p:cNvPicPr preferRelativeResize="0"/>
          <p:nvPr/>
        </p:nvPicPr>
        <p:blipFill rotWithShape="1">
          <a:blip r:embed="rId13" cstate="email">
            <a:alphaModFix/>
            <a:extLst>
              <a:ext uri="{28A0092B-C50C-407E-A947-70E740481C1C}">
                <a14:useLocalDpi xmlns:a14="http://schemas.microsoft.com/office/drawing/2010/main"/>
              </a:ext>
            </a:extLst>
          </a:blip>
          <a:srcRect/>
          <a:stretch/>
        </p:blipFill>
        <p:spPr>
          <a:xfrm>
            <a:off x="1024235" y="0"/>
            <a:ext cx="590549" cy="704448"/>
          </a:xfrm>
          <a:prstGeom prst="rect">
            <a:avLst/>
          </a:prstGeom>
          <a:noFill/>
          <a:ln>
            <a:noFill/>
          </a:ln>
        </p:spPr>
      </p:pic>
      <p:pic>
        <p:nvPicPr>
          <p:cNvPr id="37" name="Google Shape;37;p13"/>
          <p:cNvPicPr preferRelativeResize="0"/>
          <p:nvPr/>
        </p:nvPicPr>
        <p:blipFill rotWithShape="1">
          <a:blip r:embed="rId14" cstate="email">
            <a:alphaModFix/>
            <a:extLst>
              <a:ext uri="{28A0092B-C50C-407E-A947-70E740481C1C}">
                <a14:useLocalDpi xmlns:a14="http://schemas.microsoft.com/office/drawing/2010/main"/>
              </a:ext>
            </a:extLst>
          </a:blip>
          <a:srcRect/>
          <a:stretch/>
        </p:blipFill>
        <p:spPr>
          <a:xfrm>
            <a:off x="1028700" y="8050069"/>
            <a:ext cx="457199" cy="1085849"/>
          </a:xfrm>
          <a:prstGeom prst="rect">
            <a:avLst/>
          </a:prstGeom>
          <a:noFill/>
          <a:ln>
            <a:noFill/>
          </a:ln>
        </p:spPr>
      </p:pic>
      <p:sp>
        <p:nvSpPr>
          <p:cNvPr id="38" name="Google Shape;38;p13"/>
          <p:cNvSpPr/>
          <p:nvPr/>
        </p:nvSpPr>
        <p:spPr>
          <a:xfrm>
            <a:off x="1445056" y="8644127"/>
            <a:ext cx="15818485" cy="392430"/>
          </a:xfrm>
          <a:custGeom>
            <a:avLst/>
            <a:gdLst/>
            <a:ahLst/>
            <a:cxnLst/>
            <a:rect l="l" t="t" r="r" b="b"/>
            <a:pathLst>
              <a:path w="15818485" h="392429" extrusionOk="0">
                <a:moveTo>
                  <a:pt x="15818396" y="6108"/>
                </a:moveTo>
                <a:lnTo>
                  <a:pt x="12660338" y="6108"/>
                </a:lnTo>
                <a:lnTo>
                  <a:pt x="12660338" y="0"/>
                </a:lnTo>
                <a:lnTo>
                  <a:pt x="7850581" y="0"/>
                </a:lnTo>
                <a:lnTo>
                  <a:pt x="7850581" y="1333"/>
                </a:lnTo>
                <a:lnTo>
                  <a:pt x="4903165" y="1333"/>
                </a:lnTo>
                <a:lnTo>
                  <a:pt x="4660684" y="1333"/>
                </a:lnTo>
                <a:lnTo>
                  <a:pt x="36436" y="1333"/>
                </a:lnTo>
                <a:lnTo>
                  <a:pt x="36436" y="1600"/>
                </a:lnTo>
                <a:lnTo>
                  <a:pt x="0" y="1600"/>
                </a:lnTo>
                <a:lnTo>
                  <a:pt x="0" y="382066"/>
                </a:lnTo>
                <a:lnTo>
                  <a:pt x="36436" y="382066"/>
                </a:lnTo>
                <a:lnTo>
                  <a:pt x="36436" y="391858"/>
                </a:lnTo>
                <a:lnTo>
                  <a:pt x="4903165" y="391858"/>
                </a:lnTo>
                <a:lnTo>
                  <a:pt x="4903165" y="382333"/>
                </a:lnTo>
                <a:lnTo>
                  <a:pt x="9470441" y="382333"/>
                </a:lnTo>
                <a:lnTo>
                  <a:pt x="9470441" y="381000"/>
                </a:lnTo>
                <a:lnTo>
                  <a:pt x="11008652" y="381000"/>
                </a:lnTo>
                <a:lnTo>
                  <a:pt x="11008652" y="387108"/>
                </a:lnTo>
                <a:lnTo>
                  <a:pt x="15818396" y="387108"/>
                </a:lnTo>
                <a:lnTo>
                  <a:pt x="15818396" y="6108"/>
                </a:lnTo>
                <a:close/>
              </a:path>
            </a:pathLst>
          </a:custGeom>
          <a:solidFill>
            <a:srgbClr val="ED9DA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9" name="Google Shape;39;p13"/>
          <p:cNvPicPr preferRelativeResize="0"/>
          <p:nvPr/>
        </p:nvPicPr>
        <p:blipFill rotWithShape="1">
          <a:blip r:embed="rId15" cstate="email">
            <a:alphaModFix/>
            <a:extLst>
              <a:ext uri="{28A0092B-C50C-407E-A947-70E740481C1C}">
                <a14:useLocalDpi xmlns:a14="http://schemas.microsoft.com/office/drawing/2010/main"/>
              </a:ext>
            </a:extLst>
          </a:blip>
          <a:srcRect/>
          <a:stretch/>
        </p:blipFill>
        <p:spPr>
          <a:xfrm>
            <a:off x="1657877" y="9240519"/>
            <a:ext cx="3324224" cy="638174"/>
          </a:xfrm>
          <a:prstGeom prst="rect">
            <a:avLst/>
          </a:prstGeom>
          <a:noFill/>
          <a:ln>
            <a:noFill/>
          </a:ln>
        </p:spPr>
      </p:pic>
      <p:sp>
        <p:nvSpPr>
          <p:cNvPr id="40" name="Google Shape;40;p13"/>
          <p:cNvSpPr txBox="1"/>
          <p:nvPr/>
        </p:nvSpPr>
        <p:spPr>
          <a:xfrm>
            <a:off x="4982101" y="9282763"/>
            <a:ext cx="12185015" cy="695703"/>
          </a:xfrm>
          <a:prstGeom prst="rect">
            <a:avLst/>
          </a:prstGeom>
          <a:noFill/>
          <a:ln>
            <a:noFill/>
          </a:ln>
        </p:spPr>
        <p:txBody>
          <a:bodyPr spcFirstLastPara="1" wrap="square" lIns="0" tIns="0" rIns="0" bIns="0" anchor="t" anchorCtr="0">
            <a:spAutoFit/>
          </a:bodyPr>
          <a:lstStyle/>
          <a:p>
            <a:pPr marL="12700" marR="0" lvl="0" indent="0" algn="just" rtl="0">
              <a:lnSpc>
                <a:spcPct val="97777"/>
              </a:lnSpc>
              <a:spcBef>
                <a:spcPts val="0"/>
              </a:spcBef>
              <a:spcAft>
                <a:spcPts val="0"/>
              </a:spcAft>
              <a:buNone/>
            </a:pPr>
            <a:r>
              <a:rPr lang="en-US" sz="1800">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Tree>
  </p:cSld>
  <p:clrMap bg1="lt1" tx1="dk1" bg2="dk2" tx2="lt2" accent1="accent1" accent2="accent2" accent3="accent3" accent4="accent4" accent5="accent5" accent6="accent6" hlink="hlink" folHlink="folHlink"/>
  <p:sldLayoutIdLst>
    <p:sldLayoutId id="2147483655"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just-training.e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cqRoGpSGFwk&amp;ab_channel=TheArtofImprovement" TargetMode="External"/><Relationship Id="rId7" Type="http://schemas.openxmlformats.org/officeDocument/2006/relationships/image" Target="../media/image17.sv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BKfCUY_8-z0&amp;ab_channel=Challenge.Innovate.Grow:LearnerCentre" TargetMode="External"/><Relationship Id="rId7" Type="http://schemas.openxmlformats.org/officeDocument/2006/relationships/image" Target="../media/image15.sv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hyperlink" Target="https://www.youtube.com/watch?v=KtsCD4RQiLU&amp;ab_channel=Challenge.Innovate.Grow:LearnerCentre" TargetMode="External"/><Relationship Id="rId4" Type="http://schemas.openxmlformats.org/officeDocument/2006/relationships/hyperlink" Target="https://www.youtube.com/watch?v=4hu-8yPo8Pg&amp;ab_channel=Challenge.Innovate.Grow:LearnerCentre"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IX0rxQ_1K0w&amp;t=6s&amp;ab_channel=DustyColumbia" TargetMode="External"/><Relationship Id="rId7" Type="http://schemas.openxmlformats.org/officeDocument/2006/relationships/image" Target="../media/image15.sv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hyperlink" Target="https://www.youtube.com/watch?v=wixEGpznyG8&amp;ab_channel=AshleyKaster" TargetMode="External"/><Relationship Id="rId4" Type="http://schemas.openxmlformats.org/officeDocument/2006/relationships/hyperlink" Target="https://www.youtube.com/watch?v=CyEBdF7qDFo&amp;ab_channel=UshaKelleymaharaj"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15.sv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2.svg"/><Relationship Id="rId11" Type="http://schemas.openxmlformats.org/officeDocument/2006/relationships/image" Target="../media/image26.svg"/><Relationship Id="rId5" Type="http://schemas.openxmlformats.org/officeDocument/2006/relationships/image" Target="../media/image21.png"/><Relationship Id="rId10" Type="http://schemas.openxmlformats.org/officeDocument/2006/relationships/image" Target="../media/image25.png"/><Relationship Id="rId4" Type="http://schemas.openxmlformats.org/officeDocument/2006/relationships/image" Target="../media/image20.svg"/><Relationship Id="rId9" Type="http://schemas.openxmlformats.org/officeDocument/2006/relationships/hyperlink" Target="https://www.youtube.com/watch?v=xLkC-ODKQSc&amp;ab_channel=TheArtofImprovement"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hyperlink" Target="https://just-training.eu/"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
          <p:cNvSpPr txBox="1"/>
          <p:nvPr/>
        </p:nvSpPr>
        <p:spPr>
          <a:xfrm>
            <a:off x="1326931" y="6011270"/>
            <a:ext cx="15634138" cy="1446509"/>
          </a:xfrm>
          <a:prstGeom prst="rect">
            <a:avLst/>
          </a:prstGeom>
          <a:noFill/>
          <a:ln>
            <a:noFill/>
          </a:ln>
        </p:spPr>
        <p:txBody>
          <a:bodyPr spcFirstLastPara="1" wrap="square" lIns="91425" tIns="45700" rIns="91425" bIns="45700" anchor="t" anchorCtr="0">
            <a:spAutoFit/>
          </a:bodyPr>
          <a:lstStyle/>
          <a:p>
            <a:pPr algn="ctr">
              <a:spcBef>
                <a:spcPts val="5"/>
              </a:spcBef>
              <a:buClr>
                <a:schemeClr val="dk1"/>
              </a:buClr>
              <a:buSzPts val="4400"/>
            </a:pPr>
            <a:r>
              <a:rPr lang="en-GB" sz="4400" b="1">
                <a:solidFill>
                  <a:srgbClr val="D00B24"/>
                </a:solidFill>
              </a:rPr>
              <a:t>Competencias clave para el lugar de trabajo del siglo XXI</a:t>
            </a:r>
            <a:endParaRPr lang="en-GB" sz="4400" b="1" dirty="0">
              <a:solidFill>
                <a:srgbClr val="D00B24"/>
              </a:solidFill>
            </a:endParaRPr>
          </a:p>
          <a:p>
            <a:pPr marL="0" marR="0" lvl="0" indent="0" algn="ctr" rtl="0">
              <a:lnSpc>
                <a:spcPct val="100000"/>
              </a:lnSpc>
              <a:spcBef>
                <a:spcPts val="5"/>
              </a:spcBef>
              <a:spcAft>
                <a:spcPts val="0"/>
              </a:spcAft>
              <a:buClr>
                <a:schemeClr val="dk1"/>
              </a:buClr>
              <a:buSzPts val="4400"/>
              <a:buFont typeface="Calibri"/>
              <a:buNone/>
            </a:pPr>
            <a:endParaRPr sz="4400" b="1" i="0" u="none" strike="noStrike" cap="none" dirty="0">
              <a:solidFill>
                <a:srgbClr val="D00B24"/>
              </a:solidFill>
              <a:latin typeface="Arial"/>
              <a:ea typeface="Arial"/>
              <a:cs typeface="Arial"/>
              <a:sym typeface="Arial"/>
            </a:endParaRPr>
          </a:p>
        </p:txBody>
      </p:sp>
      <p:sp>
        <p:nvSpPr>
          <p:cNvPr id="115" name="Google Shape;115;p1"/>
          <p:cNvSpPr txBox="1"/>
          <p:nvPr/>
        </p:nvSpPr>
        <p:spPr>
          <a:xfrm>
            <a:off x="2845676" y="7091182"/>
            <a:ext cx="12596648" cy="707846"/>
          </a:xfrm>
          <a:prstGeom prst="rect">
            <a:avLst/>
          </a:prstGeom>
          <a:noFill/>
          <a:ln>
            <a:noFill/>
          </a:ln>
        </p:spPr>
        <p:txBody>
          <a:bodyPr spcFirstLastPara="1" wrap="square" lIns="91425" tIns="45700" rIns="91425" bIns="45700" anchor="t" anchorCtr="0">
            <a:spAutoFit/>
          </a:bodyPr>
          <a:lstStyle/>
          <a:p>
            <a:pPr marL="12700" marR="0" lvl="0" indent="0" algn="ctr" rtl="0">
              <a:lnSpc>
                <a:spcPct val="100000"/>
              </a:lnSpc>
              <a:spcBef>
                <a:spcPts val="0"/>
              </a:spcBef>
              <a:spcAft>
                <a:spcPts val="0"/>
              </a:spcAft>
              <a:buNone/>
            </a:pPr>
            <a:r>
              <a:rPr lang="en-US" sz="4000" b="1">
                <a:solidFill>
                  <a:srgbClr val="D00B24"/>
                </a:solidFill>
                <a:latin typeface="Arial"/>
                <a:ea typeface="Arial"/>
                <a:cs typeface="Arial"/>
                <a:sym typeface="Arial"/>
              </a:rPr>
              <a:t>Socio: </a:t>
            </a:r>
            <a:r>
              <a:rPr lang="en-US" sz="4000" b="1" dirty="0">
                <a:solidFill>
                  <a:srgbClr val="D00B24"/>
                </a:solidFill>
                <a:latin typeface="Arial"/>
                <a:ea typeface="Arial"/>
                <a:cs typeface="Arial"/>
                <a:sym typeface="Arial"/>
              </a:rPr>
              <a:t>Slovak Business Agency</a:t>
            </a:r>
            <a:endParaRPr dirty="0"/>
          </a:p>
        </p:txBody>
      </p:sp>
      <p:sp>
        <p:nvSpPr>
          <p:cNvPr id="116" name="Google Shape;116;p1"/>
          <p:cNvSpPr txBox="1"/>
          <p:nvPr/>
        </p:nvSpPr>
        <p:spPr>
          <a:xfrm>
            <a:off x="8195705" y="5143500"/>
            <a:ext cx="2353790" cy="386003"/>
          </a:xfrm>
          <a:prstGeom prst="rect">
            <a:avLst/>
          </a:prstGeom>
          <a:noFill/>
          <a:ln>
            <a:noFill/>
          </a:ln>
        </p:spPr>
        <p:txBody>
          <a:bodyPr spcFirstLastPara="1" wrap="square" lIns="0" tIns="16500" rIns="0" bIns="0" anchor="t" anchorCtr="0">
            <a:spAutoFit/>
          </a:bodyPr>
          <a:lstStyle/>
          <a:p>
            <a:pPr marL="12700" marR="0" lvl="0" indent="0" algn="l" rtl="0">
              <a:lnSpc>
                <a:spcPct val="100000"/>
              </a:lnSpc>
              <a:spcBef>
                <a:spcPts val="0"/>
              </a:spcBef>
              <a:spcAft>
                <a:spcPts val="0"/>
              </a:spcAft>
              <a:buNone/>
            </a:pPr>
            <a:r>
              <a:rPr lang="en-US" sz="2400" u="sng">
                <a:solidFill>
                  <a:srgbClr val="7F7F7F"/>
                </a:solidFill>
                <a:latin typeface="Tahoma"/>
                <a:ea typeface="Tahoma"/>
                <a:cs typeface="Tahoma"/>
                <a:sym typeface="Tahoma"/>
                <a:hlinkClick r:id="rId3">
                  <a:extLst>
                    <a:ext uri="{A12FA001-AC4F-418D-AE19-62706E023703}">
                      <ahyp:hlinkClr xmlns:ahyp="http://schemas.microsoft.com/office/drawing/2018/hyperlinkcolor" val="tx"/>
                    </a:ext>
                  </a:extLst>
                </a:hlinkClick>
              </a:rPr>
              <a:t>just-training</a:t>
            </a:r>
            <a:r>
              <a:rPr lang="en-US" sz="2400" u="sng">
                <a:solidFill>
                  <a:srgbClr val="0000FF"/>
                </a:solidFill>
                <a:latin typeface="Tahoma"/>
                <a:ea typeface="Tahoma"/>
                <a:cs typeface="Tahoma"/>
                <a:sym typeface="Tahoma"/>
                <a:hlinkClick r:id="rId3">
                  <a:extLst>
                    <a:ext uri="{A12FA001-AC4F-418D-AE19-62706E023703}">
                      <ahyp:hlinkClr xmlns:ahyp="http://schemas.microsoft.com/office/drawing/2018/hyperlinkcolor" val="tx"/>
                    </a:ext>
                  </a:extLst>
                </a:hlinkClick>
              </a:rPr>
              <a:t>.</a:t>
            </a:r>
            <a:r>
              <a:rPr lang="en-US" sz="2400" u="sng">
                <a:solidFill>
                  <a:srgbClr val="7F7F7F"/>
                </a:solidFill>
                <a:latin typeface="Tahoma"/>
                <a:ea typeface="Tahoma"/>
                <a:cs typeface="Tahoma"/>
                <a:sym typeface="Tahoma"/>
                <a:hlinkClick r:id="rId3">
                  <a:extLst>
                    <a:ext uri="{A12FA001-AC4F-418D-AE19-62706E023703}">
                      <ahyp:hlinkClr xmlns:ahyp="http://schemas.microsoft.com/office/drawing/2018/hyperlinkcolor" val="tx"/>
                    </a:ext>
                  </a:extLst>
                </a:hlinkClick>
              </a:rPr>
              <a:t>eu</a:t>
            </a:r>
            <a:endParaRPr sz="2400">
              <a:solidFill>
                <a:srgbClr val="7F7F7F"/>
              </a:solidFill>
              <a:latin typeface="Tahoma"/>
              <a:ea typeface="Tahoma"/>
              <a:cs typeface="Tahoma"/>
              <a:sym typeface="Tahom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6"/>
          <p:cNvSpPr txBox="1"/>
          <p:nvPr/>
        </p:nvSpPr>
        <p:spPr>
          <a:xfrm>
            <a:off x="1143334" y="939560"/>
            <a:ext cx="14128531"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D00B24"/>
                </a:solidFill>
              </a:rPr>
              <a:t>2.</a:t>
            </a:r>
            <a:r>
              <a:rPr lang="sk-SK" sz="4400" b="1">
                <a:solidFill>
                  <a:srgbClr val="D00B24"/>
                </a:solidFill>
              </a:rPr>
              <a:t>2</a:t>
            </a:r>
            <a:r>
              <a:rPr lang="en-US" sz="4400" b="1">
                <a:solidFill>
                  <a:srgbClr val="D00B24"/>
                </a:solidFill>
              </a:rPr>
              <a:t> </a:t>
            </a:r>
            <a:r>
              <a:rPr lang="sk-SK" sz="4400" b="1">
                <a:solidFill>
                  <a:srgbClr val="D00B24"/>
                </a:solidFill>
              </a:rPr>
              <a:t>EL ARTE DE PENSAR</a:t>
            </a:r>
            <a:endParaRPr lang="en-US" sz="4400" b="1" dirty="0">
              <a:solidFill>
                <a:srgbClr val="D00B24"/>
              </a:solidFill>
            </a:endParaRPr>
          </a:p>
        </p:txBody>
      </p:sp>
      <p:sp>
        <p:nvSpPr>
          <p:cNvPr id="2" name="BlokTextu 1">
            <a:extLst>
              <a:ext uri="{FF2B5EF4-FFF2-40B4-BE49-F238E27FC236}">
                <a16:creationId xmlns:a16="http://schemas.microsoft.com/office/drawing/2014/main" id="{82D8CB15-9D2E-3CBF-DECA-017DA3E1AF0A}"/>
              </a:ext>
            </a:extLst>
          </p:cNvPr>
          <p:cNvSpPr txBox="1"/>
          <p:nvPr/>
        </p:nvSpPr>
        <p:spPr>
          <a:xfrm>
            <a:off x="1143334" y="2574208"/>
            <a:ext cx="16209484" cy="3970318"/>
          </a:xfrm>
          <a:prstGeom prst="rect">
            <a:avLst/>
          </a:prstGeom>
          <a:noFill/>
        </p:spPr>
        <p:txBody>
          <a:bodyPr wrap="square" rtlCol="0">
            <a:spAutoFit/>
          </a:bodyPr>
          <a:lstStyle/>
          <a:p>
            <a:pPr marL="0" marR="0" lvl="0" indent="0" algn="just" rtl="0">
              <a:lnSpc>
                <a:spcPct val="100000"/>
              </a:lnSpc>
              <a:spcBef>
                <a:spcPts val="0"/>
              </a:spcBef>
              <a:spcAft>
                <a:spcPts val="0"/>
              </a:spcAft>
              <a:buNone/>
            </a:pPr>
            <a:r>
              <a:rPr lang="es-ES" sz="2100" b="0" i="0" u="none" strike="noStrike" cap="none">
                <a:solidFill>
                  <a:srgbClr val="000000"/>
                </a:solidFill>
                <a:latin typeface="Calibri"/>
                <a:ea typeface="Calibri"/>
                <a:cs typeface="Calibri"/>
                <a:sym typeface="Calibri"/>
              </a:rPr>
              <a:t>¿Qué es la cognición? </a:t>
            </a:r>
            <a:r>
              <a:rPr lang="es-ES" sz="2100" b="1" i="0" u="none" strike="noStrike" cap="none">
                <a:solidFill>
                  <a:srgbClr val="000000"/>
                </a:solidFill>
                <a:latin typeface="Calibri"/>
                <a:ea typeface="Calibri"/>
                <a:cs typeface="Calibri"/>
                <a:sym typeface="Calibri"/>
              </a:rPr>
              <a:t>La capacidad de procesar información a través de la percepción, los </a:t>
            </a:r>
            <a:r>
              <a:rPr lang="es-ES" sz="2100" b="0" i="0" u="none" strike="noStrike" cap="none">
                <a:solidFill>
                  <a:srgbClr val="000000"/>
                </a:solidFill>
                <a:latin typeface="Calibri"/>
                <a:ea typeface="Calibri"/>
                <a:cs typeface="Calibri"/>
                <a:sym typeface="Calibri"/>
              </a:rPr>
              <a:t>conocimientos adquiridos por la experiencia y nuestras características personales, que nos permiten integrar toda esta información para evaluar e interpretar nuestro mundo. </a:t>
            </a:r>
            <a:endParaRPr lang="es-ES" sz="2100" b="0" i="0" u="none" strike="noStrike" cap="none">
              <a:solidFill>
                <a:srgbClr val="000000"/>
              </a:solidFill>
              <a:latin typeface="Arial"/>
              <a:ea typeface="Arial"/>
              <a:cs typeface="Arial"/>
              <a:sym typeface="Arial"/>
            </a:endParaRPr>
          </a:p>
          <a:p>
            <a:pPr algn="just"/>
            <a:endParaRPr lang="sk-SK" sz="2100" dirty="0">
              <a:latin typeface="Calibri" panose="020F0502020204030204" pitchFamily="34" charset="0"/>
              <a:cs typeface="Calibri" panose="020F0502020204030204" pitchFamily="34" charset="0"/>
            </a:endParaRPr>
          </a:p>
          <a:p>
            <a:pPr marL="0" marR="0" lvl="0" indent="0" algn="just" rtl="0">
              <a:lnSpc>
                <a:spcPct val="100000"/>
              </a:lnSpc>
              <a:spcBef>
                <a:spcPts val="0"/>
              </a:spcBef>
              <a:spcAft>
                <a:spcPts val="0"/>
              </a:spcAft>
              <a:buNone/>
            </a:pPr>
            <a:r>
              <a:rPr lang="es-ES" sz="2100" b="1" i="0" u="none" strike="noStrike" cap="none">
                <a:solidFill>
                  <a:srgbClr val="000000"/>
                </a:solidFill>
                <a:latin typeface="Calibri"/>
                <a:ea typeface="Calibri"/>
                <a:cs typeface="Calibri"/>
                <a:sym typeface="Calibri"/>
              </a:rPr>
              <a:t>Es la capacidad que tenemos para asimilar y procesar la información que recibimos de distintas fuentes (percepción, experiencia, creencias, etc.) y convertirla en conocimiento. </a:t>
            </a:r>
            <a:r>
              <a:rPr lang="es-ES" sz="2100" b="0" i="0" u="none" strike="noStrike" cap="none">
                <a:solidFill>
                  <a:srgbClr val="000000"/>
                </a:solidFill>
                <a:latin typeface="Calibri"/>
                <a:ea typeface="Calibri"/>
                <a:cs typeface="Calibri"/>
                <a:sym typeface="Calibri"/>
              </a:rPr>
              <a:t>Incluye distintos procesos cognitivos, como el aprendizaje, la atención, la memoria, el lenguaje, el razonamiento, la toma de decisiones, etc., que forman parte de nuestro desarrollo intelectual y de nuestra experiencia.</a:t>
            </a:r>
            <a:endParaRPr lang="es-ES" sz="2100" b="0" i="0" u="none" strike="noStrike" cap="none">
              <a:solidFill>
                <a:srgbClr val="000000"/>
              </a:solidFill>
              <a:latin typeface="Arial"/>
              <a:ea typeface="Arial"/>
              <a:cs typeface="Arial"/>
              <a:sym typeface="Arial"/>
            </a:endParaRPr>
          </a:p>
          <a:p>
            <a:pPr algn="just"/>
            <a:r>
              <a:rPr lang="en-US" sz="2100">
                <a:latin typeface="Calibri" panose="020F0502020204030204" pitchFamily="34" charset="0"/>
                <a:cs typeface="Calibri" panose="020F0502020204030204" pitchFamily="34" charset="0"/>
              </a:rPr>
              <a:t> </a:t>
            </a:r>
            <a:endParaRPr lang="sk-SK" sz="2100" dirty="0">
              <a:latin typeface="Calibri" panose="020F0502020204030204" pitchFamily="34" charset="0"/>
              <a:cs typeface="Calibri" panose="020F0502020204030204" pitchFamily="34" charset="0"/>
            </a:endParaRPr>
          </a:p>
          <a:p>
            <a:pPr algn="just"/>
            <a:endParaRPr lang="sk-SK" sz="2100" b="1" dirty="0">
              <a:latin typeface="Calibri" panose="020F0502020204030204" pitchFamily="34" charset="0"/>
              <a:cs typeface="Calibri" panose="020F0502020204030204" pitchFamily="34" charset="0"/>
            </a:endParaRPr>
          </a:p>
          <a:p>
            <a:pPr algn="just"/>
            <a:endParaRPr lang="sk-SK" sz="2100" dirty="0">
              <a:latin typeface="Calibri" panose="020F0502020204030204" pitchFamily="34" charset="0"/>
              <a:cs typeface="Calibri" panose="020F0502020204030204" pitchFamily="34" charset="0"/>
            </a:endParaRPr>
          </a:p>
          <a:p>
            <a:pPr algn="just"/>
            <a:r>
              <a:rPr lang="en-US" sz="2100" dirty="0">
                <a:latin typeface="Calibri" panose="020F0502020204030204" pitchFamily="34" charset="0"/>
                <a:cs typeface="Calibri" panose="020F0502020204030204" pitchFamily="34" charset="0"/>
              </a:rPr>
              <a:t> </a:t>
            </a:r>
            <a:endParaRPr lang="sk-SK" sz="2100" dirty="0">
              <a:latin typeface="Calibri" panose="020F0502020204030204" pitchFamily="34" charset="0"/>
              <a:cs typeface="Calibri" panose="020F0502020204030204" pitchFamily="34" charset="0"/>
            </a:endParaRPr>
          </a:p>
          <a:p>
            <a:pPr algn="just"/>
            <a:r>
              <a:rPr lang="en-US" sz="2100" dirty="0">
                <a:latin typeface="Calibri" panose="020F0502020204030204" pitchFamily="34" charset="0"/>
                <a:cs typeface="Calibri" panose="020F0502020204030204" pitchFamily="34" charset="0"/>
              </a:rPr>
              <a:t> </a:t>
            </a:r>
            <a:endParaRPr lang="sk-SK" sz="2100" dirty="0">
              <a:latin typeface="Calibri" panose="020F0502020204030204" pitchFamily="34" charset="0"/>
              <a:cs typeface="Calibri" panose="020F0502020204030204" pitchFamily="34" charset="0"/>
            </a:endParaRPr>
          </a:p>
          <a:p>
            <a:pPr algn="just"/>
            <a:endParaRPr lang="sk-SK" sz="2100" dirty="0">
              <a:latin typeface="Calibri" panose="020F0502020204030204" pitchFamily="34" charset="0"/>
              <a:cs typeface="Calibri" panose="020F0502020204030204" pitchFamily="34" charset="0"/>
            </a:endParaRPr>
          </a:p>
        </p:txBody>
      </p:sp>
      <p:sp>
        <p:nvSpPr>
          <p:cNvPr id="4" name="BlokTextu 3">
            <a:extLst>
              <a:ext uri="{FF2B5EF4-FFF2-40B4-BE49-F238E27FC236}">
                <a16:creationId xmlns:a16="http://schemas.microsoft.com/office/drawing/2014/main" id="{F5150CC9-4888-2980-ECA3-CE9D49182978}"/>
              </a:ext>
            </a:extLst>
          </p:cNvPr>
          <p:cNvSpPr txBox="1"/>
          <p:nvPr/>
        </p:nvSpPr>
        <p:spPr>
          <a:xfrm>
            <a:off x="1141575" y="4822639"/>
            <a:ext cx="5156462" cy="3000821"/>
          </a:xfrm>
          <a:prstGeom prst="rect">
            <a:avLst/>
          </a:prstGeom>
          <a:noFill/>
        </p:spPr>
        <p:txBody>
          <a:bodyPr wrap="square" rtlCol="0">
            <a:spAutoFit/>
          </a:bodyPr>
          <a:lstStyle/>
          <a:p>
            <a:pPr marL="0" marR="0" lvl="0" indent="0" algn="just" rtl="0">
              <a:lnSpc>
                <a:spcPct val="100000"/>
              </a:lnSpc>
              <a:spcBef>
                <a:spcPts val="0"/>
              </a:spcBef>
              <a:spcAft>
                <a:spcPts val="0"/>
              </a:spcAft>
              <a:buNone/>
            </a:pPr>
            <a:r>
              <a:rPr lang="es-ES" sz="2100" b="1" i="0" u="none" strike="noStrike" cap="none">
                <a:solidFill>
                  <a:srgbClr val="000000"/>
                </a:solidFill>
                <a:latin typeface="Calibri"/>
                <a:ea typeface="Calibri"/>
                <a:cs typeface="Calibri"/>
                <a:sym typeface="Calibri"/>
              </a:rPr>
              <a:t>¿Qué es el pensamiento lógico?</a:t>
            </a:r>
            <a:endParaRPr lang="es-ES" sz="2100" b="0" i="0" u="none" strike="noStrike" cap="none">
              <a:solidFill>
                <a:srgbClr val="000000"/>
              </a:solidFill>
              <a:latin typeface="Arial"/>
              <a:ea typeface="Arial"/>
              <a:cs typeface="Arial"/>
              <a:sym typeface="Arial"/>
            </a:endParaRPr>
          </a:p>
          <a:p>
            <a:pPr algn="just"/>
            <a:endParaRPr lang="sk-SK" sz="2100" b="1" dirty="0">
              <a:latin typeface="Calibri" panose="020F0502020204030204" pitchFamily="34" charset="0"/>
              <a:cs typeface="Calibri" panose="020F0502020204030204" pitchFamily="34" charset="0"/>
            </a:endParaRPr>
          </a:p>
          <a:p>
            <a:pPr marL="0" marR="0" lvl="0" indent="0" algn="just" rtl="0">
              <a:lnSpc>
                <a:spcPct val="100000"/>
              </a:lnSpc>
              <a:spcBef>
                <a:spcPts val="0"/>
              </a:spcBef>
              <a:spcAft>
                <a:spcPts val="0"/>
              </a:spcAft>
              <a:buNone/>
            </a:pPr>
            <a:r>
              <a:rPr lang="es-ES" sz="2100" b="0" i="0" u="none" strike="noStrike" cap="none">
                <a:solidFill>
                  <a:srgbClr val="000000"/>
                </a:solidFill>
                <a:latin typeface="Calibri"/>
                <a:ea typeface="Calibri"/>
                <a:cs typeface="Calibri"/>
                <a:sym typeface="Calibri"/>
              </a:rPr>
              <a:t>La definición de pensamiento lógico consiste en analizar una situación o un problema utilizando la razón y proponiendo posibles soluciones. Los pensadores lógicos reúnen toda la información que pueden, evalúan los hechos y luego deciden metódicamente la mejor manera de avanzar.</a:t>
            </a:r>
            <a:endParaRPr lang="es-ES" sz="2100" b="0" i="0" u="none" strike="noStrike" cap="none">
              <a:solidFill>
                <a:srgbClr val="000000"/>
              </a:solidFill>
              <a:latin typeface="Arial"/>
              <a:ea typeface="Arial"/>
              <a:cs typeface="Arial"/>
              <a:sym typeface="Arial"/>
            </a:endParaRPr>
          </a:p>
        </p:txBody>
      </p:sp>
      <p:sp>
        <p:nvSpPr>
          <p:cNvPr id="5" name="BlokTextu 4">
            <a:extLst>
              <a:ext uri="{FF2B5EF4-FFF2-40B4-BE49-F238E27FC236}">
                <a16:creationId xmlns:a16="http://schemas.microsoft.com/office/drawing/2014/main" id="{C402F54C-2548-4B7D-849A-FAF53EBAD3E6}"/>
              </a:ext>
            </a:extLst>
          </p:cNvPr>
          <p:cNvSpPr txBox="1"/>
          <p:nvPr/>
        </p:nvSpPr>
        <p:spPr>
          <a:xfrm>
            <a:off x="12551413" y="4822639"/>
            <a:ext cx="5082760" cy="3647152"/>
          </a:xfrm>
          <a:prstGeom prst="rect">
            <a:avLst/>
          </a:prstGeom>
          <a:noFill/>
        </p:spPr>
        <p:txBody>
          <a:bodyPr wrap="square" rtlCol="0">
            <a:spAutoFit/>
          </a:bodyPr>
          <a:lstStyle/>
          <a:p>
            <a:pPr marL="0" marR="0" lvl="0" indent="0" algn="just" rtl="0">
              <a:lnSpc>
                <a:spcPct val="100000"/>
              </a:lnSpc>
              <a:spcBef>
                <a:spcPts val="0"/>
              </a:spcBef>
              <a:spcAft>
                <a:spcPts val="0"/>
              </a:spcAft>
              <a:buNone/>
            </a:pPr>
            <a:r>
              <a:rPr lang="es-ES" sz="2100" b="1" i="0" u="none" strike="noStrike" cap="none">
                <a:solidFill>
                  <a:srgbClr val="000000"/>
                </a:solidFill>
                <a:latin typeface="Calibri"/>
                <a:ea typeface="Calibri"/>
                <a:cs typeface="Calibri"/>
                <a:sym typeface="Calibri"/>
              </a:rPr>
              <a:t>¿Qué es el razonamiento lógico</a:t>
            </a:r>
            <a:r>
              <a:rPr lang="es-ES" sz="2100" b="0" i="0" u="none" strike="noStrike" cap="none">
                <a:solidFill>
                  <a:srgbClr val="000000"/>
                </a:solidFill>
                <a:latin typeface="Calibri"/>
                <a:ea typeface="Calibri"/>
                <a:cs typeface="Calibri"/>
                <a:sym typeface="Calibri"/>
              </a:rPr>
              <a:t>? </a:t>
            </a:r>
            <a:endParaRPr lang="es-ES" sz="2100" b="0" i="0" u="none" strike="noStrike" cap="none">
              <a:solidFill>
                <a:srgbClr val="000000"/>
              </a:solidFill>
              <a:latin typeface="Arial"/>
              <a:ea typeface="Arial"/>
              <a:cs typeface="Arial"/>
              <a:sym typeface="Arial"/>
            </a:endParaRPr>
          </a:p>
          <a:p>
            <a:pPr algn="just"/>
            <a:endParaRPr lang="sk-SK" sz="2100" dirty="0">
              <a:latin typeface="Calibri" panose="020F0502020204030204" pitchFamily="34" charset="0"/>
              <a:cs typeface="Calibri" panose="020F0502020204030204" pitchFamily="34" charset="0"/>
            </a:endParaRPr>
          </a:p>
          <a:p>
            <a:pPr marL="0" marR="0" lvl="0" indent="0" algn="just" rtl="0">
              <a:lnSpc>
                <a:spcPct val="100000"/>
              </a:lnSpc>
              <a:spcBef>
                <a:spcPts val="0"/>
              </a:spcBef>
              <a:spcAft>
                <a:spcPts val="0"/>
              </a:spcAft>
              <a:buNone/>
            </a:pPr>
            <a:r>
              <a:rPr lang="es-ES" sz="2100" b="0" i="0" u="none" strike="noStrike" cap="none">
                <a:solidFill>
                  <a:srgbClr val="000000"/>
                </a:solidFill>
                <a:latin typeface="Calibri"/>
                <a:ea typeface="Calibri"/>
                <a:cs typeface="Calibri"/>
                <a:sym typeface="Calibri"/>
              </a:rPr>
              <a:t>El razonamiento lógico es un tipo de resolución de problemas que implica trabajar a través de un conjunto de reglas que rigen un escenario. Este conjunto de reglas o pasos se denomina algoritmo. El razonamiento lógico consiste en probar diferentes conjuntos de pasos -o algoritmos- para determinar qué secuencia de reglas conduce a la solución correcta.</a:t>
            </a:r>
            <a:endParaRPr lang="es-ES" sz="2100" b="0" i="0" u="none" strike="noStrike" cap="none">
              <a:solidFill>
                <a:srgbClr val="000000"/>
              </a:solidFill>
              <a:latin typeface="Arial"/>
              <a:ea typeface="Arial"/>
              <a:cs typeface="Arial"/>
              <a:sym typeface="Arial"/>
            </a:endParaRPr>
          </a:p>
        </p:txBody>
      </p:sp>
      <p:sp>
        <p:nvSpPr>
          <p:cNvPr id="8" name="BlokTextu 7">
            <a:extLst>
              <a:ext uri="{FF2B5EF4-FFF2-40B4-BE49-F238E27FC236}">
                <a16:creationId xmlns:a16="http://schemas.microsoft.com/office/drawing/2014/main" id="{8363E879-8405-E694-8A29-F15B6607DF6E}"/>
              </a:ext>
            </a:extLst>
          </p:cNvPr>
          <p:cNvSpPr txBox="1"/>
          <p:nvPr/>
        </p:nvSpPr>
        <p:spPr>
          <a:xfrm>
            <a:off x="6846494" y="5427807"/>
            <a:ext cx="5156462" cy="3000821"/>
          </a:xfrm>
          <a:prstGeom prst="rect">
            <a:avLst/>
          </a:prstGeom>
          <a:noFill/>
        </p:spPr>
        <p:txBody>
          <a:bodyPr wrap="square" rtlCol="0">
            <a:spAutoFit/>
          </a:bodyPr>
          <a:lstStyle/>
          <a:p>
            <a:pPr marL="0" marR="0" lvl="0" indent="0" algn="just" rtl="0">
              <a:lnSpc>
                <a:spcPct val="100000"/>
              </a:lnSpc>
              <a:spcBef>
                <a:spcPts val="0"/>
              </a:spcBef>
              <a:spcAft>
                <a:spcPts val="0"/>
              </a:spcAft>
              <a:buNone/>
            </a:pPr>
            <a:r>
              <a:rPr lang="es-ES" sz="2100" b="1" i="0" u="none" strike="noStrike" cap="none">
                <a:solidFill>
                  <a:srgbClr val="000000"/>
                </a:solidFill>
                <a:latin typeface="Calibri"/>
                <a:ea typeface="Calibri"/>
                <a:cs typeface="Calibri"/>
                <a:sym typeface="Calibri"/>
              </a:rPr>
              <a:t>" El pensamiento lógico es una herramienta esencial en el lugar de trabajo para ayudar a analizar problemas, aportar ideas y encontrar respuestas. Los empresarios quieren empleados capaces de dar con las soluciones adecuadas que sean financieramente razonables, probables y procesables."</a:t>
            </a:r>
            <a:endParaRPr lang="es-ES" sz="2100" b="0" i="0" u="none" strike="noStrike" cap="none">
              <a:solidFill>
                <a:srgbClr val="000000"/>
              </a:solidFill>
              <a:latin typeface="Arial"/>
              <a:ea typeface="Arial"/>
              <a:cs typeface="Arial"/>
              <a:sym typeface="Arial"/>
            </a:endParaRPr>
          </a:p>
          <a:p>
            <a:pPr algn="just"/>
            <a:endParaRPr lang="sk-SK" sz="21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8295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1026" name="Picture 2" descr="https://miro.medium.com/max/875/1*NzbVwfshgKfQ8byxqLE0Ew.png">
            <a:extLst>
              <a:ext uri="{FF2B5EF4-FFF2-40B4-BE49-F238E27FC236}">
                <a16:creationId xmlns:a16="http://schemas.microsoft.com/office/drawing/2014/main" id="{62482205-4DE7-4A70-8C02-595F77804CE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722231" y="2901082"/>
            <a:ext cx="5723158" cy="4395385"/>
          </a:xfrm>
          <a:prstGeom prst="rect">
            <a:avLst/>
          </a:prstGeom>
          <a:noFill/>
          <a:extLst>
            <a:ext uri="{909E8E84-426E-40DD-AFC4-6F175D3DCCD1}">
              <a14:hiddenFill xmlns:a14="http://schemas.microsoft.com/office/drawing/2010/main">
                <a:solidFill>
                  <a:srgbClr val="FFFFFF"/>
                </a:solidFill>
              </a14:hiddenFill>
            </a:ext>
          </a:extLst>
        </p:spPr>
      </p:pic>
      <p:sp>
        <p:nvSpPr>
          <p:cNvPr id="178" name="Google Shape;178;p6"/>
          <p:cNvSpPr txBox="1"/>
          <p:nvPr/>
        </p:nvSpPr>
        <p:spPr>
          <a:xfrm>
            <a:off x="1143335" y="939560"/>
            <a:ext cx="12947804" cy="14465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D00B24"/>
                </a:solidFill>
              </a:rPr>
              <a:t>2.</a:t>
            </a:r>
            <a:r>
              <a:rPr lang="sk-SK" sz="4400" b="1">
                <a:solidFill>
                  <a:srgbClr val="D00B24"/>
                </a:solidFill>
              </a:rPr>
              <a:t>3</a:t>
            </a:r>
            <a:r>
              <a:rPr lang="en-US" sz="4400" b="1">
                <a:solidFill>
                  <a:srgbClr val="D00B24"/>
                </a:solidFill>
              </a:rPr>
              <a:t> </a:t>
            </a:r>
            <a:r>
              <a:rPr lang="es-ES" sz="4400" b="1">
                <a:solidFill>
                  <a:srgbClr val="D00B24"/>
                </a:solidFill>
              </a:rPr>
              <a:t>LA TRAMPA DE LOS SISTEMAS DE CREENCIAS</a:t>
            </a:r>
            <a:endParaRPr lang="en-US" sz="4400" b="1" dirty="0">
              <a:solidFill>
                <a:srgbClr val="D00B24"/>
              </a:solidFill>
            </a:endParaRPr>
          </a:p>
        </p:txBody>
      </p:sp>
      <p:sp>
        <p:nvSpPr>
          <p:cNvPr id="8" name="BlokTextu 7">
            <a:extLst>
              <a:ext uri="{FF2B5EF4-FFF2-40B4-BE49-F238E27FC236}">
                <a16:creationId xmlns:a16="http://schemas.microsoft.com/office/drawing/2014/main" id="{8363E879-8405-E694-8A29-F15B6607DF6E}"/>
              </a:ext>
            </a:extLst>
          </p:cNvPr>
          <p:cNvSpPr txBox="1"/>
          <p:nvPr/>
        </p:nvSpPr>
        <p:spPr>
          <a:xfrm>
            <a:off x="1143334" y="2671614"/>
            <a:ext cx="5156462" cy="5632311"/>
          </a:xfrm>
          <a:prstGeom prst="rect">
            <a:avLst/>
          </a:prstGeom>
          <a:noFill/>
        </p:spPr>
        <p:txBody>
          <a:bodyPr wrap="square" rtlCol="0">
            <a:spAutoFit/>
          </a:bodyPr>
          <a:lstStyle/>
          <a:p>
            <a:pPr marL="0" marR="0" lvl="0" indent="0" algn="just" rtl="0">
              <a:lnSpc>
                <a:spcPct val="100000"/>
              </a:lnSpc>
              <a:spcBef>
                <a:spcPts val="0"/>
              </a:spcBef>
              <a:spcAft>
                <a:spcPts val="0"/>
              </a:spcAft>
              <a:buNone/>
            </a:pPr>
            <a:r>
              <a:rPr lang="es-ES" sz="2000" b="0" i="0" u="none" strike="noStrike" cap="none">
                <a:solidFill>
                  <a:srgbClr val="000000"/>
                </a:solidFill>
                <a:latin typeface="Arial"/>
                <a:ea typeface="Arial"/>
                <a:cs typeface="Arial"/>
                <a:sym typeface="Arial"/>
              </a:rPr>
              <a:t>Los sistemas de creencias son las historias que nos contamos a nosotros mismos para definir nuestro sentido personal de la Realidad. Cada ser humano tiene un sistema de creencias que utiliza, y es a través de este mecanismo que, individualmente, "damos sentido" al mundo que nos rodea. </a:t>
            </a:r>
          </a:p>
          <a:p>
            <a:pPr algn="just"/>
            <a:endParaRPr lang="en-US" sz="2000" dirty="0"/>
          </a:p>
          <a:p>
            <a:pPr marL="0" marR="0" lvl="0" indent="0" algn="just" rtl="0">
              <a:lnSpc>
                <a:spcPct val="100000"/>
              </a:lnSpc>
              <a:spcBef>
                <a:spcPts val="0"/>
              </a:spcBef>
              <a:spcAft>
                <a:spcPts val="0"/>
              </a:spcAft>
              <a:buNone/>
            </a:pPr>
            <a:r>
              <a:rPr lang="es-ES" sz="2000" b="0" i="0" u="none" strike="noStrike" cap="none">
                <a:solidFill>
                  <a:srgbClr val="000000"/>
                </a:solidFill>
                <a:latin typeface="Arial"/>
                <a:ea typeface="Arial"/>
                <a:cs typeface="Arial"/>
                <a:sym typeface="Arial"/>
              </a:rPr>
              <a:t>La razón no puede demostrar las creencias en las que se basa. Las creencias surgen a través de la experiencia. La experiencia necesita de las creencias previas y de la razón para asimilarse, y la razón necesita de la experiencia para formarse, ya que las creencias también necesitan de la razón. Las creencias, la razón y la experiencia se basan unas en otras. </a:t>
            </a:r>
          </a:p>
        </p:txBody>
      </p:sp>
      <p:sp>
        <p:nvSpPr>
          <p:cNvPr id="3" name="BlokTextu 2">
            <a:extLst>
              <a:ext uri="{FF2B5EF4-FFF2-40B4-BE49-F238E27FC236}">
                <a16:creationId xmlns:a16="http://schemas.microsoft.com/office/drawing/2014/main" id="{159666B3-9090-0840-B186-B11DACDCF203}"/>
              </a:ext>
            </a:extLst>
          </p:cNvPr>
          <p:cNvSpPr txBox="1"/>
          <p:nvPr/>
        </p:nvSpPr>
        <p:spPr>
          <a:xfrm>
            <a:off x="6565769" y="2671614"/>
            <a:ext cx="5156462" cy="5016758"/>
          </a:xfrm>
          <a:prstGeom prst="rect">
            <a:avLst/>
          </a:prstGeom>
          <a:noFill/>
        </p:spPr>
        <p:txBody>
          <a:bodyPr wrap="square" rtlCol="0">
            <a:spAutoFit/>
          </a:bodyPr>
          <a:lstStyle/>
          <a:p>
            <a:pPr marL="0" marR="0" lvl="0" indent="0" algn="just" rtl="0">
              <a:lnSpc>
                <a:spcPct val="100000"/>
              </a:lnSpc>
              <a:spcBef>
                <a:spcPts val="0"/>
              </a:spcBef>
              <a:spcAft>
                <a:spcPts val="0"/>
              </a:spcAft>
              <a:buNone/>
            </a:pPr>
            <a:r>
              <a:rPr lang="es-ES" sz="2000" b="0" i="0" u="none" strike="noStrike" cap="none">
                <a:solidFill>
                  <a:srgbClr val="000000"/>
                </a:solidFill>
                <a:latin typeface="Arial"/>
                <a:ea typeface="Arial"/>
                <a:cs typeface="Arial"/>
                <a:sym typeface="Arial"/>
              </a:rPr>
              <a:t>El contexto es dinámico y se forma a partir de las creencias, la razón y la experiencia. Aquí es donde reside la comprensión relativa.</a:t>
            </a:r>
          </a:p>
          <a:p>
            <a:pPr marL="0" marR="0" lvl="0" indent="0" algn="just" rtl="0">
              <a:lnSpc>
                <a:spcPct val="100000"/>
              </a:lnSpc>
              <a:spcBef>
                <a:spcPts val="0"/>
              </a:spcBef>
              <a:spcAft>
                <a:spcPts val="0"/>
              </a:spcAft>
              <a:buNone/>
            </a:pPr>
            <a:endParaRPr lang="es-ES" sz="20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r>
              <a:rPr lang="es-ES" sz="2000" b="0" i="0" u="none" strike="noStrike" cap="none">
                <a:solidFill>
                  <a:srgbClr val="000000"/>
                </a:solidFill>
                <a:latin typeface="Arial"/>
                <a:ea typeface="Arial"/>
                <a:cs typeface="Arial"/>
                <a:sym typeface="Arial"/>
              </a:rPr>
              <a:t>Aunque la comprensión relativa es independiente de nuestro contexto, también depende de nuestras creencias, razonamientos y experiencias. Los contextos son dinámicos porque cambian constantemente a medida que tenemos nuevas experiencias y modificamos nuestras creencias y nuestra forma de razonar.</a:t>
            </a:r>
          </a:p>
          <a:p>
            <a:pPr algn="just"/>
            <a:r>
              <a:rPr lang="en-US" sz="2000"/>
              <a:t> </a:t>
            </a:r>
            <a:endParaRPr lang="en-US" sz="2000" dirty="0"/>
          </a:p>
          <a:p>
            <a:pPr algn="just"/>
            <a:endParaRPr lang="en-US" sz="2000" dirty="0">
              <a:latin typeface="Calibri" panose="020F0502020204030204" pitchFamily="34" charset="0"/>
              <a:cs typeface="Calibri" panose="020F0502020204030204" pitchFamily="34" charset="0"/>
            </a:endParaRPr>
          </a:p>
        </p:txBody>
      </p:sp>
      <p:sp>
        <p:nvSpPr>
          <p:cNvPr id="2" name="BlokTextu 1">
            <a:extLst>
              <a:ext uri="{FF2B5EF4-FFF2-40B4-BE49-F238E27FC236}">
                <a16:creationId xmlns:a16="http://schemas.microsoft.com/office/drawing/2014/main" id="{C80171F5-F847-4C4A-9139-72B26E049D21}"/>
              </a:ext>
            </a:extLst>
          </p:cNvPr>
          <p:cNvSpPr txBox="1"/>
          <p:nvPr/>
        </p:nvSpPr>
        <p:spPr>
          <a:xfrm>
            <a:off x="11267768" y="7811481"/>
            <a:ext cx="6112872" cy="523220"/>
          </a:xfrm>
          <a:prstGeom prst="rect">
            <a:avLst/>
          </a:prstGeom>
          <a:noFill/>
        </p:spPr>
        <p:txBody>
          <a:bodyPr wrap="square" rtlCol="0">
            <a:spAutoFit/>
          </a:bodyPr>
          <a:lstStyle/>
          <a:p>
            <a:r>
              <a:rPr lang="sk-SK" dirty="0"/>
              <a:t>https://medium.com/perspectivepublications/the-difference-between-belief-and-knowledge-cb909520a265</a:t>
            </a:r>
          </a:p>
        </p:txBody>
      </p:sp>
    </p:spTree>
    <p:extLst>
      <p:ext uri="{BB962C8B-B14F-4D97-AF65-F5344CB8AC3E}">
        <p14:creationId xmlns:p14="http://schemas.microsoft.com/office/powerpoint/2010/main" val="1000320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6"/>
          <p:cNvSpPr txBox="1"/>
          <p:nvPr/>
        </p:nvSpPr>
        <p:spPr>
          <a:xfrm>
            <a:off x="1143335" y="939560"/>
            <a:ext cx="12549220" cy="14465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D00B24"/>
                </a:solidFill>
              </a:rPr>
              <a:t>2.</a:t>
            </a:r>
            <a:r>
              <a:rPr lang="sk-SK" sz="4400" b="1">
                <a:solidFill>
                  <a:srgbClr val="D00B24"/>
                </a:solidFill>
              </a:rPr>
              <a:t>4</a:t>
            </a:r>
            <a:r>
              <a:rPr lang="en-US" sz="4400" b="1">
                <a:solidFill>
                  <a:srgbClr val="D00B24"/>
                </a:solidFill>
              </a:rPr>
              <a:t> </a:t>
            </a:r>
            <a:r>
              <a:rPr lang="es-ES" sz="4400" b="1">
                <a:solidFill>
                  <a:srgbClr val="D00B24"/>
                </a:solidFill>
              </a:rPr>
              <a:t>MENTALIDAD ABIERTA, ESCEPTICISMO EN EL PENSAMIENTO CRÍTICO </a:t>
            </a:r>
            <a:endParaRPr lang="en-US" sz="4400" b="1" dirty="0">
              <a:solidFill>
                <a:srgbClr val="D00B24"/>
              </a:solidFill>
            </a:endParaRPr>
          </a:p>
        </p:txBody>
      </p:sp>
      <p:sp>
        <p:nvSpPr>
          <p:cNvPr id="4" name="BlokTextu 3">
            <a:extLst>
              <a:ext uri="{FF2B5EF4-FFF2-40B4-BE49-F238E27FC236}">
                <a16:creationId xmlns:a16="http://schemas.microsoft.com/office/drawing/2014/main" id="{952D0C2C-D919-6949-7625-C31E99A466BB}"/>
              </a:ext>
            </a:extLst>
          </p:cNvPr>
          <p:cNvSpPr txBox="1"/>
          <p:nvPr/>
        </p:nvSpPr>
        <p:spPr>
          <a:xfrm>
            <a:off x="1143333" y="2732951"/>
            <a:ext cx="9226793" cy="1323439"/>
          </a:xfrm>
          <a:prstGeom prst="rect">
            <a:avLst/>
          </a:prstGeom>
          <a:noFill/>
        </p:spPr>
        <p:txBody>
          <a:bodyPr wrap="square" rtlCol="0">
            <a:spAutoFit/>
          </a:bodyPr>
          <a:lstStyle/>
          <a:p>
            <a:pPr marL="0" marR="0" lvl="0" indent="0" algn="just" rtl="0">
              <a:lnSpc>
                <a:spcPct val="100000"/>
              </a:lnSpc>
              <a:spcBef>
                <a:spcPts val="0"/>
              </a:spcBef>
              <a:spcAft>
                <a:spcPts val="0"/>
              </a:spcAft>
              <a:buNone/>
            </a:pPr>
            <a:r>
              <a:rPr lang="es-ES" sz="2000" b="0" i="0" u="none" strike="noStrike" cap="none">
                <a:solidFill>
                  <a:srgbClr val="000000"/>
                </a:solidFill>
                <a:latin typeface="Arial"/>
                <a:ea typeface="Arial"/>
                <a:cs typeface="Arial"/>
                <a:sym typeface="Arial"/>
              </a:rPr>
              <a:t>La amplitud de miras consiste en estar abierto a cambiar de opinión a la luz de nuevas pruebas. Se trata de desprenderse de las propias creencias y centrarse en un pensamiento imparcial y desinteresado. Es estar abierto a la crítica constructiva y a las nuevas ideas. </a:t>
            </a:r>
          </a:p>
        </p:txBody>
      </p:sp>
      <p:sp>
        <p:nvSpPr>
          <p:cNvPr id="5" name="BlokTextu 4">
            <a:extLst>
              <a:ext uri="{FF2B5EF4-FFF2-40B4-BE49-F238E27FC236}">
                <a16:creationId xmlns:a16="http://schemas.microsoft.com/office/drawing/2014/main" id="{0E92EB72-B1BF-5C4D-4D7F-34D8CAB995BF}"/>
              </a:ext>
            </a:extLst>
          </p:cNvPr>
          <p:cNvSpPr txBox="1"/>
          <p:nvPr/>
        </p:nvSpPr>
        <p:spPr>
          <a:xfrm>
            <a:off x="1143332" y="4255914"/>
            <a:ext cx="9226792" cy="1938992"/>
          </a:xfrm>
          <a:prstGeom prst="rect">
            <a:avLst/>
          </a:prstGeom>
          <a:noFill/>
        </p:spPr>
        <p:txBody>
          <a:bodyPr wrap="square" rtlCol="0">
            <a:spAutoFit/>
          </a:bodyPr>
          <a:lstStyle/>
          <a:p>
            <a:pPr marL="0" marR="0" lvl="0" indent="0" algn="just" rtl="0">
              <a:lnSpc>
                <a:spcPct val="100000"/>
              </a:lnSpc>
              <a:spcBef>
                <a:spcPts val="0"/>
              </a:spcBef>
              <a:spcAft>
                <a:spcPts val="0"/>
              </a:spcAft>
              <a:buNone/>
            </a:pPr>
            <a:r>
              <a:rPr lang="es-ES" sz="2000" b="1" i="0" u="none" strike="noStrike" cap="none">
                <a:solidFill>
                  <a:srgbClr val="000000"/>
                </a:solidFill>
                <a:latin typeface="Arial"/>
                <a:ea typeface="Arial"/>
                <a:cs typeface="Arial"/>
                <a:sym typeface="Arial"/>
              </a:rPr>
              <a:t>"Por otro lado, aparentemente, la disposición hacia el escepticismo se refiere a una inclinación a cuestionar las ideas; a retener el juicio antes de comprometerse con todas las pruebas o cuando las pruebas y las razones son insuficientes</a:t>
            </a:r>
            <a:r>
              <a:rPr lang="es-ES" sz="2000" b="0" i="0" u="none" strike="noStrike" cap="none">
                <a:solidFill>
                  <a:srgbClr val="000000"/>
                </a:solidFill>
                <a:latin typeface="Arial"/>
                <a:ea typeface="Arial"/>
                <a:cs typeface="Arial"/>
                <a:sym typeface="Arial"/>
              </a:rPr>
              <a:t>; </a:t>
            </a:r>
            <a:r>
              <a:rPr lang="es-ES" sz="2000" b="1" i="0" u="none" strike="noStrike" cap="none">
                <a:solidFill>
                  <a:srgbClr val="000000"/>
                </a:solidFill>
                <a:latin typeface="Arial"/>
                <a:ea typeface="Arial"/>
                <a:cs typeface="Arial"/>
                <a:sym typeface="Arial"/>
              </a:rPr>
              <a:t>a adoptar una postura y ser capaz de cambiar de postura cuando las pruebas y las razones son suficientes; y a considerar los hallazgos desde varias perspectivas." </a:t>
            </a:r>
            <a:endParaRPr lang="es-ES" sz="2000" b="0" i="0" u="none" strike="noStrike" cap="none">
              <a:solidFill>
                <a:srgbClr val="000000"/>
              </a:solidFill>
              <a:latin typeface="Arial"/>
              <a:ea typeface="Arial"/>
              <a:cs typeface="Arial"/>
              <a:sym typeface="Arial"/>
            </a:endParaRPr>
          </a:p>
        </p:txBody>
      </p:sp>
      <p:sp>
        <p:nvSpPr>
          <p:cNvPr id="7" name="BlokTextu 6">
            <a:extLst>
              <a:ext uri="{FF2B5EF4-FFF2-40B4-BE49-F238E27FC236}">
                <a16:creationId xmlns:a16="http://schemas.microsoft.com/office/drawing/2014/main" id="{4B572EA8-2853-C37F-E062-334B73033D30}"/>
              </a:ext>
            </a:extLst>
          </p:cNvPr>
          <p:cNvSpPr txBox="1"/>
          <p:nvPr/>
        </p:nvSpPr>
        <p:spPr>
          <a:xfrm>
            <a:off x="1143332" y="6394430"/>
            <a:ext cx="9226792" cy="2246769"/>
          </a:xfrm>
          <a:prstGeom prst="rect">
            <a:avLst/>
          </a:prstGeom>
          <a:noFill/>
        </p:spPr>
        <p:txBody>
          <a:bodyPr wrap="square" rtlCol="0">
            <a:spAutoFit/>
          </a:bodyPr>
          <a:lstStyle/>
          <a:p>
            <a:pPr marL="0" marR="0" lvl="0" indent="0" algn="just" rtl="0">
              <a:lnSpc>
                <a:spcPct val="100000"/>
              </a:lnSpc>
              <a:spcBef>
                <a:spcPts val="0"/>
              </a:spcBef>
              <a:spcAft>
                <a:spcPts val="0"/>
              </a:spcAft>
              <a:buNone/>
            </a:pPr>
            <a:r>
              <a:rPr lang="es-ES" sz="2000" b="0" i="0" u="none" strike="noStrike" cap="none">
                <a:solidFill>
                  <a:srgbClr val="000000"/>
                </a:solidFill>
                <a:latin typeface="Arial"/>
                <a:ea typeface="Arial"/>
                <a:cs typeface="Arial"/>
                <a:sym typeface="Arial"/>
              </a:rPr>
              <a:t>Un cierto grado de escepticismo es bastante saludable como contrapunto a ser demasiado crédulo y dejarse engañar por razonamientos e ilusiones pobres y por intentos deliberados de engañar y embaucar.  El escepticismo que sostiene que no es posible tener conocimiento es autodestructivo y no productivo.  Debería haber una indagación escéptica antes de que los seres humanos lleguen a conclusiones y decidan qué creencias van a mantener. </a:t>
            </a:r>
          </a:p>
          <a:p>
            <a:pPr algn="just"/>
            <a:r>
              <a:rPr lang="en-US" sz="2000"/>
              <a:t> </a:t>
            </a:r>
          </a:p>
        </p:txBody>
      </p:sp>
      <p:pic>
        <p:nvPicPr>
          <p:cNvPr id="9" name="Picture 2" descr="Open-minded scepticism, part 1 - EuroScientist journal">
            <a:extLst>
              <a:ext uri="{FF2B5EF4-FFF2-40B4-BE49-F238E27FC236}">
                <a16:creationId xmlns:a16="http://schemas.microsoft.com/office/drawing/2014/main" id="{F6316291-7A01-BA85-0BB9-EBDECE764EA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515601" y="3199443"/>
            <a:ext cx="7025576" cy="3889159"/>
          </a:xfrm>
          <a:prstGeom prst="rect">
            <a:avLst/>
          </a:prstGeom>
          <a:noFill/>
          <a:extLst>
            <a:ext uri="{909E8E84-426E-40DD-AFC4-6F175D3DCCD1}">
              <a14:hiddenFill xmlns:a14="http://schemas.microsoft.com/office/drawing/2010/main">
                <a:solidFill>
                  <a:srgbClr val="FFFFFF"/>
                </a:solidFill>
              </a14:hiddenFill>
            </a:ext>
          </a:extLst>
        </p:spPr>
      </p:pic>
      <p:sp>
        <p:nvSpPr>
          <p:cNvPr id="2" name="BlokTextu 1">
            <a:extLst>
              <a:ext uri="{FF2B5EF4-FFF2-40B4-BE49-F238E27FC236}">
                <a16:creationId xmlns:a16="http://schemas.microsoft.com/office/drawing/2014/main" id="{32713FED-4532-49EF-B010-5FB3802E30CA}"/>
              </a:ext>
            </a:extLst>
          </p:cNvPr>
          <p:cNvSpPr txBox="1"/>
          <p:nvPr/>
        </p:nvSpPr>
        <p:spPr>
          <a:xfrm>
            <a:off x="10633587" y="7256206"/>
            <a:ext cx="6907590" cy="523220"/>
          </a:xfrm>
          <a:prstGeom prst="rect">
            <a:avLst/>
          </a:prstGeom>
          <a:noFill/>
        </p:spPr>
        <p:txBody>
          <a:bodyPr wrap="square" rtlCol="0">
            <a:spAutoFit/>
          </a:bodyPr>
          <a:lstStyle/>
          <a:p>
            <a:r>
              <a:rPr lang="sk-SK" dirty="0"/>
              <a:t>https://www.euroscientist.com/open-scientists-in-the-shoes-of-frustrated-academics-part-i-open-minded-scepticism/</a:t>
            </a:r>
          </a:p>
        </p:txBody>
      </p:sp>
    </p:spTree>
    <p:extLst>
      <p:ext uri="{BB962C8B-B14F-4D97-AF65-F5344CB8AC3E}">
        <p14:creationId xmlns:p14="http://schemas.microsoft.com/office/powerpoint/2010/main" val="1984747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6"/>
          <p:cNvSpPr txBox="1"/>
          <p:nvPr/>
        </p:nvSpPr>
        <p:spPr>
          <a:xfrm>
            <a:off x="1143334" y="939560"/>
            <a:ext cx="14128531"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D00B24"/>
                </a:solidFill>
              </a:rPr>
              <a:t>2.</a:t>
            </a:r>
            <a:r>
              <a:rPr lang="sk-SK" sz="4400" b="1">
                <a:solidFill>
                  <a:srgbClr val="D00B24"/>
                </a:solidFill>
              </a:rPr>
              <a:t>5 </a:t>
            </a:r>
            <a:r>
              <a:rPr lang="en-US" sz="4400" b="1" i="0" u="none" strike="noStrike" cap="none">
                <a:solidFill>
                  <a:srgbClr val="D00B24"/>
                </a:solidFill>
                <a:latin typeface="Arial"/>
                <a:ea typeface="Arial"/>
                <a:cs typeface="Arial"/>
                <a:sym typeface="Arial"/>
              </a:rPr>
              <a:t>DISPOSICIONES DEL PENSADOR CRÍTICO</a:t>
            </a:r>
            <a:endParaRPr lang="en-US" sz="4400" b="1" dirty="0">
              <a:solidFill>
                <a:srgbClr val="D00B24"/>
              </a:solidFill>
            </a:endParaRPr>
          </a:p>
        </p:txBody>
      </p:sp>
      <p:sp>
        <p:nvSpPr>
          <p:cNvPr id="2" name="BlokTextu 1">
            <a:extLst>
              <a:ext uri="{FF2B5EF4-FFF2-40B4-BE49-F238E27FC236}">
                <a16:creationId xmlns:a16="http://schemas.microsoft.com/office/drawing/2014/main" id="{30547D56-D923-72C7-BD8C-8383D667EB5B}"/>
              </a:ext>
            </a:extLst>
          </p:cNvPr>
          <p:cNvSpPr txBox="1"/>
          <p:nvPr/>
        </p:nvSpPr>
        <p:spPr>
          <a:xfrm>
            <a:off x="1443978" y="2942897"/>
            <a:ext cx="5451876" cy="4401205"/>
          </a:xfrm>
          <a:prstGeom prst="rect">
            <a:avLst/>
          </a:prstGeom>
          <a:noFill/>
        </p:spPr>
        <p:txBody>
          <a:bodyPr wrap="square" rtlCol="0">
            <a:spAutoFit/>
          </a:bodyPr>
          <a:lstStyle/>
          <a:p>
            <a:pPr marL="571500" indent="-571500" algn="just">
              <a:buFont typeface="Courier New" panose="02070309020205020404" pitchFamily="49" charset="0"/>
              <a:buChar char="o"/>
            </a:pPr>
            <a:endParaRPr lang="sk-SK" sz="4000" dirty="0">
              <a:latin typeface="Calibri" panose="020F0502020204030204" pitchFamily="34" charset="0"/>
              <a:cs typeface="Calibri" panose="020F0502020204030204" pitchFamily="34" charset="0"/>
            </a:endParaRPr>
          </a:p>
          <a:p>
            <a:pPr marL="571500" indent="-571500" algn="just">
              <a:buFont typeface="Courier New" panose="02070309020205020404" pitchFamily="49" charset="0"/>
              <a:buChar char="o"/>
            </a:pPr>
            <a:r>
              <a:rPr lang="en-US" sz="4000" b="1">
                <a:latin typeface="Calibri" panose="020F0502020204030204" pitchFamily="34" charset="0"/>
                <a:cs typeface="Calibri" panose="020F0502020204030204" pitchFamily="34" charset="0"/>
              </a:rPr>
              <a:t>Inquisición</a:t>
            </a:r>
            <a:endParaRPr lang="sk-SK" sz="4000" dirty="0">
              <a:latin typeface="Calibri" panose="020F0502020204030204" pitchFamily="34" charset="0"/>
              <a:cs typeface="Calibri" panose="020F0502020204030204" pitchFamily="34" charset="0"/>
            </a:endParaRPr>
          </a:p>
          <a:p>
            <a:pPr marL="571500" indent="-571500" algn="just">
              <a:buFont typeface="Courier New" panose="02070309020205020404" pitchFamily="49" charset="0"/>
              <a:buChar char="o"/>
            </a:pPr>
            <a:r>
              <a:rPr lang="es-ES" sz="4000" b="1">
                <a:latin typeface="Calibri" panose="020F0502020204030204" pitchFamily="34" charset="0"/>
                <a:cs typeface="Calibri" panose="020F0502020204030204" pitchFamily="34" charset="0"/>
              </a:rPr>
              <a:t>Autoeficacia</a:t>
            </a:r>
            <a:endParaRPr lang="sk-SK" sz="4000" dirty="0">
              <a:latin typeface="Calibri" panose="020F0502020204030204" pitchFamily="34" charset="0"/>
              <a:cs typeface="Calibri" panose="020F0502020204030204" pitchFamily="34" charset="0"/>
            </a:endParaRPr>
          </a:p>
          <a:p>
            <a:pPr marL="571500" indent="-571500" algn="just">
              <a:buFont typeface="Courier New" panose="02070309020205020404" pitchFamily="49" charset="0"/>
              <a:buChar char="o"/>
            </a:pPr>
            <a:r>
              <a:rPr lang="en-US" sz="4000" b="1">
                <a:latin typeface="Calibri" panose="020F0502020204030204" pitchFamily="34" charset="0"/>
                <a:cs typeface="Calibri" panose="020F0502020204030204" pitchFamily="34" charset="0"/>
              </a:rPr>
              <a:t>Atención</a:t>
            </a:r>
            <a:r>
              <a:rPr lang="en-US" sz="4000">
                <a:latin typeface="Calibri" panose="020F0502020204030204" pitchFamily="34" charset="0"/>
                <a:cs typeface="Calibri" panose="020F0502020204030204" pitchFamily="34" charset="0"/>
              </a:rPr>
              <a:t> </a:t>
            </a:r>
            <a:endParaRPr lang="sk-SK" sz="4000" dirty="0">
              <a:latin typeface="Calibri" panose="020F0502020204030204" pitchFamily="34" charset="0"/>
              <a:cs typeface="Calibri" panose="020F0502020204030204" pitchFamily="34" charset="0"/>
            </a:endParaRPr>
          </a:p>
          <a:p>
            <a:pPr marL="571500" indent="-571500" algn="just">
              <a:buFont typeface="Courier New" panose="02070309020205020404" pitchFamily="49" charset="0"/>
              <a:buChar char="o"/>
            </a:pPr>
            <a:r>
              <a:rPr lang="en-US" sz="4000" b="1">
                <a:latin typeface="Calibri" panose="020F0502020204030204" pitchFamily="34" charset="0"/>
                <a:cs typeface="Calibri" panose="020F0502020204030204" pitchFamily="34" charset="0"/>
              </a:rPr>
              <a:t>Organización </a:t>
            </a:r>
            <a:r>
              <a:rPr lang="en-US" sz="4000">
                <a:latin typeface="Calibri" panose="020F0502020204030204" pitchFamily="34" charset="0"/>
                <a:cs typeface="Calibri" panose="020F0502020204030204" pitchFamily="34" charset="0"/>
              </a:rPr>
              <a:t> </a:t>
            </a:r>
            <a:endParaRPr lang="sk-SK" sz="4000" dirty="0">
              <a:latin typeface="Calibri" panose="020F0502020204030204" pitchFamily="34" charset="0"/>
              <a:cs typeface="Calibri" panose="020F0502020204030204" pitchFamily="34" charset="0"/>
            </a:endParaRPr>
          </a:p>
          <a:p>
            <a:pPr marL="571500" indent="-571500" algn="just">
              <a:buFont typeface="Courier New" panose="02070309020205020404" pitchFamily="49" charset="0"/>
              <a:buChar char="o"/>
            </a:pPr>
            <a:r>
              <a:rPr lang="en-US" sz="4000" b="1">
                <a:latin typeface="Calibri" panose="020F0502020204030204" pitchFamily="34" charset="0"/>
                <a:cs typeface="Calibri" panose="020F0502020204030204" pitchFamily="34" charset="0"/>
              </a:rPr>
              <a:t>Creatividad</a:t>
            </a:r>
            <a:r>
              <a:rPr lang="en-US" sz="4000">
                <a:latin typeface="Calibri" panose="020F0502020204030204" pitchFamily="34" charset="0"/>
                <a:cs typeface="Calibri" panose="020F0502020204030204" pitchFamily="34" charset="0"/>
              </a:rPr>
              <a:t>  </a:t>
            </a:r>
            <a:endParaRPr lang="sk-SK" sz="4000" dirty="0">
              <a:latin typeface="Calibri" panose="020F0502020204030204" pitchFamily="34" charset="0"/>
              <a:cs typeface="Calibri" panose="020F0502020204030204" pitchFamily="34" charset="0"/>
            </a:endParaRPr>
          </a:p>
          <a:p>
            <a:pPr marL="571500" indent="-571500" algn="just">
              <a:buFont typeface="Courier New" panose="02070309020205020404" pitchFamily="49" charset="0"/>
              <a:buChar char="o"/>
            </a:pPr>
            <a:r>
              <a:rPr lang="en-US" sz="4000" b="1">
                <a:latin typeface="Calibri" panose="020F0502020204030204" pitchFamily="34" charset="0"/>
                <a:cs typeface="Calibri" panose="020F0502020204030204" pitchFamily="34" charset="0"/>
              </a:rPr>
              <a:t>Reflexión</a:t>
            </a:r>
            <a:r>
              <a:rPr lang="sk-SK" sz="4000" b="1">
                <a:latin typeface="Calibri" panose="020F0502020204030204" pitchFamily="34" charset="0"/>
                <a:cs typeface="Calibri" panose="020F0502020204030204" pitchFamily="34" charset="0"/>
              </a:rPr>
              <a:t> </a:t>
            </a:r>
            <a:endParaRPr lang="sk-SK" sz="4000" dirty="0">
              <a:latin typeface="Calibri" panose="020F0502020204030204" pitchFamily="34" charset="0"/>
              <a:cs typeface="Calibri" panose="020F0502020204030204" pitchFamily="34" charset="0"/>
            </a:endParaRPr>
          </a:p>
        </p:txBody>
      </p:sp>
      <p:sp>
        <p:nvSpPr>
          <p:cNvPr id="5" name="BlokTextu 4">
            <a:extLst>
              <a:ext uri="{FF2B5EF4-FFF2-40B4-BE49-F238E27FC236}">
                <a16:creationId xmlns:a16="http://schemas.microsoft.com/office/drawing/2014/main" id="{27029232-45DD-4A62-9803-B92DF4DD8427}"/>
              </a:ext>
            </a:extLst>
          </p:cNvPr>
          <p:cNvSpPr txBox="1"/>
          <p:nvPr/>
        </p:nvSpPr>
        <p:spPr>
          <a:xfrm>
            <a:off x="8207599" y="3297583"/>
            <a:ext cx="6585033" cy="4770537"/>
          </a:xfrm>
          <a:prstGeom prst="rect">
            <a:avLst/>
          </a:prstGeom>
          <a:noFill/>
        </p:spPr>
        <p:txBody>
          <a:bodyPr wrap="square" rtlCol="0">
            <a:spAutoFit/>
          </a:bodyPr>
          <a:lstStyle/>
          <a:p>
            <a:pPr algn="just"/>
            <a:endParaRPr lang="sk-SK" sz="2400" dirty="0">
              <a:latin typeface="Calibri" panose="020F0502020204030204" pitchFamily="34" charset="0"/>
              <a:cs typeface="Calibri" panose="020F0502020204030204" pitchFamily="34" charset="0"/>
            </a:endParaRPr>
          </a:p>
          <a:p>
            <a:pPr marL="571500" indent="-571500" algn="just">
              <a:buFont typeface="Arial" panose="020B0604020202020204" pitchFamily="34" charset="0"/>
              <a:buChar char="•"/>
            </a:pPr>
            <a:r>
              <a:rPr lang="es-ES" sz="4000" b="1">
                <a:latin typeface="Calibri" panose="020F0502020204030204" pitchFamily="34" charset="0"/>
                <a:cs typeface="Calibri" panose="020F0502020204030204" pitchFamily="34" charset="0"/>
              </a:rPr>
              <a:t>Apertura de espíritu</a:t>
            </a:r>
            <a:endParaRPr lang="sk-SK" sz="4000" dirty="0">
              <a:latin typeface="Calibri" panose="020F0502020204030204" pitchFamily="34" charset="0"/>
              <a:cs typeface="Calibri" panose="020F0502020204030204" pitchFamily="34" charset="0"/>
            </a:endParaRPr>
          </a:p>
          <a:p>
            <a:pPr marL="571500" indent="-571500" algn="just">
              <a:buFont typeface="Arial" panose="020B0604020202020204" pitchFamily="34" charset="0"/>
              <a:buChar char="•"/>
            </a:pPr>
            <a:r>
              <a:rPr lang="es-ES" sz="4000" b="1">
                <a:latin typeface="Calibri" panose="020F0502020204030204" pitchFamily="34" charset="0"/>
                <a:cs typeface="Calibri" panose="020F0502020204030204" pitchFamily="34" charset="0"/>
              </a:rPr>
              <a:t>Orientación hacia objetivos intrínsecos</a:t>
            </a:r>
            <a:endParaRPr lang="sk-SK" sz="4000" dirty="0">
              <a:latin typeface="Calibri" panose="020F0502020204030204" pitchFamily="34" charset="0"/>
              <a:cs typeface="Calibri" panose="020F0502020204030204" pitchFamily="34" charset="0"/>
            </a:endParaRPr>
          </a:p>
          <a:p>
            <a:pPr marL="571500" indent="-571500" algn="just">
              <a:buFont typeface="Arial" panose="020B0604020202020204" pitchFamily="34" charset="0"/>
              <a:buChar char="•"/>
            </a:pPr>
            <a:r>
              <a:rPr lang="en-US" sz="4000" b="1">
                <a:latin typeface="Calibri" panose="020F0502020204030204" pitchFamily="34" charset="0"/>
                <a:cs typeface="Calibri" panose="020F0502020204030204" pitchFamily="34" charset="0"/>
              </a:rPr>
              <a:t>Perseverancia</a:t>
            </a:r>
            <a:endParaRPr lang="sk-SK" sz="4000" dirty="0">
              <a:latin typeface="Calibri" panose="020F0502020204030204" pitchFamily="34" charset="0"/>
              <a:cs typeface="Calibri" panose="020F0502020204030204" pitchFamily="34" charset="0"/>
            </a:endParaRPr>
          </a:p>
          <a:p>
            <a:pPr marL="571500" indent="-571500" algn="just">
              <a:buFont typeface="Arial" panose="020B0604020202020204" pitchFamily="34" charset="0"/>
              <a:buChar char="•"/>
            </a:pPr>
            <a:r>
              <a:rPr lang="es-ES" sz="4000" b="1">
                <a:latin typeface="Calibri" panose="020F0502020204030204" pitchFamily="34" charset="0"/>
                <a:cs typeface="Calibri" panose="020F0502020204030204" pitchFamily="34" charset="0"/>
              </a:rPr>
              <a:t>En busca de la verdad</a:t>
            </a:r>
            <a:endParaRPr lang="sk-SK" sz="4000" dirty="0">
              <a:latin typeface="Calibri" panose="020F0502020204030204" pitchFamily="34" charset="0"/>
              <a:cs typeface="Calibri" panose="020F0502020204030204" pitchFamily="34" charset="0"/>
            </a:endParaRPr>
          </a:p>
          <a:p>
            <a:pPr marL="571500" indent="-571500" algn="just">
              <a:buFont typeface="Arial" panose="020B0604020202020204" pitchFamily="34" charset="0"/>
              <a:buChar char="•"/>
            </a:pPr>
            <a:r>
              <a:rPr lang="en-US" sz="4000" b="1">
                <a:latin typeface="Calibri" panose="020F0502020204030204" pitchFamily="34" charset="0"/>
                <a:cs typeface="Calibri" panose="020F0502020204030204" pitchFamily="34" charset="0"/>
              </a:rPr>
              <a:t>Escepticismo </a:t>
            </a:r>
            <a:r>
              <a:rPr lang="en-US" sz="4000">
                <a:latin typeface="Calibri" panose="020F0502020204030204" pitchFamily="34" charset="0"/>
                <a:cs typeface="Calibri" panose="020F0502020204030204" pitchFamily="34" charset="0"/>
              </a:rPr>
              <a:t> </a:t>
            </a:r>
            <a:endParaRPr lang="sk-SK" sz="4000" dirty="0">
              <a:latin typeface="Calibri" panose="020F0502020204030204" pitchFamily="34" charset="0"/>
              <a:cs typeface="Calibri" panose="020F0502020204030204" pitchFamily="34" charset="0"/>
            </a:endParaRPr>
          </a:p>
          <a:p>
            <a:pPr marL="571500" indent="-571500" algn="just">
              <a:buFont typeface="Arial" panose="020B0604020202020204" pitchFamily="34" charset="0"/>
              <a:buChar char="•"/>
            </a:pPr>
            <a:r>
              <a:rPr lang="en-US" sz="4000" b="1">
                <a:latin typeface="Calibri" panose="020F0502020204030204" pitchFamily="34" charset="0"/>
                <a:cs typeface="Calibri" panose="020F0502020204030204" pitchFamily="34" charset="0"/>
              </a:rPr>
              <a:t>Ingenio</a:t>
            </a:r>
            <a:endParaRPr lang="sk-SK" sz="4000" dirty="0">
              <a:latin typeface="Calibri" panose="020F0502020204030204" pitchFamily="34" charset="0"/>
              <a:cs typeface="Calibri" panose="020F0502020204030204" pitchFamily="34" charset="0"/>
            </a:endParaRPr>
          </a:p>
        </p:txBody>
      </p:sp>
      <p:sp>
        <p:nvSpPr>
          <p:cNvPr id="6" name="CuadroTexto 4">
            <a:extLst>
              <a:ext uri="{FF2B5EF4-FFF2-40B4-BE49-F238E27FC236}">
                <a16:creationId xmlns:a16="http://schemas.microsoft.com/office/drawing/2014/main" id="{E73E8C7D-98ED-D50C-8EDF-7F81909C52BE}"/>
              </a:ext>
            </a:extLst>
          </p:cNvPr>
          <p:cNvSpPr txBox="1"/>
          <p:nvPr/>
        </p:nvSpPr>
        <p:spPr>
          <a:xfrm>
            <a:off x="1459929" y="2241662"/>
            <a:ext cx="15502192" cy="954107"/>
          </a:xfrm>
          <a:prstGeom prst="rect">
            <a:avLst/>
          </a:prstGeom>
          <a:noFill/>
        </p:spPr>
        <p:txBody>
          <a:bodyPr wrap="square" rtlCol="0">
            <a:spAutoFit/>
          </a:bodyPr>
          <a:lstStyle/>
          <a:p>
            <a:pPr marL="0" marR="0" lvl="0" indent="0" algn="just" rtl="0">
              <a:lnSpc>
                <a:spcPct val="100000"/>
              </a:lnSpc>
              <a:spcBef>
                <a:spcPts val="0"/>
              </a:spcBef>
              <a:spcAft>
                <a:spcPts val="0"/>
              </a:spcAft>
              <a:buNone/>
            </a:pPr>
            <a:r>
              <a:rPr lang="es-ES" sz="2800" b="0" i="0" u="none" strike="noStrike" cap="none">
                <a:solidFill>
                  <a:srgbClr val="000000"/>
                </a:solidFill>
                <a:latin typeface="Helvetica Neue"/>
                <a:ea typeface="Helvetica Neue"/>
                <a:cs typeface="Helvetica Neue"/>
                <a:sym typeface="Helvetica Neue"/>
              </a:rPr>
              <a:t>12 rasgos personales en los que trabajar para convertirse en un pensador crítico, flexible, adaptable y complejo, en una persona resiliente y solicitada, y en un trabajador:</a:t>
            </a:r>
            <a:endParaRPr lang="es-ES" sz="28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019474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6"/>
          <p:cNvSpPr txBox="1"/>
          <p:nvPr/>
        </p:nvSpPr>
        <p:spPr>
          <a:xfrm>
            <a:off x="1143334" y="939560"/>
            <a:ext cx="14128531"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D00B24"/>
                </a:solidFill>
              </a:rPr>
              <a:t>2.</a:t>
            </a:r>
            <a:r>
              <a:rPr lang="sk-SK" sz="4400" b="1">
                <a:solidFill>
                  <a:srgbClr val="D00B24"/>
                </a:solidFill>
              </a:rPr>
              <a:t>6 </a:t>
            </a:r>
            <a:r>
              <a:rPr lang="en-US" sz="4400" b="1" i="0" u="none" strike="noStrike" cap="none">
                <a:solidFill>
                  <a:srgbClr val="D00B24"/>
                </a:solidFill>
                <a:latin typeface="Arial"/>
                <a:ea typeface="Arial"/>
                <a:cs typeface="Arial"/>
                <a:sym typeface="Arial"/>
              </a:rPr>
              <a:t>REFLEXIÓN FINAL</a:t>
            </a:r>
            <a:endParaRPr lang="en-US" sz="4400" b="1" dirty="0">
              <a:solidFill>
                <a:srgbClr val="D00B24"/>
              </a:solidFill>
            </a:endParaRPr>
          </a:p>
        </p:txBody>
      </p:sp>
      <p:sp>
        <p:nvSpPr>
          <p:cNvPr id="4" name="Google Shape;179;p6">
            <a:extLst>
              <a:ext uri="{FF2B5EF4-FFF2-40B4-BE49-F238E27FC236}">
                <a16:creationId xmlns:a16="http://schemas.microsoft.com/office/drawing/2014/main" id="{6AF1FA6C-5F5E-7B62-7C77-5B241A6757DC}"/>
              </a:ext>
            </a:extLst>
          </p:cNvPr>
          <p:cNvSpPr txBox="1"/>
          <p:nvPr/>
        </p:nvSpPr>
        <p:spPr>
          <a:xfrm>
            <a:off x="7257143" y="3589248"/>
            <a:ext cx="7821695" cy="3108503"/>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s-ES" sz="2800" b="0" i="0" u="none" strike="noStrike" cap="none">
                <a:solidFill>
                  <a:srgbClr val="000000"/>
                </a:solidFill>
                <a:latin typeface="Calibri"/>
                <a:ea typeface="Calibri"/>
                <a:cs typeface="Calibri"/>
                <a:sym typeface="Calibri"/>
              </a:rPr>
              <a:t>La sabiduría es algo que tiene que descubrir cada uno, y no es el resultado del conocimiento. El conocimiento y la sabiduría no van de la mano. La sabiduría llega cuando hay madurez de autoconocimiento. Sin conocerse a sí mismo no hay orden posible y, por tanto, no hay virtud. </a:t>
            </a:r>
            <a:endParaRPr lang="es-ES" sz="2800" b="0" i="0" u="none" strike="noStrike" cap="none">
              <a:solidFill>
                <a:srgbClr val="000000"/>
              </a:solidFill>
              <a:latin typeface="Arial"/>
              <a:ea typeface="Arial"/>
              <a:cs typeface="Arial"/>
              <a:sym typeface="Arial"/>
            </a:endParaRPr>
          </a:p>
          <a:p>
            <a:pPr algn="r"/>
            <a:r>
              <a:rPr lang="en-US" sz="280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Krishnamurti</a:t>
            </a:r>
            <a:r>
              <a:rPr lang="en-US" sz="2800" dirty="0">
                <a:latin typeface="Calibri" panose="020F0502020204030204" pitchFamily="34" charset="0"/>
                <a:cs typeface="Calibri" panose="020F0502020204030204" pitchFamily="34" charset="0"/>
              </a:rPr>
              <a:t>, The Book of Life</a:t>
            </a:r>
          </a:p>
        </p:txBody>
      </p:sp>
      <p:pic>
        <p:nvPicPr>
          <p:cNvPr id="6" name="Obrázok 5" descr="Obrázok, na ktorom je osoba, dav&#10;&#10;Automaticky generovaný popis">
            <a:extLst>
              <a:ext uri="{FF2B5EF4-FFF2-40B4-BE49-F238E27FC236}">
                <a16:creationId xmlns:a16="http://schemas.microsoft.com/office/drawing/2014/main" id="{65A836A7-FDAF-0402-C495-6FD1CA7AF6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30286" y="2668814"/>
            <a:ext cx="3454400" cy="4572000"/>
          </a:xfrm>
          <a:prstGeom prst="rect">
            <a:avLst/>
          </a:prstGeom>
        </p:spPr>
      </p:pic>
      <p:sp>
        <p:nvSpPr>
          <p:cNvPr id="2" name="BlokTextu 1">
            <a:extLst>
              <a:ext uri="{FF2B5EF4-FFF2-40B4-BE49-F238E27FC236}">
                <a16:creationId xmlns:a16="http://schemas.microsoft.com/office/drawing/2014/main" id="{C03827C3-3E25-4979-9717-F6D1DFDA1727}"/>
              </a:ext>
            </a:extLst>
          </p:cNvPr>
          <p:cNvSpPr txBox="1"/>
          <p:nvPr/>
        </p:nvSpPr>
        <p:spPr>
          <a:xfrm>
            <a:off x="2668990" y="7353040"/>
            <a:ext cx="3776991" cy="307777"/>
          </a:xfrm>
          <a:prstGeom prst="rect">
            <a:avLst/>
          </a:prstGeom>
          <a:noFill/>
        </p:spPr>
        <p:txBody>
          <a:bodyPr wrap="square" rtlCol="0">
            <a:spAutoFit/>
          </a:bodyPr>
          <a:lstStyle/>
          <a:p>
            <a:pPr algn="ctr"/>
            <a:r>
              <a:rPr lang="en-US" dirty="0" err="1"/>
              <a:t>Krishnamurti</a:t>
            </a:r>
            <a:r>
              <a:rPr lang="en-US" dirty="0"/>
              <a:t>, </a:t>
            </a:r>
            <a:r>
              <a:rPr lang="en-US"/>
              <a:t>1982 por </a:t>
            </a:r>
            <a:r>
              <a:rPr lang="en-US" dirty="0"/>
              <a:t>Yousuf Karsh</a:t>
            </a:r>
            <a:endParaRPr lang="sk-SK" dirty="0"/>
          </a:p>
        </p:txBody>
      </p:sp>
    </p:spTree>
    <p:extLst>
      <p:ext uri="{BB962C8B-B14F-4D97-AF65-F5344CB8AC3E}">
        <p14:creationId xmlns:p14="http://schemas.microsoft.com/office/powerpoint/2010/main" val="2960556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6"/>
          <p:cNvSpPr txBox="1"/>
          <p:nvPr/>
        </p:nvSpPr>
        <p:spPr>
          <a:xfrm>
            <a:off x="1833503" y="155966"/>
            <a:ext cx="10358497" cy="14465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D00B24"/>
                </a:solidFill>
                <a:latin typeface="Arial"/>
                <a:ea typeface="Arial"/>
                <a:cs typeface="Arial"/>
                <a:sym typeface="Arial"/>
              </a:rPr>
              <a:t>3</a:t>
            </a:r>
            <a:r>
              <a:rPr lang="en-US" sz="4400" b="1" dirty="0">
                <a:solidFill>
                  <a:srgbClr val="D00B24"/>
                </a:solidFill>
              </a:rPr>
              <a:t>.</a:t>
            </a:r>
            <a:r>
              <a:rPr lang="sk-SK" sz="4400" b="1">
                <a:solidFill>
                  <a:srgbClr val="D00B24"/>
                </a:solidFill>
              </a:rPr>
              <a:t>1 </a:t>
            </a:r>
            <a:r>
              <a:rPr lang="en-US" sz="4400" b="1" i="0" u="none" strike="noStrike" cap="none">
                <a:solidFill>
                  <a:srgbClr val="D00B24"/>
                </a:solidFill>
                <a:latin typeface="Arial"/>
                <a:ea typeface="Arial"/>
                <a:cs typeface="Arial"/>
                <a:sym typeface="Arial"/>
              </a:rPr>
              <a:t>FUNDAMENTOS DEL APRENDIZAJE CONTINUO </a:t>
            </a:r>
            <a:endParaRPr sz="4400" b="1" dirty="0">
              <a:solidFill>
                <a:srgbClr val="D00B24"/>
              </a:solidFill>
            </a:endParaRPr>
          </a:p>
        </p:txBody>
      </p:sp>
      <p:sp>
        <p:nvSpPr>
          <p:cNvPr id="179" name="Google Shape;179;p6"/>
          <p:cNvSpPr txBox="1"/>
          <p:nvPr/>
        </p:nvSpPr>
        <p:spPr>
          <a:xfrm>
            <a:off x="661196" y="1669066"/>
            <a:ext cx="14746014" cy="13849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ES" sz="2800" b="0" i="0" u="none" strike="noStrike" cap="none">
                <a:solidFill>
                  <a:schemeClr val="dk1"/>
                </a:solidFill>
                <a:latin typeface="Helvetica Neue"/>
                <a:ea typeface="Helvetica Neue"/>
                <a:cs typeface="Helvetica Neue"/>
                <a:sym typeface="Helvetica Neue"/>
              </a:rPr>
              <a:t>"El estudio sin deseo estropea la memoria, y no retiene nada de lo que asimila".</a:t>
            </a:r>
            <a:endParaRPr lang="es-ES" sz="2800" b="0" i="0" u="none" strike="noStrike" cap="none">
              <a:solidFill>
                <a:srgbClr val="000000"/>
              </a:solidFill>
              <a:latin typeface="Arial"/>
              <a:ea typeface="Arial"/>
              <a:cs typeface="Arial"/>
              <a:sym typeface="Arial"/>
            </a:endParaRPr>
          </a:p>
          <a:p>
            <a:pPr marL="0" marR="0" lvl="0" indent="0" algn="r" rtl="0">
              <a:spcBef>
                <a:spcPts val="0"/>
              </a:spcBef>
              <a:spcAft>
                <a:spcPts val="0"/>
              </a:spcAft>
              <a:buNone/>
            </a:pPr>
            <a:r>
              <a:rPr lang="en-US" sz="2800">
                <a:solidFill>
                  <a:schemeClr val="dk1"/>
                </a:solidFill>
                <a:latin typeface="Helvetica Neue"/>
                <a:ea typeface="Helvetica Neue"/>
                <a:cs typeface="Helvetica Neue"/>
              </a:rPr>
              <a:t>— </a:t>
            </a:r>
            <a:r>
              <a:rPr lang="en-US" sz="2800" dirty="0">
                <a:solidFill>
                  <a:schemeClr val="dk1"/>
                </a:solidFill>
                <a:latin typeface="Helvetica Neue"/>
                <a:ea typeface="Helvetica Neue"/>
                <a:cs typeface="Helvetica Neue"/>
              </a:rPr>
              <a:t>Leonardo da Vinci</a:t>
            </a:r>
            <a:r>
              <a:rPr lang="sk-SK" sz="2800" dirty="0">
                <a:solidFill>
                  <a:schemeClr val="dk1"/>
                </a:solidFill>
                <a:latin typeface="Helvetica Neue"/>
                <a:ea typeface="Helvetica Neue"/>
                <a:cs typeface="Helvetica Neue"/>
              </a:rPr>
              <a:t> </a:t>
            </a:r>
            <a:endParaRPr lang="en-US" sz="2800" dirty="0">
              <a:solidFill>
                <a:schemeClr val="dk1"/>
              </a:solidFill>
              <a:latin typeface="Helvetica Neue"/>
              <a:ea typeface="Helvetica Neue"/>
              <a:cs typeface="Helvetica Neue"/>
            </a:endParaRPr>
          </a:p>
          <a:p>
            <a:pPr marL="0" marR="0" lvl="0" indent="0" algn="ctr" rtl="0">
              <a:spcBef>
                <a:spcPts val="0"/>
              </a:spcBef>
              <a:spcAft>
                <a:spcPts val="0"/>
              </a:spcAft>
              <a:buNone/>
            </a:pPr>
            <a:endParaRPr lang="en-US" sz="2800" b="1" dirty="0">
              <a:solidFill>
                <a:schemeClr val="dk1"/>
              </a:solidFill>
              <a:latin typeface="Helvetica Neue"/>
              <a:ea typeface="Helvetica Neue"/>
              <a:cs typeface="Helvetica Neue"/>
              <a:sym typeface="Helvetica Neue"/>
            </a:endParaRPr>
          </a:p>
        </p:txBody>
      </p:sp>
      <p:pic>
        <p:nvPicPr>
          <p:cNvPr id="3" name="Google Shape;231;p9">
            <a:extLst>
              <a:ext uri="{FF2B5EF4-FFF2-40B4-BE49-F238E27FC236}">
                <a16:creationId xmlns:a16="http://schemas.microsoft.com/office/drawing/2014/main" id="{EB589CE5-72ED-C320-CA0A-F8D2786F76F8}"/>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61196" y="2561860"/>
            <a:ext cx="5084379" cy="5418357"/>
          </a:xfrm>
          <a:prstGeom prst="rect">
            <a:avLst/>
          </a:prstGeom>
          <a:noFill/>
          <a:ln>
            <a:noFill/>
          </a:ln>
        </p:spPr>
      </p:pic>
      <p:sp>
        <p:nvSpPr>
          <p:cNvPr id="2" name="BlokTextu 1">
            <a:extLst>
              <a:ext uri="{FF2B5EF4-FFF2-40B4-BE49-F238E27FC236}">
                <a16:creationId xmlns:a16="http://schemas.microsoft.com/office/drawing/2014/main" id="{9923A783-725A-00E4-4F48-67AD2AED0EF8}"/>
              </a:ext>
            </a:extLst>
          </p:cNvPr>
          <p:cNvSpPr txBox="1"/>
          <p:nvPr/>
        </p:nvSpPr>
        <p:spPr>
          <a:xfrm>
            <a:off x="5954684" y="2893218"/>
            <a:ext cx="11672120" cy="1384954"/>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L="0" indent="0">
              <a:buNone/>
              <a:defRPr sz="4400" b="1">
                <a:solidFill>
                  <a:srgbClr val="D00B24"/>
                </a:solidFill>
              </a:defRPr>
            </a:lvl1pPr>
          </a:lstStyle>
          <a:p>
            <a:pPr marL="457200" lvl="0" indent="-457200">
              <a:buSzPts val="2800"/>
              <a:buFont typeface="Arial"/>
              <a:buChar char="•"/>
            </a:pPr>
            <a:r>
              <a:rPr lang="es-ES" sz="2800"/>
              <a:t>¿Se ha topado alguna vez con los términos e-learning, aprender haciendo, aprendizaje visual o cualquier otro tipo de aprendizaje?  </a:t>
            </a:r>
            <a:endParaRPr lang="es-ES" sz="2800" b="0">
              <a:solidFill>
                <a:srgbClr val="000000"/>
              </a:solidFill>
            </a:endParaRPr>
          </a:p>
        </p:txBody>
      </p:sp>
      <p:sp>
        <p:nvSpPr>
          <p:cNvPr id="4" name="BlokTextu 3">
            <a:extLst>
              <a:ext uri="{FF2B5EF4-FFF2-40B4-BE49-F238E27FC236}">
                <a16:creationId xmlns:a16="http://schemas.microsoft.com/office/drawing/2014/main" id="{6D7B0CCB-1BCF-0DDF-C568-600962462B63}"/>
              </a:ext>
            </a:extLst>
          </p:cNvPr>
          <p:cNvSpPr txBox="1"/>
          <p:nvPr/>
        </p:nvSpPr>
        <p:spPr>
          <a:xfrm>
            <a:off x="5978130" y="4445101"/>
            <a:ext cx="11535294" cy="954107"/>
          </a:xfrm>
          <a:prstGeom prst="rect">
            <a:avLst/>
          </a:prstGeom>
          <a:noFill/>
        </p:spPr>
        <p:txBody>
          <a:bodyPr wrap="square" rtlCol="0">
            <a:spAutoFit/>
          </a:bodyPr>
          <a:lstStyle/>
          <a:p>
            <a:pPr marL="457200" lvl="0" indent="-457200" algn="just">
              <a:buSzPts val="2800"/>
              <a:buFont typeface="Arial"/>
              <a:buChar char="•"/>
            </a:pPr>
            <a:r>
              <a:rPr lang="es-ES" sz="2800" b="1"/>
              <a:t>Tómese un minuto e intente explicar qué es el aprendizaje según su opinión...</a:t>
            </a:r>
            <a:endParaRPr lang="es-ES" sz="2800"/>
          </a:p>
        </p:txBody>
      </p:sp>
      <p:sp>
        <p:nvSpPr>
          <p:cNvPr id="5" name="BlokTextu 4">
            <a:extLst>
              <a:ext uri="{FF2B5EF4-FFF2-40B4-BE49-F238E27FC236}">
                <a16:creationId xmlns:a16="http://schemas.microsoft.com/office/drawing/2014/main" id="{104F0479-E56B-C584-BC63-DA7381276D05}"/>
              </a:ext>
            </a:extLst>
          </p:cNvPr>
          <p:cNvSpPr txBox="1"/>
          <p:nvPr/>
        </p:nvSpPr>
        <p:spPr>
          <a:xfrm>
            <a:off x="5978130" y="5614519"/>
            <a:ext cx="11535294" cy="2677656"/>
          </a:xfrm>
          <a:prstGeom prst="rect">
            <a:avLst/>
          </a:prstGeom>
          <a:noFill/>
        </p:spPr>
        <p:txBody>
          <a:bodyPr wrap="square" rtlCol="0">
            <a:spAutoFit/>
          </a:bodyPr>
          <a:lstStyle/>
          <a:p>
            <a:pPr marL="457200" lvl="0" indent="-457200" algn="just">
              <a:buSzPts val="2800"/>
              <a:buFont typeface="Arial"/>
              <a:buChar char="•"/>
            </a:pPr>
            <a:r>
              <a:rPr lang="es-ES" sz="2800"/>
              <a:t>El aprendizaje puede ser... proceso, resultado, cambio de estado, adquisición de conocimientos, desarrollo, contextualización, experimentación, adquisición del lenguaje de diferentes disciplinas, tanto memorización como comprensión, modificación de una tendencia de comportamiento por la experiencia, refuerzo de respuestas correctas, debilitamiento de respuestas incorrectas...</a:t>
            </a:r>
          </a:p>
        </p:txBody>
      </p:sp>
      <p:cxnSp>
        <p:nvCxnSpPr>
          <p:cNvPr id="9" name="Priama spojnica 8">
            <a:extLst>
              <a:ext uri="{FF2B5EF4-FFF2-40B4-BE49-F238E27FC236}">
                <a16:creationId xmlns:a16="http://schemas.microsoft.com/office/drawing/2014/main" id="{18B2116F-5F08-5F90-4A82-3BA5B2109D7F}"/>
              </a:ext>
            </a:extLst>
          </p:cNvPr>
          <p:cNvCxnSpPr>
            <a:cxnSpLocks/>
          </p:cNvCxnSpPr>
          <p:nvPr/>
        </p:nvCxnSpPr>
        <p:spPr>
          <a:xfrm>
            <a:off x="6127759" y="5532390"/>
            <a:ext cx="11385665" cy="0"/>
          </a:xfrm>
          <a:prstGeom prst="line">
            <a:avLst/>
          </a:prstGeom>
        </p:spPr>
        <p:style>
          <a:lnRef idx="1">
            <a:schemeClr val="dk1"/>
          </a:lnRef>
          <a:fillRef idx="0">
            <a:schemeClr val="dk1"/>
          </a:fillRef>
          <a:effectRef idx="0">
            <a:schemeClr val="dk1"/>
          </a:effectRef>
          <a:fontRef idx="minor">
            <a:schemeClr val="tx1"/>
          </a:fontRef>
        </p:style>
      </p:cxnSp>
      <p:cxnSp>
        <p:nvCxnSpPr>
          <p:cNvPr id="13" name="Priama spojnica 12">
            <a:extLst>
              <a:ext uri="{FF2B5EF4-FFF2-40B4-BE49-F238E27FC236}">
                <a16:creationId xmlns:a16="http://schemas.microsoft.com/office/drawing/2014/main" id="{36BC0C3C-B71C-44B1-BD40-DED9A96A2BDA}"/>
              </a:ext>
            </a:extLst>
          </p:cNvPr>
          <p:cNvCxnSpPr>
            <a:cxnSpLocks/>
          </p:cNvCxnSpPr>
          <p:nvPr/>
        </p:nvCxnSpPr>
        <p:spPr>
          <a:xfrm>
            <a:off x="6121357" y="4355421"/>
            <a:ext cx="11385665" cy="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6"/>
          <p:cNvSpPr txBox="1"/>
          <p:nvPr/>
        </p:nvSpPr>
        <p:spPr>
          <a:xfrm>
            <a:off x="578069" y="1176348"/>
            <a:ext cx="14128531" cy="1446509"/>
          </a:xfrm>
          <a:prstGeom prst="rect">
            <a:avLst/>
          </a:prstGeom>
          <a:noFill/>
          <a:ln>
            <a:noFill/>
          </a:ln>
        </p:spPr>
        <p:txBody>
          <a:bodyPr spcFirstLastPara="1" wrap="square" lIns="91425" tIns="45700" rIns="91425" bIns="45700" anchor="t" anchorCtr="0">
            <a:spAutoFit/>
          </a:bodyPr>
          <a:lstStyle/>
          <a:p>
            <a:r>
              <a:rPr lang="sk-SK" sz="4400" b="1" dirty="0">
                <a:solidFill>
                  <a:srgbClr val="D00B24"/>
                </a:solidFill>
              </a:rPr>
              <a:t> 3</a:t>
            </a:r>
            <a:r>
              <a:rPr lang="en-US" sz="4400" b="1">
                <a:solidFill>
                  <a:srgbClr val="D00B24"/>
                </a:solidFill>
              </a:rPr>
              <a:t>.1 </a:t>
            </a:r>
            <a:r>
              <a:rPr lang="en-US" sz="4400" b="1" i="0" u="none" strike="noStrike" cap="none">
                <a:solidFill>
                  <a:srgbClr val="D00B24"/>
                </a:solidFill>
                <a:latin typeface="Arial"/>
                <a:ea typeface="Arial"/>
                <a:cs typeface="Arial"/>
                <a:sym typeface="Arial"/>
              </a:rPr>
              <a:t>FUNDAMENTOS DEL APRENDIZAJE CONTINUO </a:t>
            </a:r>
            <a:endParaRPr lang="en-US" sz="4400" b="1" dirty="0">
              <a:solidFill>
                <a:srgbClr val="D00B24"/>
              </a:solidFill>
            </a:endParaRPr>
          </a:p>
          <a:p>
            <a:pPr marL="0" marR="0" lvl="0" indent="0" algn="l" rtl="0">
              <a:spcBef>
                <a:spcPts val="0"/>
              </a:spcBef>
              <a:spcAft>
                <a:spcPts val="0"/>
              </a:spcAft>
              <a:buNone/>
            </a:pPr>
            <a:endParaRPr sz="4400" b="1" dirty="0">
              <a:solidFill>
                <a:srgbClr val="D00B24"/>
              </a:solidFill>
            </a:endParaRPr>
          </a:p>
        </p:txBody>
      </p:sp>
      <p:sp>
        <p:nvSpPr>
          <p:cNvPr id="2" name="BlokTextu 1">
            <a:extLst>
              <a:ext uri="{FF2B5EF4-FFF2-40B4-BE49-F238E27FC236}">
                <a16:creationId xmlns:a16="http://schemas.microsoft.com/office/drawing/2014/main" id="{9067FCFB-82FC-F32E-0AEF-F665428CD6E7}"/>
              </a:ext>
            </a:extLst>
          </p:cNvPr>
          <p:cNvSpPr txBox="1"/>
          <p:nvPr/>
        </p:nvSpPr>
        <p:spPr>
          <a:xfrm>
            <a:off x="914399" y="2258156"/>
            <a:ext cx="16354097" cy="2862322"/>
          </a:xfrm>
          <a:prstGeom prst="rect">
            <a:avLst/>
          </a:prstGeom>
          <a:noFill/>
        </p:spPr>
        <p:txBody>
          <a:bodyPr wrap="square" rtlCol="0">
            <a:spAutoFit/>
          </a:bodyPr>
          <a:lstStyle/>
          <a:p>
            <a:pPr marL="0" marR="0" lvl="0" indent="0" algn="just" rtl="0">
              <a:lnSpc>
                <a:spcPct val="100000"/>
              </a:lnSpc>
              <a:spcBef>
                <a:spcPts val="0"/>
              </a:spcBef>
              <a:spcAft>
                <a:spcPts val="0"/>
              </a:spcAft>
              <a:buNone/>
            </a:pPr>
            <a:r>
              <a:rPr lang="en-US" sz="2000" b="1" i="0" u="none" strike="noStrike" cap="none">
                <a:solidFill>
                  <a:srgbClr val="000000"/>
                </a:solidFill>
                <a:latin typeface="Calibri"/>
                <a:ea typeface="Calibri"/>
                <a:cs typeface="Calibri"/>
                <a:sym typeface="Calibri"/>
              </a:rPr>
              <a:t>Aprendizaje continuo:</a:t>
            </a:r>
            <a:endParaRPr lang="en-US" sz="2000" b="0" i="0" u="none" strike="noStrike" cap="none">
              <a:solidFill>
                <a:srgbClr val="000000"/>
              </a:solidFill>
              <a:latin typeface="Arial"/>
              <a:ea typeface="Arial"/>
              <a:cs typeface="Arial"/>
              <a:sym typeface="Arial"/>
            </a:endParaRPr>
          </a:p>
          <a:p>
            <a:pPr marL="343080" marR="0" lvl="0" indent="-343080" algn="just" rtl="0">
              <a:lnSpc>
                <a:spcPct val="100000"/>
              </a:lnSpc>
              <a:spcBef>
                <a:spcPts val="0"/>
              </a:spcBef>
              <a:spcAft>
                <a:spcPts val="0"/>
              </a:spcAft>
              <a:buClr>
                <a:srgbClr val="000000"/>
              </a:buClr>
              <a:buSzPts val="2000"/>
              <a:buFont typeface="Arial"/>
              <a:buChar char="•"/>
            </a:pPr>
            <a:r>
              <a:rPr lang="es-ES" sz="2000" b="0" i="0" u="none" strike="noStrike" cap="none">
                <a:solidFill>
                  <a:srgbClr val="000000"/>
                </a:solidFill>
                <a:latin typeface="Calibri"/>
                <a:ea typeface="Calibri"/>
                <a:cs typeface="Calibri"/>
                <a:sym typeface="Calibri"/>
              </a:rPr>
              <a:t>también conocido como aprendizaje permanente;</a:t>
            </a:r>
            <a:endParaRPr lang="es-ES" sz="2000" b="0" i="0" u="none" strike="noStrike" cap="none">
              <a:solidFill>
                <a:srgbClr val="000000"/>
              </a:solidFill>
              <a:latin typeface="Arial"/>
              <a:ea typeface="Arial"/>
              <a:cs typeface="Arial"/>
              <a:sym typeface="Arial"/>
            </a:endParaRPr>
          </a:p>
          <a:p>
            <a:pPr marL="343080" marR="0" lvl="0" indent="-343080" algn="just" rtl="0">
              <a:lnSpc>
                <a:spcPct val="100000"/>
              </a:lnSpc>
              <a:spcBef>
                <a:spcPts val="0"/>
              </a:spcBef>
              <a:spcAft>
                <a:spcPts val="0"/>
              </a:spcAft>
              <a:buClr>
                <a:srgbClr val="000000"/>
              </a:buClr>
              <a:buSzPts val="2000"/>
              <a:buFont typeface="Arial"/>
              <a:buChar char="•"/>
            </a:pPr>
            <a:r>
              <a:rPr lang="es-ES" sz="2000" b="0" i="0" u="none" strike="noStrike" cap="none">
                <a:solidFill>
                  <a:srgbClr val="000000"/>
                </a:solidFill>
                <a:latin typeface="Calibri"/>
                <a:ea typeface="Calibri"/>
                <a:cs typeface="Calibri"/>
                <a:sym typeface="Calibri"/>
              </a:rPr>
              <a:t>se refiere a un concepto antiguo aumenta su popularidad desde la tendencia a las continuas carencias de competencias en las principales industrias y la aparición del aprendizaje electrónico;</a:t>
            </a:r>
            <a:endParaRPr lang="es-ES" sz="2000" b="0" i="0" u="none" strike="noStrike" cap="none">
              <a:solidFill>
                <a:srgbClr val="000000"/>
              </a:solidFill>
              <a:latin typeface="Arial"/>
              <a:ea typeface="Arial"/>
              <a:cs typeface="Arial"/>
              <a:sym typeface="Arial"/>
            </a:endParaRPr>
          </a:p>
          <a:p>
            <a:pPr marL="343080" marR="0" lvl="0" indent="-343080" algn="just" rtl="0">
              <a:lnSpc>
                <a:spcPct val="100000"/>
              </a:lnSpc>
              <a:spcBef>
                <a:spcPts val="0"/>
              </a:spcBef>
              <a:spcAft>
                <a:spcPts val="0"/>
              </a:spcAft>
              <a:buClr>
                <a:srgbClr val="000000"/>
              </a:buClr>
              <a:buSzPts val="2000"/>
              <a:buFont typeface="Arial"/>
              <a:buChar char="•"/>
            </a:pPr>
            <a:r>
              <a:rPr lang="es-ES" sz="2000" b="0" i="0" u="none" strike="noStrike" cap="none">
                <a:solidFill>
                  <a:srgbClr val="000000"/>
                </a:solidFill>
                <a:latin typeface="Calibri"/>
                <a:ea typeface="Calibri"/>
                <a:cs typeface="Calibri"/>
                <a:sym typeface="Calibri"/>
              </a:rPr>
              <a:t>representa el proceso, la cultura y la mentalidad de aprender nuevos conocimientos, capacidades y habilidades que requieren dedicación y métodos específicos;</a:t>
            </a:r>
            <a:endParaRPr lang="es-ES" sz="2000" b="0" i="0" u="none" strike="noStrike" cap="none">
              <a:solidFill>
                <a:srgbClr val="000000"/>
              </a:solidFill>
              <a:latin typeface="Arial"/>
              <a:ea typeface="Arial"/>
              <a:cs typeface="Arial"/>
              <a:sym typeface="Arial"/>
            </a:endParaRPr>
          </a:p>
          <a:p>
            <a:pPr marL="343080" marR="0" lvl="0" indent="-343080" algn="just" rtl="0">
              <a:lnSpc>
                <a:spcPct val="100000"/>
              </a:lnSpc>
              <a:spcBef>
                <a:spcPts val="0"/>
              </a:spcBef>
              <a:spcAft>
                <a:spcPts val="0"/>
              </a:spcAft>
              <a:buClr>
                <a:srgbClr val="000000"/>
              </a:buClr>
              <a:buSzPts val="2000"/>
              <a:buFont typeface="Arial"/>
              <a:buChar char="•"/>
            </a:pPr>
            <a:r>
              <a:rPr lang="es-ES" sz="2000" b="0" i="0" u="none" strike="noStrike" cap="none">
                <a:solidFill>
                  <a:srgbClr val="000000"/>
                </a:solidFill>
                <a:latin typeface="Calibri"/>
                <a:ea typeface="Calibri"/>
                <a:cs typeface="Calibri"/>
                <a:sym typeface="Calibri"/>
              </a:rPr>
              <a:t>va más allá de la educación formal y se basa en la búsqueda continua, autodeterminada y voluntaria del desarrollo profesional o personal</a:t>
            </a:r>
            <a:endParaRPr lang="es-ES" sz="2000" b="0" i="0" u="none" strike="noStrike" cap="none">
              <a:solidFill>
                <a:srgbClr val="000000"/>
              </a:solidFill>
              <a:latin typeface="Arial"/>
              <a:ea typeface="Arial"/>
              <a:cs typeface="Arial"/>
              <a:sym typeface="Arial"/>
            </a:endParaRPr>
          </a:p>
          <a:p>
            <a:pPr marL="343080" marR="0" lvl="0" indent="-343080" algn="just" rtl="0">
              <a:lnSpc>
                <a:spcPct val="100000"/>
              </a:lnSpc>
              <a:spcBef>
                <a:spcPts val="0"/>
              </a:spcBef>
              <a:spcAft>
                <a:spcPts val="0"/>
              </a:spcAft>
              <a:buClr>
                <a:srgbClr val="000000"/>
              </a:buClr>
              <a:buSzPts val="2000"/>
              <a:buFont typeface="Arial"/>
              <a:buChar char="•"/>
            </a:pPr>
            <a:r>
              <a:rPr lang="es-ES" sz="2000" b="0" i="0" u="none" strike="noStrike" cap="none">
                <a:solidFill>
                  <a:srgbClr val="000000"/>
                </a:solidFill>
                <a:latin typeface="Calibri"/>
                <a:ea typeface="Calibri"/>
                <a:cs typeface="Calibri"/>
                <a:sym typeface="Calibri"/>
              </a:rPr>
              <a:t>tiene lugar a través de enfoques tanto formales como informales;</a:t>
            </a:r>
            <a:endParaRPr lang="es-ES" sz="2000" b="0" i="0" u="none" strike="noStrike" cap="none">
              <a:solidFill>
                <a:srgbClr val="000000"/>
              </a:solidFill>
              <a:latin typeface="Arial"/>
              <a:ea typeface="Arial"/>
              <a:cs typeface="Arial"/>
              <a:sym typeface="Arial"/>
            </a:endParaRPr>
          </a:p>
          <a:p>
            <a:pPr marL="343080" marR="0" lvl="0" indent="-343080" algn="just" rtl="0">
              <a:lnSpc>
                <a:spcPct val="100000"/>
              </a:lnSpc>
              <a:spcBef>
                <a:spcPts val="0"/>
              </a:spcBef>
              <a:spcAft>
                <a:spcPts val="0"/>
              </a:spcAft>
              <a:buClr>
                <a:srgbClr val="000000"/>
              </a:buClr>
              <a:buSzPts val="2000"/>
              <a:buFont typeface="Arial"/>
              <a:buChar char="•"/>
            </a:pPr>
            <a:r>
              <a:rPr lang="es-ES" sz="2000" b="0" i="0" u="none" strike="noStrike" cap="none">
                <a:solidFill>
                  <a:srgbClr val="000000"/>
                </a:solidFill>
                <a:latin typeface="Calibri"/>
                <a:ea typeface="Calibri"/>
                <a:cs typeface="Calibri"/>
                <a:sym typeface="Calibri"/>
              </a:rPr>
              <a:t>es también un planteamiento evitable de la educación a prueba de futuro mediante la actualización de conocimientos antes de que surja la necesidad.</a:t>
            </a:r>
            <a:endParaRPr lang="es-ES" sz="2000" b="0" i="0" u="none" strike="noStrike" cap="none">
              <a:solidFill>
                <a:srgbClr val="000000"/>
              </a:solidFill>
              <a:latin typeface="Arial"/>
              <a:ea typeface="Arial"/>
              <a:cs typeface="Arial"/>
              <a:sym typeface="Arial"/>
            </a:endParaRPr>
          </a:p>
        </p:txBody>
      </p:sp>
      <p:sp>
        <p:nvSpPr>
          <p:cNvPr id="29" name="Google Shape;178;p6">
            <a:extLst>
              <a:ext uri="{FF2B5EF4-FFF2-40B4-BE49-F238E27FC236}">
                <a16:creationId xmlns:a16="http://schemas.microsoft.com/office/drawing/2014/main" id="{9D684FB0-AD2B-18E9-41C3-4B2716C21E48}"/>
              </a:ext>
            </a:extLst>
          </p:cNvPr>
          <p:cNvSpPr txBox="1"/>
          <p:nvPr/>
        </p:nvSpPr>
        <p:spPr>
          <a:xfrm>
            <a:off x="914399" y="5328817"/>
            <a:ext cx="14497879" cy="523180"/>
          </a:xfrm>
          <a:prstGeom prst="rect">
            <a:avLst/>
          </a:prstGeom>
          <a:noFill/>
          <a:ln>
            <a:noFill/>
          </a:ln>
        </p:spPr>
        <p:txBody>
          <a:bodyPr spcFirstLastPara="1" wrap="square" lIns="91425" tIns="45700" rIns="91425" bIns="45700" anchor="t" anchorCtr="0">
            <a:spAutoFit/>
          </a:bodyPr>
          <a:lstStyle/>
          <a:p>
            <a:pPr lvl="0"/>
            <a:r>
              <a:rPr lang="es-ES" sz="2800" b="1" u="sng">
                <a:solidFill>
                  <a:schemeClr val="hlink"/>
                </a:solidFill>
                <a:hlinkClick r:id="rId3"/>
              </a:rPr>
              <a:t>Vea este breve vídeo para aprender a potenciar en usted un aprendiz permanente.</a:t>
            </a:r>
            <a:endParaRPr lang="es-ES" sz="2800"/>
          </a:p>
        </p:txBody>
      </p:sp>
      <p:pic>
        <p:nvPicPr>
          <p:cNvPr id="36" name="Grafický objekt 35" descr="Prezentácia s médiami obrys">
            <a:hlinkClick r:id="rId3"/>
            <a:extLst>
              <a:ext uri="{FF2B5EF4-FFF2-40B4-BE49-F238E27FC236}">
                <a16:creationId xmlns:a16="http://schemas.microsoft.com/office/drawing/2014/main" id="{C7704E52-CBCA-DD33-56E8-A983D458641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096753" y="5121921"/>
            <a:ext cx="1116631" cy="1116631"/>
          </a:xfrm>
          <a:prstGeom prst="rect">
            <a:avLst/>
          </a:prstGeom>
        </p:spPr>
      </p:pic>
      <p:sp>
        <p:nvSpPr>
          <p:cNvPr id="37" name="Google Shape;178;p6">
            <a:extLst>
              <a:ext uri="{FF2B5EF4-FFF2-40B4-BE49-F238E27FC236}">
                <a16:creationId xmlns:a16="http://schemas.microsoft.com/office/drawing/2014/main" id="{E17AA7E9-C090-476C-B86B-6092ED4A71A0}"/>
              </a:ext>
            </a:extLst>
          </p:cNvPr>
          <p:cNvSpPr txBox="1"/>
          <p:nvPr/>
        </p:nvSpPr>
        <p:spPr>
          <a:xfrm>
            <a:off x="914399" y="6366756"/>
            <a:ext cx="11820105" cy="523180"/>
          </a:xfrm>
          <a:prstGeom prst="rect">
            <a:avLst/>
          </a:prstGeom>
          <a:noFill/>
          <a:ln>
            <a:noFill/>
          </a:ln>
        </p:spPr>
        <p:txBody>
          <a:bodyPr spcFirstLastPara="1" wrap="square" lIns="91425" tIns="45700" rIns="91425" bIns="45700" anchor="t" anchorCtr="0">
            <a:spAutoFit/>
          </a:bodyPr>
          <a:lstStyle/>
          <a:p>
            <a:pPr lvl="0"/>
            <a:r>
              <a:rPr lang="es-ES" sz="2800" b="1">
                <a:solidFill>
                  <a:srgbClr val="D00B24"/>
                </a:solidFill>
              </a:rPr>
              <a:t>¿Cómo enfocaría el aprendizaje continuo en su vida cotidiana?</a:t>
            </a:r>
            <a:endParaRPr lang="es-ES" sz="2800"/>
          </a:p>
        </p:txBody>
      </p:sp>
      <p:pic>
        <p:nvPicPr>
          <p:cNvPr id="10" name="Grafický objekt 9" descr="Bublina s myšlienkou obrys">
            <a:extLst>
              <a:ext uri="{FF2B5EF4-FFF2-40B4-BE49-F238E27FC236}">
                <a16:creationId xmlns:a16="http://schemas.microsoft.com/office/drawing/2014/main" id="{F66D6065-89BD-6690-C0DB-AB834DCAA1E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734504" y="6163405"/>
            <a:ext cx="1116632" cy="1116632"/>
          </a:xfrm>
          <a:prstGeom prst="rect">
            <a:avLst/>
          </a:prstGeom>
        </p:spPr>
      </p:pic>
      <p:sp>
        <p:nvSpPr>
          <p:cNvPr id="4" name="Google Shape;178;p6">
            <a:extLst>
              <a:ext uri="{FF2B5EF4-FFF2-40B4-BE49-F238E27FC236}">
                <a16:creationId xmlns:a16="http://schemas.microsoft.com/office/drawing/2014/main" id="{716688AB-90B2-643B-0C0B-7F2E69D42D71}"/>
              </a:ext>
            </a:extLst>
          </p:cNvPr>
          <p:cNvSpPr txBox="1"/>
          <p:nvPr/>
        </p:nvSpPr>
        <p:spPr>
          <a:xfrm>
            <a:off x="2320912" y="7453328"/>
            <a:ext cx="5950227" cy="954067"/>
          </a:xfrm>
          <a:prstGeom prst="rect">
            <a:avLst/>
          </a:prstGeom>
          <a:noFill/>
          <a:ln>
            <a:noFill/>
          </a:ln>
        </p:spPr>
        <p:txBody>
          <a:bodyPr spcFirstLastPara="1" wrap="square" lIns="91425" tIns="45700" rIns="91425" bIns="45700" anchor="t" anchorCtr="0">
            <a:spAutoFit/>
          </a:bodyPr>
          <a:lstStyle/>
          <a:p>
            <a:pPr lvl="0"/>
            <a:r>
              <a:rPr lang="es-ES" sz="2800" b="1"/>
              <a:t>Fíjese en las formas de aprendizaje continuo:</a:t>
            </a:r>
            <a:endParaRPr lang="es-ES" sz="2800"/>
          </a:p>
        </p:txBody>
      </p:sp>
      <p:sp>
        <p:nvSpPr>
          <p:cNvPr id="5" name="Zaoblený obdĺžnik 4">
            <a:extLst>
              <a:ext uri="{FF2B5EF4-FFF2-40B4-BE49-F238E27FC236}">
                <a16:creationId xmlns:a16="http://schemas.microsoft.com/office/drawing/2014/main" id="{82FB12D4-B34C-AA57-77B6-61B8C9CFE55F}"/>
              </a:ext>
            </a:extLst>
          </p:cNvPr>
          <p:cNvSpPr/>
          <p:nvPr/>
        </p:nvSpPr>
        <p:spPr>
          <a:xfrm>
            <a:off x="8088922" y="7271743"/>
            <a:ext cx="9284679" cy="134150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 name="BlokTextu 6">
            <a:extLst>
              <a:ext uri="{FF2B5EF4-FFF2-40B4-BE49-F238E27FC236}">
                <a16:creationId xmlns:a16="http://schemas.microsoft.com/office/drawing/2014/main" id="{AA539171-E031-A529-1A08-4894351F2B0F}"/>
              </a:ext>
            </a:extLst>
          </p:cNvPr>
          <p:cNvSpPr txBox="1"/>
          <p:nvPr/>
        </p:nvSpPr>
        <p:spPr>
          <a:xfrm>
            <a:off x="8271139" y="7203831"/>
            <a:ext cx="8920243" cy="1477328"/>
          </a:xfrm>
          <a:prstGeom prst="rect">
            <a:avLst/>
          </a:prstGeom>
          <a:noFill/>
        </p:spPr>
        <p:txBody>
          <a:bodyPr wrap="square" rtlCol="0">
            <a:spAutoFit/>
          </a:bodyPr>
          <a:lstStyle/>
          <a:p>
            <a:pPr lvl="0" algn="just"/>
            <a:r>
              <a:rPr lang="es-ES" sz="1800"/>
              <a:t>programas de tutoría; grupos de debate entre compañeros; programas de certificación; talleres; fuentes pertinentes en línea/fuera de línea, es decir, boletines, bases de datos de investigación o canales de YouTube de su interés; sesiones de creación de equipos; conferencias; programas de estudio en su lugar de trabajo; aprender enseñando a otra persona, etc.</a:t>
            </a:r>
          </a:p>
        </p:txBody>
      </p:sp>
    </p:spTree>
    <p:extLst>
      <p:ext uri="{BB962C8B-B14F-4D97-AF65-F5344CB8AC3E}">
        <p14:creationId xmlns:p14="http://schemas.microsoft.com/office/powerpoint/2010/main" val="816156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7" grpId="0"/>
      <p:bldP spid="4" grpId="0"/>
      <p:bldP spid="5" grpId="0" animBg="1"/>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9" name="Google Shape;237;p9">
            <a:extLst>
              <a:ext uri="{FF2B5EF4-FFF2-40B4-BE49-F238E27FC236}">
                <a16:creationId xmlns:a16="http://schemas.microsoft.com/office/drawing/2014/main" id="{86AFB672-9A1D-FEFD-E330-749E6DCE3909}"/>
              </a:ext>
            </a:extLst>
          </p:cNvPr>
          <p:cNvPicPr preferRelativeResize="0"/>
          <p:nvPr/>
        </p:nvPicPr>
        <p:blipFill rotWithShape="1">
          <a:blip r:embed="rId3">
            <a:alphaModFix/>
          </a:blip>
          <a:srcRect/>
          <a:stretch/>
        </p:blipFill>
        <p:spPr>
          <a:xfrm>
            <a:off x="572666" y="2723189"/>
            <a:ext cx="8513143" cy="5698541"/>
          </a:xfrm>
          <a:prstGeom prst="rect">
            <a:avLst/>
          </a:prstGeom>
          <a:noFill/>
          <a:ln>
            <a:noFill/>
          </a:ln>
        </p:spPr>
      </p:pic>
      <p:sp>
        <p:nvSpPr>
          <p:cNvPr id="178" name="Google Shape;178;p6"/>
          <p:cNvSpPr txBox="1"/>
          <p:nvPr/>
        </p:nvSpPr>
        <p:spPr>
          <a:xfrm>
            <a:off x="445065" y="849822"/>
            <a:ext cx="14128531"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D00B24"/>
                </a:solidFill>
                <a:latin typeface="Arial"/>
                <a:ea typeface="Arial"/>
                <a:cs typeface="Arial"/>
                <a:sym typeface="Arial"/>
              </a:rPr>
              <a:t>3</a:t>
            </a:r>
            <a:r>
              <a:rPr lang="en-US" sz="4400" b="1" dirty="0">
                <a:solidFill>
                  <a:srgbClr val="D00B24"/>
                </a:solidFill>
              </a:rPr>
              <a:t>.</a:t>
            </a:r>
            <a:r>
              <a:rPr lang="sk-SK" sz="4400" b="1">
                <a:solidFill>
                  <a:srgbClr val="D00B24"/>
                </a:solidFill>
              </a:rPr>
              <a:t>2</a:t>
            </a:r>
            <a:r>
              <a:rPr lang="en-US" sz="4400" b="1">
                <a:solidFill>
                  <a:srgbClr val="D00B24"/>
                </a:solidFill>
              </a:rPr>
              <a:t> </a:t>
            </a:r>
            <a:r>
              <a:rPr lang="es-ES" sz="4400" b="1">
                <a:solidFill>
                  <a:srgbClr val="D00B24"/>
                </a:solidFill>
              </a:rPr>
              <a:t>DESAPRENDER</a:t>
            </a:r>
            <a:endParaRPr sz="4400" b="1" dirty="0">
              <a:solidFill>
                <a:srgbClr val="D00B24"/>
              </a:solidFill>
            </a:endParaRPr>
          </a:p>
        </p:txBody>
      </p:sp>
      <p:sp>
        <p:nvSpPr>
          <p:cNvPr id="179" name="Google Shape;179;p6"/>
          <p:cNvSpPr txBox="1"/>
          <p:nvPr/>
        </p:nvSpPr>
        <p:spPr>
          <a:xfrm>
            <a:off x="661239" y="1712674"/>
            <a:ext cx="14746014"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ES" sz="3200" b="0" i="0" u="none" strike="noStrike" cap="none">
                <a:solidFill>
                  <a:schemeClr val="dk1"/>
                </a:solidFill>
                <a:latin typeface="Helvetica Neue"/>
                <a:ea typeface="Helvetica Neue"/>
                <a:cs typeface="Helvetica Neue"/>
                <a:sym typeface="Helvetica Neue"/>
              </a:rPr>
              <a:t>"Ningún problema resiste el asalto del pensamiento sostenido". - Voltaire </a:t>
            </a:r>
            <a:endParaRPr lang="es-ES" sz="3200" b="0" i="0" u="none" strike="noStrike" cap="none">
              <a:solidFill>
                <a:srgbClr val="000000"/>
              </a:solidFill>
              <a:latin typeface="Arial"/>
              <a:ea typeface="Arial"/>
              <a:cs typeface="Arial"/>
              <a:sym typeface="Arial"/>
            </a:endParaRPr>
          </a:p>
        </p:txBody>
      </p:sp>
      <p:sp>
        <p:nvSpPr>
          <p:cNvPr id="4" name="BlokTextu 3">
            <a:extLst>
              <a:ext uri="{FF2B5EF4-FFF2-40B4-BE49-F238E27FC236}">
                <a16:creationId xmlns:a16="http://schemas.microsoft.com/office/drawing/2014/main" id="{048D9346-BFCC-BA40-EF37-6F1595731E49}"/>
              </a:ext>
            </a:extLst>
          </p:cNvPr>
          <p:cNvSpPr txBox="1"/>
          <p:nvPr/>
        </p:nvSpPr>
        <p:spPr>
          <a:xfrm>
            <a:off x="1142733" y="3401375"/>
            <a:ext cx="7100119" cy="4832092"/>
          </a:xfrm>
          <a:prstGeom prst="rect">
            <a:avLst/>
          </a:prstGeom>
          <a:noFill/>
        </p:spPr>
        <p:txBody>
          <a:bodyPr wrap="square" rtlCol="0">
            <a:spAutoFit/>
          </a:bodyPr>
          <a:lstStyle/>
          <a:p>
            <a:pPr algn="ctr"/>
            <a:r>
              <a:rPr lang="en-US" sz="3200" b="1">
                <a:solidFill>
                  <a:srgbClr val="000000"/>
                </a:solidFill>
                <a:effectLst/>
                <a:uFill>
                  <a:solidFill>
                    <a:srgbClr val="000000"/>
                  </a:solidFill>
                </a:uFill>
                <a:latin typeface="Calibri" panose="020F0502020204030204" pitchFamily="34" charset="0"/>
                <a:ea typeface="Calibri" panose="020F0502020204030204" pitchFamily="34" charset="0"/>
              </a:rPr>
              <a:t>Desaprender</a:t>
            </a:r>
            <a:endParaRPr lang="en-US" sz="3200" dirty="0">
              <a:uFill>
                <a:solidFill>
                  <a:srgbClr val="000000"/>
                </a:solidFill>
              </a:uFill>
              <a:latin typeface="Calibri" panose="020F0502020204030204" pitchFamily="34" charset="0"/>
              <a:ea typeface="Calibri" panose="020F0502020204030204" pitchFamily="34" charset="0"/>
            </a:endParaRPr>
          </a:p>
          <a:p>
            <a:pPr lvl="0" algn="just"/>
            <a:r>
              <a:rPr lang="es-ES" sz="2300">
                <a:latin typeface="Calibri"/>
                <a:ea typeface="Calibri"/>
                <a:cs typeface="Calibri"/>
                <a:sym typeface="Calibri"/>
              </a:rPr>
              <a:t>El desaprendizaje forma parte del aprendizaje continuo, ya que se refiere a la sustitución de patrones de pensamiento y comportamiento familiares y seguros por otros nuevos y desconocidos. Aunque tus habilidades te hayan llevado a tu puesto actual, puede que te impidan llegar más lejos, o que a veces sean el resultado de una vis mayor, como la que experimentamos durante la pandemia, como </a:t>
            </a:r>
            <a:r>
              <a:rPr lang="es-ES" sz="2300" i="1">
                <a:latin typeface="Calibri"/>
                <a:ea typeface="Calibri"/>
                <a:cs typeface="Calibri"/>
                <a:sym typeface="Calibri"/>
              </a:rPr>
              <a:t>decir siempre que sí aunque aumente tu carga de trabajo</a:t>
            </a:r>
            <a:r>
              <a:rPr lang="es-ES" sz="2300">
                <a:latin typeface="Calibri"/>
                <a:ea typeface="Calibri"/>
                <a:cs typeface="Calibri"/>
                <a:sym typeface="Calibri"/>
              </a:rPr>
              <a:t>, o </a:t>
            </a:r>
            <a:r>
              <a:rPr lang="es-ES" sz="2300" i="1">
                <a:latin typeface="Calibri"/>
                <a:ea typeface="Calibri"/>
                <a:cs typeface="Calibri"/>
                <a:sym typeface="Calibri"/>
              </a:rPr>
              <a:t>un cambio significativo en la colaboración laboral o escolar durante los cierres de COVID-19.</a:t>
            </a:r>
            <a:endParaRPr lang="es-ES" sz="2300"/>
          </a:p>
          <a:p>
            <a:pPr algn="just"/>
            <a:endParaRPr lang="sk-SK" sz="2300" dirty="0"/>
          </a:p>
        </p:txBody>
      </p:sp>
      <p:sp>
        <p:nvSpPr>
          <p:cNvPr id="5" name="BlokTextu 4">
            <a:extLst>
              <a:ext uri="{FF2B5EF4-FFF2-40B4-BE49-F238E27FC236}">
                <a16:creationId xmlns:a16="http://schemas.microsoft.com/office/drawing/2014/main" id="{8AD42B45-44F4-A8FB-66A4-C3EA5315459E}"/>
              </a:ext>
            </a:extLst>
          </p:cNvPr>
          <p:cNvSpPr txBox="1"/>
          <p:nvPr/>
        </p:nvSpPr>
        <p:spPr>
          <a:xfrm>
            <a:off x="9260379" y="2662800"/>
            <a:ext cx="9027619" cy="5973815"/>
          </a:xfrm>
          <a:prstGeom prst="rect">
            <a:avLst/>
          </a:prstGeom>
          <a:noFill/>
        </p:spPr>
        <p:txBody>
          <a:bodyPr wrap="square" rtlCol="0">
            <a:spAutoFit/>
          </a:bodyPr>
          <a:lstStyle/>
          <a:p>
            <a:pPr lvl="0"/>
            <a:r>
              <a:rPr lang="es-ES" sz="3200" b="1">
                <a:latin typeface="Calibri"/>
                <a:ea typeface="Calibri"/>
                <a:cs typeface="Calibri"/>
                <a:sym typeface="Calibri"/>
              </a:rPr>
              <a:t>¿Cuáles son las formas de desaprender activamente en tu trabajo? </a:t>
            </a:r>
            <a:endParaRPr lang="es-ES" sz="3200"/>
          </a:p>
          <a:p>
            <a:pPr lvl="0" algn="just">
              <a:lnSpc>
                <a:spcPct val="107000"/>
              </a:lnSpc>
            </a:pPr>
            <a:r>
              <a:rPr lang="es-ES" sz="2200" b="1">
                <a:latin typeface="Calibri"/>
                <a:ea typeface="Calibri"/>
                <a:cs typeface="Calibri"/>
                <a:sym typeface="Calibri"/>
              </a:rPr>
              <a:t>Buscar a personas con experiencias diferentes </a:t>
            </a:r>
            <a:r>
              <a:rPr lang="es-ES" sz="2200">
                <a:latin typeface="Calibri"/>
                <a:ea typeface="Calibri"/>
                <a:cs typeface="Calibri"/>
                <a:sym typeface="Calibri"/>
              </a:rPr>
              <a:t>para escucharlas y encontrar así una posible nueva perspectiva en nuestro pensamiento, aunque no necesariamente tengamos que estar de acuerdo con ellas. </a:t>
            </a:r>
            <a:endParaRPr lang="es-ES" sz="2200"/>
          </a:p>
          <a:p>
            <a:pPr lvl="0" algn="just">
              <a:lnSpc>
                <a:spcPct val="107000"/>
              </a:lnSpc>
              <a:spcBef>
                <a:spcPts val="799"/>
              </a:spcBef>
            </a:pPr>
            <a:r>
              <a:rPr lang="es-ES" sz="2200" b="1">
                <a:latin typeface="Calibri"/>
                <a:ea typeface="Calibri"/>
                <a:cs typeface="Calibri"/>
                <a:sym typeface="Calibri"/>
              </a:rPr>
              <a:t>Aumente su conciencia poniendo a prueba sus propios hábitos</a:t>
            </a:r>
            <a:r>
              <a:rPr lang="es-ES" sz="2200">
                <a:latin typeface="Calibri"/>
                <a:ea typeface="Calibri"/>
                <a:cs typeface="Calibri"/>
                <a:sym typeface="Calibri"/>
              </a:rPr>
              <a:t>. Utilizar hábitos inconscientes (automáticos) puede crear atajos mentales. Intenta coger algunos hábitos y desapréndelos conscientemente, es decir, si resuelves un problema automáticamente, intenta pedir la opinión de otra persona, o si habitualmente organizas reuniones, déjalo en manos de otra persona. </a:t>
            </a:r>
            <a:endParaRPr lang="es-ES" sz="2200"/>
          </a:p>
          <a:p>
            <a:pPr lvl="0" algn="just">
              <a:lnSpc>
                <a:spcPct val="107000"/>
              </a:lnSpc>
              <a:spcBef>
                <a:spcPts val="799"/>
              </a:spcBef>
            </a:pPr>
            <a:r>
              <a:rPr lang="es-ES" sz="2200" b="1">
                <a:latin typeface="Calibri"/>
                <a:ea typeface="Calibri"/>
                <a:cs typeface="Calibri"/>
                <a:sym typeface="Calibri"/>
              </a:rPr>
              <a:t>Hágase preguntas propulsoras </a:t>
            </a:r>
            <a:r>
              <a:rPr lang="es-ES" sz="2200">
                <a:latin typeface="Calibri"/>
                <a:ea typeface="Calibri"/>
                <a:cs typeface="Calibri"/>
                <a:sym typeface="Calibri"/>
              </a:rPr>
              <a:t>que impidan que sus conocimientos actuales limiten su capacidad de imaginar nuevas posibilidades. Por ejemplo: </a:t>
            </a:r>
            <a:r>
              <a:rPr lang="es-ES" sz="2200" i="1">
                <a:latin typeface="Calibri"/>
                <a:ea typeface="Calibri"/>
                <a:cs typeface="Calibri"/>
                <a:sym typeface="Calibri"/>
              </a:rPr>
              <a:t>En 2030, ¿cuáles serán los cambios más significativos en tu ámbito empresarial? ¿Cuáles de tus puntos fuertes podrías transferir a cualquier otro sector? </a:t>
            </a:r>
            <a:endParaRPr lang="es-ES" sz="2200"/>
          </a:p>
        </p:txBody>
      </p:sp>
      <p:cxnSp>
        <p:nvCxnSpPr>
          <p:cNvPr id="7" name="Priama spojnica 6">
            <a:extLst>
              <a:ext uri="{FF2B5EF4-FFF2-40B4-BE49-F238E27FC236}">
                <a16:creationId xmlns:a16="http://schemas.microsoft.com/office/drawing/2014/main" id="{F4F50B4D-742A-4E97-53F4-EDA847C50F0B}"/>
              </a:ext>
            </a:extLst>
          </p:cNvPr>
          <p:cNvCxnSpPr>
            <a:cxnSpLocks/>
          </p:cNvCxnSpPr>
          <p:nvPr/>
        </p:nvCxnSpPr>
        <p:spPr>
          <a:xfrm>
            <a:off x="9144000" y="2696050"/>
            <a:ext cx="0" cy="5725681"/>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31047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6"/>
          <p:cNvSpPr txBox="1"/>
          <p:nvPr/>
        </p:nvSpPr>
        <p:spPr>
          <a:xfrm>
            <a:off x="578069" y="877093"/>
            <a:ext cx="14128531"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D00B24"/>
                </a:solidFill>
                <a:latin typeface="Arial"/>
                <a:ea typeface="Arial"/>
                <a:cs typeface="Arial"/>
                <a:sym typeface="Arial"/>
              </a:rPr>
              <a:t>3</a:t>
            </a:r>
            <a:r>
              <a:rPr lang="en-US" sz="4400" b="1" dirty="0">
                <a:solidFill>
                  <a:srgbClr val="D00B24"/>
                </a:solidFill>
              </a:rPr>
              <a:t>.</a:t>
            </a:r>
            <a:r>
              <a:rPr lang="sk-SK" sz="4400" b="1">
                <a:solidFill>
                  <a:srgbClr val="D00B24"/>
                </a:solidFill>
              </a:rPr>
              <a:t>3</a:t>
            </a:r>
            <a:r>
              <a:rPr lang="en-US" sz="4400" b="1">
                <a:solidFill>
                  <a:srgbClr val="D00B24"/>
                </a:solidFill>
              </a:rPr>
              <a:t> </a:t>
            </a:r>
            <a:r>
              <a:rPr lang="en-US" sz="4400" b="1" i="0" u="none" strike="noStrike" cap="none">
                <a:solidFill>
                  <a:srgbClr val="D00B24"/>
                </a:solidFill>
                <a:latin typeface="Arial"/>
                <a:ea typeface="Arial"/>
                <a:cs typeface="Arial"/>
                <a:sym typeface="Arial"/>
              </a:rPr>
              <a:t>ESTRATEGIAS DE APRENDIZAJE</a:t>
            </a:r>
            <a:endParaRPr sz="4400" b="1" dirty="0">
              <a:solidFill>
                <a:srgbClr val="D00B24"/>
              </a:solidFill>
            </a:endParaRPr>
          </a:p>
        </p:txBody>
      </p:sp>
      <p:grpSp>
        <p:nvGrpSpPr>
          <p:cNvPr id="2" name="Google Shape;196;p7">
            <a:extLst>
              <a:ext uri="{FF2B5EF4-FFF2-40B4-BE49-F238E27FC236}">
                <a16:creationId xmlns:a16="http://schemas.microsoft.com/office/drawing/2014/main" id="{9B9EB962-4C1B-D91E-9767-8FF70E813669}"/>
              </a:ext>
            </a:extLst>
          </p:cNvPr>
          <p:cNvGrpSpPr/>
          <p:nvPr/>
        </p:nvGrpSpPr>
        <p:grpSpPr>
          <a:xfrm>
            <a:off x="578069" y="2554015"/>
            <a:ext cx="17016248" cy="5297213"/>
            <a:chOff x="0" y="0"/>
            <a:chExt cx="9829800" cy="3625932"/>
          </a:xfrm>
        </p:grpSpPr>
        <p:sp>
          <p:nvSpPr>
            <p:cNvPr id="3" name="Google Shape;197;p7">
              <a:extLst>
                <a:ext uri="{FF2B5EF4-FFF2-40B4-BE49-F238E27FC236}">
                  <a16:creationId xmlns:a16="http://schemas.microsoft.com/office/drawing/2014/main" id="{FDC4538E-2752-56FF-CAC5-0095885BB19D}"/>
                </a:ext>
              </a:extLst>
            </p:cNvPr>
            <p:cNvSpPr/>
            <p:nvPr/>
          </p:nvSpPr>
          <p:spPr>
            <a:xfrm>
              <a:off x="0" y="0"/>
              <a:ext cx="9829800" cy="1133104"/>
            </a:xfrm>
            <a:prstGeom prst="roundRect">
              <a:avLst>
                <a:gd name="adj" fmla="val 10000"/>
              </a:avLst>
            </a:prstGeom>
            <a:solidFill>
              <a:srgbClr val="ED9DA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198;p7">
              <a:extLst>
                <a:ext uri="{FF2B5EF4-FFF2-40B4-BE49-F238E27FC236}">
                  <a16:creationId xmlns:a16="http://schemas.microsoft.com/office/drawing/2014/main" id="{E64F552C-9501-4E53-8465-45369C57B9DF}"/>
                </a:ext>
              </a:extLst>
            </p:cNvPr>
            <p:cNvSpPr txBox="1"/>
            <p:nvPr/>
          </p:nvSpPr>
          <p:spPr>
            <a:xfrm>
              <a:off x="1178323" y="0"/>
              <a:ext cx="8651476" cy="1133104"/>
            </a:xfrm>
            <a:prstGeom prst="rect">
              <a:avLst/>
            </a:prstGeom>
            <a:noFill/>
            <a:ln>
              <a:noFill/>
            </a:ln>
          </p:spPr>
          <p:txBody>
            <a:bodyPr spcFirstLastPara="1" wrap="square" lIns="152400" tIns="152400" rIns="152400" bIns="152400" anchor="ctr" anchorCtr="0">
              <a:noAutofit/>
            </a:bodyPr>
            <a:lstStyle/>
            <a:p>
              <a:pPr marL="0" marR="0" lvl="0" indent="0" algn="just" rtl="0">
                <a:lnSpc>
                  <a:spcPct val="90000"/>
                </a:lnSpc>
                <a:spcBef>
                  <a:spcPts val="0"/>
                </a:spcBef>
                <a:spcAft>
                  <a:spcPts val="0"/>
                </a:spcAft>
                <a:buNone/>
              </a:pPr>
              <a:r>
                <a:rPr lang="es-ES" sz="2100" b="0" i="0" u="sng" strike="noStrike" cap="none">
                  <a:solidFill>
                    <a:schemeClr val="hlink"/>
                  </a:solidFill>
                  <a:latin typeface="Arial"/>
                  <a:ea typeface="Arial"/>
                  <a:cs typeface="Arial"/>
                  <a:sym typeface="Arial"/>
                  <a:hlinkClick r:id="rId3"/>
                </a:rPr>
                <a:t>Espaciar </a:t>
              </a:r>
              <a:r>
                <a:rPr lang="es-ES" sz="2100" b="0" i="0" u="none" strike="noStrike" cap="none">
                  <a:solidFill>
                    <a:schemeClr val="lt1"/>
                  </a:solidFill>
                  <a:latin typeface="Arial"/>
                  <a:ea typeface="Arial"/>
                  <a:cs typeface="Arial"/>
                  <a:sym typeface="Arial"/>
                </a:rPr>
                <a:t>- </a:t>
              </a:r>
              <a:r>
                <a:rPr lang="es-ES" sz="2100" b="0" i="0" u="none" strike="noStrike" cap="none">
                  <a:solidFill>
                    <a:srgbClr val="FFFFFF"/>
                  </a:solidFill>
                  <a:latin typeface="Arial"/>
                  <a:ea typeface="Arial"/>
                  <a:cs typeface="Arial"/>
                  <a:sym typeface="Arial"/>
                </a:rPr>
                <a:t>Para fortalecer tu memoria de aprender cosas nuevas es mejor estudiar en trozos más pequeños a lo largo del tiempo. Aunque seas capaz de aprenderte todo el material la noche antes del examen, probablemente no lo recordarás en un par de semanas. Con este método aprenderás un poco de información, luego olvidarás un poco y, por último, volverás a aprenderla. Para esta estrategia, necesitas crear un calendario de estudio en el que incluirás el material actual y el aprendido anteriormente.  </a:t>
              </a:r>
              <a:endParaRPr lang="es-ES" sz="2100" b="0" i="0" u="none" strike="noStrike" cap="none">
                <a:solidFill>
                  <a:srgbClr val="000000"/>
                </a:solidFill>
                <a:latin typeface="Arial"/>
                <a:ea typeface="Arial"/>
                <a:cs typeface="Arial"/>
                <a:sym typeface="Arial"/>
              </a:endParaRPr>
            </a:p>
          </p:txBody>
        </p:sp>
        <p:sp>
          <p:nvSpPr>
            <p:cNvPr id="5" name="Google Shape;199;p7">
              <a:extLst>
                <a:ext uri="{FF2B5EF4-FFF2-40B4-BE49-F238E27FC236}">
                  <a16:creationId xmlns:a16="http://schemas.microsoft.com/office/drawing/2014/main" id="{4C102BB8-DA68-5088-F65E-1C940FC3A868}"/>
                </a:ext>
              </a:extLst>
            </p:cNvPr>
            <p:cNvSpPr/>
            <p:nvPr/>
          </p:nvSpPr>
          <p:spPr>
            <a:xfrm>
              <a:off x="113311" y="113310"/>
              <a:ext cx="1065013" cy="906483"/>
            </a:xfrm>
            <a:prstGeom prst="roundRect">
              <a:avLst>
                <a:gd name="adj" fmla="val 10000"/>
              </a:avLst>
            </a:prstGeom>
            <a:solidFill>
              <a:srgbClr val="BFC8E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00;p7">
              <a:extLst>
                <a:ext uri="{FF2B5EF4-FFF2-40B4-BE49-F238E27FC236}">
                  <a16:creationId xmlns:a16="http://schemas.microsoft.com/office/drawing/2014/main" id="{1F1F8AFD-2348-7FE1-9673-9D9476145EFA}"/>
                </a:ext>
              </a:extLst>
            </p:cNvPr>
            <p:cNvSpPr/>
            <p:nvPr/>
          </p:nvSpPr>
          <p:spPr>
            <a:xfrm>
              <a:off x="0" y="1246414"/>
              <a:ext cx="9829800" cy="1133104"/>
            </a:xfrm>
            <a:prstGeom prst="roundRect">
              <a:avLst>
                <a:gd name="adj" fmla="val 10000"/>
              </a:avLst>
            </a:prstGeom>
            <a:solidFill>
              <a:srgbClr val="ED9DA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01;p7">
              <a:extLst>
                <a:ext uri="{FF2B5EF4-FFF2-40B4-BE49-F238E27FC236}">
                  <a16:creationId xmlns:a16="http://schemas.microsoft.com/office/drawing/2014/main" id="{E1B20FC9-0816-7753-CCC8-F4712025D5AB}"/>
                </a:ext>
              </a:extLst>
            </p:cNvPr>
            <p:cNvSpPr txBox="1"/>
            <p:nvPr/>
          </p:nvSpPr>
          <p:spPr>
            <a:xfrm>
              <a:off x="1178321" y="1246414"/>
              <a:ext cx="8651476" cy="1133104"/>
            </a:xfrm>
            <a:prstGeom prst="rect">
              <a:avLst/>
            </a:prstGeom>
            <a:noFill/>
            <a:ln>
              <a:noFill/>
            </a:ln>
          </p:spPr>
          <p:txBody>
            <a:bodyPr spcFirstLastPara="1" wrap="square" lIns="152400" tIns="152400" rIns="152400" bIns="152400" anchor="ctr" anchorCtr="0">
              <a:noAutofit/>
            </a:bodyPr>
            <a:lstStyle/>
            <a:p>
              <a:pPr marL="0" marR="0" lvl="0" indent="0" algn="just" rtl="0">
                <a:lnSpc>
                  <a:spcPct val="90000"/>
                </a:lnSpc>
                <a:spcBef>
                  <a:spcPts val="0"/>
                </a:spcBef>
                <a:spcAft>
                  <a:spcPts val="0"/>
                </a:spcAft>
                <a:buNone/>
              </a:pPr>
              <a:r>
                <a:rPr lang="es-ES" sz="2100" b="0" i="0" u="sng" strike="noStrike" cap="none">
                  <a:solidFill>
                    <a:schemeClr val="hlink"/>
                  </a:solidFill>
                  <a:latin typeface="Arial"/>
                  <a:ea typeface="Arial"/>
                  <a:cs typeface="Arial"/>
                  <a:sym typeface="Arial"/>
                  <a:hlinkClick r:id="rId4"/>
                </a:rPr>
                <a:t>Práctica de recuperación </a:t>
              </a:r>
              <a:r>
                <a:rPr lang="es-ES" sz="2100" b="0" i="0" u="none" strike="noStrike" cap="none">
                  <a:solidFill>
                    <a:schemeClr val="lt1"/>
                  </a:solidFill>
                  <a:latin typeface="Arial"/>
                  <a:ea typeface="Arial"/>
                  <a:cs typeface="Arial"/>
                  <a:sym typeface="Arial"/>
                </a:rPr>
                <a:t>- </a:t>
              </a:r>
              <a:r>
                <a:rPr lang="es-ES" sz="2100" b="0" i="0" u="none" strike="noStrike" cap="none">
                  <a:solidFill>
                    <a:srgbClr val="FFFFFF"/>
                  </a:solidFill>
                  <a:latin typeface="Arial"/>
                  <a:ea typeface="Arial"/>
                  <a:cs typeface="Arial"/>
                  <a:sym typeface="Arial"/>
                </a:rPr>
                <a:t>Recordar información sin materiales de apoyo le ayuda a aprender de forma más eficaz al cambiar la forma en que se almacena la información. Intenta recuperar la información de tu memoria en lugar de engañarte a ti mismo para que creas que sabes algo por tener la información delante (como releer apuntes). Puedes intentar hablar en voz alta, dibujar o escribir la información y luego compararla con los materiales de aprendizaje o contrastarla con tu profesor.  </a:t>
              </a:r>
              <a:endParaRPr lang="es-ES" sz="2100" b="0" i="0" u="none" strike="noStrike" cap="none">
                <a:solidFill>
                  <a:srgbClr val="000000"/>
                </a:solidFill>
                <a:latin typeface="Arial"/>
                <a:ea typeface="Arial"/>
                <a:cs typeface="Arial"/>
                <a:sym typeface="Arial"/>
              </a:endParaRPr>
            </a:p>
          </p:txBody>
        </p:sp>
        <p:sp>
          <p:nvSpPr>
            <p:cNvPr id="8" name="Google Shape;202;p7">
              <a:extLst>
                <a:ext uri="{FF2B5EF4-FFF2-40B4-BE49-F238E27FC236}">
                  <a16:creationId xmlns:a16="http://schemas.microsoft.com/office/drawing/2014/main" id="{CB209EFF-57B5-C54F-92BA-924A8542D719}"/>
                </a:ext>
              </a:extLst>
            </p:cNvPr>
            <p:cNvSpPr/>
            <p:nvPr/>
          </p:nvSpPr>
          <p:spPr>
            <a:xfrm>
              <a:off x="113310" y="1359724"/>
              <a:ext cx="1065013" cy="906483"/>
            </a:xfrm>
            <a:prstGeom prst="roundRect">
              <a:avLst>
                <a:gd name="adj" fmla="val 10000"/>
              </a:avLst>
            </a:prstGeom>
            <a:solidFill>
              <a:srgbClr val="BFC8E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03;p7">
              <a:extLst>
                <a:ext uri="{FF2B5EF4-FFF2-40B4-BE49-F238E27FC236}">
                  <a16:creationId xmlns:a16="http://schemas.microsoft.com/office/drawing/2014/main" id="{1350036E-79E8-BDDB-94D2-F724E19F7AC5}"/>
                </a:ext>
              </a:extLst>
            </p:cNvPr>
            <p:cNvSpPr/>
            <p:nvPr/>
          </p:nvSpPr>
          <p:spPr>
            <a:xfrm>
              <a:off x="0" y="2492828"/>
              <a:ext cx="9829800" cy="1133104"/>
            </a:xfrm>
            <a:prstGeom prst="roundRect">
              <a:avLst>
                <a:gd name="adj" fmla="val 10000"/>
              </a:avLst>
            </a:prstGeom>
            <a:solidFill>
              <a:srgbClr val="ED9DA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4;p7">
              <a:extLst>
                <a:ext uri="{FF2B5EF4-FFF2-40B4-BE49-F238E27FC236}">
                  <a16:creationId xmlns:a16="http://schemas.microsoft.com/office/drawing/2014/main" id="{C9FC9C3A-11FD-97F5-A791-DF3951D88488}"/>
                </a:ext>
              </a:extLst>
            </p:cNvPr>
            <p:cNvSpPr txBox="1"/>
            <p:nvPr/>
          </p:nvSpPr>
          <p:spPr>
            <a:xfrm>
              <a:off x="1178321" y="2492828"/>
              <a:ext cx="8651478" cy="1133104"/>
            </a:xfrm>
            <a:prstGeom prst="rect">
              <a:avLst/>
            </a:prstGeom>
            <a:noFill/>
            <a:ln>
              <a:noFill/>
            </a:ln>
          </p:spPr>
          <p:txBody>
            <a:bodyPr spcFirstLastPara="1" wrap="square" lIns="152400" tIns="152400" rIns="152400" bIns="152400" anchor="ctr" anchorCtr="0">
              <a:noAutofit/>
            </a:bodyPr>
            <a:lstStyle/>
            <a:p>
              <a:pPr marL="0" marR="0" lvl="0" indent="0" algn="l" rtl="0">
                <a:lnSpc>
                  <a:spcPct val="90000"/>
                </a:lnSpc>
                <a:spcBef>
                  <a:spcPts val="0"/>
                </a:spcBef>
                <a:spcAft>
                  <a:spcPts val="0"/>
                </a:spcAft>
                <a:buNone/>
              </a:pPr>
              <a:r>
                <a:rPr lang="es-ES" sz="2100" b="0" i="0" u="sng" strike="noStrike" cap="none">
                  <a:solidFill>
                    <a:schemeClr val="hlink"/>
                  </a:solidFill>
                  <a:latin typeface="Arial"/>
                  <a:ea typeface="Arial"/>
                  <a:cs typeface="Arial"/>
                  <a:sym typeface="Arial"/>
                  <a:hlinkClick r:id="rId5"/>
                </a:rPr>
                <a:t>Intercalar </a:t>
              </a:r>
              <a:r>
                <a:rPr lang="es-ES" sz="2100" b="0" i="0" u="none" strike="noStrike" cap="none">
                  <a:solidFill>
                    <a:schemeClr val="lt1"/>
                  </a:solidFill>
                  <a:latin typeface="Arial"/>
                  <a:ea typeface="Arial"/>
                  <a:cs typeface="Arial"/>
                  <a:sym typeface="Arial"/>
                </a:rPr>
                <a:t>- </a:t>
              </a:r>
              <a:r>
                <a:rPr lang="es-ES" sz="2100" b="0" i="0" u="none" strike="noStrike" cap="none">
                  <a:solidFill>
                    <a:srgbClr val="FFFFFF"/>
                  </a:solidFill>
                  <a:latin typeface="Arial"/>
                  <a:ea typeface="Arial"/>
                  <a:cs typeface="Arial"/>
                  <a:sym typeface="Arial"/>
                </a:rPr>
                <a:t>Para aprender una nueva habilidad de forma más eficaz y pensar con flexibilidad, puedes mezclarla con otras habilidades en lugar de practicar una sola repetidamente. </a:t>
              </a:r>
              <a:endParaRPr lang="es-ES" sz="2100" b="0" i="0" u="none" strike="noStrike" cap="none">
                <a:solidFill>
                  <a:srgbClr val="000000"/>
                </a:solidFill>
                <a:latin typeface="Arial"/>
                <a:ea typeface="Arial"/>
                <a:cs typeface="Arial"/>
                <a:sym typeface="Arial"/>
              </a:endParaRPr>
            </a:p>
          </p:txBody>
        </p:sp>
        <p:sp>
          <p:nvSpPr>
            <p:cNvPr id="11" name="Google Shape;205;p7">
              <a:extLst>
                <a:ext uri="{FF2B5EF4-FFF2-40B4-BE49-F238E27FC236}">
                  <a16:creationId xmlns:a16="http://schemas.microsoft.com/office/drawing/2014/main" id="{C79C934F-376F-9AC5-93CB-F250DFD80EB1}"/>
                </a:ext>
              </a:extLst>
            </p:cNvPr>
            <p:cNvSpPr/>
            <p:nvPr/>
          </p:nvSpPr>
          <p:spPr>
            <a:xfrm>
              <a:off x="113310" y="2606139"/>
              <a:ext cx="1065011" cy="906483"/>
            </a:xfrm>
            <a:prstGeom prst="roundRect">
              <a:avLst>
                <a:gd name="adj" fmla="val 10000"/>
              </a:avLst>
            </a:prstGeom>
            <a:solidFill>
              <a:srgbClr val="BFC8E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2" name="Grafický objekt 6" descr="Prezentácia s médiami obrys">
            <a:hlinkClick r:id="rId3"/>
            <a:extLst>
              <a:ext uri="{FF2B5EF4-FFF2-40B4-BE49-F238E27FC236}">
                <a16:creationId xmlns:a16="http://schemas.microsoft.com/office/drawing/2014/main" id="{F6BEF530-758B-AB63-13C7-9EA29EB93D32}"/>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57609" y="2743277"/>
            <a:ext cx="1276851" cy="1276851"/>
          </a:xfrm>
          <a:prstGeom prst="rect">
            <a:avLst/>
          </a:prstGeom>
        </p:spPr>
      </p:pic>
      <p:pic>
        <p:nvPicPr>
          <p:cNvPr id="13" name="Grafický objekt 8" descr="Prezentácia s médiami obrys">
            <a:hlinkClick r:id="rId4"/>
            <a:extLst>
              <a:ext uri="{FF2B5EF4-FFF2-40B4-BE49-F238E27FC236}">
                <a16:creationId xmlns:a16="http://schemas.microsoft.com/office/drawing/2014/main" id="{E3089006-F0ED-DFEB-0970-473330492F16}"/>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57609" y="4570081"/>
            <a:ext cx="1330009" cy="1330009"/>
          </a:xfrm>
          <a:prstGeom prst="rect">
            <a:avLst/>
          </a:prstGeom>
        </p:spPr>
      </p:pic>
      <p:pic>
        <p:nvPicPr>
          <p:cNvPr id="14" name="Grafický objekt 10" descr="Prezentácia s médiami obrys">
            <a:hlinkClick r:id="rId5"/>
            <a:extLst>
              <a:ext uri="{FF2B5EF4-FFF2-40B4-BE49-F238E27FC236}">
                <a16:creationId xmlns:a16="http://schemas.microsoft.com/office/drawing/2014/main" id="{158F6063-3BEF-D2F3-69A9-DAFDBCD8FC0D}"/>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26078" y="6361387"/>
            <a:ext cx="1361540" cy="1361540"/>
          </a:xfrm>
          <a:prstGeom prst="rect">
            <a:avLst/>
          </a:prstGeom>
        </p:spPr>
      </p:pic>
    </p:spTree>
    <p:extLst>
      <p:ext uri="{BB962C8B-B14F-4D97-AF65-F5344CB8AC3E}">
        <p14:creationId xmlns:p14="http://schemas.microsoft.com/office/powerpoint/2010/main" val="1614923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6"/>
          <p:cNvSpPr txBox="1"/>
          <p:nvPr/>
        </p:nvSpPr>
        <p:spPr>
          <a:xfrm>
            <a:off x="578069" y="926970"/>
            <a:ext cx="14128531"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D00B24"/>
                </a:solidFill>
                <a:latin typeface="Arial"/>
                <a:ea typeface="Arial"/>
                <a:cs typeface="Arial"/>
                <a:sym typeface="Arial"/>
              </a:rPr>
              <a:t>3</a:t>
            </a:r>
            <a:r>
              <a:rPr lang="en-US" sz="4400" b="1" dirty="0">
                <a:solidFill>
                  <a:srgbClr val="D00B24"/>
                </a:solidFill>
              </a:rPr>
              <a:t>.</a:t>
            </a:r>
            <a:r>
              <a:rPr lang="sk-SK" sz="4400" b="1">
                <a:solidFill>
                  <a:srgbClr val="D00B24"/>
                </a:solidFill>
              </a:rPr>
              <a:t>3</a:t>
            </a:r>
            <a:r>
              <a:rPr lang="en-US" sz="4400" b="1">
                <a:solidFill>
                  <a:srgbClr val="D00B24"/>
                </a:solidFill>
              </a:rPr>
              <a:t> </a:t>
            </a:r>
            <a:r>
              <a:rPr lang="en-US" sz="4400" b="1" i="0" u="none" strike="noStrike" cap="none">
                <a:solidFill>
                  <a:srgbClr val="D00B24"/>
                </a:solidFill>
                <a:latin typeface="Arial"/>
                <a:ea typeface="Arial"/>
                <a:cs typeface="Arial"/>
                <a:sym typeface="Arial"/>
              </a:rPr>
              <a:t>ESTRATEGIAS DE APRENDIZAJE</a:t>
            </a:r>
            <a:endParaRPr lang="en-US" sz="4400" b="1" dirty="0">
              <a:solidFill>
                <a:srgbClr val="D00B24"/>
              </a:solidFill>
            </a:endParaRPr>
          </a:p>
        </p:txBody>
      </p:sp>
      <p:grpSp>
        <p:nvGrpSpPr>
          <p:cNvPr id="2" name="Google Shape;196;p7">
            <a:extLst>
              <a:ext uri="{FF2B5EF4-FFF2-40B4-BE49-F238E27FC236}">
                <a16:creationId xmlns:a16="http://schemas.microsoft.com/office/drawing/2014/main" id="{9B9EB962-4C1B-D91E-9767-8FF70E813669}"/>
              </a:ext>
            </a:extLst>
          </p:cNvPr>
          <p:cNvGrpSpPr/>
          <p:nvPr/>
        </p:nvGrpSpPr>
        <p:grpSpPr>
          <a:xfrm>
            <a:off x="578069" y="2554015"/>
            <a:ext cx="17016248" cy="5297213"/>
            <a:chOff x="0" y="0"/>
            <a:chExt cx="9829800" cy="3625932"/>
          </a:xfrm>
        </p:grpSpPr>
        <p:sp>
          <p:nvSpPr>
            <p:cNvPr id="3" name="Google Shape;197;p7">
              <a:extLst>
                <a:ext uri="{FF2B5EF4-FFF2-40B4-BE49-F238E27FC236}">
                  <a16:creationId xmlns:a16="http://schemas.microsoft.com/office/drawing/2014/main" id="{FDC4538E-2752-56FF-CAC5-0095885BB19D}"/>
                </a:ext>
              </a:extLst>
            </p:cNvPr>
            <p:cNvSpPr/>
            <p:nvPr/>
          </p:nvSpPr>
          <p:spPr>
            <a:xfrm>
              <a:off x="0" y="0"/>
              <a:ext cx="9829800" cy="1133104"/>
            </a:xfrm>
            <a:prstGeom prst="roundRect">
              <a:avLst>
                <a:gd name="adj" fmla="val 10000"/>
              </a:avLst>
            </a:prstGeom>
            <a:solidFill>
              <a:srgbClr val="ED9DA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a:p>
          </p:txBody>
        </p:sp>
        <p:sp>
          <p:nvSpPr>
            <p:cNvPr id="4" name="Google Shape;198;p7">
              <a:extLst>
                <a:ext uri="{FF2B5EF4-FFF2-40B4-BE49-F238E27FC236}">
                  <a16:creationId xmlns:a16="http://schemas.microsoft.com/office/drawing/2014/main" id="{E64F552C-9501-4E53-8465-45369C57B9DF}"/>
                </a:ext>
              </a:extLst>
            </p:cNvPr>
            <p:cNvSpPr txBox="1"/>
            <p:nvPr/>
          </p:nvSpPr>
          <p:spPr>
            <a:xfrm>
              <a:off x="1178323" y="0"/>
              <a:ext cx="8651476" cy="1133104"/>
            </a:xfrm>
            <a:prstGeom prst="rect">
              <a:avLst/>
            </a:prstGeom>
            <a:noFill/>
            <a:ln>
              <a:noFill/>
            </a:ln>
          </p:spPr>
          <p:txBody>
            <a:bodyPr spcFirstLastPara="1" wrap="square" lIns="152400" tIns="152400" rIns="152400" bIns="152400" anchor="ctr" anchorCtr="0">
              <a:noAutofit/>
            </a:bodyPr>
            <a:lstStyle/>
            <a:p>
              <a:pPr marL="0" marR="0" lvl="0" indent="0" algn="just" rtl="0">
                <a:lnSpc>
                  <a:spcPct val="90000"/>
                </a:lnSpc>
                <a:spcBef>
                  <a:spcPts val="0"/>
                </a:spcBef>
                <a:spcAft>
                  <a:spcPts val="0"/>
                </a:spcAft>
                <a:buNone/>
              </a:pPr>
              <a:r>
                <a:rPr lang="es-ES" sz="2100" b="0" i="0" u="sng" strike="noStrike" cap="none">
                  <a:solidFill>
                    <a:schemeClr val="hlink"/>
                  </a:solidFill>
                  <a:latin typeface="Arial"/>
                  <a:ea typeface="Arial"/>
                  <a:cs typeface="Arial"/>
                  <a:sym typeface="Arial"/>
                  <a:hlinkClick r:id="rId3"/>
                </a:rPr>
                <a:t>Elaboración </a:t>
              </a:r>
              <a:r>
                <a:rPr lang="es-ES" sz="2100" b="0" i="0" u="none" strike="noStrike" cap="none">
                  <a:solidFill>
                    <a:schemeClr val="lt1"/>
                  </a:solidFill>
                  <a:latin typeface="Arial"/>
                  <a:ea typeface="Arial"/>
                  <a:cs typeface="Arial"/>
                  <a:sym typeface="Arial"/>
                </a:rPr>
                <a:t>- </a:t>
              </a:r>
              <a:r>
                <a:rPr lang="es-ES" sz="2100" b="0" i="0" u="none" strike="noStrike" cap="none">
                  <a:solidFill>
                    <a:srgbClr val="FFFFFF"/>
                  </a:solidFill>
                  <a:latin typeface="Arial"/>
                  <a:ea typeface="Arial"/>
                  <a:cs typeface="Arial"/>
                  <a:sym typeface="Arial"/>
                </a:rPr>
                <a:t>Esta técnica continúa la práctica de recuperación estableciendo conexiones dentro de la información mediante preguntas abiertas (qué, cómo, por qué) y buscando respuestas detalladas, es decir, en forma de breve debate en clase. </a:t>
              </a:r>
              <a:endParaRPr lang="es-ES" sz="2100" b="0" i="0" u="none" strike="noStrike" cap="none">
                <a:solidFill>
                  <a:srgbClr val="000000"/>
                </a:solidFill>
                <a:latin typeface="Arial"/>
                <a:ea typeface="Arial"/>
                <a:cs typeface="Arial"/>
                <a:sym typeface="Arial"/>
              </a:endParaRPr>
            </a:p>
          </p:txBody>
        </p:sp>
        <p:sp>
          <p:nvSpPr>
            <p:cNvPr id="5" name="Google Shape;199;p7">
              <a:extLst>
                <a:ext uri="{FF2B5EF4-FFF2-40B4-BE49-F238E27FC236}">
                  <a16:creationId xmlns:a16="http://schemas.microsoft.com/office/drawing/2014/main" id="{4C102BB8-DA68-5088-F65E-1C940FC3A868}"/>
                </a:ext>
              </a:extLst>
            </p:cNvPr>
            <p:cNvSpPr/>
            <p:nvPr/>
          </p:nvSpPr>
          <p:spPr>
            <a:xfrm>
              <a:off x="113311" y="113310"/>
              <a:ext cx="1065013" cy="906483"/>
            </a:xfrm>
            <a:prstGeom prst="roundRect">
              <a:avLst>
                <a:gd name="adj" fmla="val 10000"/>
              </a:avLst>
            </a:prstGeom>
            <a:solidFill>
              <a:srgbClr val="BFC8E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a:p>
          </p:txBody>
        </p:sp>
        <p:sp>
          <p:nvSpPr>
            <p:cNvPr id="6" name="Google Shape;200;p7">
              <a:extLst>
                <a:ext uri="{FF2B5EF4-FFF2-40B4-BE49-F238E27FC236}">
                  <a16:creationId xmlns:a16="http://schemas.microsoft.com/office/drawing/2014/main" id="{1F1F8AFD-2348-7FE1-9673-9D9476145EFA}"/>
                </a:ext>
              </a:extLst>
            </p:cNvPr>
            <p:cNvSpPr/>
            <p:nvPr/>
          </p:nvSpPr>
          <p:spPr>
            <a:xfrm>
              <a:off x="0" y="1246414"/>
              <a:ext cx="9829800" cy="1133104"/>
            </a:xfrm>
            <a:prstGeom prst="roundRect">
              <a:avLst>
                <a:gd name="adj" fmla="val 10000"/>
              </a:avLst>
            </a:prstGeom>
            <a:solidFill>
              <a:srgbClr val="ED9DA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a:p>
          </p:txBody>
        </p:sp>
        <p:sp>
          <p:nvSpPr>
            <p:cNvPr id="7" name="Google Shape;201;p7">
              <a:extLst>
                <a:ext uri="{FF2B5EF4-FFF2-40B4-BE49-F238E27FC236}">
                  <a16:creationId xmlns:a16="http://schemas.microsoft.com/office/drawing/2014/main" id="{E1B20FC9-0816-7753-CCC8-F4712025D5AB}"/>
                </a:ext>
              </a:extLst>
            </p:cNvPr>
            <p:cNvSpPr txBox="1"/>
            <p:nvPr/>
          </p:nvSpPr>
          <p:spPr>
            <a:xfrm>
              <a:off x="1178321" y="1246414"/>
              <a:ext cx="8651476" cy="1133104"/>
            </a:xfrm>
            <a:prstGeom prst="rect">
              <a:avLst/>
            </a:prstGeom>
            <a:noFill/>
            <a:ln>
              <a:noFill/>
            </a:ln>
          </p:spPr>
          <p:txBody>
            <a:bodyPr spcFirstLastPara="1" wrap="square" lIns="152400" tIns="152400" rIns="152400" bIns="152400" anchor="ctr" anchorCtr="0">
              <a:noAutofit/>
            </a:bodyPr>
            <a:lstStyle/>
            <a:p>
              <a:pPr marL="0" marR="0" lvl="0" indent="0" algn="just" rtl="0">
                <a:lnSpc>
                  <a:spcPct val="90000"/>
                </a:lnSpc>
                <a:spcBef>
                  <a:spcPts val="0"/>
                </a:spcBef>
                <a:spcAft>
                  <a:spcPts val="0"/>
                </a:spcAft>
                <a:buNone/>
              </a:pPr>
              <a:r>
                <a:rPr lang="es-ES" sz="2100" b="0" i="0" u="sng" strike="noStrike" cap="none">
                  <a:solidFill>
                    <a:schemeClr val="hlink"/>
                  </a:solidFill>
                  <a:latin typeface="Arial"/>
                  <a:ea typeface="Arial"/>
                  <a:cs typeface="Arial"/>
                  <a:sym typeface="Arial"/>
                  <a:hlinkClick r:id="rId4"/>
                </a:rPr>
                <a:t>Ejemplos concretos </a:t>
              </a:r>
              <a:r>
                <a:rPr lang="es-ES" sz="2100" b="0" i="0" u="none" strike="noStrike" cap="none">
                  <a:solidFill>
                    <a:schemeClr val="lt1"/>
                  </a:solidFill>
                  <a:latin typeface="Arial"/>
                  <a:ea typeface="Arial"/>
                  <a:cs typeface="Arial"/>
                  <a:sym typeface="Arial"/>
                </a:rPr>
                <a:t>- </a:t>
              </a:r>
              <a:r>
                <a:rPr lang="es-ES" sz="2100" b="0" i="0" u="none" strike="noStrike" cap="none">
                  <a:solidFill>
                    <a:srgbClr val="FFFFFF"/>
                  </a:solidFill>
                  <a:latin typeface="Arial"/>
                  <a:ea typeface="Arial"/>
                  <a:cs typeface="Arial"/>
                  <a:sym typeface="Arial"/>
                </a:rPr>
                <a:t>Imagina ejemplos concretos mientras aprendes conceptos abstractos. Intenta que se te ocurran las ideas y luego verifícalas en tu libro de texto o con un profesor. </a:t>
              </a:r>
              <a:endParaRPr lang="es-ES" sz="2100" b="0" i="0" u="none" strike="noStrike" cap="none">
                <a:solidFill>
                  <a:srgbClr val="000000"/>
                </a:solidFill>
                <a:latin typeface="Arial"/>
                <a:ea typeface="Arial"/>
                <a:cs typeface="Arial"/>
                <a:sym typeface="Arial"/>
              </a:endParaRPr>
            </a:p>
          </p:txBody>
        </p:sp>
        <p:sp>
          <p:nvSpPr>
            <p:cNvPr id="8" name="Google Shape;202;p7">
              <a:extLst>
                <a:ext uri="{FF2B5EF4-FFF2-40B4-BE49-F238E27FC236}">
                  <a16:creationId xmlns:a16="http://schemas.microsoft.com/office/drawing/2014/main" id="{CB209EFF-57B5-C54F-92BA-924A8542D719}"/>
                </a:ext>
              </a:extLst>
            </p:cNvPr>
            <p:cNvSpPr/>
            <p:nvPr/>
          </p:nvSpPr>
          <p:spPr>
            <a:xfrm>
              <a:off x="113310" y="1359724"/>
              <a:ext cx="1065013" cy="906483"/>
            </a:xfrm>
            <a:prstGeom prst="roundRect">
              <a:avLst>
                <a:gd name="adj" fmla="val 10000"/>
              </a:avLst>
            </a:prstGeom>
            <a:solidFill>
              <a:srgbClr val="BFC8E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a:p>
          </p:txBody>
        </p:sp>
        <p:sp>
          <p:nvSpPr>
            <p:cNvPr id="9" name="Google Shape;203;p7">
              <a:extLst>
                <a:ext uri="{FF2B5EF4-FFF2-40B4-BE49-F238E27FC236}">
                  <a16:creationId xmlns:a16="http://schemas.microsoft.com/office/drawing/2014/main" id="{1350036E-79E8-BDDB-94D2-F724E19F7AC5}"/>
                </a:ext>
              </a:extLst>
            </p:cNvPr>
            <p:cNvSpPr/>
            <p:nvPr/>
          </p:nvSpPr>
          <p:spPr>
            <a:xfrm>
              <a:off x="0" y="2492828"/>
              <a:ext cx="9829800" cy="1133104"/>
            </a:xfrm>
            <a:prstGeom prst="roundRect">
              <a:avLst>
                <a:gd name="adj" fmla="val 10000"/>
              </a:avLst>
            </a:prstGeom>
            <a:solidFill>
              <a:srgbClr val="ED9DA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a:p>
          </p:txBody>
        </p:sp>
        <p:sp>
          <p:nvSpPr>
            <p:cNvPr id="10" name="Google Shape;204;p7">
              <a:extLst>
                <a:ext uri="{FF2B5EF4-FFF2-40B4-BE49-F238E27FC236}">
                  <a16:creationId xmlns:a16="http://schemas.microsoft.com/office/drawing/2014/main" id="{C9FC9C3A-11FD-97F5-A791-DF3951D88488}"/>
                </a:ext>
              </a:extLst>
            </p:cNvPr>
            <p:cNvSpPr txBox="1"/>
            <p:nvPr/>
          </p:nvSpPr>
          <p:spPr>
            <a:xfrm>
              <a:off x="1178321" y="2492828"/>
              <a:ext cx="8651478" cy="1133104"/>
            </a:xfrm>
            <a:prstGeom prst="rect">
              <a:avLst/>
            </a:prstGeom>
            <a:noFill/>
            <a:ln>
              <a:noFill/>
            </a:ln>
          </p:spPr>
          <p:txBody>
            <a:bodyPr spcFirstLastPara="1" wrap="square" lIns="152400" tIns="152400" rIns="152400" bIns="152400" anchor="ctr" anchorCtr="0">
              <a:noAutofit/>
            </a:bodyPr>
            <a:lstStyle/>
            <a:p>
              <a:pPr marL="0" marR="0" lvl="0" indent="0" algn="l" rtl="0">
                <a:lnSpc>
                  <a:spcPct val="90000"/>
                </a:lnSpc>
                <a:spcBef>
                  <a:spcPts val="0"/>
                </a:spcBef>
                <a:spcAft>
                  <a:spcPts val="0"/>
                </a:spcAft>
                <a:buNone/>
              </a:pPr>
              <a:r>
                <a:rPr lang="es-ES" sz="2100" b="0" i="0" u="sng" strike="noStrike" cap="none">
                  <a:solidFill>
                    <a:schemeClr val="hlink"/>
                  </a:solidFill>
                  <a:latin typeface="Arial"/>
                  <a:ea typeface="Arial"/>
                  <a:cs typeface="Arial"/>
                  <a:sym typeface="Arial"/>
                  <a:hlinkClick r:id="rId5"/>
                </a:rPr>
                <a:t>Doble codificación </a:t>
              </a:r>
              <a:r>
                <a:rPr lang="es-ES" sz="2100" b="0" i="0" u="none" strike="noStrike" cap="none">
                  <a:solidFill>
                    <a:schemeClr val="lt1"/>
                  </a:solidFill>
                  <a:latin typeface="Arial"/>
                  <a:ea typeface="Arial"/>
                  <a:cs typeface="Arial"/>
                  <a:sym typeface="Arial"/>
                </a:rPr>
                <a:t>- </a:t>
              </a:r>
              <a:r>
                <a:rPr lang="es-ES" sz="2100" b="0" i="0" u="none" strike="noStrike" cap="none">
                  <a:solidFill>
                    <a:srgbClr val="FFFFFF"/>
                  </a:solidFill>
                  <a:latin typeface="Arial"/>
                  <a:ea typeface="Arial"/>
                  <a:cs typeface="Arial"/>
                  <a:sym typeface="Arial"/>
                </a:rPr>
                <a:t>Cuando estudies, presta atención no sólo al texto sino también a los elementos visuales (gráficos, imágenes, diagramas) e intenta explicarlos con tus propias palabras. </a:t>
              </a:r>
              <a:endParaRPr lang="es-ES" sz="2100" b="0" i="0" u="none" strike="noStrike" cap="none">
                <a:solidFill>
                  <a:srgbClr val="000000"/>
                </a:solidFill>
                <a:latin typeface="Arial"/>
                <a:ea typeface="Arial"/>
                <a:cs typeface="Arial"/>
                <a:sym typeface="Arial"/>
              </a:endParaRPr>
            </a:p>
          </p:txBody>
        </p:sp>
        <p:sp>
          <p:nvSpPr>
            <p:cNvPr id="11" name="Google Shape;205;p7">
              <a:extLst>
                <a:ext uri="{FF2B5EF4-FFF2-40B4-BE49-F238E27FC236}">
                  <a16:creationId xmlns:a16="http://schemas.microsoft.com/office/drawing/2014/main" id="{C79C934F-376F-9AC5-93CB-F250DFD80EB1}"/>
                </a:ext>
              </a:extLst>
            </p:cNvPr>
            <p:cNvSpPr/>
            <p:nvPr/>
          </p:nvSpPr>
          <p:spPr>
            <a:xfrm>
              <a:off x="113310" y="2606139"/>
              <a:ext cx="1065011" cy="906483"/>
            </a:xfrm>
            <a:prstGeom prst="roundRect">
              <a:avLst>
                <a:gd name="adj" fmla="val 10000"/>
              </a:avLst>
            </a:prstGeom>
            <a:solidFill>
              <a:srgbClr val="BFC8E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a:p>
          </p:txBody>
        </p:sp>
      </p:grpSp>
      <p:pic>
        <p:nvPicPr>
          <p:cNvPr id="15" name="Grafický objekt 9" descr="Prezentácia s médiami obrys">
            <a:hlinkClick r:id="rId3"/>
            <a:extLst>
              <a:ext uri="{FF2B5EF4-FFF2-40B4-BE49-F238E27FC236}">
                <a16:creationId xmlns:a16="http://schemas.microsoft.com/office/drawing/2014/main" id="{58324873-733A-C6AD-4C43-F4CB2057BF25}"/>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26078" y="2645079"/>
            <a:ext cx="1361540" cy="1361540"/>
          </a:xfrm>
          <a:prstGeom prst="rect">
            <a:avLst/>
          </a:prstGeom>
        </p:spPr>
      </p:pic>
      <p:pic>
        <p:nvPicPr>
          <p:cNvPr id="17" name="Grafický objekt 11" descr="Prezentácia s médiami obrys">
            <a:hlinkClick r:id="rId4"/>
            <a:extLst>
              <a:ext uri="{FF2B5EF4-FFF2-40B4-BE49-F238E27FC236}">
                <a16:creationId xmlns:a16="http://schemas.microsoft.com/office/drawing/2014/main" id="{9D08B178-35CB-B106-CE69-26565B36839C}"/>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44696" y="4481348"/>
            <a:ext cx="1324303" cy="1324303"/>
          </a:xfrm>
          <a:prstGeom prst="rect">
            <a:avLst/>
          </a:prstGeom>
        </p:spPr>
      </p:pic>
      <p:pic>
        <p:nvPicPr>
          <p:cNvPr id="19" name="Grafický objekt 12" descr="Prezentácia s médiami obrys">
            <a:hlinkClick r:id="rId5"/>
            <a:extLst>
              <a:ext uri="{FF2B5EF4-FFF2-40B4-BE49-F238E27FC236}">
                <a16:creationId xmlns:a16="http://schemas.microsoft.com/office/drawing/2014/main" id="{E3E4E4AD-F981-8756-B9D0-269FC5FF8259}"/>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87936" y="6377153"/>
            <a:ext cx="1299682" cy="1299682"/>
          </a:xfrm>
          <a:prstGeom prst="rect">
            <a:avLst/>
          </a:prstGeom>
        </p:spPr>
      </p:pic>
    </p:spTree>
    <p:extLst>
      <p:ext uri="{BB962C8B-B14F-4D97-AF65-F5344CB8AC3E}">
        <p14:creationId xmlns:p14="http://schemas.microsoft.com/office/powerpoint/2010/main" val="1789312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46A6084-C468-D431-250B-142C9CA95C0E}"/>
              </a:ext>
            </a:extLst>
          </p:cNvPr>
          <p:cNvSpPr txBox="1"/>
          <p:nvPr/>
        </p:nvSpPr>
        <p:spPr>
          <a:xfrm>
            <a:off x="1524000" y="1427012"/>
            <a:ext cx="8351520" cy="769441"/>
          </a:xfrm>
          <a:prstGeom prst="rect">
            <a:avLst/>
          </a:prstGeom>
          <a:noFill/>
        </p:spPr>
        <p:txBody>
          <a:bodyPr wrap="square" rtlCol="0">
            <a:spAutoFit/>
          </a:bodyPr>
          <a:lstStyle/>
          <a:p>
            <a:r>
              <a:rPr lang="en-GB" sz="4400" b="1">
                <a:solidFill>
                  <a:srgbClr val="D00B24"/>
                </a:solidFill>
                <a:latin typeface="Arial" panose="020B0604020202020204" pitchFamily="34" charset="0"/>
                <a:ea typeface="Microsoft Sans Serif" panose="020B0604020202020204" pitchFamily="34" charset="0"/>
                <a:cs typeface="Arial" panose="020B0604020202020204" pitchFamily="34" charset="0"/>
              </a:rPr>
              <a:t>Resultados de aprendizaje</a:t>
            </a:r>
            <a:endParaRPr lang="en-GB" sz="4400" b="1" dirty="0">
              <a:solidFill>
                <a:srgbClr val="D00B24"/>
              </a:solidFill>
              <a:latin typeface="Arial" panose="020B0604020202020204" pitchFamily="34" charset="0"/>
              <a:ea typeface="Microsoft Sans Serif"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1B8DA598-B577-6419-1D03-BDBE87773CC7}"/>
              </a:ext>
            </a:extLst>
          </p:cNvPr>
          <p:cNvSpPr txBox="1"/>
          <p:nvPr/>
        </p:nvSpPr>
        <p:spPr>
          <a:xfrm>
            <a:off x="1524000" y="2850738"/>
            <a:ext cx="10040186" cy="523220"/>
          </a:xfrm>
          <a:prstGeom prst="rect">
            <a:avLst/>
          </a:prstGeom>
          <a:noFill/>
        </p:spPr>
        <p:txBody>
          <a:bodyPr wrap="square" rtlCol="0">
            <a:spAutoFit/>
          </a:bodyPr>
          <a:lstStyle/>
          <a:p>
            <a:pPr algn="just"/>
            <a:r>
              <a:rPr lang="en-GB" sz="2800">
                <a:effectLst/>
                <a:latin typeface="Microsoft Sans Serif" panose="020B0604020202020204" pitchFamily="34" charset="0"/>
                <a:ea typeface="Microsoft Sans Serif" panose="020B0604020202020204" pitchFamily="34" charset="0"/>
                <a:cs typeface="Microsoft Sans Serif" panose="020B0604020202020204" pitchFamily="34" charset="0"/>
              </a:rPr>
              <a:t>Al final de este módulo serás capaz de:</a:t>
            </a:r>
            <a:endParaRPr lang="en-GB" sz="2800" dirty="0">
              <a:effectLst/>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17" name="object 3">
            <a:extLst>
              <a:ext uri="{FF2B5EF4-FFF2-40B4-BE49-F238E27FC236}">
                <a16:creationId xmlns:a16="http://schemas.microsoft.com/office/drawing/2014/main" id="{78F5DD53-3339-DA05-DD2B-275A1E9E53F2}"/>
              </a:ext>
            </a:extLst>
          </p:cNvPr>
          <p:cNvPicPr/>
          <p:nvPr/>
        </p:nvPicPr>
        <p:blipFill>
          <a:blip r:embed="rId2" cstate="email">
            <a:extLst>
              <a:ext uri="{28A0092B-C50C-407E-A947-70E740481C1C}">
                <a14:useLocalDpi xmlns:a14="http://schemas.microsoft.com/office/drawing/2010/main"/>
              </a:ext>
            </a:extLst>
          </a:blip>
          <a:stretch>
            <a:fillRect/>
          </a:stretch>
        </p:blipFill>
        <p:spPr>
          <a:xfrm rot="16200000">
            <a:off x="1649002" y="3855260"/>
            <a:ext cx="467367" cy="450740"/>
          </a:xfrm>
          <a:prstGeom prst="rect">
            <a:avLst/>
          </a:prstGeom>
        </p:spPr>
      </p:pic>
      <p:pic>
        <p:nvPicPr>
          <p:cNvPr id="18" name="object 3">
            <a:extLst>
              <a:ext uri="{FF2B5EF4-FFF2-40B4-BE49-F238E27FC236}">
                <a16:creationId xmlns:a16="http://schemas.microsoft.com/office/drawing/2014/main" id="{EDBCDD24-A0D4-9362-AD28-26972E156F65}"/>
              </a:ext>
            </a:extLst>
          </p:cNvPr>
          <p:cNvPicPr/>
          <p:nvPr/>
        </p:nvPicPr>
        <p:blipFill>
          <a:blip r:embed="rId2" cstate="email">
            <a:extLst>
              <a:ext uri="{28A0092B-C50C-407E-A947-70E740481C1C}">
                <a14:useLocalDpi xmlns:a14="http://schemas.microsoft.com/office/drawing/2010/main"/>
              </a:ext>
            </a:extLst>
          </a:blip>
          <a:stretch>
            <a:fillRect/>
          </a:stretch>
        </p:blipFill>
        <p:spPr>
          <a:xfrm rot="16200000">
            <a:off x="1649001" y="5272210"/>
            <a:ext cx="467367" cy="450740"/>
          </a:xfrm>
          <a:prstGeom prst="rect">
            <a:avLst/>
          </a:prstGeom>
        </p:spPr>
      </p:pic>
      <p:pic>
        <p:nvPicPr>
          <p:cNvPr id="19" name="object 3">
            <a:extLst>
              <a:ext uri="{FF2B5EF4-FFF2-40B4-BE49-F238E27FC236}">
                <a16:creationId xmlns:a16="http://schemas.microsoft.com/office/drawing/2014/main" id="{4981FB94-4288-165A-02E4-B49A5019D4E2}"/>
              </a:ext>
            </a:extLst>
          </p:cNvPr>
          <p:cNvPicPr/>
          <p:nvPr/>
        </p:nvPicPr>
        <p:blipFill>
          <a:blip r:embed="rId2" cstate="email">
            <a:extLst>
              <a:ext uri="{28A0092B-C50C-407E-A947-70E740481C1C}">
                <a14:useLocalDpi xmlns:a14="http://schemas.microsoft.com/office/drawing/2010/main"/>
              </a:ext>
            </a:extLst>
          </a:blip>
          <a:stretch>
            <a:fillRect/>
          </a:stretch>
        </p:blipFill>
        <p:spPr>
          <a:xfrm rot="16200000">
            <a:off x="1649002" y="6677758"/>
            <a:ext cx="467367" cy="450740"/>
          </a:xfrm>
          <a:prstGeom prst="rect">
            <a:avLst/>
          </a:prstGeom>
        </p:spPr>
      </p:pic>
      <p:sp>
        <p:nvSpPr>
          <p:cNvPr id="15" name="TextBox 8">
            <a:extLst>
              <a:ext uri="{FF2B5EF4-FFF2-40B4-BE49-F238E27FC236}">
                <a16:creationId xmlns:a16="http://schemas.microsoft.com/office/drawing/2014/main" id="{3D570F38-086E-C51C-A665-738B4E9547AB}"/>
              </a:ext>
            </a:extLst>
          </p:cNvPr>
          <p:cNvSpPr txBox="1"/>
          <p:nvPr/>
        </p:nvSpPr>
        <p:spPr>
          <a:xfrm>
            <a:off x="2514596" y="3635185"/>
            <a:ext cx="7661370" cy="954107"/>
          </a:xfrm>
          <a:prstGeom prst="rect">
            <a:avLst/>
          </a:prstGeom>
          <a:noFill/>
        </p:spPr>
        <p:txBody>
          <a:bodyPr wrap="square" lIns="108000" rIns="108000" rtlCol="0">
            <a:spAutoFit/>
          </a:bodyPr>
          <a:lstStyle/>
          <a:p>
            <a:pPr marL="0" marR="0" lvl="0" indent="0" algn="l" rtl="0">
              <a:lnSpc>
                <a:spcPct val="100000"/>
              </a:lnSpc>
              <a:spcBef>
                <a:spcPts val="0"/>
              </a:spcBef>
              <a:spcAft>
                <a:spcPts val="0"/>
              </a:spcAft>
              <a:buNone/>
            </a:pPr>
            <a:r>
              <a:rPr lang="es-ES" sz="2800" b="1" i="0" u="none" strike="noStrike" cap="none">
                <a:solidFill>
                  <a:srgbClr val="ED9DAB"/>
                </a:solidFill>
                <a:latin typeface="Helvetica Neue"/>
                <a:ea typeface="Helvetica Neue"/>
                <a:cs typeface="Helvetica Neue"/>
                <a:sym typeface="Helvetica Neue"/>
              </a:rPr>
              <a:t>familiarizarte con el lenguaje y los términos presentados en este módulo </a:t>
            </a:r>
            <a:endParaRPr lang="es-ES" sz="2800" b="0" i="0" u="none" strike="noStrike" cap="none">
              <a:solidFill>
                <a:srgbClr val="000000"/>
              </a:solidFill>
              <a:latin typeface="Arial"/>
              <a:ea typeface="Arial"/>
              <a:cs typeface="Arial"/>
              <a:sym typeface="Arial"/>
            </a:endParaRPr>
          </a:p>
        </p:txBody>
      </p:sp>
      <p:sp>
        <p:nvSpPr>
          <p:cNvPr id="21" name="TextBox 8">
            <a:extLst>
              <a:ext uri="{FF2B5EF4-FFF2-40B4-BE49-F238E27FC236}">
                <a16:creationId xmlns:a16="http://schemas.microsoft.com/office/drawing/2014/main" id="{62A975C8-2BAC-D0CD-1610-747ED7881A3F}"/>
              </a:ext>
            </a:extLst>
          </p:cNvPr>
          <p:cNvSpPr txBox="1"/>
          <p:nvPr/>
        </p:nvSpPr>
        <p:spPr>
          <a:xfrm>
            <a:off x="2514595" y="4904420"/>
            <a:ext cx="7661370" cy="954107"/>
          </a:xfrm>
          <a:prstGeom prst="rect">
            <a:avLst/>
          </a:prstGeom>
          <a:noFill/>
        </p:spPr>
        <p:txBody>
          <a:bodyPr wrap="square" lIns="108000" rIns="108000" rtlCol="0">
            <a:spAutoFit/>
          </a:bodyPr>
          <a:lstStyle/>
          <a:p>
            <a:pPr marL="0" marR="0" lvl="0" indent="0" algn="l" rtl="0">
              <a:lnSpc>
                <a:spcPct val="100000"/>
              </a:lnSpc>
              <a:spcBef>
                <a:spcPts val="0"/>
              </a:spcBef>
              <a:spcAft>
                <a:spcPts val="0"/>
              </a:spcAft>
              <a:buNone/>
            </a:pPr>
            <a:r>
              <a:rPr lang="es-ES" sz="2800" b="1" i="0" u="none" strike="noStrike" cap="none">
                <a:solidFill>
                  <a:srgbClr val="ED9DAB"/>
                </a:solidFill>
                <a:latin typeface="Helvetica Neue"/>
                <a:ea typeface="Helvetica Neue"/>
                <a:cs typeface="Helvetica Neue"/>
                <a:sym typeface="Helvetica Neue"/>
              </a:rPr>
              <a:t>desarrollar tus habilidades interpersonales y practicarlas en el lugar de trabajo</a:t>
            </a:r>
            <a:endParaRPr lang="es-ES" sz="2800" b="0" i="0" u="none" strike="noStrike" cap="none">
              <a:solidFill>
                <a:srgbClr val="000000"/>
              </a:solidFill>
              <a:latin typeface="Arial"/>
              <a:ea typeface="Arial"/>
              <a:cs typeface="Arial"/>
              <a:sym typeface="Arial"/>
            </a:endParaRPr>
          </a:p>
        </p:txBody>
      </p:sp>
      <p:sp>
        <p:nvSpPr>
          <p:cNvPr id="24" name="TextBox 8">
            <a:extLst>
              <a:ext uri="{FF2B5EF4-FFF2-40B4-BE49-F238E27FC236}">
                <a16:creationId xmlns:a16="http://schemas.microsoft.com/office/drawing/2014/main" id="{9B3847C7-3520-B9B4-FFFF-8D632822C662}"/>
              </a:ext>
            </a:extLst>
          </p:cNvPr>
          <p:cNvSpPr txBox="1"/>
          <p:nvPr/>
        </p:nvSpPr>
        <p:spPr>
          <a:xfrm>
            <a:off x="2514595" y="6444314"/>
            <a:ext cx="7360925" cy="1384995"/>
          </a:xfrm>
          <a:prstGeom prst="rect">
            <a:avLst/>
          </a:prstGeom>
          <a:noFill/>
        </p:spPr>
        <p:txBody>
          <a:bodyPr wrap="square" lIns="108000" rIns="108000" rtlCol="0">
            <a:spAutoFit/>
          </a:bodyPr>
          <a:lstStyle/>
          <a:p>
            <a:pPr marL="0" marR="0" lvl="0" indent="0" algn="l" rtl="0">
              <a:lnSpc>
                <a:spcPct val="100000"/>
              </a:lnSpc>
              <a:spcBef>
                <a:spcPts val="0"/>
              </a:spcBef>
              <a:spcAft>
                <a:spcPts val="0"/>
              </a:spcAft>
              <a:buNone/>
            </a:pPr>
            <a:r>
              <a:rPr lang="es-ES" sz="2800" b="1" i="0" u="none" strike="noStrike" cap="none">
                <a:solidFill>
                  <a:srgbClr val="ED9DAB"/>
                </a:solidFill>
                <a:latin typeface="Helvetica Neue"/>
                <a:ea typeface="Helvetica Neue"/>
                <a:cs typeface="Helvetica Neue"/>
                <a:sym typeface="Helvetica Neue"/>
              </a:rPr>
              <a:t>comprender las oportunidades y los retos que ofrecen las competencias interpersonales</a:t>
            </a:r>
            <a:endParaRPr lang="es-ES" sz="2800" b="0" i="0" u="none" strike="noStrike" cap="none">
              <a:solidFill>
                <a:srgbClr val="000000"/>
              </a:solidFill>
              <a:latin typeface="Arial"/>
              <a:ea typeface="Arial"/>
              <a:cs typeface="Arial"/>
              <a:sym typeface="Arial"/>
            </a:endParaRPr>
          </a:p>
        </p:txBody>
      </p:sp>
      <p:pic>
        <p:nvPicPr>
          <p:cNvPr id="25" name="Imagen 24">
            <a:extLst>
              <a:ext uri="{FF2B5EF4-FFF2-40B4-BE49-F238E27FC236}">
                <a16:creationId xmlns:a16="http://schemas.microsoft.com/office/drawing/2014/main" id="{934635EB-43B2-30AD-11EE-8C9261B2CA8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27449" y="3845265"/>
            <a:ext cx="6597239" cy="3503307"/>
          </a:xfrm>
          <a:prstGeom prst="rect">
            <a:avLst/>
          </a:prstGeom>
        </p:spPr>
      </p:pic>
    </p:spTree>
    <p:extLst>
      <p:ext uri="{BB962C8B-B14F-4D97-AF65-F5344CB8AC3E}">
        <p14:creationId xmlns:p14="http://schemas.microsoft.com/office/powerpoint/2010/main" val="21524508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6"/>
          <p:cNvSpPr txBox="1"/>
          <p:nvPr/>
        </p:nvSpPr>
        <p:spPr>
          <a:xfrm>
            <a:off x="578069" y="1176348"/>
            <a:ext cx="14128531"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D00B24"/>
                </a:solidFill>
                <a:latin typeface="Arial"/>
                <a:ea typeface="Arial"/>
                <a:cs typeface="Arial"/>
                <a:sym typeface="Arial"/>
              </a:rPr>
              <a:t>3</a:t>
            </a:r>
            <a:r>
              <a:rPr lang="en-US" sz="4400" b="1" dirty="0">
                <a:solidFill>
                  <a:srgbClr val="D00B24"/>
                </a:solidFill>
              </a:rPr>
              <a:t>.</a:t>
            </a:r>
            <a:r>
              <a:rPr lang="sk-SK" sz="4400" b="1">
                <a:solidFill>
                  <a:srgbClr val="D00B24"/>
                </a:solidFill>
              </a:rPr>
              <a:t>3</a:t>
            </a:r>
            <a:r>
              <a:rPr lang="en-US" sz="4400" b="1">
                <a:solidFill>
                  <a:srgbClr val="D00B24"/>
                </a:solidFill>
              </a:rPr>
              <a:t> </a:t>
            </a:r>
            <a:r>
              <a:rPr lang="en-US" sz="4400" b="1" i="0" u="none" strike="noStrike" cap="none">
                <a:solidFill>
                  <a:srgbClr val="D00B24"/>
                </a:solidFill>
                <a:latin typeface="Arial"/>
                <a:ea typeface="Arial"/>
                <a:cs typeface="Arial"/>
                <a:sym typeface="Arial"/>
              </a:rPr>
              <a:t>ESTRATEGIAS DE APRENDIZAJE</a:t>
            </a:r>
            <a:endParaRPr sz="4400" b="1" dirty="0">
              <a:solidFill>
                <a:srgbClr val="D00B24"/>
              </a:solidFill>
            </a:endParaRPr>
          </a:p>
        </p:txBody>
      </p:sp>
      <p:sp>
        <p:nvSpPr>
          <p:cNvPr id="6" name="Pravouholník 5">
            <a:extLst>
              <a:ext uri="{FF2B5EF4-FFF2-40B4-BE49-F238E27FC236}">
                <a16:creationId xmlns:a16="http://schemas.microsoft.com/office/drawing/2014/main" id="{E45269BF-AB4B-8830-1EBE-4FFEA1C5602E}"/>
              </a:ext>
            </a:extLst>
          </p:cNvPr>
          <p:cNvSpPr/>
          <p:nvPr/>
        </p:nvSpPr>
        <p:spPr>
          <a:xfrm>
            <a:off x="1253000" y="5868453"/>
            <a:ext cx="15553041" cy="229808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lvl="0" algn="ctr">
              <a:lnSpc>
                <a:spcPct val="107000"/>
              </a:lnSpc>
            </a:pPr>
            <a:r>
              <a:rPr lang="en-US" sz="2400" b="1">
                <a:solidFill>
                  <a:srgbClr val="000000"/>
                </a:solidFill>
                <a:ea typeface="Arial"/>
                <a:cs typeface="Arial"/>
              </a:rPr>
              <a:t>Consejos para tomar notas</a:t>
            </a:r>
            <a:endParaRPr lang="en-US" sz="2400">
              <a:solidFill>
                <a:srgbClr val="000000"/>
              </a:solidFill>
              <a:ea typeface="Arial"/>
              <a:cs typeface="Arial"/>
            </a:endParaRPr>
          </a:p>
          <a:p>
            <a:pPr marL="2044800" lvl="0" indent="-477720" algn="just">
              <a:lnSpc>
                <a:spcPct val="107000"/>
              </a:lnSpc>
              <a:spcBef>
                <a:spcPts val="799"/>
              </a:spcBef>
              <a:buSzPts val="2000"/>
              <a:buFont typeface="Arial"/>
              <a:buAutoNum type="arabicPeriod"/>
            </a:pPr>
            <a:r>
              <a:rPr lang="es-ES" sz="2000">
                <a:solidFill>
                  <a:srgbClr val="000000"/>
                </a:solidFill>
                <a:ea typeface="Arial"/>
                <a:cs typeface="Arial"/>
              </a:rPr>
              <a:t>Utilizar un organizador gráfico para escribir las ideas principales o desglosar un concepto.</a:t>
            </a:r>
          </a:p>
          <a:p>
            <a:pPr marL="2044800" lvl="0" indent="-477720" algn="just">
              <a:lnSpc>
                <a:spcPct val="107000"/>
              </a:lnSpc>
              <a:spcBef>
                <a:spcPts val="799"/>
              </a:spcBef>
              <a:buSzPts val="2000"/>
              <a:buFont typeface="Arial"/>
              <a:buAutoNum type="arabicPeriod"/>
            </a:pPr>
            <a:r>
              <a:rPr lang="es-ES" sz="2000">
                <a:solidFill>
                  <a:srgbClr val="000000"/>
                </a:solidFill>
                <a:ea typeface="Arial"/>
                <a:cs typeface="Arial"/>
              </a:rPr>
              <a:t>Esboza o dibuja la información y crea un cuaderno interactivo con notas escritas incluidas</a:t>
            </a:r>
          </a:p>
          <a:p>
            <a:pPr marL="2044800" lvl="0" indent="-477720" algn="just">
              <a:lnSpc>
                <a:spcPct val="107000"/>
              </a:lnSpc>
              <a:spcBef>
                <a:spcPts val="799"/>
              </a:spcBef>
              <a:buSzPts val="2000"/>
              <a:buFont typeface="Arial"/>
              <a:buAutoNum type="arabicPeriod"/>
            </a:pPr>
            <a:r>
              <a:rPr lang="es-ES" sz="2000">
                <a:solidFill>
                  <a:srgbClr val="000000"/>
                </a:solidFill>
                <a:ea typeface="Arial"/>
                <a:cs typeface="Arial"/>
              </a:rPr>
              <a:t>Proporcionan una escritura a mano alzada que le obliga a esforzarse más en traducir la información que si la teclea en un ordenador.</a:t>
            </a:r>
          </a:p>
          <a:p>
            <a:pPr marL="2044700" lvl="0" indent="-477838" algn="just">
              <a:lnSpc>
                <a:spcPct val="107000"/>
              </a:lnSpc>
              <a:spcAft>
                <a:spcPts val="800"/>
              </a:spcAft>
              <a:buFont typeface="+mj-lt"/>
              <a:buAutoNum type="arabicPeriod"/>
            </a:pPr>
            <a:endParaRPr lang="en-US" sz="2000" dirty="0">
              <a:solidFill>
                <a:srgbClr val="000000"/>
              </a:solidFill>
              <a:uFill>
                <a:solidFill>
                  <a:srgbClr val="000000"/>
                </a:solidFill>
              </a:uFill>
              <a:ea typeface="Calibri" panose="020F0502020204030204" pitchFamily="34" charset="0"/>
            </a:endParaRPr>
          </a:p>
        </p:txBody>
      </p:sp>
      <p:pic>
        <p:nvPicPr>
          <p:cNvPr id="7" name="Grafický objekt 5" descr="Čierna tabuľa obrys">
            <a:extLst>
              <a:ext uri="{FF2B5EF4-FFF2-40B4-BE49-F238E27FC236}">
                <a16:creationId xmlns:a16="http://schemas.microsoft.com/office/drawing/2014/main" id="{1223A2F0-0EDD-569A-AADE-F52410335FC6}"/>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611818" y="6683637"/>
            <a:ext cx="780581" cy="780581"/>
          </a:xfrm>
          <a:prstGeom prst="rect">
            <a:avLst/>
          </a:prstGeom>
        </p:spPr>
      </p:pic>
      <p:pic>
        <p:nvPicPr>
          <p:cNvPr id="8" name="Grafický objekt 4" descr="Čarbanica obrys">
            <a:extLst>
              <a:ext uri="{FF2B5EF4-FFF2-40B4-BE49-F238E27FC236}">
                <a16:creationId xmlns:a16="http://schemas.microsoft.com/office/drawing/2014/main" id="{1765B42B-A80E-31FD-8AF2-E1DDCAEE7E4C}"/>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611819" y="7381093"/>
            <a:ext cx="780580" cy="780580"/>
          </a:xfrm>
          <a:prstGeom prst="rect">
            <a:avLst/>
          </a:prstGeom>
        </p:spPr>
      </p:pic>
      <p:pic>
        <p:nvPicPr>
          <p:cNvPr id="9" name="Grafický objekt 3" descr="Denný kalendár obrys">
            <a:extLst>
              <a:ext uri="{FF2B5EF4-FFF2-40B4-BE49-F238E27FC236}">
                <a16:creationId xmlns:a16="http://schemas.microsoft.com/office/drawing/2014/main" id="{4922377E-CBD6-1F10-160E-6FFDBFCE2671}"/>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611818" y="5908645"/>
            <a:ext cx="780581" cy="780581"/>
          </a:xfrm>
          <a:prstGeom prst="rect">
            <a:avLst/>
          </a:prstGeom>
        </p:spPr>
      </p:pic>
      <p:sp>
        <p:nvSpPr>
          <p:cNvPr id="10" name="Google Shape;178;p6">
            <a:extLst>
              <a:ext uri="{FF2B5EF4-FFF2-40B4-BE49-F238E27FC236}">
                <a16:creationId xmlns:a16="http://schemas.microsoft.com/office/drawing/2014/main" id="{C3DBBB37-EA8E-BF4E-E4B1-CA49D93B8B54}"/>
              </a:ext>
            </a:extLst>
          </p:cNvPr>
          <p:cNvSpPr txBox="1"/>
          <p:nvPr/>
        </p:nvSpPr>
        <p:spPr>
          <a:xfrm>
            <a:off x="1253000" y="2809960"/>
            <a:ext cx="15553041"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ES" sz="2400" b="1" i="0" u="none" strike="noStrike" cap="none">
                <a:solidFill>
                  <a:srgbClr val="000000"/>
                </a:solidFill>
                <a:latin typeface="Arial"/>
                <a:ea typeface="Arial"/>
                <a:cs typeface="Arial"/>
                <a:sym typeface="Arial"/>
              </a:rPr>
              <a:t>Más información y </a:t>
            </a:r>
            <a:r>
              <a:rPr lang="es-ES" sz="2400" b="1" i="0" u="sng" strike="noStrike" cap="none">
                <a:solidFill>
                  <a:schemeClr val="hlink"/>
                </a:solidFill>
                <a:latin typeface="Arial"/>
                <a:ea typeface="Arial"/>
                <a:cs typeface="Arial"/>
                <a:sym typeface="Arial"/>
                <a:hlinkClick r:id="rId9"/>
              </a:rPr>
              <a:t>vídeo de 6 minutos </a:t>
            </a:r>
            <a:r>
              <a:rPr lang="es-ES" sz="2400" b="1" i="0" u="none" strike="noStrike" cap="none">
                <a:solidFill>
                  <a:srgbClr val="000000"/>
                </a:solidFill>
                <a:latin typeface="Arial"/>
                <a:ea typeface="Arial"/>
                <a:cs typeface="Arial"/>
                <a:sym typeface="Arial"/>
              </a:rPr>
              <a:t>sobre las 2 reglas de Elon Musk para aprender más rápido.</a:t>
            </a:r>
            <a:endParaRPr lang="es-ES" sz="2400" b="0" i="0" u="none" strike="noStrike" cap="none">
              <a:solidFill>
                <a:srgbClr val="000000"/>
              </a:solidFill>
              <a:latin typeface="Arial"/>
              <a:ea typeface="Arial"/>
              <a:cs typeface="Arial"/>
              <a:sym typeface="Arial"/>
            </a:endParaRPr>
          </a:p>
          <a:p>
            <a:pPr marL="0" marR="0" lvl="0" indent="0" algn="l" rtl="0">
              <a:spcBef>
                <a:spcPts val="0"/>
              </a:spcBef>
              <a:spcAft>
                <a:spcPts val="0"/>
              </a:spcAft>
              <a:buNone/>
            </a:pPr>
            <a:endParaRPr lang="en-US" sz="2400" b="1" dirty="0">
              <a:solidFill>
                <a:schemeClr val="tx1"/>
              </a:solidFill>
            </a:endParaRPr>
          </a:p>
        </p:txBody>
      </p:sp>
      <p:pic>
        <p:nvPicPr>
          <p:cNvPr id="15" name="Grafický objekt 14" descr="Strom s koreňmi obrys">
            <a:extLst>
              <a:ext uri="{FF2B5EF4-FFF2-40B4-BE49-F238E27FC236}">
                <a16:creationId xmlns:a16="http://schemas.microsoft.com/office/drawing/2014/main" id="{4927B6C2-597F-D1AD-9023-22F11D8AA9B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884020" y="3286993"/>
            <a:ext cx="2145500" cy="2145500"/>
          </a:xfrm>
          <a:prstGeom prst="rect">
            <a:avLst/>
          </a:prstGeom>
        </p:spPr>
      </p:pic>
      <p:pic>
        <p:nvPicPr>
          <p:cNvPr id="13" name="Grafický objekt 12" descr="Prezentácia s médiami obrys">
            <a:hlinkClick r:id="rId9"/>
            <a:extLst>
              <a:ext uri="{FF2B5EF4-FFF2-40B4-BE49-F238E27FC236}">
                <a16:creationId xmlns:a16="http://schemas.microsoft.com/office/drawing/2014/main" id="{4FE6BB9B-3989-4B5F-B608-77B3115B8496}"/>
              </a:ext>
            </a:extLst>
          </p:cNvPr>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7642334" y="3599854"/>
            <a:ext cx="665604" cy="665604"/>
          </a:xfrm>
          <a:prstGeom prst="rect">
            <a:avLst/>
          </a:prstGeom>
        </p:spPr>
      </p:pic>
    </p:spTree>
    <p:extLst>
      <p:ext uri="{BB962C8B-B14F-4D97-AF65-F5344CB8AC3E}">
        <p14:creationId xmlns:p14="http://schemas.microsoft.com/office/powerpoint/2010/main" val="284623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1BDECF62-8BAB-B05E-3644-FC89D6ED29C8}"/>
              </a:ext>
            </a:extLst>
          </p:cNvPr>
          <p:cNvSpPr txBox="1"/>
          <p:nvPr/>
        </p:nvSpPr>
        <p:spPr>
          <a:xfrm>
            <a:off x="1795157" y="1514179"/>
            <a:ext cx="3581400" cy="769441"/>
          </a:xfrm>
          <a:prstGeom prst="rect">
            <a:avLst/>
          </a:prstGeom>
          <a:noFill/>
        </p:spPr>
        <p:txBody>
          <a:bodyPr wrap="square" rtlCol="0">
            <a:spAutoFit/>
          </a:bodyPr>
          <a:lstStyle/>
          <a:p>
            <a:r>
              <a:rPr lang="en-US" sz="4400" b="1" i="0" u="none" strike="noStrike" cap="none">
                <a:solidFill>
                  <a:srgbClr val="D00B24"/>
                </a:solidFill>
                <a:latin typeface="Arial"/>
                <a:ea typeface="Arial"/>
                <a:cs typeface="Arial"/>
                <a:sym typeface="Arial"/>
              </a:rPr>
              <a:t>Resumen</a:t>
            </a:r>
            <a:endParaRPr lang="en-GB" sz="4400" b="1" dirty="0">
              <a:solidFill>
                <a:srgbClr val="D00B24"/>
              </a:solidFill>
              <a:latin typeface="Arial" panose="020B0604020202020204" pitchFamily="34" charset="0"/>
              <a:ea typeface="Microsoft Sans Serif" panose="020B0604020202020204" pitchFamily="34" charset="0"/>
              <a:cs typeface="Arial" panose="020B0604020202020204" pitchFamily="34" charset="0"/>
            </a:endParaRPr>
          </a:p>
        </p:txBody>
      </p:sp>
      <p:sp>
        <p:nvSpPr>
          <p:cNvPr id="6" name="TextBox 10">
            <a:extLst>
              <a:ext uri="{FF2B5EF4-FFF2-40B4-BE49-F238E27FC236}">
                <a16:creationId xmlns:a16="http://schemas.microsoft.com/office/drawing/2014/main" id="{C44890EF-DA84-BE67-0BC5-AF5C4D5D110B}"/>
              </a:ext>
            </a:extLst>
          </p:cNvPr>
          <p:cNvSpPr txBox="1"/>
          <p:nvPr/>
        </p:nvSpPr>
        <p:spPr>
          <a:xfrm>
            <a:off x="2343446" y="2836794"/>
            <a:ext cx="5886154" cy="1569660"/>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0" marR="0" lvl="0" indent="0" algn="just" rtl="0" latinLnBrk="0">
              <a:lnSpc>
                <a:spcPct val="100000"/>
              </a:lnSpc>
              <a:spcBef>
                <a:spcPts val="0"/>
              </a:spcBef>
              <a:spcAft>
                <a:spcPts val="0"/>
              </a:spcAft>
              <a:buNone/>
            </a:pPr>
            <a:r>
              <a:rPr lang="es-ES" sz="2400" b="0" i="0" u="none" strike="noStrike" cap="none">
                <a:solidFill>
                  <a:srgbClr val="000000"/>
                </a:solidFill>
                <a:latin typeface="Helvetica Neue"/>
                <a:ea typeface="Helvetica Neue"/>
                <a:cs typeface="Helvetica Neue"/>
                <a:sym typeface="Helvetica Neue"/>
              </a:rPr>
              <a:t>La adaptabilidad es una habilidad que puedes utilizar para responder más eficazmente a los constantes cambios del mundo que te rodea. </a:t>
            </a:r>
            <a:endParaRPr lang="es-ES" sz="2400" b="0" i="0" u="none" strike="noStrike" cap="none">
              <a:solidFill>
                <a:srgbClr val="000000"/>
              </a:solidFill>
              <a:latin typeface="Arial"/>
              <a:ea typeface="Arial"/>
              <a:cs typeface="Arial"/>
              <a:sym typeface="Arial"/>
            </a:endParaRPr>
          </a:p>
        </p:txBody>
      </p:sp>
      <p:sp>
        <p:nvSpPr>
          <p:cNvPr id="8" name="TextBox 10">
            <a:extLst>
              <a:ext uri="{FF2B5EF4-FFF2-40B4-BE49-F238E27FC236}">
                <a16:creationId xmlns:a16="http://schemas.microsoft.com/office/drawing/2014/main" id="{62C93DBA-28A4-F3AF-5EA5-4DA2FFFFE828}"/>
              </a:ext>
            </a:extLst>
          </p:cNvPr>
          <p:cNvSpPr txBox="1"/>
          <p:nvPr/>
        </p:nvSpPr>
        <p:spPr>
          <a:xfrm>
            <a:off x="2243006" y="5044120"/>
            <a:ext cx="6166661" cy="3046988"/>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0" marR="0" lvl="0" indent="0" algn="just" rtl="0" latinLnBrk="0">
              <a:lnSpc>
                <a:spcPct val="100000"/>
              </a:lnSpc>
              <a:spcBef>
                <a:spcPts val="0"/>
              </a:spcBef>
              <a:spcAft>
                <a:spcPts val="0"/>
              </a:spcAft>
              <a:buNone/>
            </a:pPr>
            <a:r>
              <a:rPr lang="es-ES" sz="2400" b="0" i="0" u="none" strike="noStrike" cap="none">
                <a:solidFill>
                  <a:srgbClr val="000000"/>
                </a:solidFill>
                <a:latin typeface="Helvetica Neue"/>
                <a:ea typeface="Helvetica Neue"/>
                <a:cs typeface="Helvetica Neue"/>
                <a:sym typeface="Helvetica Neue"/>
              </a:rPr>
              <a:t>El pensamiento lógico ayuda a analizar problemas, aportar ideas y encontrar respuestas. Los empresarios quieren empleados capaces de dar con las soluciones adecuadas que sean financieramente razonables, probables y procesables."</a:t>
            </a:r>
            <a:endParaRPr lang="es-ES" sz="2400" b="0" i="0" u="none" strike="noStrike" cap="none">
              <a:solidFill>
                <a:srgbClr val="000000"/>
              </a:solidFill>
              <a:latin typeface="Arial"/>
              <a:ea typeface="Arial"/>
              <a:cs typeface="Arial"/>
              <a:sym typeface="Arial"/>
            </a:endParaRPr>
          </a:p>
          <a:p>
            <a:endParaRPr lang="ko-KR" altLang="en-US" sz="2400" dirty="0">
              <a:latin typeface="Microsoft Sans Serif" panose="020B0604020202020204" pitchFamily="34" charset="0"/>
              <a:cs typeface="Microsoft Sans Serif" panose="020B0604020202020204" pitchFamily="34" charset="0"/>
            </a:endParaRPr>
          </a:p>
        </p:txBody>
      </p:sp>
      <p:sp>
        <p:nvSpPr>
          <p:cNvPr id="10" name="TextBox 10">
            <a:extLst>
              <a:ext uri="{FF2B5EF4-FFF2-40B4-BE49-F238E27FC236}">
                <a16:creationId xmlns:a16="http://schemas.microsoft.com/office/drawing/2014/main" id="{77F59114-30B8-E49B-2899-892E633F9F8B}"/>
              </a:ext>
            </a:extLst>
          </p:cNvPr>
          <p:cNvSpPr txBox="1"/>
          <p:nvPr/>
        </p:nvSpPr>
        <p:spPr>
          <a:xfrm>
            <a:off x="10398642" y="2742715"/>
            <a:ext cx="6310789" cy="3046988"/>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0" marR="0" lvl="0" indent="0" algn="just" rtl="0" latinLnBrk="0">
              <a:lnSpc>
                <a:spcPct val="100000"/>
              </a:lnSpc>
              <a:spcBef>
                <a:spcPts val="0"/>
              </a:spcBef>
              <a:spcAft>
                <a:spcPts val="0"/>
              </a:spcAft>
              <a:buNone/>
            </a:pPr>
            <a:r>
              <a:rPr lang="es-ES" sz="2400" b="0" i="0" u="none" strike="noStrike" cap="none">
                <a:solidFill>
                  <a:srgbClr val="000000"/>
                </a:solidFill>
                <a:latin typeface="Helvetica Neue"/>
                <a:ea typeface="Helvetica Neue"/>
                <a:cs typeface="Helvetica Neue"/>
                <a:sym typeface="Helvetica Neue"/>
              </a:rPr>
              <a:t>El aprendizaje continuo se refiere a la búsqueda continua y automotivada de desarrollo profesional, cognitivo/salud, emocional y otros aspectos personales más allá del ámbito necesario para relacionarse con mucha más gente, incluido uno mismo. </a:t>
            </a:r>
            <a:endParaRPr lang="es-ES" sz="2400" b="0" i="0" u="none" strike="noStrike" cap="none">
              <a:solidFill>
                <a:srgbClr val="000000"/>
              </a:solidFill>
              <a:latin typeface="Arial"/>
              <a:ea typeface="Arial"/>
              <a:cs typeface="Arial"/>
              <a:sym typeface="Arial"/>
            </a:endParaRPr>
          </a:p>
          <a:p>
            <a:endParaRPr lang="en-US" altLang="ko-KR"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endParaRPr lang="ko-KR" altLang="en-US" sz="2400" dirty="0">
              <a:latin typeface="Microsoft Sans Serif" panose="020B0604020202020204" pitchFamily="34" charset="0"/>
              <a:cs typeface="Microsoft Sans Serif" panose="020B0604020202020204" pitchFamily="34" charset="0"/>
            </a:endParaRPr>
          </a:p>
        </p:txBody>
      </p:sp>
      <p:sp>
        <p:nvSpPr>
          <p:cNvPr id="12" name="TextBox 10">
            <a:extLst>
              <a:ext uri="{FF2B5EF4-FFF2-40B4-BE49-F238E27FC236}">
                <a16:creationId xmlns:a16="http://schemas.microsoft.com/office/drawing/2014/main" id="{91E46EA0-C269-4118-F17B-F0654F9049E0}"/>
              </a:ext>
            </a:extLst>
          </p:cNvPr>
          <p:cNvSpPr txBox="1"/>
          <p:nvPr/>
        </p:nvSpPr>
        <p:spPr>
          <a:xfrm>
            <a:off x="10398642" y="5563580"/>
            <a:ext cx="6310788" cy="1569660"/>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0" marR="0" lvl="0" indent="0" algn="just" rtl="0" latinLnBrk="0">
              <a:lnSpc>
                <a:spcPct val="100000"/>
              </a:lnSpc>
              <a:spcBef>
                <a:spcPts val="0"/>
              </a:spcBef>
              <a:spcAft>
                <a:spcPts val="0"/>
              </a:spcAft>
              <a:buNone/>
            </a:pPr>
            <a:r>
              <a:rPr lang="es-ES" sz="2400" b="0" i="0" u="none" strike="noStrike" cap="none">
                <a:solidFill>
                  <a:srgbClr val="000000"/>
                </a:solidFill>
                <a:latin typeface="Helvetica Neue"/>
                <a:ea typeface="Helvetica Neue"/>
                <a:cs typeface="Helvetica Neue"/>
                <a:sym typeface="Helvetica Neue"/>
              </a:rPr>
              <a:t>Las competencias interpersonales son competencias exclusivamente humanas y las competencias humanas del futuro no pueden ser sustituidas por robots o Al. </a:t>
            </a:r>
            <a:endParaRPr lang="es-ES" sz="2400" b="0" i="0" u="none" strike="noStrike" cap="none">
              <a:solidFill>
                <a:srgbClr val="000000"/>
              </a:solidFill>
              <a:latin typeface="Arial"/>
              <a:ea typeface="Arial"/>
              <a:cs typeface="Arial"/>
              <a:sym typeface="Arial"/>
            </a:endParaRPr>
          </a:p>
        </p:txBody>
      </p:sp>
      <p:pic>
        <p:nvPicPr>
          <p:cNvPr id="13" name="object 3">
            <a:extLst>
              <a:ext uri="{FF2B5EF4-FFF2-40B4-BE49-F238E27FC236}">
                <a16:creationId xmlns:a16="http://schemas.microsoft.com/office/drawing/2014/main" id="{13AD61C7-B798-3F09-9DFF-84DB63410A88}"/>
              </a:ext>
            </a:extLst>
          </p:cNvPr>
          <p:cNvPicPr/>
          <p:nvPr/>
        </p:nvPicPr>
        <p:blipFill>
          <a:blip r:embed="rId2" cstate="email">
            <a:extLst>
              <a:ext uri="{28A0092B-C50C-407E-A947-70E740481C1C}">
                <a14:useLocalDpi xmlns:a14="http://schemas.microsoft.com/office/drawing/2010/main"/>
              </a:ext>
            </a:extLst>
          </a:blip>
          <a:stretch>
            <a:fillRect/>
          </a:stretch>
        </p:blipFill>
        <p:spPr>
          <a:xfrm rot="16200000">
            <a:off x="1749446" y="2976729"/>
            <a:ext cx="467367" cy="450740"/>
          </a:xfrm>
          <a:prstGeom prst="rect">
            <a:avLst/>
          </a:prstGeom>
        </p:spPr>
      </p:pic>
      <p:pic>
        <p:nvPicPr>
          <p:cNvPr id="14" name="object 3">
            <a:extLst>
              <a:ext uri="{FF2B5EF4-FFF2-40B4-BE49-F238E27FC236}">
                <a16:creationId xmlns:a16="http://schemas.microsoft.com/office/drawing/2014/main" id="{2C8B75EE-B60C-8A35-5151-E370C9F7A6FF}"/>
              </a:ext>
            </a:extLst>
          </p:cNvPr>
          <p:cNvPicPr/>
          <p:nvPr/>
        </p:nvPicPr>
        <p:blipFill>
          <a:blip r:embed="rId2" cstate="email">
            <a:extLst>
              <a:ext uri="{28A0092B-C50C-407E-A947-70E740481C1C}">
                <a14:useLocalDpi xmlns:a14="http://schemas.microsoft.com/office/drawing/2010/main"/>
              </a:ext>
            </a:extLst>
          </a:blip>
          <a:stretch>
            <a:fillRect/>
          </a:stretch>
        </p:blipFill>
        <p:spPr>
          <a:xfrm rot="16200000">
            <a:off x="1749446" y="5637323"/>
            <a:ext cx="467367" cy="450740"/>
          </a:xfrm>
          <a:prstGeom prst="rect">
            <a:avLst/>
          </a:prstGeom>
        </p:spPr>
      </p:pic>
      <p:pic>
        <p:nvPicPr>
          <p:cNvPr id="15" name="object 3">
            <a:extLst>
              <a:ext uri="{FF2B5EF4-FFF2-40B4-BE49-F238E27FC236}">
                <a16:creationId xmlns:a16="http://schemas.microsoft.com/office/drawing/2014/main" id="{7423FFA9-F0EA-909D-2701-146919A5C055}"/>
              </a:ext>
            </a:extLst>
          </p:cNvPr>
          <p:cNvPicPr/>
          <p:nvPr/>
        </p:nvPicPr>
        <p:blipFill>
          <a:blip r:embed="rId2" cstate="email">
            <a:extLst>
              <a:ext uri="{28A0092B-C50C-407E-A947-70E740481C1C}">
                <a14:useLocalDpi xmlns:a14="http://schemas.microsoft.com/office/drawing/2010/main"/>
              </a:ext>
            </a:extLst>
          </a:blip>
          <a:stretch>
            <a:fillRect/>
          </a:stretch>
        </p:blipFill>
        <p:spPr>
          <a:xfrm rot="16200000">
            <a:off x="9791877" y="2994802"/>
            <a:ext cx="467367" cy="450740"/>
          </a:xfrm>
          <a:prstGeom prst="rect">
            <a:avLst/>
          </a:prstGeom>
        </p:spPr>
      </p:pic>
      <p:pic>
        <p:nvPicPr>
          <p:cNvPr id="16" name="object 3">
            <a:extLst>
              <a:ext uri="{FF2B5EF4-FFF2-40B4-BE49-F238E27FC236}">
                <a16:creationId xmlns:a16="http://schemas.microsoft.com/office/drawing/2014/main" id="{2B49B9A6-1975-84F7-FCF8-0168267BCAD5}"/>
              </a:ext>
            </a:extLst>
          </p:cNvPr>
          <p:cNvPicPr/>
          <p:nvPr/>
        </p:nvPicPr>
        <p:blipFill>
          <a:blip r:embed="rId2" cstate="email">
            <a:extLst>
              <a:ext uri="{28A0092B-C50C-407E-A947-70E740481C1C}">
                <a14:useLocalDpi xmlns:a14="http://schemas.microsoft.com/office/drawing/2010/main"/>
              </a:ext>
            </a:extLst>
          </a:blip>
          <a:stretch>
            <a:fillRect/>
          </a:stretch>
        </p:blipFill>
        <p:spPr>
          <a:xfrm rot="16200000">
            <a:off x="9821538" y="5756559"/>
            <a:ext cx="467367" cy="450740"/>
          </a:xfrm>
          <a:prstGeom prst="rect">
            <a:avLst/>
          </a:prstGeom>
        </p:spPr>
      </p:pic>
    </p:spTree>
    <p:extLst>
      <p:ext uri="{BB962C8B-B14F-4D97-AF65-F5344CB8AC3E}">
        <p14:creationId xmlns:p14="http://schemas.microsoft.com/office/powerpoint/2010/main" val="19986763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0"/>
          <p:cNvSpPr txBox="1"/>
          <p:nvPr/>
        </p:nvSpPr>
        <p:spPr>
          <a:xfrm>
            <a:off x="6438900" y="5676900"/>
            <a:ext cx="5829300" cy="132343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D00B24"/>
              </a:buClr>
              <a:buSzPts val="8000"/>
              <a:buFont typeface="Arial"/>
              <a:buNone/>
            </a:pPr>
            <a:r>
              <a:rPr lang="en-US" sz="8000" b="1">
                <a:solidFill>
                  <a:srgbClr val="D00B24"/>
                </a:solidFill>
                <a:latin typeface="Arial"/>
                <a:ea typeface="Arial"/>
                <a:cs typeface="Arial"/>
                <a:sym typeface="Arial"/>
              </a:rPr>
              <a:t>¡Gracias!</a:t>
            </a:r>
            <a:endParaRPr sz="8000" b="1" i="0" u="none" strike="noStrike" cap="none">
              <a:solidFill>
                <a:srgbClr val="D00B24"/>
              </a:solidFill>
              <a:latin typeface="Arial"/>
              <a:ea typeface="Arial"/>
              <a:cs typeface="Arial"/>
              <a:sym typeface="Arial"/>
            </a:endParaRPr>
          </a:p>
        </p:txBody>
      </p:sp>
      <p:sp>
        <p:nvSpPr>
          <p:cNvPr id="243" name="Google Shape;243;p10"/>
          <p:cNvSpPr txBox="1"/>
          <p:nvPr/>
        </p:nvSpPr>
        <p:spPr>
          <a:xfrm>
            <a:off x="8195705" y="5143500"/>
            <a:ext cx="2353790" cy="386003"/>
          </a:xfrm>
          <a:prstGeom prst="rect">
            <a:avLst/>
          </a:prstGeom>
          <a:noFill/>
          <a:ln>
            <a:noFill/>
          </a:ln>
        </p:spPr>
        <p:txBody>
          <a:bodyPr spcFirstLastPara="1" wrap="square" lIns="0" tIns="16500" rIns="0" bIns="0" anchor="t" anchorCtr="0">
            <a:spAutoFit/>
          </a:bodyPr>
          <a:lstStyle/>
          <a:p>
            <a:pPr marL="12700" marR="0" lvl="0" indent="0" algn="l" rtl="0">
              <a:lnSpc>
                <a:spcPct val="100000"/>
              </a:lnSpc>
              <a:spcBef>
                <a:spcPts val="0"/>
              </a:spcBef>
              <a:spcAft>
                <a:spcPts val="0"/>
              </a:spcAft>
              <a:buNone/>
            </a:pPr>
            <a:r>
              <a:rPr lang="en-US" sz="2400" u="sng">
                <a:solidFill>
                  <a:srgbClr val="7F7F7F"/>
                </a:solidFill>
                <a:latin typeface="Tahoma"/>
                <a:ea typeface="Tahoma"/>
                <a:cs typeface="Tahoma"/>
                <a:sym typeface="Tahoma"/>
                <a:hlinkClick r:id="rId3">
                  <a:extLst>
                    <a:ext uri="{A12FA001-AC4F-418D-AE19-62706E023703}">
                      <ahyp:hlinkClr xmlns:ahyp="http://schemas.microsoft.com/office/drawing/2018/hyperlinkcolor" val="tx"/>
                    </a:ext>
                  </a:extLst>
                </a:hlinkClick>
              </a:rPr>
              <a:t>just-training</a:t>
            </a:r>
            <a:r>
              <a:rPr lang="en-US" sz="2400" u="sng">
                <a:solidFill>
                  <a:srgbClr val="0000FF"/>
                </a:solidFill>
                <a:latin typeface="Tahoma"/>
                <a:ea typeface="Tahoma"/>
                <a:cs typeface="Tahoma"/>
                <a:sym typeface="Tahoma"/>
                <a:hlinkClick r:id="rId3">
                  <a:extLst>
                    <a:ext uri="{A12FA001-AC4F-418D-AE19-62706E023703}">
                      <ahyp:hlinkClr xmlns:ahyp="http://schemas.microsoft.com/office/drawing/2018/hyperlinkcolor" val="tx"/>
                    </a:ext>
                  </a:extLst>
                </a:hlinkClick>
              </a:rPr>
              <a:t>.</a:t>
            </a:r>
            <a:r>
              <a:rPr lang="en-US" sz="2400" u="sng">
                <a:solidFill>
                  <a:srgbClr val="7F7F7F"/>
                </a:solidFill>
                <a:latin typeface="Tahoma"/>
                <a:ea typeface="Tahoma"/>
                <a:cs typeface="Tahoma"/>
                <a:sym typeface="Tahoma"/>
                <a:hlinkClick r:id="rId3">
                  <a:extLst>
                    <a:ext uri="{A12FA001-AC4F-418D-AE19-62706E023703}">
                      <ahyp:hlinkClr xmlns:ahyp="http://schemas.microsoft.com/office/drawing/2018/hyperlinkcolor" val="tx"/>
                    </a:ext>
                  </a:extLst>
                </a:hlinkClick>
              </a:rPr>
              <a:t>eu</a:t>
            </a:r>
            <a:endParaRPr sz="2400">
              <a:solidFill>
                <a:srgbClr val="7F7F7F"/>
              </a:solidFill>
              <a:latin typeface="Tahoma"/>
              <a:ea typeface="Tahoma"/>
              <a:cs typeface="Tahoma"/>
              <a:sym typeface="Tahom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3"/>
          <p:cNvSpPr txBox="1"/>
          <p:nvPr/>
        </p:nvSpPr>
        <p:spPr>
          <a:xfrm>
            <a:off x="1524000" y="1564839"/>
            <a:ext cx="274320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D00B24"/>
                </a:solidFill>
                <a:latin typeface="Arial"/>
                <a:ea typeface="Arial"/>
                <a:cs typeface="Arial"/>
                <a:sym typeface="Arial"/>
              </a:rPr>
              <a:t>Índice</a:t>
            </a:r>
            <a:endParaRPr sz="4400" b="1" dirty="0">
              <a:solidFill>
                <a:srgbClr val="D00B24"/>
              </a:solidFill>
              <a:latin typeface="Arial"/>
              <a:ea typeface="Arial"/>
              <a:cs typeface="Arial"/>
              <a:sym typeface="Arial"/>
            </a:endParaRPr>
          </a:p>
        </p:txBody>
      </p:sp>
      <p:sp>
        <p:nvSpPr>
          <p:cNvPr id="143" name="Google Shape;143;p3"/>
          <p:cNvSpPr txBox="1"/>
          <p:nvPr/>
        </p:nvSpPr>
        <p:spPr>
          <a:xfrm>
            <a:off x="2362201" y="2731949"/>
            <a:ext cx="8206562" cy="1261844"/>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2800" b="1">
                <a:solidFill>
                  <a:schemeClr val="dk1"/>
                </a:solidFill>
                <a:latin typeface="Helvetica Neue"/>
                <a:ea typeface="Helvetica Neue"/>
                <a:cs typeface="Helvetica Neue"/>
                <a:sym typeface="Helvetica Neue"/>
              </a:rPr>
              <a:t>Habilidades de adaptabilidad</a:t>
            </a:r>
            <a:endParaRPr lang="en-US" sz="2800" b="1" dirty="0">
              <a:solidFill>
                <a:schemeClr val="dk1"/>
              </a:solidFill>
              <a:latin typeface="Helvetica Neue"/>
              <a:ea typeface="Helvetica Neue"/>
              <a:cs typeface="Helvetica Neue"/>
              <a:sym typeface="Helvetica Neue"/>
            </a:endParaRPr>
          </a:p>
          <a:p>
            <a:pPr marL="342900" marR="0" lvl="0" indent="-342900" algn="l" rtl="0">
              <a:spcBef>
                <a:spcPts val="0"/>
              </a:spcBef>
              <a:spcAft>
                <a:spcPts val="0"/>
              </a:spcAft>
              <a:buFont typeface="Arial" panose="020B0604020202020204" pitchFamily="34" charset="0"/>
              <a:buChar char="•"/>
            </a:pPr>
            <a:r>
              <a:rPr lang="en-US" sz="2400">
                <a:solidFill>
                  <a:schemeClr val="dk1"/>
                </a:solidFill>
                <a:latin typeface="Helvetica Neue"/>
                <a:ea typeface="Helvetica Neue"/>
                <a:cs typeface="Helvetica Neue"/>
                <a:sym typeface="Helvetica Neue"/>
              </a:rPr>
              <a:t>Adaptabilidad y flexibilidad (en el lugar de trabajo)</a:t>
            </a:r>
            <a:endParaRPr lang="en-US" sz="2400" dirty="0">
              <a:solidFill>
                <a:schemeClr val="dk1"/>
              </a:solidFill>
              <a:latin typeface="Helvetica Neue"/>
              <a:ea typeface="Helvetica Neue"/>
              <a:cs typeface="Helvetica Neue"/>
              <a:sym typeface="Helvetica Neue"/>
            </a:endParaRPr>
          </a:p>
          <a:p>
            <a:pPr marL="342900" marR="0" lvl="0" indent="-342900" algn="l" rtl="0">
              <a:spcBef>
                <a:spcPts val="0"/>
              </a:spcBef>
              <a:spcAft>
                <a:spcPts val="0"/>
              </a:spcAft>
              <a:buFont typeface="Arial" panose="020B0604020202020204" pitchFamily="34" charset="0"/>
              <a:buChar char="•"/>
            </a:pPr>
            <a:r>
              <a:rPr lang="en-US" sz="2400">
                <a:solidFill>
                  <a:schemeClr val="dk1"/>
                </a:solidFill>
                <a:latin typeface="Helvetica Neue"/>
                <a:ea typeface="Helvetica Neue"/>
                <a:cs typeface="Helvetica Neue"/>
                <a:sym typeface="Helvetica Neue"/>
              </a:rPr>
              <a:t>Ejercicios y práctica</a:t>
            </a:r>
            <a:endParaRPr sz="2400" dirty="0">
              <a:solidFill>
                <a:schemeClr val="dk1"/>
              </a:solidFill>
              <a:latin typeface="Helvetica Neue"/>
              <a:ea typeface="Helvetica Neue"/>
              <a:cs typeface="Helvetica Neue"/>
              <a:sym typeface="Helvetica Neue"/>
            </a:endParaRPr>
          </a:p>
        </p:txBody>
      </p:sp>
      <p:sp>
        <p:nvSpPr>
          <p:cNvPr id="146" name="Google Shape;146;p3"/>
          <p:cNvSpPr txBox="1"/>
          <p:nvPr/>
        </p:nvSpPr>
        <p:spPr>
          <a:xfrm>
            <a:off x="2362200" y="4209984"/>
            <a:ext cx="9060283" cy="2369839"/>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2800" b="1">
                <a:solidFill>
                  <a:schemeClr val="dk1"/>
                </a:solidFill>
                <a:latin typeface="Helvetica Neue"/>
                <a:ea typeface="Helvetica Neue"/>
                <a:cs typeface="Helvetica Neue"/>
                <a:sym typeface="Helvetica Neue"/>
              </a:rPr>
              <a:t>Pensamiento analítico</a:t>
            </a:r>
            <a:endParaRPr lang="en-US" sz="2800" b="1" dirty="0">
              <a:solidFill>
                <a:schemeClr val="dk1"/>
              </a:solidFill>
              <a:latin typeface="Helvetica Neue"/>
              <a:ea typeface="Helvetica Neue"/>
              <a:cs typeface="Helvetica Neue"/>
              <a:sym typeface="Helvetica Neue"/>
            </a:endParaRPr>
          </a:p>
          <a:p>
            <a:pPr marL="342900" indent="-342900">
              <a:buFont typeface="Arial" panose="020B0604020202020204" pitchFamily="34" charset="0"/>
              <a:buChar char="•"/>
            </a:pPr>
            <a:r>
              <a:rPr lang="en-US" sz="2400">
                <a:solidFill>
                  <a:schemeClr val="dk1"/>
                </a:solidFill>
                <a:latin typeface="Helvetica Neue"/>
                <a:sym typeface="Helvetica Neue"/>
              </a:rPr>
              <a:t>Lo básico y el arte de pensar</a:t>
            </a:r>
            <a:endParaRPr lang="en-US" sz="2400" dirty="0">
              <a:solidFill>
                <a:schemeClr val="dk1"/>
              </a:solidFill>
              <a:latin typeface="Helvetica Neue"/>
              <a:sym typeface="Helvetica Neue"/>
            </a:endParaRPr>
          </a:p>
          <a:p>
            <a:pPr marL="342900" indent="-342900">
              <a:buFont typeface="Arial" panose="020B0604020202020204" pitchFamily="34" charset="0"/>
              <a:buChar char="•"/>
            </a:pPr>
            <a:r>
              <a:rPr lang="es-ES" sz="2400">
                <a:solidFill>
                  <a:schemeClr val="dk1"/>
                </a:solidFill>
                <a:latin typeface="Helvetica Neue"/>
                <a:sym typeface="Helvetica Neue"/>
              </a:rPr>
              <a:t>La trampa llamada sistemas de creencias</a:t>
            </a:r>
          </a:p>
          <a:p>
            <a:pPr marL="342900" indent="-342900">
              <a:buFont typeface="Arial" panose="020B0604020202020204" pitchFamily="34" charset="0"/>
              <a:buChar char="•"/>
            </a:pPr>
            <a:r>
              <a:rPr lang="es-ES" sz="2400">
                <a:solidFill>
                  <a:schemeClr val="dk1"/>
                </a:solidFill>
                <a:latin typeface="Helvetica Neue"/>
                <a:sym typeface="Helvetica Neue"/>
              </a:rPr>
              <a:t>Mentalidad abierta, escepticismo en el pensamiento crítico </a:t>
            </a:r>
          </a:p>
          <a:p>
            <a:pPr marL="342900" indent="-342900">
              <a:buFont typeface="Arial" panose="020B0604020202020204" pitchFamily="34" charset="0"/>
              <a:buChar char="•"/>
            </a:pPr>
            <a:r>
              <a:rPr lang="en-US" sz="2400">
                <a:solidFill>
                  <a:schemeClr val="dk1"/>
                </a:solidFill>
                <a:latin typeface="Helvetica Neue"/>
                <a:sym typeface="Helvetica Neue"/>
              </a:rPr>
              <a:t>Disposiciones del pensador crítico</a:t>
            </a:r>
            <a:endParaRPr lang="en-US" sz="2400" dirty="0">
              <a:solidFill>
                <a:schemeClr val="dk1"/>
              </a:solidFill>
              <a:latin typeface="Helvetica Neue"/>
              <a:sym typeface="Helvetica Neue"/>
            </a:endParaRPr>
          </a:p>
          <a:p>
            <a:pPr marL="342900" indent="-342900">
              <a:buFont typeface="Arial" panose="020B0604020202020204" pitchFamily="34" charset="0"/>
              <a:buChar char="•"/>
            </a:pPr>
            <a:r>
              <a:rPr lang="en-US" sz="2400">
                <a:solidFill>
                  <a:schemeClr val="dk1"/>
                </a:solidFill>
                <a:latin typeface="Helvetica Neue"/>
                <a:sym typeface="Helvetica Neue"/>
              </a:rPr>
              <a:t>Reflexión final</a:t>
            </a:r>
            <a:endParaRPr sz="2400" dirty="0">
              <a:solidFill>
                <a:schemeClr val="dk1"/>
              </a:solidFill>
              <a:latin typeface="Helvetica Neue"/>
              <a:sym typeface="Helvetica Neue"/>
            </a:endParaRPr>
          </a:p>
        </p:txBody>
      </p:sp>
      <p:sp>
        <p:nvSpPr>
          <p:cNvPr id="149" name="Google Shape;149;p3"/>
          <p:cNvSpPr txBox="1"/>
          <p:nvPr/>
        </p:nvSpPr>
        <p:spPr>
          <a:xfrm>
            <a:off x="2336490" y="6676848"/>
            <a:ext cx="9093510" cy="1631175"/>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GB" sz="2800" b="1">
                <a:solidFill>
                  <a:schemeClr val="dk1"/>
                </a:solidFill>
                <a:latin typeface="Helvetica Neue"/>
                <a:ea typeface="Helvetica Neue"/>
                <a:cs typeface="Helvetica Neue"/>
              </a:rPr>
              <a:t>Aprendizaje continuo y estrategias de aprendizaje</a:t>
            </a:r>
            <a:endParaRPr lang="en-GB" sz="2800" b="1" dirty="0">
              <a:solidFill>
                <a:schemeClr val="dk1"/>
              </a:solidFill>
              <a:latin typeface="Helvetica Neue"/>
              <a:ea typeface="Helvetica Neue"/>
              <a:cs typeface="Helvetica Neue"/>
            </a:endParaRPr>
          </a:p>
          <a:p>
            <a:pPr marL="342900" lvl="0" indent="-342900">
              <a:buFont typeface="Arial" panose="020B0604020202020204" pitchFamily="34" charset="0"/>
              <a:buChar char="•"/>
            </a:pPr>
            <a:r>
              <a:rPr lang="es-ES" sz="2400">
                <a:solidFill>
                  <a:schemeClr val="dk1"/>
                </a:solidFill>
                <a:latin typeface="Helvetica Neue"/>
              </a:rPr>
              <a:t>Fundamentos del aprendizaje continuo</a:t>
            </a:r>
            <a:endParaRPr lang="en-US" sz="2400" dirty="0">
              <a:solidFill>
                <a:schemeClr val="dk1"/>
              </a:solidFill>
              <a:latin typeface="Helvetica Neue"/>
            </a:endParaRPr>
          </a:p>
          <a:p>
            <a:pPr marL="342900" lvl="0" indent="-342900">
              <a:buFont typeface="Arial" panose="020B0604020202020204" pitchFamily="34" charset="0"/>
              <a:buChar char="•"/>
            </a:pPr>
            <a:r>
              <a:rPr lang="en-US" sz="2400">
                <a:solidFill>
                  <a:schemeClr val="dk1"/>
                </a:solidFill>
                <a:latin typeface="Helvetica Neue"/>
              </a:rPr>
              <a:t>Desaprender</a:t>
            </a:r>
            <a:endParaRPr lang="en-US" sz="2400" dirty="0">
              <a:solidFill>
                <a:schemeClr val="dk1"/>
              </a:solidFill>
              <a:latin typeface="Helvetica Neue"/>
            </a:endParaRPr>
          </a:p>
          <a:p>
            <a:pPr marL="342900" lvl="0" indent="-342900">
              <a:buFont typeface="Arial" panose="020B0604020202020204" pitchFamily="34" charset="0"/>
              <a:buChar char="•"/>
            </a:pPr>
            <a:r>
              <a:rPr lang="es-ES" sz="2400">
                <a:solidFill>
                  <a:schemeClr val="dk1"/>
                </a:solidFill>
                <a:latin typeface="Helvetica Neue"/>
              </a:rPr>
              <a:t>Estrategias de aprendizaje</a:t>
            </a:r>
            <a:endParaRPr sz="2400" dirty="0">
              <a:solidFill>
                <a:schemeClr val="dk1"/>
              </a:solidFill>
              <a:latin typeface="Helvetica Neue"/>
              <a:sym typeface="Helvetica Neue"/>
            </a:endParaRPr>
          </a:p>
        </p:txBody>
      </p:sp>
      <p:pic>
        <p:nvPicPr>
          <p:cNvPr id="150" name="Google Shape;150;p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749446" y="2789161"/>
            <a:ext cx="467367" cy="450740"/>
          </a:xfrm>
          <a:prstGeom prst="rect">
            <a:avLst/>
          </a:prstGeom>
          <a:noFill/>
          <a:ln>
            <a:noFill/>
          </a:ln>
        </p:spPr>
      </p:pic>
      <p:pic>
        <p:nvPicPr>
          <p:cNvPr id="151" name="Google Shape;151;p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742986" y="4239269"/>
            <a:ext cx="467367" cy="450740"/>
          </a:xfrm>
          <a:prstGeom prst="rect">
            <a:avLst/>
          </a:prstGeom>
          <a:noFill/>
          <a:ln>
            <a:noFill/>
          </a:ln>
        </p:spPr>
      </p:pic>
      <p:pic>
        <p:nvPicPr>
          <p:cNvPr id="152" name="Google Shape;152;p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735469" y="6715700"/>
            <a:ext cx="467367" cy="450740"/>
          </a:xfrm>
          <a:prstGeom prst="rect">
            <a:avLst/>
          </a:prstGeom>
          <a:noFill/>
          <a:ln>
            <a:noFill/>
          </a:ln>
        </p:spPr>
      </p:pic>
      <p:pic>
        <p:nvPicPr>
          <p:cNvPr id="153" name="Google Shape;153;p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430000" y="3157867"/>
            <a:ext cx="5791200" cy="458314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FB97068-71E5-BB91-152C-AAD93953D679}"/>
              </a:ext>
            </a:extLst>
          </p:cNvPr>
          <p:cNvSpPr txBox="1"/>
          <p:nvPr/>
        </p:nvSpPr>
        <p:spPr>
          <a:xfrm>
            <a:off x="1480456" y="1707059"/>
            <a:ext cx="11506200" cy="769441"/>
          </a:xfrm>
          <a:prstGeom prst="rect">
            <a:avLst/>
          </a:prstGeom>
          <a:noFill/>
        </p:spPr>
        <p:txBody>
          <a:bodyPr wrap="square" rtlCol="0">
            <a:spAutoFit/>
          </a:bodyPr>
          <a:lstStyle/>
          <a:p>
            <a:r>
              <a:rPr lang="es-ES" sz="4400" b="1" dirty="0">
                <a:solidFill>
                  <a:srgbClr val="D00B24"/>
                </a:solidFill>
                <a:latin typeface="Arial" panose="020B0604020202020204" pitchFamily="34" charset="0"/>
                <a:ea typeface="Microsoft Sans Serif" panose="020B0604020202020204" pitchFamily="34" charset="0"/>
                <a:cs typeface="Arial" panose="020B0604020202020204" pitchFamily="34" charset="0"/>
              </a:rPr>
              <a:t>1.</a:t>
            </a:r>
            <a:r>
              <a:rPr lang="sk-SK" sz="4400" b="1">
                <a:solidFill>
                  <a:srgbClr val="D00B24"/>
                </a:solidFill>
                <a:latin typeface="Arial" panose="020B0604020202020204" pitchFamily="34" charset="0"/>
                <a:ea typeface="Microsoft Sans Serif" panose="020B0604020202020204" pitchFamily="34" charset="0"/>
                <a:cs typeface="Arial" panose="020B0604020202020204" pitchFamily="34" charset="0"/>
              </a:rPr>
              <a:t>1</a:t>
            </a:r>
            <a:r>
              <a:rPr lang="es-ES" sz="4400" b="1" spc="-85">
                <a:solidFill>
                  <a:srgbClr val="D00B24"/>
                </a:solidFill>
                <a:latin typeface="Arial" panose="020B0604020202020204" pitchFamily="34" charset="0"/>
                <a:ea typeface="Microsoft Sans Serif" panose="020B0604020202020204" pitchFamily="34" charset="0"/>
                <a:cs typeface="Arial" panose="020B0604020202020204" pitchFamily="34" charset="0"/>
              </a:rPr>
              <a:t> </a:t>
            </a:r>
            <a:r>
              <a:rPr lang="sk-SK" sz="4400" b="1" spc="-85">
                <a:solidFill>
                  <a:srgbClr val="D00B24"/>
                </a:solidFill>
                <a:latin typeface="Arial" panose="020B0604020202020204" pitchFamily="34" charset="0"/>
                <a:ea typeface="Microsoft Sans Serif" panose="020B0604020202020204" pitchFamily="34" charset="0"/>
                <a:cs typeface="Arial" panose="020B0604020202020204" pitchFamily="34" charset="0"/>
              </a:rPr>
              <a:t>ADAPTABILIDAD Y FLEXIBILIDAD </a:t>
            </a:r>
            <a:endParaRPr lang="es-ES" sz="4400" b="1" dirty="0">
              <a:solidFill>
                <a:srgbClr val="D00B24"/>
              </a:solidFill>
              <a:latin typeface="Arial" panose="020B0604020202020204" pitchFamily="34" charset="0"/>
              <a:ea typeface="Microsoft Sans Serif"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9615AFCC-1EA8-9390-DDC0-DC54F2DB0C27}"/>
              </a:ext>
            </a:extLst>
          </p:cNvPr>
          <p:cNvSpPr txBox="1"/>
          <p:nvPr/>
        </p:nvSpPr>
        <p:spPr>
          <a:xfrm>
            <a:off x="1380306" y="2762543"/>
            <a:ext cx="15718036" cy="5262979"/>
          </a:xfrm>
          <a:prstGeom prst="rect">
            <a:avLst/>
          </a:prstGeom>
          <a:noFill/>
        </p:spPr>
        <p:txBody>
          <a:bodyPr wrap="square" rtlCol="0">
            <a:spAutoFit/>
          </a:bodyPr>
          <a:lstStyle/>
          <a:p>
            <a:pPr algn="just">
              <a:defRPr/>
            </a:pPr>
            <a:r>
              <a:rPr lang="es-ES" sz="2800">
                <a:latin typeface="Microsoft Sans Serif" panose="020B0604020202020204" pitchFamily="34" charset="0"/>
                <a:ea typeface="Microsoft Sans Serif" panose="020B0604020202020204" pitchFamily="34" charset="0"/>
                <a:cs typeface="Microsoft Sans Serif" panose="020B0604020202020204" pitchFamily="34" charset="0"/>
              </a:rPr>
              <a:t>La adaptabilidad es la capacidad de ser flexible y ajustarse a factores, condiciones o entornos cambiantes. Ser adaptable es una habilidad muy valorada en el lugar de trabajo. Vea las ideas y reflexiones de líderes de todo el mundo sobre la adaptabilidad y el futuro del trabajo en un minidocumental. Para algunas personas la adaptación puede resultar fácil, mientras que para otras puede ser más difícil. Si quieres desarrollar esta habilidad en ti mismo, plantéate aumentar la confianza en ti mismo, ver las cosas desde otra perspectiva y reconocer que los fracasos ocurren</a:t>
            </a:r>
            <a:r>
              <a:rPr lang="en-US" sz="2800">
                <a:latin typeface="Microsoft Sans Serif" panose="020B0604020202020204" pitchFamily="34" charset="0"/>
                <a:ea typeface="Microsoft Sans Serif" panose="020B0604020202020204" pitchFamily="34" charset="0"/>
                <a:cs typeface="Microsoft Sans Serif" panose="020B0604020202020204" pitchFamily="34" charset="0"/>
              </a:rPr>
              <a:t>.</a:t>
            </a:r>
            <a:endParaRPr lang="sk-SK"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defRPr/>
            </a:pPr>
            <a:endParaRPr lang="sk-SK"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defRPr/>
            </a:pPr>
            <a:r>
              <a:rPr lang="es-ES" sz="2800">
                <a:latin typeface="Microsoft Sans Serif" panose="020B0604020202020204" pitchFamily="34" charset="0"/>
                <a:ea typeface="Microsoft Sans Serif" panose="020B0604020202020204" pitchFamily="34" charset="0"/>
                <a:cs typeface="Microsoft Sans Serif" panose="020B0604020202020204" pitchFamily="34" charset="0"/>
              </a:rPr>
              <a:t>Adaptabilidad y flexibilidad son dos términos muy similares que difieren ligeramente. Hay que ser flexible para ser adaptable, pero ser flexible no significa necesariamente ser adaptable. En otras palabras, la flexibilidad es un componente de la adaptabilidad. Ser flexible en la vida significa que puedes cambiar tus planes y adaptarte a nuevas situaciones con facilidad</a:t>
            </a:r>
            <a:r>
              <a:rPr lang="en-GB" sz="2800">
                <a:latin typeface="Microsoft Sans Serif" panose="020B0604020202020204" pitchFamily="34" charset="0"/>
                <a:ea typeface="Microsoft Sans Serif" panose="020B0604020202020204" pitchFamily="34" charset="0"/>
                <a:cs typeface="Microsoft Sans Serif" panose="020B0604020202020204" pitchFamily="34" charset="0"/>
              </a:rPr>
              <a:t>.</a:t>
            </a:r>
            <a:endParaRPr lang="en-GB"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28830631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FB97068-71E5-BB91-152C-AAD93953D679}"/>
              </a:ext>
            </a:extLst>
          </p:cNvPr>
          <p:cNvSpPr txBox="1"/>
          <p:nvPr/>
        </p:nvSpPr>
        <p:spPr>
          <a:xfrm>
            <a:off x="1447800" y="1573291"/>
            <a:ext cx="14026662" cy="769441"/>
          </a:xfrm>
          <a:prstGeom prst="rect">
            <a:avLst/>
          </a:prstGeom>
          <a:noFill/>
        </p:spPr>
        <p:txBody>
          <a:bodyPr wrap="square" rtlCol="0">
            <a:spAutoFit/>
          </a:bodyPr>
          <a:lstStyle/>
          <a:p>
            <a:r>
              <a:rPr lang="sk-SK" sz="4400" b="1">
                <a:solidFill>
                  <a:srgbClr val="D00B24"/>
                </a:solidFill>
                <a:latin typeface="Arial" panose="020B0604020202020204" pitchFamily="34" charset="0"/>
                <a:ea typeface="Microsoft Sans Serif" panose="020B0604020202020204" pitchFamily="34" charset="0"/>
                <a:cs typeface="Arial" panose="020B0604020202020204" pitchFamily="34" charset="0"/>
              </a:rPr>
              <a:t>1.2 </a:t>
            </a:r>
            <a:r>
              <a:rPr lang="es-ES" sz="4400" b="1">
                <a:solidFill>
                  <a:srgbClr val="D00B24"/>
                </a:solidFill>
                <a:latin typeface="Arial" panose="020B0604020202020204" pitchFamily="34" charset="0"/>
                <a:ea typeface="Microsoft Sans Serif" panose="020B0604020202020204" pitchFamily="34" charset="0"/>
                <a:cs typeface="Arial" panose="020B0604020202020204" pitchFamily="34" charset="0"/>
              </a:rPr>
              <a:t>ADAPTABILIDAD DEL PUESTO DE TRABAJO</a:t>
            </a:r>
            <a:endParaRPr lang="en-GB" sz="4400" b="1" dirty="0">
              <a:solidFill>
                <a:srgbClr val="D00B24"/>
              </a:solidFill>
              <a:latin typeface="Arial" panose="020B0604020202020204" pitchFamily="34" charset="0"/>
              <a:ea typeface="Microsoft Sans Serif"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9615AFCC-1EA8-9390-DDC0-DC54F2DB0C27}"/>
              </a:ext>
            </a:extLst>
          </p:cNvPr>
          <p:cNvSpPr txBox="1"/>
          <p:nvPr/>
        </p:nvSpPr>
        <p:spPr>
          <a:xfrm>
            <a:off x="1447800" y="2389624"/>
            <a:ext cx="16462703" cy="6124754"/>
          </a:xfrm>
          <a:prstGeom prst="rect">
            <a:avLst/>
          </a:prstGeom>
          <a:noFill/>
        </p:spPr>
        <p:txBody>
          <a:bodyPr wrap="square" rtlCol="0">
            <a:spAutoFit/>
          </a:bodyPr>
          <a:lstStyle/>
          <a:p>
            <a:pPr algn="just">
              <a:defRPr/>
            </a:pPr>
            <a:r>
              <a:rPr lang="es-ES" sz="2800">
                <a:latin typeface="Microsoft Sans Serif" panose="020B0604020202020204" pitchFamily="34" charset="0"/>
                <a:ea typeface="Microsoft Sans Serif" panose="020B0604020202020204" pitchFamily="34" charset="0"/>
                <a:cs typeface="Microsoft Sans Serif" panose="020B0604020202020204" pitchFamily="34" charset="0"/>
              </a:rPr>
              <a:t>La adaptabilidad laboral es la capacidad de responder eficazmente a diferentes situaciones y retos en el lugar de trabajo. Ser adaptable en el trabajo ayuda a responder a nuevas situaciones, nuevas funciones, nuevos proyectos y nuevos clientes. Aprender a ser más adaptable en el trabajo requiere tiempo y concentración, se trata más del camino que del resultado final. Puede que el aprendizaje de habilidades interpersonales como la adaptabilidad no venga acompañado de una certificación oficial ni sea tan mensurable como las habilidades interpersonales, pero pueden contribuir tanto o más a su éxito como líder o miembro de un equipo</a:t>
            </a:r>
            <a:r>
              <a:rPr lang="en-GB" sz="2800">
                <a:latin typeface="Microsoft Sans Serif" panose="020B0604020202020204" pitchFamily="34" charset="0"/>
                <a:ea typeface="Microsoft Sans Serif" panose="020B0604020202020204" pitchFamily="34" charset="0"/>
                <a:cs typeface="Microsoft Sans Serif" panose="020B0604020202020204" pitchFamily="34" charset="0"/>
              </a:rPr>
              <a:t>.</a:t>
            </a:r>
            <a:endParaRPr lang="en-GB"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defRPr/>
            </a:pPr>
            <a:endParaRPr lang="sk-SK"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defRPr/>
            </a:pPr>
            <a:r>
              <a:rPr lang="es-ES" sz="2800">
                <a:latin typeface="Microsoft Sans Serif" panose="020B0604020202020204" pitchFamily="34" charset="0"/>
                <a:ea typeface="Microsoft Sans Serif" panose="020B0604020202020204" pitchFamily="34" charset="0"/>
                <a:cs typeface="Microsoft Sans Serif" panose="020B0604020202020204" pitchFamily="34" charset="0"/>
              </a:rPr>
              <a:t>Las personas adaptables desarrollan conjuntos de habilidades, procesos y marcos específicos que les permiten afrontar con rapidez y eficacia las distintas situaciones que se presentan. Ser adaptable en el trabajo te ayuda a responder a nuevas situaciones, nuevas funciones, nuevos proyectos y nuevos clientes. A medida que desarrolle este conjunto de habilidades, será capaz de afrontar cualquier cambio que se le presente. El Center for Creative Leadership divide las habilidades de adaptabilidad en 3 categorías: Adaptabilidad cognitiva, adaptabilidad emocional y adaptabilidad de la personalidad</a:t>
            </a:r>
            <a:r>
              <a:rPr lang="en-US" sz="2800">
                <a:latin typeface="Microsoft Sans Serif" panose="020B0604020202020204" pitchFamily="34" charset="0"/>
                <a:ea typeface="Microsoft Sans Serif" panose="020B0604020202020204" pitchFamily="34" charset="0"/>
                <a:cs typeface="Microsoft Sans Serif" panose="020B0604020202020204" pitchFamily="34" charset="0"/>
              </a:rPr>
              <a:t>. </a:t>
            </a:r>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27270084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FB97068-71E5-BB91-152C-AAD93953D679}"/>
              </a:ext>
            </a:extLst>
          </p:cNvPr>
          <p:cNvSpPr txBox="1"/>
          <p:nvPr/>
        </p:nvSpPr>
        <p:spPr>
          <a:xfrm>
            <a:off x="1447800" y="1573291"/>
            <a:ext cx="13204902" cy="769441"/>
          </a:xfrm>
          <a:prstGeom prst="rect">
            <a:avLst/>
          </a:prstGeom>
          <a:noFill/>
        </p:spPr>
        <p:txBody>
          <a:bodyPr wrap="square" rtlCol="0">
            <a:spAutoFit/>
          </a:bodyPr>
          <a:lstStyle/>
          <a:p>
            <a:r>
              <a:rPr lang="sk-SK" sz="4400" b="1">
                <a:solidFill>
                  <a:srgbClr val="D00B24"/>
                </a:solidFill>
                <a:latin typeface="Arial" panose="020B0604020202020204" pitchFamily="34" charset="0"/>
                <a:ea typeface="Microsoft Sans Serif" panose="020B0604020202020204" pitchFamily="34" charset="0"/>
                <a:cs typeface="Arial" panose="020B0604020202020204" pitchFamily="34" charset="0"/>
              </a:rPr>
              <a:t>1.3 </a:t>
            </a:r>
            <a:r>
              <a:rPr lang="es-ES" sz="4400" b="1">
                <a:solidFill>
                  <a:srgbClr val="D00B24"/>
                </a:solidFill>
                <a:latin typeface="Arial" panose="020B0604020202020204" pitchFamily="34" charset="0"/>
                <a:ea typeface="Microsoft Sans Serif" panose="020B0604020202020204" pitchFamily="34" charset="0"/>
                <a:cs typeface="Arial" panose="020B0604020202020204" pitchFamily="34" charset="0"/>
              </a:rPr>
              <a:t>FLEXIBILIDAD EN EL LUGAR DE TRABAJO</a:t>
            </a:r>
            <a:endParaRPr lang="en-GB" sz="4400" b="1" dirty="0">
              <a:solidFill>
                <a:srgbClr val="D00B24"/>
              </a:solidFill>
              <a:latin typeface="Arial" panose="020B0604020202020204" pitchFamily="34" charset="0"/>
              <a:ea typeface="Microsoft Sans Serif"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9615AFCC-1EA8-9390-DDC0-DC54F2DB0C27}"/>
              </a:ext>
            </a:extLst>
          </p:cNvPr>
          <p:cNvSpPr txBox="1"/>
          <p:nvPr/>
        </p:nvSpPr>
        <p:spPr>
          <a:xfrm>
            <a:off x="1343298" y="2780768"/>
            <a:ext cx="15903498" cy="5262979"/>
          </a:xfrm>
          <a:prstGeom prst="rect">
            <a:avLst/>
          </a:prstGeom>
          <a:noFill/>
        </p:spPr>
        <p:txBody>
          <a:bodyPr wrap="square" rtlCol="0">
            <a:spAutoFit/>
          </a:bodyPr>
          <a:lstStyle/>
          <a:p>
            <a:pPr algn="just">
              <a:defRPr/>
            </a:pPr>
            <a:r>
              <a:rPr lang="es-ES" sz="2800">
                <a:latin typeface="Microsoft Sans Serif" panose="020B0604020202020204" pitchFamily="34" charset="0"/>
                <a:ea typeface="Microsoft Sans Serif" panose="020B0604020202020204" pitchFamily="34" charset="0"/>
                <a:cs typeface="Microsoft Sans Serif" panose="020B0604020202020204" pitchFamily="34" charset="0"/>
              </a:rPr>
              <a:t>La flexibilidad en el lugar de trabajo es la capacidad de evaluar los acontecimientos y ajustarse a las funciones y tareas o al puesto de trabajo que se ofrece. La flexibilidad en el lugar de trabajo es un acuerdo laboral por el que un empleado tiene flexibilidad para decidir dónde quiere trabajar, a qué hora y cómo. Ejemplos en los que ambas E-E se benefician son la conciliación de la vida laboral y familiar, el aumento de la productividad o una mayor capacidad de respuesta al cambio. Directivos y líderes de todo el mundo están pasando de la forma tradicional de trabajar a la nueva y moderna. Por ejemplo: la opción de trabajar desde casa, la independencia en el lugar de trabajo o la opción de la organización del trabajo.</a:t>
            </a:r>
          </a:p>
          <a:p>
            <a:pPr algn="just">
              <a:defRPr/>
            </a:pPr>
            <a:endParaRPr lang="es-ES" sz="280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defRPr/>
            </a:pPr>
            <a:r>
              <a:rPr lang="es-ES" sz="2800">
                <a:latin typeface="Microsoft Sans Serif" panose="020B0604020202020204" pitchFamily="34" charset="0"/>
                <a:ea typeface="Microsoft Sans Serif" panose="020B0604020202020204" pitchFamily="34" charset="0"/>
                <a:cs typeface="Microsoft Sans Serif" panose="020B0604020202020204" pitchFamily="34" charset="0"/>
              </a:rPr>
              <a:t>Las pequeñas empresas se inclinan por adaptar la flexibilidad en el lugar de trabajo porque intentan recortar gastos en servicios públicos y alquiler, y tienen libertad para hacerlo porque sus operaciones no son tan grandes y tienen que ocuparse de un número reducido de personas</a:t>
            </a:r>
            <a:r>
              <a:rPr lang="en-GB" sz="2800">
                <a:latin typeface="Microsoft Sans Serif" panose="020B0604020202020204" pitchFamily="34" charset="0"/>
                <a:ea typeface="Microsoft Sans Serif" panose="020B0604020202020204" pitchFamily="34" charset="0"/>
                <a:cs typeface="Microsoft Sans Serif" panose="020B0604020202020204" pitchFamily="34" charset="0"/>
              </a:rPr>
              <a:t>. </a:t>
            </a:r>
            <a:endParaRPr lang="en-GB"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3233851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FB97068-71E5-BB91-152C-AAD93953D679}"/>
              </a:ext>
            </a:extLst>
          </p:cNvPr>
          <p:cNvSpPr txBox="1"/>
          <p:nvPr/>
        </p:nvSpPr>
        <p:spPr>
          <a:xfrm>
            <a:off x="1447800" y="1573291"/>
            <a:ext cx="13204902" cy="769441"/>
          </a:xfrm>
          <a:prstGeom prst="rect">
            <a:avLst/>
          </a:prstGeom>
          <a:noFill/>
        </p:spPr>
        <p:txBody>
          <a:bodyPr wrap="square" rtlCol="0">
            <a:spAutoFit/>
          </a:bodyPr>
          <a:lstStyle/>
          <a:p>
            <a:r>
              <a:rPr lang="sk-SK" sz="4400" b="1">
                <a:solidFill>
                  <a:srgbClr val="D00B24"/>
                </a:solidFill>
                <a:latin typeface="Arial" panose="020B0604020202020204" pitchFamily="34" charset="0"/>
                <a:ea typeface="Microsoft Sans Serif" panose="020B0604020202020204" pitchFamily="34" charset="0"/>
                <a:cs typeface="Arial" panose="020B0604020202020204" pitchFamily="34" charset="0"/>
              </a:rPr>
              <a:t>1.4 EJERCICIOS Y PRÁCTICAS </a:t>
            </a:r>
            <a:endParaRPr lang="en-GB" sz="4400" b="1" dirty="0">
              <a:solidFill>
                <a:srgbClr val="D00B24"/>
              </a:solidFill>
              <a:latin typeface="Arial" panose="020B0604020202020204" pitchFamily="34" charset="0"/>
              <a:ea typeface="Microsoft Sans Serif"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9615AFCC-1EA8-9390-DDC0-DC54F2DB0C27}"/>
              </a:ext>
            </a:extLst>
          </p:cNvPr>
          <p:cNvSpPr txBox="1"/>
          <p:nvPr/>
        </p:nvSpPr>
        <p:spPr>
          <a:xfrm>
            <a:off x="1447800" y="2610951"/>
            <a:ext cx="15803934" cy="6132961"/>
          </a:xfrm>
          <a:prstGeom prst="rect">
            <a:avLst/>
          </a:prstGeom>
          <a:noFill/>
        </p:spPr>
        <p:txBody>
          <a:bodyPr wrap="square" rtlCol="0">
            <a:spAutoFit/>
          </a:bodyPr>
          <a:lstStyle/>
          <a:p>
            <a:pPr algn="just">
              <a:defRPr/>
            </a:pPr>
            <a:r>
              <a:rPr lang="es-ES" sz="2800">
                <a:latin typeface="Microsoft Sans Serif" panose="020B0604020202020204" pitchFamily="34" charset="0"/>
                <a:ea typeface="Microsoft Sans Serif" panose="020B0604020202020204" pitchFamily="34" charset="0"/>
                <a:cs typeface="Microsoft Sans Serif" panose="020B0604020202020204" pitchFamily="34" charset="0"/>
              </a:rPr>
              <a:t>Responde a las siguientes preguntas para ver si tienes capacidad de adaptación o determinar si es una habilidad en la que podrías necesitar trabajar un poco más</a:t>
            </a:r>
            <a:r>
              <a:rPr lang="en-US" sz="2800">
                <a:latin typeface="Microsoft Sans Serif" panose="020B0604020202020204" pitchFamily="34" charset="0"/>
                <a:ea typeface="Microsoft Sans Serif" panose="020B0604020202020204" pitchFamily="34" charset="0"/>
                <a:cs typeface="Microsoft Sans Serif" panose="020B0604020202020204" pitchFamily="34" charset="0"/>
              </a:rPr>
              <a:t>:</a:t>
            </a:r>
          </a:p>
          <a:p>
            <a:pPr algn="just">
              <a:defRPr/>
            </a:pPr>
            <a:endParaRPr lang="sk-SK"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342900" lvl="0" indent="-342900" algn="just">
              <a:lnSpc>
                <a:spcPct val="107000"/>
              </a:lnSpc>
              <a:spcAft>
                <a:spcPts val="800"/>
              </a:spcAft>
              <a:buFont typeface="+mj-lt"/>
              <a:buAutoNum type="arabicPeriod"/>
              <a:tabLst>
                <a:tab pos="457200" algn="l"/>
              </a:tabLst>
            </a:pPr>
            <a:r>
              <a:rPr lang="es-ES" sz="2000">
                <a:latin typeface="Microsoft Sans Serif" panose="020B0604020202020204" pitchFamily="34" charset="0"/>
                <a:ea typeface="Microsoft Sans Serif" panose="020B0604020202020204" pitchFamily="34" charset="0"/>
                <a:cs typeface="Microsoft Sans Serif" panose="020B0604020202020204" pitchFamily="34" charset="0"/>
              </a:rPr>
              <a:t>¿Sabes aceptar consejos?</a:t>
            </a:r>
          </a:p>
          <a:p>
            <a:pPr marL="342900" lvl="0" indent="-342900" algn="just">
              <a:lnSpc>
                <a:spcPct val="107000"/>
              </a:lnSpc>
              <a:spcAft>
                <a:spcPts val="800"/>
              </a:spcAft>
              <a:buFont typeface="+mj-lt"/>
              <a:buAutoNum type="arabicPeriod"/>
              <a:tabLst>
                <a:tab pos="457200" algn="l"/>
              </a:tabLst>
            </a:pPr>
            <a:r>
              <a:rPr lang="es-ES" sz="2000">
                <a:latin typeface="Microsoft Sans Serif" panose="020B0604020202020204" pitchFamily="34" charset="0"/>
                <a:ea typeface="Microsoft Sans Serif" panose="020B0604020202020204" pitchFamily="34" charset="0"/>
                <a:cs typeface="Microsoft Sans Serif" panose="020B0604020202020204" pitchFamily="34" charset="0"/>
              </a:rPr>
              <a:t>¿Puede adaptarse fácilmente a nuevas situaciones?</a:t>
            </a:r>
          </a:p>
          <a:p>
            <a:pPr marL="342900" lvl="0" indent="-342900" algn="just">
              <a:lnSpc>
                <a:spcPct val="107000"/>
              </a:lnSpc>
              <a:spcAft>
                <a:spcPts val="800"/>
              </a:spcAft>
              <a:buFont typeface="+mj-lt"/>
              <a:buAutoNum type="arabicPeriod"/>
              <a:tabLst>
                <a:tab pos="457200" algn="l"/>
              </a:tabLst>
            </a:pPr>
            <a:r>
              <a:rPr lang="es-ES" sz="2000">
                <a:latin typeface="Microsoft Sans Serif" panose="020B0604020202020204" pitchFamily="34" charset="0"/>
                <a:ea typeface="Microsoft Sans Serif" panose="020B0604020202020204" pitchFamily="34" charset="0"/>
                <a:cs typeface="Microsoft Sans Serif" panose="020B0604020202020204" pitchFamily="34" charset="0"/>
              </a:rPr>
              <a:t>¿Soporta las críticas? </a:t>
            </a:r>
          </a:p>
          <a:p>
            <a:pPr marL="342900" lvl="0" indent="-342900" algn="just">
              <a:lnSpc>
                <a:spcPct val="107000"/>
              </a:lnSpc>
              <a:spcAft>
                <a:spcPts val="800"/>
              </a:spcAft>
              <a:buFont typeface="+mj-lt"/>
              <a:buAutoNum type="arabicPeriod"/>
              <a:tabLst>
                <a:tab pos="457200" algn="l"/>
              </a:tabLst>
            </a:pPr>
            <a:r>
              <a:rPr lang="es-ES" sz="2000">
                <a:latin typeface="Microsoft Sans Serif" panose="020B0604020202020204" pitchFamily="34" charset="0"/>
                <a:ea typeface="Microsoft Sans Serif" panose="020B0604020202020204" pitchFamily="34" charset="0"/>
                <a:cs typeface="Microsoft Sans Serif" panose="020B0604020202020204" pitchFamily="34" charset="0"/>
              </a:rPr>
              <a:t>¿Eres un mal perdedor?</a:t>
            </a:r>
          </a:p>
          <a:p>
            <a:pPr marL="342900" lvl="0" indent="-342900" algn="just">
              <a:lnSpc>
                <a:spcPct val="107000"/>
              </a:lnSpc>
              <a:spcAft>
                <a:spcPts val="800"/>
              </a:spcAft>
              <a:buFont typeface="+mj-lt"/>
              <a:buAutoNum type="arabicPeriod"/>
              <a:tabLst>
                <a:tab pos="457200" algn="l"/>
              </a:tabLst>
            </a:pPr>
            <a:r>
              <a:rPr lang="es-ES" sz="2000">
                <a:latin typeface="Microsoft Sans Serif" panose="020B0604020202020204" pitchFamily="34" charset="0"/>
                <a:ea typeface="Microsoft Sans Serif" panose="020B0604020202020204" pitchFamily="34" charset="0"/>
                <a:cs typeface="Microsoft Sans Serif" panose="020B0604020202020204" pitchFamily="34" charset="0"/>
              </a:rPr>
              <a:t>¿Quieres tener la última palabra?</a:t>
            </a:r>
          </a:p>
          <a:p>
            <a:pPr marL="342900" lvl="0" indent="-342900" algn="just">
              <a:lnSpc>
                <a:spcPct val="107000"/>
              </a:lnSpc>
              <a:spcAft>
                <a:spcPts val="800"/>
              </a:spcAft>
              <a:buFont typeface="+mj-lt"/>
              <a:buAutoNum type="arabicPeriod"/>
              <a:tabLst>
                <a:tab pos="457200" algn="l"/>
              </a:tabLst>
            </a:pPr>
            <a:r>
              <a:rPr lang="es-ES" sz="2000">
                <a:latin typeface="Microsoft Sans Serif" panose="020B0604020202020204" pitchFamily="34" charset="0"/>
                <a:ea typeface="Microsoft Sans Serif" panose="020B0604020202020204" pitchFamily="34" charset="0"/>
                <a:cs typeface="Microsoft Sans Serif" panose="020B0604020202020204" pitchFamily="34" charset="0"/>
              </a:rPr>
              <a:t>¿Siente que no soporta que le contradigan?</a:t>
            </a:r>
          </a:p>
          <a:p>
            <a:pPr marL="342900" lvl="0" indent="-342900" algn="just">
              <a:lnSpc>
                <a:spcPct val="107000"/>
              </a:lnSpc>
              <a:spcAft>
                <a:spcPts val="800"/>
              </a:spcAft>
              <a:buFont typeface="+mj-lt"/>
              <a:buAutoNum type="arabicPeriod"/>
              <a:tabLst>
                <a:tab pos="457200" algn="l"/>
              </a:tabLst>
            </a:pPr>
            <a:r>
              <a:rPr lang="es-ES" sz="2000">
                <a:latin typeface="Microsoft Sans Serif" panose="020B0604020202020204" pitchFamily="34" charset="0"/>
                <a:ea typeface="Microsoft Sans Serif" panose="020B0604020202020204" pitchFamily="34" charset="0"/>
                <a:cs typeface="Microsoft Sans Serif" panose="020B0604020202020204" pitchFamily="34" charset="0"/>
              </a:rPr>
              <a:t>¿Rechazas las propuestas de los demás?</a:t>
            </a:r>
          </a:p>
          <a:p>
            <a:pPr marL="342900" lvl="0" indent="-342900" algn="just">
              <a:lnSpc>
                <a:spcPct val="107000"/>
              </a:lnSpc>
              <a:spcAft>
                <a:spcPts val="800"/>
              </a:spcAft>
              <a:buFont typeface="+mj-lt"/>
              <a:buAutoNum type="arabicPeriod"/>
              <a:tabLst>
                <a:tab pos="457200" algn="l"/>
              </a:tabLst>
            </a:pPr>
            <a:r>
              <a:rPr lang="es-ES" sz="2000">
                <a:latin typeface="Microsoft Sans Serif" panose="020B0604020202020204" pitchFamily="34" charset="0"/>
                <a:ea typeface="Microsoft Sans Serif" panose="020B0604020202020204" pitchFamily="34" charset="0"/>
                <a:cs typeface="Microsoft Sans Serif" panose="020B0604020202020204" pitchFamily="34" charset="0"/>
              </a:rPr>
              <a:t>¿Siente que no tolera a los críticos? (Jackson et. al., 2000)</a:t>
            </a:r>
          </a:p>
          <a:p>
            <a:pPr algn="just">
              <a:defRPr/>
            </a:pPr>
            <a:endParaRPr lang="es-ES" sz="280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defRPr/>
            </a:pPr>
            <a:r>
              <a:rPr lang="es-ES" sz="2800">
                <a:latin typeface="Microsoft Sans Serif" panose="020B0604020202020204" pitchFamily="34" charset="0"/>
                <a:ea typeface="Microsoft Sans Serif" panose="020B0604020202020204" pitchFamily="34" charset="0"/>
                <a:cs typeface="Microsoft Sans Serif" panose="020B0604020202020204" pitchFamily="34" charset="0"/>
              </a:rPr>
              <a:t>Concédase 1 punto si ha respondido "no" a 1-3, y 1 punto por cada "sí" a 4-8. Las puntuaciones más altas podrían ser indicativas de formas de pensar menos adaptables y más rígidas</a:t>
            </a:r>
            <a:r>
              <a:rPr lang="en-GB" sz="2800">
                <a:latin typeface="Microsoft Sans Serif" panose="020B0604020202020204" pitchFamily="34" charset="0"/>
                <a:ea typeface="Microsoft Sans Serif" panose="020B0604020202020204" pitchFamily="34" charset="0"/>
                <a:cs typeface="Microsoft Sans Serif" panose="020B0604020202020204" pitchFamily="34" charset="0"/>
              </a:rPr>
              <a:t>.</a:t>
            </a:r>
            <a:endParaRPr lang="sk-SK"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1092313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FB97068-71E5-BB91-152C-AAD93953D679}"/>
              </a:ext>
            </a:extLst>
          </p:cNvPr>
          <p:cNvSpPr txBox="1"/>
          <p:nvPr/>
        </p:nvSpPr>
        <p:spPr>
          <a:xfrm>
            <a:off x="1447800" y="1573291"/>
            <a:ext cx="13204902" cy="769441"/>
          </a:xfrm>
          <a:prstGeom prst="rect">
            <a:avLst/>
          </a:prstGeom>
          <a:noFill/>
        </p:spPr>
        <p:txBody>
          <a:bodyPr wrap="square" rtlCol="0">
            <a:spAutoFit/>
          </a:bodyPr>
          <a:lstStyle/>
          <a:p>
            <a:r>
              <a:rPr lang="sk-SK" sz="4400" b="1">
                <a:solidFill>
                  <a:srgbClr val="D00B24"/>
                </a:solidFill>
                <a:latin typeface="Arial" panose="020B0604020202020204" pitchFamily="34" charset="0"/>
                <a:ea typeface="Microsoft Sans Serif" panose="020B0604020202020204" pitchFamily="34" charset="0"/>
                <a:cs typeface="Arial" panose="020B0604020202020204" pitchFamily="34" charset="0"/>
              </a:rPr>
              <a:t>1.4 EJERCICIOS Y PRÁCTICAS </a:t>
            </a:r>
            <a:endParaRPr lang="en-GB" sz="4400" b="1" dirty="0">
              <a:solidFill>
                <a:srgbClr val="D00B24"/>
              </a:solidFill>
              <a:latin typeface="Arial" panose="020B0604020202020204" pitchFamily="34" charset="0"/>
              <a:ea typeface="Microsoft Sans Serif"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9615AFCC-1EA8-9390-DDC0-DC54F2DB0C27}"/>
              </a:ext>
            </a:extLst>
          </p:cNvPr>
          <p:cNvSpPr txBox="1"/>
          <p:nvPr/>
        </p:nvSpPr>
        <p:spPr>
          <a:xfrm>
            <a:off x="1447800" y="2610951"/>
            <a:ext cx="15803934" cy="4832092"/>
          </a:xfrm>
          <a:prstGeom prst="rect">
            <a:avLst/>
          </a:prstGeom>
          <a:noFill/>
        </p:spPr>
        <p:txBody>
          <a:bodyPr wrap="square" rtlCol="0">
            <a:spAutoFit/>
          </a:bodyPr>
          <a:lstStyle/>
          <a:p>
            <a:pPr algn="just">
              <a:defRPr/>
            </a:pPr>
            <a:r>
              <a:rPr lang="es-ES" sz="2800">
                <a:latin typeface="Microsoft Sans Serif" panose="020B0604020202020204" pitchFamily="34" charset="0"/>
                <a:ea typeface="Microsoft Sans Serif" panose="020B0604020202020204" pitchFamily="34" charset="0"/>
                <a:cs typeface="Microsoft Sans Serif" panose="020B0604020202020204" pitchFamily="34" charset="0"/>
              </a:rPr>
              <a:t>Echa un vistazo a algunos ejemplos de cómo puedes desarrollar, perfeccionar y hacer crecer tus habilidades de adaptabilidad mediante ejercicios y práctica:</a:t>
            </a:r>
          </a:p>
          <a:p>
            <a:pPr algn="just">
              <a:defRPr/>
            </a:pPr>
            <a:endParaRPr lang="es-ES" sz="280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defRPr/>
            </a:pPr>
            <a:r>
              <a:rPr lang="es-ES" sz="2800">
                <a:latin typeface="Microsoft Sans Serif" panose="020B0604020202020204" pitchFamily="34" charset="0"/>
                <a:ea typeface="Microsoft Sans Serif" panose="020B0604020202020204" pitchFamily="34" charset="0"/>
                <a:cs typeface="Microsoft Sans Serif" panose="020B0604020202020204" pitchFamily="34" charset="0"/>
              </a:rPr>
              <a:t>Por ejemplo: Deja tu ego en la puerta</a:t>
            </a:r>
          </a:p>
          <a:p>
            <a:pPr algn="just">
              <a:defRPr/>
            </a:pPr>
            <a:r>
              <a:rPr lang="es-ES" sz="2800">
                <a:latin typeface="Microsoft Sans Serif" panose="020B0604020202020204" pitchFamily="34" charset="0"/>
                <a:ea typeface="Microsoft Sans Serif" panose="020B0604020202020204" pitchFamily="34" charset="0"/>
                <a:cs typeface="Microsoft Sans Serif" panose="020B0604020202020204" pitchFamily="34" charset="0"/>
              </a:rPr>
              <a:t>Su equipo ha organizado recientemente una sesión de brainstorming creativo, pero su idea no ha sido elegida. Es normal sentirse decepcionado. Pero en lugar de seguir triste por ello, puedes optar por dejarlo pasar. Deja tu ego en la puerta y acepta la idea con la que tu equipo ha decidido seguir adelante. Al hacerlo, estarás dando seguridad a los demás para que expresen su creatividad con ideas aún más singulares. También te estás enseñando a ti mismo que hay múltiples soluciones a un problema, y que puedes adaptarte independientemente de la que salga adelante</a:t>
            </a:r>
            <a:r>
              <a:rPr lang="en-US" sz="2800">
                <a:latin typeface="Microsoft Sans Serif" panose="020B0604020202020204" pitchFamily="34" charset="0"/>
                <a:ea typeface="Microsoft Sans Serif" panose="020B0604020202020204" pitchFamily="34" charset="0"/>
                <a:cs typeface="Microsoft Sans Serif" panose="020B0604020202020204" pitchFamily="34" charset="0"/>
              </a:rPr>
              <a:t>. </a:t>
            </a:r>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28911843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6"/>
          <p:cNvSpPr txBox="1"/>
          <p:nvPr/>
        </p:nvSpPr>
        <p:spPr>
          <a:xfrm>
            <a:off x="1288808" y="716239"/>
            <a:ext cx="14128531"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D00B24"/>
                </a:solidFill>
              </a:rPr>
              <a:t>2.</a:t>
            </a:r>
            <a:r>
              <a:rPr lang="sk-SK" sz="4400" b="1">
                <a:solidFill>
                  <a:srgbClr val="D00B24"/>
                </a:solidFill>
              </a:rPr>
              <a:t>1 PENSAMIENTO ANALÍTICO BÁSICO</a:t>
            </a:r>
            <a:endParaRPr lang="en-US" sz="4400" b="1" dirty="0">
              <a:solidFill>
                <a:srgbClr val="D00B24"/>
              </a:solidFill>
            </a:endParaRPr>
          </a:p>
        </p:txBody>
      </p:sp>
      <p:sp>
        <p:nvSpPr>
          <p:cNvPr id="3" name="BlokTextu 2">
            <a:extLst>
              <a:ext uri="{FF2B5EF4-FFF2-40B4-BE49-F238E27FC236}">
                <a16:creationId xmlns:a16="http://schemas.microsoft.com/office/drawing/2014/main" id="{7ACBE731-3392-3517-DDF8-B2DDEE4BF037}"/>
              </a:ext>
            </a:extLst>
          </p:cNvPr>
          <p:cNvSpPr txBox="1"/>
          <p:nvPr/>
        </p:nvSpPr>
        <p:spPr>
          <a:xfrm>
            <a:off x="1288808" y="2399567"/>
            <a:ext cx="16147139" cy="6247864"/>
          </a:xfrm>
          <a:prstGeom prst="rect">
            <a:avLst/>
          </a:prstGeom>
          <a:noFill/>
        </p:spPr>
        <p:txBody>
          <a:bodyPr wrap="square" rtlCol="0">
            <a:spAutoFit/>
          </a:bodyPr>
          <a:lstStyle/>
          <a:p>
            <a:pPr algn="just"/>
            <a:r>
              <a:rPr lang="en-US" sz="2000" b="1">
                <a:latin typeface="Calibri" panose="020F0502020204030204" pitchFamily="34" charset="0"/>
                <a:cs typeface="Calibri" panose="020F0502020204030204" pitchFamily="34" charset="0"/>
              </a:rPr>
              <a:t>“</a:t>
            </a:r>
            <a:r>
              <a:rPr lang="es-ES" sz="2000" b="1">
                <a:latin typeface="Calibri" panose="020F0502020204030204" pitchFamily="34" charset="0"/>
                <a:cs typeface="Calibri" panose="020F0502020204030204" pitchFamily="34" charset="0"/>
              </a:rPr>
              <a:t>Por término medio, alrededor del cuarenta por ciento de la mente humana consiste en datos, el treinta por ciento en información, el veinte por ciento en conocimiento, el diez por ciento en comprensión y prácticamente nada en sabiduría</a:t>
            </a:r>
            <a:r>
              <a:rPr lang="en-US" sz="2000" b="1">
                <a:latin typeface="Calibri" panose="020F0502020204030204" pitchFamily="34" charset="0"/>
                <a:cs typeface="Calibri" panose="020F0502020204030204" pitchFamily="34" charset="0"/>
              </a:rPr>
              <a:t>” </a:t>
            </a:r>
            <a:r>
              <a:rPr lang="en-US" sz="200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(Ackoff,  1989,  3). </a:t>
            </a:r>
          </a:p>
          <a:p>
            <a:pPr algn="just"/>
            <a:endParaRPr lang="en-US" sz="2000" dirty="0">
              <a:latin typeface="Calibri" panose="020F0502020204030204" pitchFamily="34" charset="0"/>
              <a:cs typeface="Calibri" panose="020F0502020204030204" pitchFamily="34" charset="0"/>
            </a:endParaRPr>
          </a:p>
          <a:p>
            <a:pPr algn="just"/>
            <a:endParaRPr lang="en-US" sz="2000" dirty="0">
              <a:latin typeface="Calibri" panose="020F0502020204030204" pitchFamily="34" charset="0"/>
              <a:cs typeface="Calibri" panose="020F0502020204030204" pitchFamily="34" charset="0"/>
            </a:endParaRPr>
          </a:p>
          <a:p>
            <a:pPr algn="just"/>
            <a:endParaRPr lang="en-US" sz="2000" dirty="0">
              <a:latin typeface="Calibri" panose="020F0502020204030204" pitchFamily="34" charset="0"/>
              <a:cs typeface="Calibri" panose="020F0502020204030204" pitchFamily="34" charset="0"/>
            </a:endParaRPr>
          </a:p>
          <a:p>
            <a:pPr algn="just"/>
            <a:endParaRPr lang="en-US" sz="2000" dirty="0">
              <a:latin typeface="Calibri" panose="020F0502020204030204" pitchFamily="34" charset="0"/>
              <a:cs typeface="Calibri" panose="020F0502020204030204" pitchFamily="34" charset="0"/>
            </a:endParaRPr>
          </a:p>
          <a:p>
            <a:pPr algn="just"/>
            <a:endParaRPr lang="en-US" sz="2000" dirty="0">
              <a:latin typeface="Calibri" panose="020F0502020204030204" pitchFamily="34" charset="0"/>
              <a:cs typeface="Calibri" panose="020F0502020204030204" pitchFamily="34" charset="0"/>
            </a:endParaRPr>
          </a:p>
          <a:p>
            <a:pPr algn="just"/>
            <a:endParaRPr lang="en-US" sz="2000" dirty="0">
              <a:latin typeface="Calibri" panose="020F0502020204030204" pitchFamily="34" charset="0"/>
              <a:cs typeface="Calibri" panose="020F0502020204030204" pitchFamily="34" charset="0"/>
            </a:endParaRPr>
          </a:p>
          <a:p>
            <a:pPr algn="just"/>
            <a:endParaRPr lang="en-US" sz="2000" dirty="0">
              <a:latin typeface="Calibri" panose="020F0502020204030204" pitchFamily="34" charset="0"/>
              <a:cs typeface="Calibri" panose="020F0502020204030204" pitchFamily="34" charset="0"/>
            </a:endParaRPr>
          </a:p>
          <a:p>
            <a:pPr algn="just"/>
            <a:endParaRPr lang="en-US" sz="2000" dirty="0">
              <a:latin typeface="Calibri" panose="020F0502020204030204" pitchFamily="34" charset="0"/>
              <a:cs typeface="Calibri" panose="020F0502020204030204" pitchFamily="34" charset="0"/>
            </a:endParaRPr>
          </a:p>
          <a:p>
            <a:pPr algn="just"/>
            <a:endParaRPr lang="en-US" sz="2000" dirty="0">
              <a:latin typeface="Calibri" panose="020F0502020204030204" pitchFamily="34" charset="0"/>
              <a:cs typeface="Calibri" panose="020F0502020204030204" pitchFamily="34" charset="0"/>
            </a:endParaRPr>
          </a:p>
          <a:p>
            <a:pPr algn="just"/>
            <a:endParaRPr lang="en-US" sz="2000" dirty="0">
              <a:latin typeface="Calibri" panose="020F0502020204030204" pitchFamily="34" charset="0"/>
              <a:cs typeface="Calibri" panose="020F0502020204030204" pitchFamily="34" charset="0"/>
            </a:endParaRPr>
          </a:p>
          <a:p>
            <a:pPr marL="285840" marR="0" lvl="0" indent="-285840" algn="just" rtl="0">
              <a:lnSpc>
                <a:spcPct val="100000"/>
              </a:lnSpc>
              <a:spcBef>
                <a:spcPts val="0"/>
              </a:spcBef>
              <a:spcAft>
                <a:spcPts val="0"/>
              </a:spcAft>
              <a:buClr>
                <a:srgbClr val="000000"/>
              </a:buClr>
              <a:buSzPts val="2000"/>
              <a:buFont typeface="Arial"/>
              <a:buChar char="•"/>
            </a:pPr>
            <a:r>
              <a:rPr lang="es-ES" sz="2000" b="1" i="0" u="none" strike="noStrike" cap="none">
                <a:solidFill>
                  <a:srgbClr val="000000"/>
                </a:solidFill>
                <a:latin typeface="Calibri"/>
                <a:ea typeface="Calibri"/>
                <a:cs typeface="Calibri"/>
                <a:sym typeface="Calibri"/>
              </a:rPr>
              <a:t>Los datos </a:t>
            </a:r>
            <a:r>
              <a:rPr lang="es-ES" sz="2000" b="0" i="0" u="none" strike="noStrike" cap="none">
                <a:solidFill>
                  <a:srgbClr val="000000"/>
                </a:solidFill>
                <a:latin typeface="Calibri"/>
                <a:ea typeface="Calibri"/>
                <a:cs typeface="Calibri"/>
                <a:sym typeface="Calibri"/>
              </a:rPr>
              <a:t>están representados por una serie de puntos aleatorios que pueden significar algo o nada. </a:t>
            </a:r>
            <a:endParaRPr lang="es-ES" sz="2000" b="0" i="0" u="none" strike="noStrike" cap="none">
              <a:solidFill>
                <a:srgbClr val="000000"/>
              </a:solidFill>
              <a:latin typeface="Arial"/>
              <a:ea typeface="Arial"/>
              <a:cs typeface="Arial"/>
              <a:sym typeface="Arial"/>
            </a:endParaRPr>
          </a:p>
          <a:p>
            <a:pPr marL="285840" marR="0" lvl="0" indent="-285840" algn="just" rtl="0">
              <a:lnSpc>
                <a:spcPct val="100000"/>
              </a:lnSpc>
              <a:spcBef>
                <a:spcPts val="0"/>
              </a:spcBef>
              <a:spcAft>
                <a:spcPts val="0"/>
              </a:spcAft>
              <a:buClr>
                <a:srgbClr val="000000"/>
              </a:buClr>
              <a:buSzPts val="2000"/>
              <a:buFont typeface="Arial"/>
              <a:buChar char="•"/>
            </a:pPr>
            <a:r>
              <a:rPr lang="es-ES" sz="2000" b="1" i="0" u="none" strike="noStrike" cap="none">
                <a:solidFill>
                  <a:srgbClr val="000000"/>
                </a:solidFill>
                <a:latin typeface="Calibri"/>
                <a:ea typeface="Calibri"/>
                <a:cs typeface="Calibri"/>
                <a:sym typeface="Calibri"/>
              </a:rPr>
              <a:t>Información: </a:t>
            </a:r>
            <a:r>
              <a:rPr lang="es-ES" sz="2000" b="0" i="0" u="none" strike="noStrike" cap="none">
                <a:solidFill>
                  <a:srgbClr val="000000"/>
                </a:solidFill>
                <a:latin typeface="Calibri"/>
                <a:ea typeface="Calibri"/>
                <a:cs typeface="Calibri"/>
                <a:sym typeface="Calibri"/>
              </a:rPr>
              <a:t>es cuando se aplica un significado o una relación a la materia prima.  Esto se indica aplicando distintos colores a los puntos. </a:t>
            </a:r>
            <a:endParaRPr lang="es-ES" sz="2000" b="0" i="0" u="none" strike="noStrike" cap="none">
              <a:solidFill>
                <a:srgbClr val="000000"/>
              </a:solidFill>
              <a:latin typeface="Arial"/>
              <a:ea typeface="Arial"/>
              <a:cs typeface="Arial"/>
              <a:sym typeface="Arial"/>
            </a:endParaRPr>
          </a:p>
          <a:p>
            <a:pPr marL="285840" marR="0" lvl="0" indent="-285840" algn="just" rtl="0">
              <a:lnSpc>
                <a:spcPct val="100000"/>
              </a:lnSpc>
              <a:spcBef>
                <a:spcPts val="0"/>
              </a:spcBef>
              <a:spcAft>
                <a:spcPts val="0"/>
              </a:spcAft>
              <a:buClr>
                <a:srgbClr val="000000"/>
              </a:buClr>
              <a:buSzPts val="2000"/>
              <a:buFont typeface="Arial"/>
              <a:buChar char="•"/>
            </a:pPr>
            <a:r>
              <a:rPr lang="es-ES" sz="2000" b="1" i="0" u="none" strike="noStrike" cap="none">
                <a:solidFill>
                  <a:srgbClr val="000000"/>
                </a:solidFill>
                <a:latin typeface="Calibri"/>
                <a:ea typeface="Calibri"/>
                <a:cs typeface="Calibri"/>
                <a:sym typeface="Calibri"/>
              </a:rPr>
              <a:t>Conocimiento: </a:t>
            </a:r>
            <a:r>
              <a:rPr lang="es-ES" sz="2000" b="0" i="0" u="none" strike="noStrike" cap="none">
                <a:solidFill>
                  <a:srgbClr val="000000"/>
                </a:solidFill>
                <a:latin typeface="Calibri"/>
                <a:ea typeface="Calibri"/>
                <a:cs typeface="Calibri"/>
                <a:sym typeface="Calibri"/>
              </a:rPr>
              <a:t>se adquiere cuando somos capaces de memorizar la información, por ejemplo, las tablas de multiplicar estándar o las horas de salida y puesta del sol en un mes determinado. A medida que adquirimos conocimientos, empezamos a dar sentido a las cosas y a establecer conexiones entre distintos elementos de información. </a:t>
            </a:r>
            <a:endParaRPr lang="es-ES" sz="2000" b="0" i="0" u="none" strike="noStrike" cap="none">
              <a:solidFill>
                <a:srgbClr val="000000"/>
              </a:solidFill>
              <a:latin typeface="Arial"/>
              <a:ea typeface="Arial"/>
              <a:cs typeface="Arial"/>
              <a:sym typeface="Arial"/>
            </a:endParaRPr>
          </a:p>
          <a:p>
            <a:pPr marL="285840" marR="0" lvl="0" indent="-285840" algn="just" rtl="0">
              <a:lnSpc>
                <a:spcPct val="100000"/>
              </a:lnSpc>
              <a:spcBef>
                <a:spcPts val="0"/>
              </a:spcBef>
              <a:spcAft>
                <a:spcPts val="0"/>
              </a:spcAft>
              <a:buClr>
                <a:srgbClr val="000000"/>
              </a:buClr>
              <a:buSzPts val="2000"/>
              <a:buFont typeface="Arial"/>
              <a:buChar char="•"/>
            </a:pPr>
            <a:r>
              <a:rPr lang="es-ES" sz="2000" b="1" i="0" u="none" strike="noStrike" cap="none">
                <a:solidFill>
                  <a:srgbClr val="000000"/>
                </a:solidFill>
                <a:latin typeface="Calibri"/>
                <a:ea typeface="Calibri"/>
                <a:cs typeface="Calibri"/>
                <a:sym typeface="Calibri"/>
              </a:rPr>
              <a:t>Perspicacia: es </a:t>
            </a:r>
            <a:r>
              <a:rPr lang="es-ES" sz="2000" b="0" i="0" u="none" strike="noStrike" cap="none">
                <a:solidFill>
                  <a:srgbClr val="000000"/>
                </a:solidFill>
                <a:latin typeface="Calibri"/>
                <a:ea typeface="Calibri"/>
                <a:cs typeface="Calibri"/>
                <a:sym typeface="Calibri"/>
              </a:rPr>
              <a:t>el nivel en el que los datos se vuelven realmente útiles. La perspicacia es la capacidad de sintetizar conocimientos para comprender en profundidad un problema. Con la comprensión llega la perspectiva de </a:t>
            </a:r>
            <a:endParaRPr lang="es-ES" sz="2000" b="0" i="0" u="none" strike="noStrike" cap="none">
              <a:solidFill>
                <a:srgbClr val="000000"/>
              </a:solidFill>
              <a:latin typeface="Arial"/>
              <a:ea typeface="Arial"/>
              <a:cs typeface="Arial"/>
              <a:sym typeface="Arial"/>
            </a:endParaRPr>
          </a:p>
          <a:p>
            <a:pPr marL="285840" marR="0" lvl="0" indent="-285840" algn="just" rtl="0">
              <a:lnSpc>
                <a:spcPct val="100000"/>
              </a:lnSpc>
              <a:spcBef>
                <a:spcPts val="0"/>
              </a:spcBef>
              <a:spcAft>
                <a:spcPts val="0"/>
              </a:spcAft>
              <a:buClr>
                <a:srgbClr val="000000"/>
              </a:buClr>
              <a:buSzPts val="2000"/>
              <a:buFont typeface="Arial"/>
              <a:buChar char="•"/>
            </a:pPr>
            <a:r>
              <a:rPr lang="es-ES" sz="2000" b="1" i="0" u="none" strike="noStrike" cap="none">
                <a:solidFill>
                  <a:srgbClr val="000000"/>
                </a:solidFill>
                <a:latin typeface="Calibri"/>
                <a:ea typeface="Calibri"/>
                <a:cs typeface="Calibri"/>
                <a:sym typeface="Calibri"/>
              </a:rPr>
              <a:t>Sabiduría</a:t>
            </a:r>
            <a:r>
              <a:rPr lang="es-ES" sz="2000" b="0" i="0" u="none" strike="noStrike" cap="none">
                <a:solidFill>
                  <a:srgbClr val="000000"/>
                </a:solidFill>
                <a:latin typeface="Calibri"/>
                <a:ea typeface="Calibri"/>
                <a:cs typeface="Calibri"/>
                <a:sym typeface="Calibri"/>
              </a:rPr>
              <a:t>: capacidad de utilizar la perspicacia para facilitar la toma de decisiones con conocimiento de causa.</a:t>
            </a:r>
            <a:endParaRPr lang="es-ES" sz="2000" b="0" i="0" u="none" strike="noStrike" cap="none">
              <a:solidFill>
                <a:srgbClr val="000000"/>
              </a:solidFill>
              <a:latin typeface="Arial"/>
              <a:ea typeface="Arial"/>
              <a:cs typeface="Arial"/>
              <a:sym typeface="Arial"/>
            </a:endParaRPr>
          </a:p>
        </p:txBody>
      </p:sp>
      <p:pic>
        <p:nvPicPr>
          <p:cNvPr id="6" name="Obrázok 5" descr="Data To Wisdom Via Information, Knowledge &amp; Insight. - Information Factory  Information Factory">
            <a:extLst>
              <a:ext uri="{FF2B5EF4-FFF2-40B4-BE49-F238E27FC236}">
                <a16:creationId xmlns:a16="http://schemas.microsoft.com/office/drawing/2014/main" id="{61284DCC-FA09-8908-DE80-DA42E0520CB7}"/>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4430382" y="3236678"/>
            <a:ext cx="8171918" cy="2474159"/>
          </a:xfrm>
          <a:prstGeom prst="rect">
            <a:avLst/>
          </a:prstGeom>
          <a:noFill/>
          <a:ln>
            <a:noFill/>
          </a:ln>
        </p:spPr>
      </p:pic>
      <p:sp>
        <p:nvSpPr>
          <p:cNvPr id="7" name="BlokTextu 6">
            <a:extLst>
              <a:ext uri="{FF2B5EF4-FFF2-40B4-BE49-F238E27FC236}">
                <a16:creationId xmlns:a16="http://schemas.microsoft.com/office/drawing/2014/main" id="{5B38D971-ECF3-4084-87DE-46D12556C65C}"/>
              </a:ext>
            </a:extLst>
          </p:cNvPr>
          <p:cNvSpPr txBox="1"/>
          <p:nvPr/>
        </p:nvSpPr>
        <p:spPr>
          <a:xfrm>
            <a:off x="5534944" y="5710837"/>
            <a:ext cx="7815296" cy="276999"/>
          </a:xfrm>
          <a:prstGeom prst="rect">
            <a:avLst/>
          </a:prstGeom>
          <a:noFill/>
        </p:spPr>
        <p:txBody>
          <a:bodyPr wrap="square" rtlCol="0">
            <a:spAutoFit/>
          </a:bodyPr>
          <a:lstStyle/>
          <a:p>
            <a:r>
              <a:rPr lang="en-US" sz="1200"/>
              <a:t>Gráfico original de Hugh </a:t>
            </a:r>
            <a:r>
              <a:rPr lang="en-US" sz="1200" dirty="0"/>
              <a:t>MacLeod @</a:t>
            </a:r>
            <a:r>
              <a:rPr lang="en-US" sz="1200" dirty="0" err="1"/>
              <a:t>hughcards</a:t>
            </a:r>
            <a:r>
              <a:rPr lang="sk-SK" sz="1200" dirty="0"/>
              <a:t>, </a:t>
            </a:r>
            <a:r>
              <a:rPr lang="en-US" sz="1200" dirty="0"/>
              <a:t>extended by David Sommerville @</a:t>
            </a:r>
            <a:r>
              <a:rPr lang="en-US" sz="1200" dirty="0" err="1"/>
              <a:t>smrvl</a:t>
            </a:r>
            <a:r>
              <a:rPr lang="en-US" sz="1200" dirty="0"/>
              <a:t> </a:t>
            </a:r>
            <a:endParaRPr lang="sk-SK" sz="1200" dirty="0"/>
          </a:p>
        </p:txBody>
      </p:sp>
    </p:spTree>
    <p:extLst>
      <p:ext uri="{BB962C8B-B14F-4D97-AF65-F5344CB8AC3E}">
        <p14:creationId xmlns:p14="http://schemas.microsoft.com/office/powerpoint/2010/main" val="1261380187"/>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3206</Words>
  <Application>Microsoft Office PowerPoint</Application>
  <PresentationFormat>Personalizado</PresentationFormat>
  <Paragraphs>173</Paragraphs>
  <Slides>22</Slides>
  <Notes>18</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22</vt:i4>
      </vt:variant>
    </vt:vector>
  </HeadingPairs>
  <TitlesOfParts>
    <vt:vector size="30" baseType="lpstr">
      <vt:lpstr>Microsoft Sans Serif</vt:lpstr>
      <vt:lpstr>Arial</vt:lpstr>
      <vt:lpstr>Calibri</vt:lpstr>
      <vt:lpstr>Tahoma</vt:lpstr>
      <vt:lpstr>Helvetica Neue</vt:lpstr>
      <vt:lpstr>Courier New</vt:lpstr>
      <vt:lpstr>Office Theme</vt:lpstr>
      <vt:lpstr>Diseño personalizado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Prezentácia programu PowerPoint</dc:title>
  <dc:creator>Monia Coppola</dc:creator>
  <cp:lastModifiedBy>Miriam IWS</cp:lastModifiedBy>
  <cp:revision>114</cp:revision>
  <dcterms:created xsi:type="dcterms:W3CDTF">2022-05-13T08:01:25Z</dcterms:created>
  <dcterms:modified xsi:type="dcterms:W3CDTF">2023-06-09T11:37:25Z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2022-05-13T00:00:00Z</vt:filetime>
  </property>
  <property fmtid="{D5CDD505-2E9C-101B-9397-08002B2CF9AE}" pid="3" name="Creator">
    <vt:lpwstr>Canva</vt:lpwstr>
  </property>
  <property fmtid="{D5CDD505-2E9C-101B-9397-08002B2CF9AE}" pid="4" name="LastSaved">
    <vt:filetime>2022-05-13T00:00:00Z</vt:filetime>
  </property>
</Properties>
</file>