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8" r:id="rId3"/>
    <p:sldId id="259" r:id="rId4"/>
    <p:sldId id="260" r:id="rId5"/>
    <p:sldId id="269" r:id="rId6"/>
    <p:sldId id="261" r:id="rId7"/>
    <p:sldId id="271" r:id="rId8"/>
    <p:sldId id="270" r:id="rId9"/>
    <p:sldId id="273" r:id="rId10"/>
    <p:sldId id="275" r:id="rId11"/>
    <p:sldId id="274" r:id="rId12"/>
    <p:sldId id="277" r:id="rId13"/>
    <p:sldId id="278" r:id="rId14"/>
    <p:sldId id="279" r:id="rId15"/>
    <p:sldId id="281" r:id="rId16"/>
    <p:sldId id="280" r:id="rId17"/>
    <p:sldId id="262" r:id="rId18"/>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B24"/>
    <a:srgbClr val="ED9D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56" autoAdjust="0"/>
  </p:normalViewPr>
  <p:slideViewPr>
    <p:cSldViewPr>
      <p:cViewPr varScale="1">
        <p:scale>
          <a:sx n="61" d="100"/>
          <a:sy n="61" d="100"/>
        </p:scale>
        <p:origin x="322"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FFDB3FA-1999-DFA1-CC4A-285599150A01}"/>
              </a:ext>
            </a:extLst>
          </p:cNvPr>
          <p:cNvSpPr txBox="1"/>
          <p:nvPr userDrawn="1"/>
        </p:nvSpPr>
        <p:spPr>
          <a:xfrm>
            <a:off x="5029200" y="9182100"/>
            <a:ext cx="12268200" cy="788036"/>
          </a:xfrm>
          <a:prstGeom prst="rect">
            <a:avLst/>
          </a:prstGeom>
          <a:noFill/>
        </p:spPr>
        <p:txBody>
          <a:bodyPr wrap="square">
            <a:spAutoFit/>
          </a:bodyPr>
          <a:lstStyle/>
          <a:p>
            <a:pPr marL="12700" algn="just">
              <a:lnSpc>
                <a:spcPts val="1760"/>
              </a:lnSpc>
            </a:pPr>
            <a:r>
              <a:rPr lang="en-US" dirty="0"/>
              <a:t>"The</a:t>
            </a:r>
            <a:r>
              <a:rPr lang="en-US" spc="150" dirty="0"/>
              <a:t> </a:t>
            </a:r>
            <a:r>
              <a:rPr lang="en-US" dirty="0"/>
              <a:t>European</a:t>
            </a:r>
            <a:r>
              <a:rPr lang="en-US" spc="155" dirty="0"/>
              <a:t> </a:t>
            </a:r>
            <a:r>
              <a:rPr lang="en-US" dirty="0"/>
              <a:t>Commission</a:t>
            </a:r>
            <a:r>
              <a:rPr lang="en-US" spc="155" dirty="0"/>
              <a:t> </a:t>
            </a:r>
            <a:r>
              <a:rPr lang="en-US" dirty="0"/>
              <a:t>support</a:t>
            </a:r>
            <a:r>
              <a:rPr lang="en-US" spc="155" dirty="0"/>
              <a:t> </a:t>
            </a:r>
            <a:r>
              <a:rPr lang="en-US" dirty="0"/>
              <a:t>for</a:t>
            </a:r>
            <a:r>
              <a:rPr lang="en-US" spc="155" dirty="0"/>
              <a:t> </a:t>
            </a:r>
            <a:r>
              <a:rPr lang="en-US" dirty="0"/>
              <a:t>the</a:t>
            </a:r>
            <a:r>
              <a:rPr lang="en-US" spc="155" dirty="0"/>
              <a:t> </a:t>
            </a:r>
            <a:r>
              <a:rPr lang="en-US" dirty="0"/>
              <a:t>production</a:t>
            </a:r>
            <a:r>
              <a:rPr lang="en-US" spc="155" dirty="0"/>
              <a:t> </a:t>
            </a:r>
            <a:r>
              <a:rPr lang="en-US" dirty="0"/>
              <a:t>of</a:t>
            </a:r>
            <a:r>
              <a:rPr lang="en-US" spc="155" dirty="0"/>
              <a:t> </a:t>
            </a:r>
            <a:r>
              <a:rPr lang="en-US" dirty="0"/>
              <a:t>this</a:t>
            </a:r>
            <a:r>
              <a:rPr lang="en-US" spc="155" dirty="0"/>
              <a:t> </a:t>
            </a:r>
            <a:r>
              <a:rPr lang="en-US" dirty="0"/>
              <a:t>publication</a:t>
            </a:r>
            <a:r>
              <a:rPr lang="en-US" spc="155" dirty="0"/>
              <a:t> </a:t>
            </a:r>
            <a:r>
              <a:rPr lang="en-US" dirty="0"/>
              <a:t>does</a:t>
            </a:r>
            <a:r>
              <a:rPr lang="en-US" spc="155" dirty="0"/>
              <a:t> </a:t>
            </a:r>
            <a:r>
              <a:rPr lang="en-US" dirty="0"/>
              <a:t>not</a:t>
            </a:r>
            <a:r>
              <a:rPr lang="en-US" spc="155" dirty="0"/>
              <a:t> </a:t>
            </a:r>
            <a:r>
              <a:rPr lang="en-US" dirty="0"/>
              <a:t>constitute</a:t>
            </a:r>
            <a:r>
              <a:rPr lang="en-US" spc="155" dirty="0"/>
              <a:t> </a:t>
            </a:r>
            <a:r>
              <a:rPr lang="en-US" dirty="0"/>
              <a:t>endorsement</a:t>
            </a:r>
            <a:r>
              <a:rPr lang="en-US" spc="155" dirty="0"/>
              <a:t> </a:t>
            </a:r>
            <a:r>
              <a:rPr lang="en-US" dirty="0"/>
              <a:t>of</a:t>
            </a:r>
            <a:r>
              <a:rPr lang="en-US" spc="155" dirty="0"/>
              <a:t> </a:t>
            </a:r>
            <a:r>
              <a:rPr lang="en-US" dirty="0"/>
              <a:t>the</a:t>
            </a:r>
            <a:r>
              <a:rPr lang="en-US" spc="155" dirty="0"/>
              <a:t> </a:t>
            </a:r>
            <a:r>
              <a:rPr lang="en-US" dirty="0"/>
              <a:t>contents</a:t>
            </a:r>
            <a:r>
              <a:rPr lang="en-US" spc="155" dirty="0"/>
              <a:t> </a:t>
            </a:r>
            <a:r>
              <a:rPr lang="en-US" dirty="0"/>
              <a:t>which</a:t>
            </a:r>
            <a:r>
              <a:rPr lang="en-US" spc="155" dirty="0"/>
              <a:t> </a:t>
            </a:r>
            <a:r>
              <a:rPr lang="en-US" dirty="0"/>
              <a:t>reflects</a:t>
            </a:r>
            <a:r>
              <a:rPr lang="en-US" spc="155" dirty="0"/>
              <a:t> </a:t>
            </a:r>
            <a:r>
              <a:rPr lang="en-US" dirty="0"/>
              <a:t>the views</a:t>
            </a:r>
            <a:r>
              <a:rPr lang="en-US" spc="254" dirty="0"/>
              <a:t> </a:t>
            </a:r>
            <a:r>
              <a:rPr lang="en-US" dirty="0"/>
              <a:t>only</a:t>
            </a:r>
            <a:r>
              <a:rPr lang="en-US" spc="254" dirty="0"/>
              <a:t> </a:t>
            </a:r>
            <a:r>
              <a:rPr lang="en-US" dirty="0"/>
              <a:t>of</a:t>
            </a:r>
            <a:r>
              <a:rPr lang="en-US" spc="260" dirty="0"/>
              <a:t> </a:t>
            </a:r>
            <a:r>
              <a:rPr lang="en-US" dirty="0"/>
              <a:t>the</a:t>
            </a:r>
            <a:r>
              <a:rPr lang="en-US" spc="254" dirty="0"/>
              <a:t> </a:t>
            </a:r>
            <a:r>
              <a:rPr lang="en-US" dirty="0"/>
              <a:t>authors,</a:t>
            </a:r>
            <a:r>
              <a:rPr lang="en-US" spc="260" dirty="0"/>
              <a:t> </a:t>
            </a:r>
            <a:r>
              <a:rPr lang="en-US" dirty="0"/>
              <a:t>and</a:t>
            </a:r>
            <a:r>
              <a:rPr lang="en-US" spc="254" dirty="0"/>
              <a:t> </a:t>
            </a:r>
            <a:r>
              <a:rPr lang="en-US" dirty="0"/>
              <a:t>the</a:t>
            </a:r>
            <a:r>
              <a:rPr lang="en-US" spc="260" dirty="0"/>
              <a:t> </a:t>
            </a:r>
            <a:r>
              <a:rPr lang="en-US" dirty="0"/>
              <a:t>Commission</a:t>
            </a:r>
            <a:r>
              <a:rPr lang="en-US" spc="254" dirty="0"/>
              <a:t> </a:t>
            </a:r>
            <a:r>
              <a:rPr lang="en-US" dirty="0"/>
              <a:t>cannot</a:t>
            </a:r>
            <a:r>
              <a:rPr lang="en-US" spc="260" dirty="0"/>
              <a:t> </a:t>
            </a:r>
            <a:r>
              <a:rPr lang="en-US" dirty="0"/>
              <a:t>be</a:t>
            </a:r>
            <a:r>
              <a:rPr lang="en-US" spc="254" dirty="0"/>
              <a:t> </a:t>
            </a:r>
            <a:r>
              <a:rPr lang="en-US" dirty="0"/>
              <a:t>held</a:t>
            </a:r>
            <a:r>
              <a:rPr lang="en-US" spc="254" dirty="0"/>
              <a:t> </a:t>
            </a:r>
            <a:r>
              <a:rPr lang="en-US" dirty="0"/>
              <a:t>responsible</a:t>
            </a:r>
            <a:r>
              <a:rPr lang="en-US" spc="260" dirty="0"/>
              <a:t> </a:t>
            </a:r>
            <a:r>
              <a:rPr lang="en-US" dirty="0"/>
              <a:t>for</a:t>
            </a:r>
            <a:r>
              <a:rPr lang="en-US" spc="254" dirty="0"/>
              <a:t> </a:t>
            </a:r>
            <a:r>
              <a:rPr lang="en-US" dirty="0"/>
              <a:t>any</a:t>
            </a:r>
            <a:r>
              <a:rPr lang="en-US" spc="260" dirty="0"/>
              <a:t> </a:t>
            </a:r>
            <a:r>
              <a:rPr lang="en-US" dirty="0"/>
              <a:t>use</a:t>
            </a:r>
            <a:r>
              <a:rPr lang="en-US" spc="254" dirty="0"/>
              <a:t> </a:t>
            </a:r>
            <a:r>
              <a:rPr lang="en-US" dirty="0"/>
              <a:t>which</a:t>
            </a:r>
            <a:r>
              <a:rPr lang="en-US" spc="260" dirty="0"/>
              <a:t> </a:t>
            </a:r>
            <a:r>
              <a:rPr lang="en-US" dirty="0"/>
              <a:t>may</a:t>
            </a:r>
            <a:r>
              <a:rPr lang="en-US" spc="254" dirty="0"/>
              <a:t> </a:t>
            </a:r>
            <a:r>
              <a:rPr lang="en-US" dirty="0"/>
              <a:t>be</a:t>
            </a:r>
            <a:r>
              <a:rPr lang="en-US" spc="260" dirty="0"/>
              <a:t> </a:t>
            </a:r>
            <a:r>
              <a:rPr lang="en-US" dirty="0"/>
              <a:t>made</a:t>
            </a:r>
            <a:r>
              <a:rPr lang="en-US" spc="254" dirty="0"/>
              <a:t> </a:t>
            </a:r>
            <a:r>
              <a:rPr lang="en-US" dirty="0"/>
              <a:t>of</a:t>
            </a:r>
            <a:r>
              <a:rPr lang="en-US" spc="254" dirty="0"/>
              <a:t> </a:t>
            </a:r>
            <a:r>
              <a:rPr lang="en-US" dirty="0"/>
              <a:t>the</a:t>
            </a:r>
            <a:r>
              <a:rPr lang="en-US" spc="260" dirty="0"/>
              <a:t> </a:t>
            </a:r>
            <a:r>
              <a:rPr lang="en-US" dirty="0"/>
              <a:t>information</a:t>
            </a:r>
            <a:r>
              <a:rPr lang="en-US" spc="254" dirty="0"/>
              <a:t> </a:t>
            </a:r>
            <a:r>
              <a:rPr lang="en-US" dirty="0"/>
              <a:t>contained </a:t>
            </a:r>
            <a:r>
              <a:rPr lang="en-US" spc="-400" dirty="0"/>
              <a:t> </a:t>
            </a:r>
            <a:r>
              <a:rPr lang="en-US" dirty="0"/>
              <a:t>therein."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532BC-E519-ECBF-5850-494B753460AE}"/>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293D594-DDA9-F897-7C70-A4F184C3FD90}"/>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ACEF8F6-0130-D1A7-7A76-907EECD258F0}"/>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E7CF9E7-7EB5-7A08-EC1F-BDB4E0C53CDB}"/>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68894A3-5987-436A-83FB-4FA1656D1ABA}"/>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01C9870-7153-2F1A-7BE5-ACB1E7CF7C66}"/>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23/05/2023</a:t>
            </a:fld>
            <a:endParaRPr lang="es-ES"/>
          </a:p>
        </p:txBody>
      </p:sp>
      <p:sp>
        <p:nvSpPr>
          <p:cNvPr id="8" name="Marcador de pie de página 7">
            <a:extLst>
              <a:ext uri="{FF2B5EF4-FFF2-40B4-BE49-F238E27FC236}">
                <a16:creationId xmlns:a16="http://schemas.microsoft.com/office/drawing/2014/main" id="{0A22F278-5B54-8E48-9E76-640875A45507}"/>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830A3BCC-09B3-E135-64A9-A0386CD53E84}"/>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188194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EA6FEC-6CE0-81EB-13B7-26E589BFC561}"/>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C750634-1538-83C5-E982-FA91D924A54E}"/>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23/05/2023</a:t>
            </a:fld>
            <a:endParaRPr lang="es-ES"/>
          </a:p>
        </p:txBody>
      </p:sp>
      <p:sp>
        <p:nvSpPr>
          <p:cNvPr id="4" name="Marcador de pie de página 3">
            <a:extLst>
              <a:ext uri="{FF2B5EF4-FFF2-40B4-BE49-F238E27FC236}">
                <a16:creationId xmlns:a16="http://schemas.microsoft.com/office/drawing/2014/main" id="{559E44B0-8D32-E2FB-A3C6-F91BE1EDE7CE}"/>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26CBCB06-F1F3-4F24-41E8-287A07F7E16F}"/>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446159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F6B808C-5B97-26AE-5845-217B6ADAF980}"/>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23/05/2023</a:t>
            </a:fld>
            <a:endParaRPr lang="es-ES"/>
          </a:p>
        </p:txBody>
      </p:sp>
      <p:sp>
        <p:nvSpPr>
          <p:cNvPr id="3" name="Marcador de pie de página 2">
            <a:extLst>
              <a:ext uri="{FF2B5EF4-FFF2-40B4-BE49-F238E27FC236}">
                <a16:creationId xmlns:a16="http://schemas.microsoft.com/office/drawing/2014/main" id="{430B675E-6ADE-425F-0487-A4A4D6AA778A}"/>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9B2EFD67-18B0-D059-5A08-2FDFC7CC006C}"/>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4251222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F6E607-A06B-9551-E048-8191D8080EE3}"/>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E2104C-1998-E90B-5FB9-8FCAB3F1E3E9}"/>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E339920-78CD-74FE-168E-D10489D89455}"/>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A5D7E5-B53A-F289-9A49-7E0921579AEA}"/>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23/05/2023</a:t>
            </a:fld>
            <a:endParaRPr lang="es-ES"/>
          </a:p>
        </p:txBody>
      </p:sp>
      <p:sp>
        <p:nvSpPr>
          <p:cNvPr id="6" name="Marcador de pie de página 5">
            <a:extLst>
              <a:ext uri="{FF2B5EF4-FFF2-40B4-BE49-F238E27FC236}">
                <a16:creationId xmlns:a16="http://schemas.microsoft.com/office/drawing/2014/main" id="{235CEADC-8A05-CF39-EE8E-F8B3D05C81C3}"/>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F2F90AB2-F8E8-D20B-E013-716E957AB212}"/>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3610007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FA9029-B406-828F-FF2B-B17850E35CAE}"/>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586868-8344-ECAD-F64C-B9DF10D1CA73}"/>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56FDF50-79FA-E104-3BB9-1DB8DC1990E2}"/>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D5DFF36-3BB2-1C98-5432-2CF8AE657761}"/>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23/05/2023</a:t>
            </a:fld>
            <a:endParaRPr lang="es-ES"/>
          </a:p>
        </p:txBody>
      </p:sp>
      <p:sp>
        <p:nvSpPr>
          <p:cNvPr id="6" name="Marcador de pie de página 5">
            <a:extLst>
              <a:ext uri="{FF2B5EF4-FFF2-40B4-BE49-F238E27FC236}">
                <a16:creationId xmlns:a16="http://schemas.microsoft.com/office/drawing/2014/main" id="{F1324705-0BB9-FA2F-8F99-CFBB6B525A43}"/>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027C5901-559C-6451-88A3-819E8C1B7335}"/>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3412562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AF04E2-D2D6-7E47-9CFB-66DE34A8F71D}"/>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9B6C842-0F77-4475-7A36-E5542B8E2551}"/>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48AEE4-1C58-23F4-2146-4211EE54F80F}"/>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23/05/2023</a:t>
            </a:fld>
            <a:endParaRPr lang="es-ES"/>
          </a:p>
        </p:txBody>
      </p:sp>
      <p:sp>
        <p:nvSpPr>
          <p:cNvPr id="5" name="Marcador de pie de página 4">
            <a:extLst>
              <a:ext uri="{FF2B5EF4-FFF2-40B4-BE49-F238E27FC236}">
                <a16:creationId xmlns:a16="http://schemas.microsoft.com/office/drawing/2014/main" id="{028CB8BD-9FFB-C8CE-F701-1995B5A54E91}"/>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9CA4C12C-D1C7-3E24-4A19-95F33C0CAF73}"/>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1043796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011F1C-04C0-DFD3-1486-B99141290630}"/>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DF11240-6CB8-3EAA-E160-0C1F4C38DA17}"/>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6EBC4B-CE5E-8B7F-3095-0D32F26FDF58}"/>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23/05/2023</a:t>
            </a:fld>
            <a:endParaRPr lang="es-ES"/>
          </a:p>
        </p:txBody>
      </p:sp>
      <p:sp>
        <p:nvSpPr>
          <p:cNvPr id="5" name="Marcador de pie de página 4">
            <a:extLst>
              <a:ext uri="{FF2B5EF4-FFF2-40B4-BE49-F238E27FC236}">
                <a16:creationId xmlns:a16="http://schemas.microsoft.com/office/drawing/2014/main" id="{90B2CF9B-2F7F-C880-E084-C4385584173F}"/>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5DDC6766-7B0D-4007-3F97-C4A10E3BB26B}"/>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396629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4966523" y="9236339"/>
            <a:ext cx="12185015" cy="772159"/>
          </a:xfrm>
          <a:prstGeom prst="rect">
            <a:avLst/>
          </a:prstGeom>
        </p:spPr>
        <p:txBody>
          <a:bodyPr lIns="0" tIns="0" rIns="0" bIns="0"/>
          <a:lstStyle>
            <a:lvl1pPr>
              <a:defRPr sz="1500" b="0" i="0">
                <a:solidFill>
                  <a:schemeClr val="tx1"/>
                </a:solidFill>
                <a:latin typeface="Arial MT"/>
                <a:cs typeface="Arial MT"/>
              </a:defRPr>
            </a:lvl1pPr>
          </a:lstStyle>
          <a:p>
            <a:pPr marL="12700">
              <a:lnSpc>
                <a:spcPts val="1760"/>
              </a:lnSpc>
            </a:pPr>
            <a:r>
              <a:rPr dirty="0"/>
              <a:t>"The</a:t>
            </a:r>
            <a:r>
              <a:rPr spc="150" dirty="0"/>
              <a:t> </a:t>
            </a:r>
            <a:r>
              <a:rPr dirty="0"/>
              <a:t>European</a:t>
            </a:r>
            <a:r>
              <a:rPr spc="155" dirty="0"/>
              <a:t> </a:t>
            </a:r>
            <a:r>
              <a:rPr dirty="0"/>
              <a:t>Commission</a:t>
            </a:r>
            <a:r>
              <a:rPr spc="155" dirty="0"/>
              <a:t> </a:t>
            </a:r>
            <a:r>
              <a:rPr dirty="0"/>
              <a:t>support</a:t>
            </a:r>
            <a:r>
              <a:rPr spc="155" dirty="0"/>
              <a:t> </a:t>
            </a:r>
            <a:r>
              <a:rPr dirty="0"/>
              <a:t>for</a:t>
            </a:r>
            <a:r>
              <a:rPr spc="155" dirty="0"/>
              <a:t> </a:t>
            </a:r>
            <a:r>
              <a:rPr dirty="0"/>
              <a:t>the</a:t>
            </a:r>
            <a:r>
              <a:rPr spc="155" dirty="0"/>
              <a:t> </a:t>
            </a:r>
            <a:r>
              <a:rPr dirty="0"/>
              <a:t>production</a:t>
            </a:r>
            <a:r>
              <a:rPr spc="155" dirty="0"/>
              <a:t> </a:t>
            </a:r>
            <a:r>
              <a:rPr dirty="0"/>
              <a:t>of</a:t>
            </a:r>
            <a:r>
              <a:rPr spc="155" dirty="0"/>
              <a:t> </a:t>
            </a:r>
            <a:r>
              <a:rPr dirty="0"/>
              <a:t>this</a:t>
            </a:r>
            <a:r>
              <a:rPr spc="155" dirty="0"/>
              <a:t> </a:t>
            </a:r>
            <a:r>
              <a:rPr dirty="0"/>
              <a:t>publication</a:t>
            </a:r>
            <a:r>
              <a:rPr spc="155" dirty="0"/>
              <a:t> </a:t>
            </a:r>
            <a:r>
              <a:rPr dirty="0"/>
              <a:t>does</a:t>
            </a:r>
            <a:r>
              <a:rPr spc="155" dirty="0"/>
              <a:t> </a:t>
            </a:r>
            <a:r>
              <a:rPr dirty="0"/>
              <a:t>not</a:t>
            </a:r>
            <a:r>
              <a:rPr spc="155" dirty="0"/>
              <a:t> </a:t>
            </a:r>
            <a:r>
              <a:rPr dirty="0"/>
              <a:t>constitute</a:t>
            </a:r>
            <a:r>
              <a:rPr spc="155" dirty="0"/>
              <a:t> </a:t>
            </a:r>
            <a:r>
              <a:rPr dirty="0"/>
              <a:t>endorsement</a:t>
            </a:r>
            <a:r>
              <a:rPr spc="155" dirty="0"/>
              <a:t> </a:t>
            </a:r>
            <a:r>
              <a:rPr dirty="0"/>
              <a:t>of</a:t>
            </a:r>
            <a:r>
              <a:rPr spc="155" dirty="0"/>
              <a:t> </a:t>
            </a:r>
            <a:r>
              <a:rPr dirty="0"/>
              <a:t>the</a:t>
            </a:r>
            <a:r>
              <a:rPr spc="155" dirty="0"/>
              <a:t> </a:t>
            </a:r>
            <a:r>
              <a:rPr dirty="0"/>
              <a:t>contents</a:t>
            </a:r>
            <a:r>
              <a:rPr spc="155" dirty="0"/>
              <a:t> </a:t>
            </a:r>
            <a:r>
              <a:rPr dirty="0"/>
              <a:t>which</a:t>
            </a:r>
            <a:r>
              <a:rPr spc="155" dirty="0"/>
              <a:t> </a:t>
            </a:r>
            <a:r>
              <a:rPr dirty="0"/>
              <a:t>reflects</a:t>
            </a:r>
            <a:r>
              <a:rPr spc="155" dirty="0"/>
              <a:t> </a:t>
            </a:r>
            <a:r>
              <a:rPr dirty="0"/>
              <a:t>the</a:t>
            </a:r>
          </a:p>
          <a:p>
            <a:pPr marL="12700" marR="5715">
              <a:lnSpc>
                <a:spcPct val="116700"/>
              </a:lnSpc>
            </a:pPr>
            <a:r>
              <a:rPr dirty="0"/>
              <a:t>views</a:t>
            </a:r>
            <a:r>
              <a:rPr spc="254" dirty="0"/>
              <a:t> </a:t>
            </a:r>
            <a:r>
              <a:rPr dirty="0"/>
              <a:t>only</a:t>
            </a:r>
            <a:r>
              <a:rPr spc="254" dirty="0"/>
              <a:t> </a:t>
            </a:r>
            <a:r>
              <a:rPr dirty="0"/>
              <a:t>of</a:t>
            </a:r>
            <a:r>
              <a:rPr spc="260" dirty="0"/>
              <a:t> </a:t>
            </a:r>
            <a:r>
              <a:rPr dirty="0"/>
              <a:t>the</a:t>
            </a:r>
            <a:r>
              <a:rPr spc="254" dirty="0"/>
              <a:t> </a:t>
            </a:r>
            <a:r>
              <a:rPr dirty="0"/>
              <a:t>authors,</a:t>
            </a:r>
            <a:r>
              <a:rPr spc="260" dirty="0"/>
              <a:t> </a:t>
            </a:r>
            <a:r>
              <a:rPr dirty="0"/>
              <a:t>and</a:t>
            </a:r>
            <a:r>
              <a:rPr spc="254" dirty="0"/>
              <a:t> </a:t>
            </a:r>
            <a:r>
              <a:rPr dirty="0"/>
              <a:t>the</a:t>
            </a:r>
            <a:r>
              <a:rPr spc="260" dirty="0"/>
              <a:t> </a:t>
            </a:r>
            <a:r>
              <a:rPr dirty="0"/>
              <a:t>Commission</a:t>
            </a:r>
            <a:r>
              <a:rPr spc="254" dirty="0"/>
              <a:t> </a:t>
            </a:r>
            <a:r>
              <a:rPr dirty="0"/>
              <a:t>cannot</a:t>
            </a:r>
            <a:r>
              <a:rPr spc="260" dirty="0"/>
              <a:t> </a:t>
            </a:r>
            <a:r>
              <a:rPr dirty="0"/>
              <a:t>be</a:t>
            </a:r>
            <a:r>
              <a:rPr spc="254" dirty="0"/>
              <a:t> </a:t>
            </a:r>
            <a:r>
              <a:rPr dirty="0"/>
              <a:t>held</a:t>
            </a:r>
            <a:r>
              <a:rPr spc="254" dirty="0"/>
              <a:t> </a:t>
            </a:r>
            <a:r>
              <a:rPr dirty="0"/>
              <a:t>responsible</a:t>
            </a:r>
            <a:r>
              <a:rPr spc="260" dirty="0"/>
              <a:t> </a:t>
            </a:r>
            <a:r>
              <a:rPr dirty="0"/>
              <a:t>for</a:t>
            </a:r>
            <a:r>
              <a:rPr spc="254" dirty="0"/>
              <a:t> </a:t>
            </a:r>
            <a:r>
              <a:rPr dirty="0"/>
              <a:t>any</a:t>
            </a:r>
            <a:r>
              <a:rPr spc="260" dirty="0"/>
              <a:t> </a:t>
            </a:r>
            <a:r>
              <a:rPr dirty="0"/>
              <a:t>use</a:t>
            </a:r>
            <a:r>
              <a:rPr spc="254" dirty="0"/>
              <a:t> </a:t>
            </a:r>
            <a:r>
              <a:rPr dirty="0"/>
              <a:t>which</a:t>
            </a:r>
            <a:r>
              <a:rPr spc="260" dirty="0"/>
              <a:t> </a:t>
            </a:r>
            <a:r>
              <a:rPr dirty="0"/>
              <a:t>may</a:t>
            </a:r>
            <a:r>
              <a:rPr spc="254" dirty="0"/>
              <a:t> </a:t>
            </a:r>
            <a:r>
              <a:rPr dirty="0"/>
              <a:t>be</a:t>
            </a:r>
            <a:r>
              <a:rPr spc="260" dirty="0"/>
              <a:t> </a:t>
            </a:r>
            <a:r>
              <a:rPr dirty="0"/>
              <a:t>made</a:t>
            </a:r>
            <a:r>
              <a:rPr spc="254" dirty="0"/>
              <a:t> </a:t>
            </a:r>
            <a:r>
              <a:rPr dirty="0"/>
              <a:t>of</a:t>
            </a:r>
            <a:r>
              <a:rPr spc="254" dirty="0"/>
              <a:t> </a:t>
            </a:r>
            <a:r>
              <a:rPr dirty="0"/>
              <a:t>the</a:t>
            </a:r>
            <a:r>
              <a:rPr spc="260" dirty="0"/>
              <a:t> </a:t>
            </a:r>
            <a:r>
              <a:rPr dirty="0"/>
              <a:t>information</a:t>
            </a:r>
            <a:r>
              <a:rPr spc="254" dirty="0"/>
              <a:t> </a:t>
            </a:r>
            <a:r>
              <a:rPr dirty="0"/>
              <a:t>contained </a:t>
            </a:r>
            <a:r>
              <a:rPr spc="-400" dirty="0"/>
              <a:t> </a:t>
            </a:r>
            <a:r>
              <a:rPr dirty="0"/>
              <a:t>therein."</a:t>
            </a:r>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5/23/2023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966523" y="9236339"/>
            <a:ext cx="12185015" cy="772159"/>
          </a:xfrm>
          <a:prstGeom prst="rect">
            <a:avLst/>
          </a:prstGeom>
        </p:spPr>
        <p:txBody>
          <a:bodyPr lIns="0" tIns="0" rIns="0" bIns="0"/>
          <a:lstStyle>
            <a:lvl1pPr>
              <a:defRPr sz="1500" b="0" i="0">
                <a:solidFill>
                  <a:schemeClr val="tx1"/>
                </a:solidFill>
                <a:latin typeface="Arial MT"/>
                <a:cs typeface="Arial MT"/>
              </a:defRPr>
            </a:lvl1pPr>
          </a:lstStyle>
          <a:p>
            <a:pPr marL="12700">
              <a:lnSpc>
                <a:spcPts val="1760"/>
              </a:lnSpc>
            </a:pPr>
            <a:r>
              <a:rPr dirty="0"/>
              <a:t>"The</a:t>
            </a:r>
            <a:r>
              <a:rPr spc="150" dirty="0"/>
              <a:t> </a:t>
            </a:r>
            <a:r>
              <a:rPr dirty="0"/>
              <a:t>European</a:t>
            </a:r>
            <a:r>
              <a:rPr spc="155" dirty="0"/>
              <a:t> </a:t>
            </a:r>
            <a:r>
              <a:rPr dirty="0"/>
              <a:t>Commission</a:t>
            </a:r>
            <a:r>
              <a:rPr spc="155" dirty="0"/>
              <a:t> </a:t>
            </a:r>
            <a:r>
              <a:rPr dirty="0"/>
              <a:t>support</a:t>
            </a:r>
            <a:r>
              <a:rPr spc="155" dirty="0"/>
              <a:t> </a:t>
            </a:r>
            <a:r>
              <a:rPr dirty="0"/>
              <a:t>for</a:t>
            </a:r>
            <a:r>
              <a:rPr spc="155" dirty="0"/>
              <a:t> </a:t>
            </a:r>
            <a:r>
              <a:rPr dirty="0"/>
              <a:t>the</a:t>
            </a:r>
            <a:r>
              <a:rPr spc="155" dirty="0"/>
              <a:t> </a:t>
            </a:r>
            <a:r>
              <a:rPr dirty="0"/>
              <a:t>production</a:t>
            </a:r>
            <a:r>
              <a:rPr spc="155" dirty="0"/>
              <a:t> </a:t>
            </a:r>
            <a:r>
              <a:rPr dirty="0"/>
              <a:t>of</a:t>
            </a:r>
            <a:r>
              <a:rPr spc="155" dirty="0"/>
              <a:t> </a:t>
            </a:r>
            <a:r>
              <a:rPr dirty="0"/>
              <a:t>this</a:t>
            </a:r>
            <a:r>
              <a:rPr spc="155" dirty="0"/>
              <a:t> </a:t>
            </a:r>
            <a:r>
              <a:rPr dirty="0"/>
              <a:t>publication</a:t>
            </a:r>
            <a:r>
              <a:rPr spc="155" dirty="0"/>
              <a:t> </a:t>
            </a:r>
            <a:r>
              <a:rPr dirty="0"/>
              <a:t>does</a:t>
            </a:r>
            <a:r>
              <a:rPr spc="155" dirty="0"/>
              <a:t> </a:t>
            </a:r>
            <a:r>
              <a:rPr dirty="0"/>
              <a:t>not</a:t>
            </a:r>
            <a:r>
              <a:rPr spc="155" dirty="0"/>
              <a:t> </a:t>
            </a:r>
            <a:r>
              <a:rPr dirty="0"/>
              <a:t>constitute</a:t>
            </a:r>
            <a:r>
              <a:rPr spc="155" dirty="0"/>
              <a:t> </a:t>
            </a:r>
            <a:r>
              <a:rPr dirty="0"/>
              <a:t>endorsement</a:t>
            </a:r>
            <a:r>
              <a:rPr spc="155" dirty="0"/>
              <a:t> </a:t>
            </a:r>
            <a:r>
              <a:rPr dirty="0"/>
              <a:t>of</a:t>
            </a:r>
            <a:r>
              <a:rPr spc="155" dirty="0"/>
              <a:t> </a:t>
            </a:r>
            <a:r>
              <a:rPr dirty="0"/>
              <a:t>the</a:t>
            </a:r>
            <a:r>
              <a:rPr spc="155" dirty="0"/>
              <a:t> </a:t>
            </a:r>
            <a:r>
              <a:rPr dirty="0"/>
              <a:t>contents</a:t>
            </a:r>
            <a:r>
              <a:rPr spc="155" dirty="0"/>
              <a:t> </a:t>
            </a:r>
            <a:r>
              <a:rPr dirty="0"/>
              <a:t>which</a:t>
            </a:r>
            <a:r>
              <a:rPr spc="155" dirty="0"/>
              <a:t> </a:t>
            </a:r>
            <a:r>
              <a:rPr dirty="0"/>
              <a:t>reflects</a:t>
            </a:r>
            <a:r>
              <a:rPr spc="155" dirty="0"/>
              <a:t> </a:t>
            </a:r>
            <a:r>
              <a:rPr dirty="0"/>
              <a:t>the</a:t>
            </a:r>
          </a:p>
          <a:p>
            <a:pPr marL="12700" marR="5715">
              <a:lnSpc>
                <a:spcPct val="116700"/>
              </a:lnSpc>
            </a:pPr>
            <a:r>
              <a:rPr dirty="0"/>
              <a:t>views</a:t>
            </a:r>
            <a:r>
              <a:rPr spc="254" dirty="0"/>
              <a:t> </a:t>
            </a:r>
            <a:r>
              <a:rPr dirty="0"/>
              <a:t>only</a:t>
            </a:r>
            <a:r>
              <a:rPr spc="254" dirty="0"/>
              <a:t> </a:t>
            </a:r>
            <a:r>
              <a:rPr dirty="0"/>
              <a:t>of</a:t>
            </a:r>
            <a:r>
              <a:rPr spc="260" dirty="0"/>
              <a:t> </a:t>
            </a:r>
            <a:r>
              <a:rPr dirty="0"/>
              <a:t>the</a:t>
            </a:r>
            <a:r>
              <a:rPr spc="254" dirty="0"/>
              <a:t> </a:t>
            </a:r>
            <a:r>
              <a:rPr dirty="0"/>
              <a:t>authors,</a:t>
            </a:r>
            <a:r>
              <a:rPr spc="260" dirty="0"/>
              <a:t> </a:t>
            </a:r>
            <a:r>
              <a:rPr dirty="0"/>
              <a:t>and</a:t>
            </a:r>
            <a:r>
              <a:rPr spc="254" dirty="0"/>
              <a:t> </a:t>
            </a:r>
            <a:r>
              <a:rPr dirty="0"/>
              <a:t>the</a:t>
            </a:r>
            <a:r>
              <a:rPr spc="260" dirty="0"/>
              <a:t> </a:t>
            </a:r>
            <a:r>
              <a:rPr dirty="0"/>
              <a:t>Commission</a:t>
            </a:r>
            <a:r>
              <a:rPr spc="254" dirty="0"/>
              <a:t> </a:t>
            </a:r>
            <a:r>
              <a:rPr dirty="0"/>
              <a:t>cannot</a:t>
            </a:r>
            <a:r>
              <a:rPr spc="260" dirty="0"/>
              <a:t> </a:t>
            </a:r>
            <a:r>
              <a:rPr dirty="0"/>
              <a:t>be</a:t>
            </a:r>
            <a:r>
              <a:rPr spc="254" dirty="0"/>
              <a:t> </a:t>
            </a:r>
            <a:r>
              <a:rPr dirty="0"/>
              <a:t>held</a:t>
            </a:r>
            <a:r>
              <a:rPr spc="254" dirty="0"/>
              <a:t> </a:t>
            </a:r>
            <a:r>
              <a:rPr dirty="0"/>
              <a:t>responsible</a:t>
            </a:r>
            <a:r>
              <a:rPr spc="260" dirty="0"/>
              <a:t> </a:t>
            </a:r>
            <a:r>
              <a:rPr dirty="0"/>
              <a:t>for</a:t>
            </a:r>
            <a:r>
              <a:rPr spc="254" dirty="0"/>
              <a:t> </a:t>
            </a:r>
            <a:r>
              <a:rPr dirty="0"/>
              <a:t>any</a:t>
            </a:r>
            <a:r>
              <a:rPr spc="260" dirty="0"/>
              <a:t> </a:t>
            </a:r>
            <a:r>
              <a:rPr dirty="0"/>
              <a:t>use</a:t>
            </a:r>
            <a:r>
              <a:rPr spc="254" dirty="0"/>
              <a:t> </a:t>
            </a:r>
            <a:r>
              <a:rPr dirty="0"/>
              <a:t>which</a:t>
            </a:r>
            <a:r>
              <a:rPr spc="260" dirty="0"/>
              <a:t> </a:t>
            </a:r>
            <a:r>
              <a:rPr dirty="0"/>
              <a:t>may</a:t>
            </a:r>
            <a:r>
              <a:rPr spc="254" dirty="0"/>
              <a:t> </a:t>
            </a:r>
            <a:r>
              <a:rPr dirty="0"/>
              <a:t>be</a:t>
            </a:r>
            <a:r>
              <a:rPr spc="260" dirty="0"/>
              <a:t> </a:t>
            </a:r>
            <a:r>
              <a:rPr dirty="0"/>
              <a:t>made</a:t>
            </a:r>
            <a:r>
              <a:rPr spc="254" dirty="0"/>
              <a:t> </a:t>
            </a:r>
            <a:r>
              <a:rPr dirty="0"/>
              <a:t>of</a:t>
            </a:r>
            <a:r>
              <a:rPr spc="254" dirty="0"/>
              <a:t> </a:t>
            </a:r>
            <a:r>
              <a:rPr dirty="0"/>
              <a:t>the</a:t>
            </a:r>
            <a:r>
              <a:rPr spc="260" dirty="0"/>
              <a:t> </a:t>
            </a:r>
            <a:r>
              <a:rPr dirty="0"/>
              <a:t>information</a:t>
            </a:r>
            <a:r>
              <a:rPr spc="254" dirty="0"/>
              <a:t> </a:t>
            </a:r>
            <a:r>
              <a:rPr dirty="0"/>
              <a:t>contained </a:t>
            </a:r>
            <a:r>
              <a:rPr spc="-400" dirty="0"/>
              <a:t> </a:t>
            </a:r>
            <a:r>
              <a:rPr dirty="0"/>
              <a:t>therein."</a:t>
            </a:r>
          </a:p>
        </p:txBody>
      </p:sp>
      <p:sp>
        <p:nvSpPr>
          <p:cNvPr id="6" name="Holder 6"/>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5/23/2023</a:t>
            </a:fld>
            <a:endParaRPr lang="en-US"/>
          </a:p>
        </p:txBody>
      </p:sp>
      <p:sp>
        <p:nvSpPr>
          <p:cNvPr id="7" name="Holder 7"/>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ftr" sz="quarter" idx="5"/>
          </p:nvPr>
        </p:nvSpPr>
        <p:spPr>
          <a:xfrm>
            <a:off x="4966523" y="9236339"/>
            <a:ext cx="12185015" cy="772159"/>
          </a:xfrm>
          <a:prstGeom prst="rect">
            <a:avLst/>
          </a:prstGeom>
        </p:spPr>
        <p:txBody>
          <a:bodyPr lIns="0" tIns="0" rIns="0" bIns="0"/>
          <a:lstStyle>
            <a:lvl1pPr>
              <a:defRPr sz="1500" b="0" i="0">
                <a:solidFill>
                  <a:schemeClr val="tx1"/>
                </a:solidFill>
                <a:latin typeface="Arial MT"/>
                <a:cs typeface="Arial MT"/>
              </a:defRPr>
            </a:lvl1pPr>
          </a:lstStyle>
          <a:p>
            <a:pPr marL="12700">
              <a:lnSpc>
                <a:spcPts val="1760"/>
              </a:lnSpc>
            </a:pPr>
            <a:r>
              <a:rPr dirty="0"/>
              <a:t>"The</a:t>
            </a:r>
            <a:r>
              <a:rPr spc="150" dirty="0"/>
              <a:t> </a:t>
            </a:r>
            <a:r>
              <a:rPr dirty="0"/>
              <a:t>European</a:t>
            </a:r>
            <a:r>
              <a:rPr spc="155" dirty="0"/>
              <a:t> </a:t>
            </a:r>
            <a:r>
              <a:rPr dirty="0"/>
              <a:t>Commission</a:t>
            </a:r>
            <a:r>
              <a:rPr spc="155" dirty="0"/>
              <a:t> </a:t>
            </a:r>
            <a:r>
              <a:rPr dirty="0"/>
              <a:t>support</a:t>
            </a:r>
            <a:r>
              <a:rPr spc="155" dirty="0"/>
              <a:t> </a:t>
            </a:r>
            <a:r>
              <a:rPr dirty="0"/>
              <a:t>for</a:t>
            </a:r>
            <a:r>
              <a:rPr spc="155" dirty="0"/>
              <a:t> </a:t>
            </a:r>
            <a:r>
              <a:rPr dirty="0"/>
              <a:t>the</a:t>
            </a:r>
            <a:r>
              <a:rPr spc="155" dirty="0"/>
              <a:t> </a:t>
            </a:r>
            <a:r>
              <a:rPr dirty="0"/>
              <a:t>production</a:t>
            </a:r>
            <a:r>
              <a:rPr spc="155" dirty="0"/>
              <a:t> </a:t>
            </a:r>
            <a:r>
              <a:rPr dirty="0"/>
              <a:t>of</a:t>
            </a:r>
            <a:r>
              <a:rPr spc="155" dirty="0"/>
              <a:t> </a:t>
            </a:r>
            <a:r>
              <a:rPr dirty="0"/>
              <a:t>this</a:t>
            </a:r>
            <a:r>
              <a:rPr spc="155" dirty="0"/>
              <a:t> </a:t>
            </a:r>
            <a:r>
              <a:rPr dirty="0"/>
              <a:t>publication</a:t>
            </a:r>
            <a:r>
              <a:rPr spc="155" dirty="0"/>
              <a:t> </a:t>
            </a:r>
            <a:r>
              <a:rPr dirty="0"/>
              <a:t>does</a:t>
            </a:r>
            <a:r>
              <a:rPr spc="155" dirty="0"/>
              <a:t> </a:t>
            </a:r>
            <a:r>
              <a:rPr dirty="0"/>
              <a:t>not</a:t>
            </a:r>
            <a:r>
              <a:rPr spc="155" dirty="0"/>
              <a:t> </a:t>
            </a:r>
            <a:r>
              <a:rPr dirty="0"/>
              <a:t>constitute</a:t>
            </a:r>
            <a:r>
              <a:rPr spc="155" dirty="0"/>
              <a:t> </a:t>
            </a:r>
            <a:r>
              <a:rPr dirty="0"/>
              <a:t>endorsement</a:t>
            </a:r>
            <a:r>
              <a:rPr spc="155" dirty="0"/>
              <a:t> </a:t>
            </a:r>
            <a:r>
              <a:rPr dirty="0"/>
              <a:t>of</a:t>
            </a:r>
            <a:r>
              <a:rPr spc="155" dirty="0"/>
              <a:t> </a:t>
            </a:r>
            <a:r>
              <a:rPr dirty="0"/>
              <a:t>the</a:t>
            </a:r>
            <a:r>
              <a:rPr spc="155" dirty="0"/>
              <a:t> </a:t>
            </a:r>
            <a:r>
              <a:rPr dirty="0"/>
              <a:t>contents</a:t>
            </a:r>
            <a:r>
              <a:rPr spc="155" dirty="0"/>
              <a:t> </a:t>
            </a:r>
            <a:r>
              <a:rPr dirty="0"/>
              <a:t>which</a:t>
            </a:r>
            <a:r>
              <a:rPr spc="155" dirty="0"/>
              <a:t> </a:t>
            </a:r>
            <a:r>
              <a:rPr dirty="0"/>
              <a:t>reflects</a:t>
            </a:r>
            <a:r>
              <a:rPr spc="155" dirty="0"/>
              <a:t> </a:t>
            </a:r>
            <a:r>
              <a:rPr dirty="0"/>
              <a:t>the</a:t>
            </a:r>
          </a:p>
          <a:p>
            <a:pPr marL="12700" marR="5715">
              <a:lnSpc>
                <a:spcPct val="116700"/>
              </a:lnSpc>
            </a:pPr>
            <a:r>
              <a:rPr dirty="0"/>
              <a:t>views</a:t>
            </a:r>
            <a:r>
              <a:rPr spc="254" dirty="0"/>
              <a:t> </a:t>
            </a:r>
            <a:r>
              <a:rPr dirty="0"/>
              <a:t>only</a:t>
            </a:r>
            <a:r>
              <a:rPr spc="254" dirty="0"/>
              <a:t> </a:t>
            </a:r>
            <a:r>
              <a:rPr dirty="0"/>
              <a:t>of</a:t>
            </a:r>
            <a:r>
              <a:rPr spc="260" dirty="0"/>
              <a:t> </a:t>
            </a:r>
            <a:r>
              <a:rPr dirty="0"/>
              <a:t>the</a:t>
            </a:r>
            <a:r>
              <a:rPr spc="254" dirty="0"/>
              <a:t> </a:t>
            </a:r>
            <a:r>
              <a:rPr dirty="0"/>
              <a:t>authors,</a:t>
            </a:r>
            <a:r>
              <a:rPr spc="260" dirty="0"/>
              <a:t> </a:t>
            </a:r>
            <a:r>
              <a:rPr dirty="0"/>
              <a:t>and</a:t>
            </a:r>
            <a:r>
              <a:rPr spc="254" dirty="0"/>
              <a:t> </a:t>
            </a:r>
            <a:r>
              <a:rPr dirty="0"/>
              <a:t>the</a:t>
            </a:r>
            <a:r>
              <a:rPr spc="260" dirty="0"/>
              <a:t> </a:t>
            </a:r>
            <a:r>
              <a:rPr dirty="0"/>
              <a:t>Commission</a:t>
            </a:r>
            <a:r>
              <a:rPr spc="254" dirty="0"/>
              <a:t> </a:t>
            </a:r>
            <a:r>
              <a:rPr dirty="0"/>
              <a:t>cannot</a:t>
            </a:r>
            <a:r>
              <a:rPr spc="260" dirty="0"/>
              <a:t> </a:t>
            </a:r>
            <a:r>
              <a:rPr dirty="0"/>
              <a:t>be</a:t>
            </a:r>
            <a:r>
              <a:rPr spc="254" dirty="0"/>
              <a:t> </a:t>
            </a:r>
            <a:r>
              <a:rPr dirty="0"/>
              <a:t>held</a:t>
            </a:r>
            <a:r>
              <a:rPr spc="254" dirty="0"/>
              <a:t> </a:t>
            </a:r>
            <a:r>
              <a:rPr dirty="0"/>
              <a:t>responsible</a:t>
            </a:r>
            <a:r>
              <a:rPr spc="260" dirty="0"/>
              <a:t> </a:t>
            </a:r>
            <a:r>
              <a:rPr dirty="0"/>
              <a:t>for</a:t>
            </a:r>
            <a:r>
              <a:rPr spc="254" dirty="0"/>
              <a:t> </a:t>
            </a:r>
            <a:r>
              <a:rPr dirty="0"/>
              <a:t>any</a:t>
            </a:r>
            <a:r>
              <a:rPr spc="260" dirty="0"/>
              <a:t> </a:t>
            </a:r>
            <a:r>
              <a:rPr dirty="0"/>
              <a:t>use</a:t>
            </a:r>
            <a:r>
              <a:rPr spc="254" dirty="0"/>
              <a:t> </a:t>
            </a:r>
            <a:r>
              <a:rPr dirty="0"/>
              <a:t>which</a:t>
            </a:r>
            <a:r>
              <a:rPr spc="260" dirty="0"/>
              <a:t> </a:t>
            </a:r>
            <a:r>
              <a:rPr dirty="0"/>
              <a:t>may</a:t>
            </a:r>
            <a:r>
              <a:rPr spc="254" dirty="0"/>
              <a:t> </a:t>
            </a:r>
            <a:r>
              <a:rPr dirty="0"/>
              <a:t>be</a:t>
            </a:r>
            <a:r>
              <a:rPr spc="260" dirty="0"/>
              <a:t> </a:t>
            </a:r>
            <a:r>
              <a:rPr dirty="0"/>
              <a:t>made</a:t>
            </a:r>
            <a:r>
              <a:rPr spc="254" dirty="0"/>
              <a:t> </a:t>
            </a:r>
            <a:r>
              <a:rPr dirty="0"/>
              <a:t>of</a:t>
            </a:r>
            <a:r>
              <a:rPr spc="254" dirty="0"/>
              <a:t> </a:t>
            </a:r>
            <a:r>
              <a:rPr dirty="0"/>
              <a:t>the</a:t>
            </a:r>
            <a:r>
              <a:rPr spc="260" dirty="0"/>
              <a:t> </a:t>
            </a:r>
            <a:r>
              <a:rPr dirty="0"/>
              <a:t>information</a:t>
            </a:r>
            <a:r>
              <a:rPr spc="254" dirty="0"/>
              <a:t> </a:t>
            </a:r>
            <a:r>
              <a:rPr dirty="0"/>
              <a:t>contained </a:t>
            </a:r>
            <a:r>
              <a:rPr spc="-400" dirty="0"/>
              <a:t> </a:t>
            </a:r>
            <a:r>
              <a:rPr dirty="0"/>
              <a:t>therein."</a:t>
            </a:r>
          </a:p>
        </p:txBody>
      </p:sp>
      <p:sp>
        <p:nvSpPr>
          <p:cNvPr id="4" name="Holder 4"/>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5/23/2023</a:t>
            </a:fld>
            <a:endParaRPr lang="en-US"/>
          </a:p>
        </p:txBody>
      </p:sp>
      <p:sp>
        <p:nvSpPr>
          <p:cNvPr id="5" name="Holder 5"/>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BA70C0C-1AF4-88CD-4483-396103147D51}"/>
              </a:ext>
            </a:extLst>
          </p:cNvPr>
          <p:cNvSpPr txBox="1"/>
          <p:nvPr userDrawn="1"/>
        </p:nvSpPr>
        <p:spPr>
          <a:xfrm>
            <a:off x="4953000" y="9182100"/>
            <a:ext cx="12344400" cy="788036"/>
          </a:xfrm>
          <a:prstGeom prst="rect">
            <a:avLst/>
          </a:prstGeom>
          <a:noFill/>
        </p:spPr>
        <p:txBody>
          <a:bodyPr wrap="square" rtlCol="0">
            <a:spAutoFit/>
          </a:bodyPr>
          <a:lstStyle/>
          <a:p>
            <a:pPr marL="12700" algn="just">
              <a:lnSpc>
                <a:spcPts val="1760"/>
              </a:lnSpc>
            </a:pPr>
            <a:r>
              <a:rPr lang="en-US" dirty="0"/>
              <a:t>"The</a:t>
            </a:r>
            <a:r>
              <a:rPr lang="en-US" spc="150" dirty="0"/>
              <a:t> </a:t>
            </a:r>
            <a:r>
              <a:rPr lang="en-US" dirty="0"/>
              <a:t>European</a:t>
            </a:r>
            <a:r>
              <a:rPr lang="en-US" spc="155" dirty="0"/>
              <a:t> </a:t>
            </a:r>
            <a:r>
              <a:rPr lang="en-US" dirty="0"/>
              <a:t>Commission</a:t>
            </a:r>
            <a:r>
              <a:rPr lang="en-US" spc="155" dirty="0"/>
              <a:t> </a:t>
            </a:r>
            <a:r>
              <a:rPr lang="en-US" dirty="0"/>
              <a:t>support</a:t>
            </a:r>
            <a:r>
              <a:rPr lang="en-US" spc="155" dirty="0"/>
              <a:t> </a:t>
            </a:r>
            <a:r>
              <a:rPr lang="en-US" dirty="0"/>
              <a:t>for</a:t>
            </a:r>
            <a:r>
              <a:rPr lang="en-US" spc="155" dirty="0"/>
              <a:t> </a:t>
            </a:r>
            <a:r>
              <a:rPr lang="en-US" dirty="0"/>
              <a:t>the</a:t>
            </a:r>
            <a:r>
              <a:rPr lang="en-US" spc="155" dirty="0"/>
              <a:t> </a:t>
            </a:r>
            <a:r>
              <a:rPr lang="en-US" dirty="0"/>
              <a:t>production</a:t>
            </a:r>
            <a:r>
              <a:rPr lang="en-US" spc="155" dirty="0"/>
              <a:t> </a:t>
            </a:r>
            <a:r>
              <a:rPr lang="en-US" dirty="0"/>
              <a:t>of</a:t>
            </a:r>
            <a:r>
              <a:rPr lang="en-US" spc="155" dirty="0"/>
              <a:t> </a:t>
            </a:r>
            <a:r>
              <a:rPr lang="en-US" dirty="0"/>
              <a:t>this</a:t>
            </a:r>
            <a:r>
              <a:rPr lang="en-US" spc="155" dirty="0"/>
              <a:t> </a:t>
            </a:r>
            <a:r>
              <a:rPr lang="en-US" dirty="0"/>
              <a:t>publication</a:t>
            </a:r>
            <a:r>
              <a:rPr lang="en-US" spc="155" dirty="0"/>
              <a:t> </a:t>
            </a:r>
            <a:r>
              <a:rPr lang="en-US" dirty="0"/>
              <a:t>does</a:t>
            </a:r>
            <a:r>
              <a:rPr lang="en-US" spc="155" dirty="0"/>
              <a:t> </a:t>
            </a:r>
            <a:r>
              <a:rPr lang="en-US" dirty="0"/>
              <a:t>not</a:t>
            </a:r>
            <a:r>
              <a:rPr lang="en-US" spc="155" dirty="0"/>
              <a:t> </a:t>
            </a:r>
            <a:r>
              <a:rPr lang="en-US" dirty="0"/>
              <a:t>constitute</a:t>
            </a:r>
            <a:r>
              <a:rPr lang="en-US" spc="155" dirty="0"/>
              <a:t> </a:t>
            </a:r>
            <a:r>
              <a:rPr lang="en-US" dirty="0"/>
              <a:t>endorsement</a:t>
            </a:r>
            <a:r>
              <a:rPr lang="en-US" spc="155" dirty="0"/>
              <a:t> </a:t>
            </a:r>
            <a:r>
              <a:rPr lang="en-US" dirty="0"/>
              <a:t>of</a:t>
            </a:r>
            <a:r>
              <a:rPr lang="en-US" spc="155" dirty="0"/>
              <a:t> </a:t>
            </a:r>
            <a:r>
              <a:rPr lang="en-US" dirty="0"/>
              <a:t>the</a:t>
            </a:r>
            <a:r>
              <a:rPr lang="en-US" spc="155" dirty="0"/>
              <a:t> </a:t>
            </a:r>
            <a:r>
              <a:rPr lang="en-US" dirty="0"/>
              <a:t>contents</a:t>
            </a:r>
            <a:r>
              <a:rPr lang="en-US" spc="155" dirty="0"/>
              <a:t> </a:t>
            </a:r>
            <a:r>
              <a:rPr lang="en-US" dirty="0"/>
              <a:t>which</a:t>
            </a:r>
            <a:r>
              <a:rPr lang="en-US" spc="155" dirty="0"/>
              <a:t> </a:t>
            </a:r>
            <a:r>
              <a:rPr lang="en-US" dirty="0"/>
              <a:t>reflects</a:t>
            </a:r>
            <a:r>
              <a:rPr lang="en-US" spc="155" dirty="0"/>
              <a:t> </a:t>
            </a:r>
            <a:r>
              <a:rPr lang="en-US" dirty="0"/>
              <a:t>the views</a:t>
            </a:r>
            <a:r>
              <a:rPr lang="en-US" spc="254" dirty="0"/>
              <a:t> </a:t>
            </a:r>
            <a:r>
              <a:rPr lang="en-US" dirty="0"/>
              <a:t>only</a:t>
            </a:r>
            <a:r>
              <a:rPr lang="en-US" spc="254" dirty="0"/>
              <a:t> </a:t>
            </a:r>
            <a:r>
              <a:rPr lang="en-US" dirty="0"/>
              <a:t>of</a:t>
            </a:r>
            <a:r>
              <a:rPr lang="en-US" spc="260" dirty="0"/>
              <a:t> </a:t>
            </a:r>
            <a:r>
              <a:rPr lang="en-US" dirty="0"/>
              <a:t>the</a:t>
            </a:r>
            <a:r>
              <a:rPr lang="en-US" spc="254" dirty="0"/>
              <a:t> </a:t>
            </a:r>
            <a:r>
              <a:rPr lang="en-US" dirty="0"/>
              <a:t>authors,</a:t>
            </a:r>
            <a:r>
              <a:rPr lang="en-US" spc="260" dirty="0"/>
              <a:t> </a:t>
            </a:r>
            <a:r>
              <a:rPr lang="en-US" dirty="0"/>
              <a:t>and</a:t>
            </a:r>
            <a:r>
              <a:rPr lang="en-US" spc="254" dirty="0"/>
              <a:t> </a:t>
            </a:r>
            <a:r>
              <a:rPr lang="en-US" dirty="0"/>
              <a:t>the</a:t>
            </a:r>
            <a:r>
              <a:rPr lang="en-US" spc="260" dirty="0"/>
              <a:t> </a:t>
            </a:r>
            <a:r>
              <a:rPr lang="en-US" dirty="0"/>
              <a:t>Commission</a:t>
            </a:r>
            <a:r>
              <a:rPr lang="en-US" spc="254" dirty="0"/>
              <a:t> </a:t>
            </a:r>
            <a:r>
              <a:rPr lang="en-US" dirty="0"/>
              <a:t>cannot</a:t>
            </a:r>
            <a:r>
              <a:rPr lang="en-US" spc="260" dirty="0"/>
              <a:t> </a:t>
            </a:r>
            <a:r>
              <a:rPr lang="en-US" dirty="0"/>
              <a:t>be</a:t>
            </a:r>
            <a:r>
              <a:rPr lang="en-US" spc="254" dirty="0"/>
              <a:t> </a:t>
            </a:r>
            <a:r>
              <a:rPr lang="en-US" dirty="0"/>
              <a:t>held</a:t>
            </a:r>
            <a:r>
              <a:rPr lang="en-US" spc="254" dirty="0"/>
              <a:t> </a:t>
            </a:r>
            <a:r>
              <a:rPr lang="en-US" dirty="0"/>
              <a:t>responsible</a:t>
            </a:r>
            <a:r>
              <a:rPr lang="en-US" spc="260" dirty="0"/>
              <a:t> </a:t>
            </a:r>
            <a:r>
              <a:rPr lang="en-US" dirty="0"/>
              <a:t>for</a:t>
            </a:r>
            <a:r>
              <a:rPr lang="en-US" spc="254" dirty="0"/>
              <a:t> </a:t>
            </a:r>
            <a:r>
              <a:rPr lang="en-US" dirty="0"/>
              <a:t>any</a:t>
            </a:r>
            <a:r>
              <a:rPr lang="en-US" spc="260" dirty="0"/>
              <a:t> </a:t>
            </a:r>
            <a:r>
              <a:rPr lang="en-US" dirty="0"/>
              <a:t>use</a:t>
            </a:r>
            <a:r>
              <a:rPr lang="en-US" spc="254" dirty="0"/>
              <a:t> </a:t>
            </a:r>
            <a:r>
              <a:rPr lang="en-US" dirty="0"/>
              <a:t>which</a:t>
            </a:r>
            <a:r>
              <a:rPr lang="en-US" spc="260" dirty="0"/>
              <a:t> </a:t>
            </a:r>
            <a:r>
              <a:rPr lang="en-US" dirty="0"/>
              <a:t>may</a:t>
            </a:r>
            <a:r>
              <a:rPr lang="en-US" spc="254" dirty="0"/>
              <a:t> </a:t>
            </a:r>
            <a:r>
              <a:rPr lang="en-US" dirty="0"/>
              <a:t>be</a:t>
            </a:r>
            <a:r>
              <a:rPr lang="en-US" spc="260" dirty="0"/>
              <a:t> </a:t>
            </a:r>
            <a:r>
              <a:rPr lang="en-US" dirty="0"/>
              <a:t>made</a:t>
            </a:r>
            <a:r>
              <a:rPr lang="en-US" spc="254" dirty="0"/>
              <a:t> </a:t>
            </a:r>
            <a:r>
              <a:rPr lang="en-US" dirty="0"/>
              <a:t>of</a:t>
            </a:r>
            <a:r>
              <a:rPr lang="en-US" spc="254" dirty="0"/>
              <a:t> </a:t>
            </a:r>
            <a:r>
              <a:rPr lang="en-US" dirty="0"/>
              <a:t>the</a:t>
            </a:r>
            <a:r>
              <a:rPr lang="en-US" spc="260" dirty="0"/>
              <a:t> </a:t>
            </a:r>
            <a:r>
              <a:rPr lang="en-US" dirty="0"/>
              <a:t>information</a:t>
            </a:r>
            <a:r>
              <a:rPr lang="en-US" spc="254" dirty="0"/>
              <a:t> </a:t>
            </a:r>
            <a:r>
              <a:rPr lang="en-US" dirty="0"/>
              <a:t>contained </a:t>
            </a:r>
            <a:r>
              <a:rPr lang="en-US" spc="-400" dirty="0"/>
              <a:t> </a:t>
            </a:r>
            <a:r>
              <a:rPr lang="en-US" dirty="0"/>
              <a:t>therein."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5FC2EC-04A7-A501-4031-15A5FF3D6037}"/>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67D4602-9FAB-B630-ECA3-83B4C1BED0FE}"/>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BAC8D06-55B7-28F2-1567-4DD9FC66D3EB}"/>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23/05/2023</a:t>
            </a:fld>
            <a:endParaRPr lang="es-ES"/>
          </a:p>
        </p:txBody>
      </p:sp>
      <p:sp>
        <p:nvSpPr>
          <p:cNvPr id="5" name="Marcador de pie de página 4">
            <a:extLst>
              <a:ext uri="{FF2B5EF4-FFF2-40B4-BE49-F238E27FC236}">
                <a16:creationId xmlns:a16="http://schemas.microsoft.com/office/drawing/2014/main" id="{908798C2-DBB6-FF93-05EF-E93000A9380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C41C54D-D790-B8E3-6D76-BB069F610194}"/>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2806877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2234D1-4EA0-CC53-8964-257A413C6CF7}"/>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D2DB80-0C0A-635C-42ED-E60502CF05AD}"/>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C82B270-E8C1-9A2F-03B8-3D4DA3A47D24}"/>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23/05/2023</a:t>
            </a:fld>
            <a:endParaRPr lang="es-ES"/>
          </a:p>
        </p:txBody>
      </p:sp>
      <p:sp>
        <p:nvSpPr>
          <p:cNvPr id="5" name="Marcador de pie de página 4">
            <a:extLst>
              <a:ext uri="{FF2B5EF4-FFF2-40B4-BE49-F238E27FC236}">
                <a16:creationId xmlns:a16="http://schemas.microsoft.com/office/drawing/2014/main" id="{EFF0151A-88EA-A780-15CC-1FFD266D6FCA}"/>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045573F9-DD87-CED3-ED66-4EC3174AAB19}"/>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2784895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1BEF4E-2D1E-276E-4B98-1BC85A63FC43}"/>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80B0B1E-8439-5CB5-0105-CA6DADC3018E}"/>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1F7D25A-09A0-3767-C232-CFB8502E375D}"/>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23/05/2023</a:t>
            </a:fld>
            <a:endParaRPr lang="es-ES"/>
          </a:p>
        </p:txBody>
      </p:sp>
      <p:sp>
        <p:nvSpPr>
          <p:cNvPr id="5" name="Marcador de pie de página 4">
            <a:extLst>
              <a:ext uri="{FF2B5EF4-FFF2-40B4-BE49-F238E27FC236}">
                <a16:creationId xmlns:a16="http://schemas.microsoft.com/office/drawing/2014/main" id="{E90230F3-9239-E4CD-E4CA-E1130B65A982}"/>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330CE85-441F-AAD3-6C7C-DA8D52F99651}"/>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1749130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5A3E8C-47D3-5616-7EBD-F5EDFE8B52F4}"/>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439A111-5B57-4AB0-CAD1-EAD4B1AAE860}"/>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CA4A3FF-E565-0987-88C4-0B5034451DD1}"/>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342F4D0-96FB-1302-5EA5-6BC4F5C620E1}"/>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23/05/2023</a:t>
            </a:fld>
            <a:endParaRPr lang="es-ES"/>
          </a:p>
        </p:txBody>
      </p:sp>
      <p:sp>
        <p:nvSpPr>
          <p:cNvPr id="6" name="Marcador de pie de página 5">
            <a:extLst>
              <a:ext uri="{FF2B5EF4-FFF2-40B4-BE49-F238E27FC236}">
                <a16:creationId xmlns:a16="http://schemas.microsoft.com/office/drawing/2014/main" id="{70A975AA-0BF3-BC44-D3BE-9D02736E9C67}"/>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0F0C1C7C-E1B2-4A63-F5CD-158387CD22F5}"/>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66014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6E08E1DE-1DF7-49C0-10F6-904C8685A06C}"/>
              </a:ext>
            </a:extLst>
          </p:cNvPr>
          <p:cNvPicPr/>
          <p:nvPr userDrawn="1"/>
        </p:nvPicPr>
        <p:blipFill>
          <a:blip r:embed="rId7" cstate="email">
            <a:extLst>
              <a:ext uri="{28A0092B-C50C-407E-A947-70E740481C1C}">
                <a14:useLocalDpi xmlns:a14="http://schemas.microsoft.com/office/drawing/2010/main"/>
              </a:ext>
            </a:extLst>
          </a:blip>
          <a:stretch>
            <a:fillRect/>
          </a:stretch>
        </p:blipFill>
        <p:spPr>
          <a:xfrm>
            <a:off x="6076210" y="2308143"/>
            <a:ext cx="6134099" cy="2695574"/>
          </a:xfrm>
          <a:prstGeom prst="rect">
            <a:avLst/>
          </a:prstGeom>
        </p:spPr>
      </p:pic>
      <p:pic>
        <p:nvPicPr>
          <p:cNvPr id="8" name="object 3">
            <a:extLst>
              <a:ext uri="{FF2B5EF4-FFF2-40B4-BE49-F238E27FC236}">
                <a16:creationId xmlns:a16="http://schemas.microsoft.com/office/drawing/2014/main" id="{EBA140D8-D805-7DFA-0118-967E7CB27D10}"/>
              </a:ext>
            </a:extLst>
          </p:cNvPr>
          <p:cNvPicPr/>
          <p:nvPr userDrawn="1"/>
        </p:nvPicPr>
        <p:blipFill>
          <a:blip r:embed="rId8" cstate="email">
            <a:extLst>
              <a:ext uri="{28A0092B-C50C-407E-A947-70E740481C1C}">
                <a14:useLocalDpi xmlns:a14="http://schemas.microsoft.com/office/drawing/2010/main"/>
              </a:ext>
            </a:extLst>
          </a:blip>
          <a:stretch>
            <a:fillRect/>
          </a:stretch>
        </p:blipFill>
        <p:spPr>
          <a:xfrm>
            <a:off x="1024235" y="0"/>
            <a:ext cx="590549" cy="704449"/>
          </a:xfrm>
          <a:prstGeom prst="rect">
            <a:avLst/>
          </a:prstGeom>
        </p:spPr>
      </p:pic>
      <p:pic>
        <p:nvPicPr>
          <p:cNvPr id="9" name="object 4">
            <a:extLst>
              <a:ext uri="{FF2B5EF4-FFF2-40B4-BE49-F238E27FC236}">
                <a16:creationId xmlns:a16="http://schemas.microsoft.com/office/drawing/2014/main" id="{73CB1E96-22F0-8DED-BC6C-6BD960FCBE74}"/>
              </a:ext>
            </a:extLst>
          </p:cNvPr>
          <p:cNvPicPr/>
          <p:nvPr userDrawn="1"/>
        </p:nvPicPr>
        <p:blipFill>
          <a:blip r:embed="rId9" cstate="email">
            <a:extLst>
              <a:ext uri="{28A0092B-C50C-407E-A947-70E740481C1C}">
                <a14:useLocalDpi xmlns:a14="http://schemas.microsoft.com/office/drawing/2010/main"/>
              </a:ext>
            </a:extLst>
          </a:blip>
          <a:stretch>
            <a:fillRect/>
          </a:stretch>
        </p:blipFill>
        <p:spPr>
          <a:xfrm>
            <a:off x="1657877" y="9240519"/>
            <a:ext cx="3324224" cy="638174"/>
          </a:xfrm>
          <a:prstGeom prst="rect">
            <a:avLst/>
          </a:prstGeom>
        </p:spPr>
      </p:pic>
      <p:pic>
        <p:nvPicPr>
          <p:cNvPr id="10" name="object 5">
            <a:extLst>
              <a:ext uri="{FF2B5EF4-FFF2-40B4-BE49-F238E27FC236}">
                <a16:creationId xmlns:a16="http://schemas.microsoft.com/office/drawing/2014/main" id="{D5D1B3CE-7DEA-0654-B047-D77787EE7CB1}"/>
              </a:ext>
            </a:extLst>
          </p:cNvPr>
          <p:cNvPicPr/>
          <p:nvPr userDrawn="1"/>
        </p:nvPicPr>
        <p:blipFill>
          <a:blip r:embed="rId10" cstate="email">
            <a:extLst>
              <a:ext uri="{28A0092B-C50C-407E-A947-70E740481C1C}">
                <a14:useLocalDpi xmlns:a14="http://schemas.microsoft.com/office/drawing/2010/main"/>
              </a:ext>
            </a:extLst>
          </a:blip>
          <a:stretch>
            <a:fillRect/>
          </a:stretch>
        </p:blipFill>
        <p:spPr>
          <a:xfrm>
            <a:off x="1028700" y="8050069"/>
            <a:ext cx="457199" cy="1085849"/>
          </a:xfrm>
          <a:prstGeom prst="rect">
            <a:avLst/>
          </a:prstGeom>
        </p:spPr>
      </p:pic>
      <p:sp>
        <p:nvSpPr>
          <p:cNvPr id="11" name="object 6">
            <a:extLst>
              <a:ext uri="{FF2B5EF4-FFF2-40B4-BE49-F238E27FC236}">
                <a16:creationId xmlns:a16="http://schemas.microsoft.com/office/drawing/2014/main" id="{E1E66E85-77C8-3EE6-34CF-9CE371BEC5E9}"/>
              </a:ext>
            </a:extLst>
          </p:cNvPr>
          <p:cNvSpPr/>
          <p:nvPr userDrawn="1"/>
        </p:nvSpPr>
        <p:spPr>
          <a:xfrm>
            <a:off x="1445056" y="8644127"/>
            <a:ext cx="15818485" cy="392430"/>
          </a:xfrm>
          <a:custGeom>
            <a:avLst/>
            <a:gdLst/>
            <a:ahLst/>
            <a:cxnLst/>
            <a:rect l="l" t="t" r="r" b="b"/>
            <a:pathLst>
              <a:path w="15818485" h="392429">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p:spPr>
        <p:txBody>
          <a:bodyPr wrap="square" lIns="0" tIns="0" rIns="0" bIns="0" rtlCol="0"/>
          <a:lstStyle/>
          <a:p>
            <a:endParaRPr/>
          </a:p>
        </p:txBody>
      </p:sp>
      <p:sp>
        <p:nvSpPr>
          <p:cNvPr id="13" name="object 8">
            <a:extLst>
              <a:ext uri="{FF2B5EF4-FFF2-40B4-BE49-F238E27FC236}">
                <a16:creationId xmlns:a16="http://schemas.microsoft.com/office/drawing/2014/main" id="{F424AA2A-B4FD-DD67-2AC1-C94A71B98785}"/>
              </a:ext>
            </a:extLst>
          </p:cNvPr>
          <p:cNvSpPr txBox="1">
            <a:spLocks noGrp="1"/>
          </p:cNvSpPr>
          <p:nvPr>
            <p:ph type="ftr" sz="quarter" idx="3"/>
          </p:nvPr>
        </p:nvSpPr>
        <p:spPr>
          <a:xfrm>
            <a:off x="4966523" y="9236339"/>
            <a:ext cx="12185015" cy="695703"/>
          </a:xfrm>
          <a:prstGeom prst="rect">
            <a:avLst/>
          </a:prstGeom>
        </p:spPr>
        <p:txBody>
          <a:bodyPr vert="horz" wrap="square" lIns="0" tIns="0" rIns="0" bIns="0" rtlCol="0">
            <a:spAutoFit/>
          </a:bodyPr>
          <a:lstStyle/>
          <a:p>
            <a:pPr marL="12700">
              <a:lnSpc>
                <a:spcPts val="1760"/>
              </a:lnSpc>
            </a:pPr>
            <a:r>
              <a:rPr dirty="0"/>
              <a:t>"The</a:t>
            </a:r>
            <a:r>
              <a:rPr spc="150" dirty="0"/>
              <a:t> </a:t>
            </a:r>
            <a:r>
              <a:rPr dirty="0"/>
              <a:t>European</a:t>
            </a:r>
            <a:r>
              <a:rPr spc="155" dirty="0"/>
              <a:t> </a:t>
            </a:r>
            <a:r>
              <a:rPr dirty="0"/>
              <a:t>Commission</a:t>
            </a:r>
            <a:r>
              <a:rPr spc="155" dirty="0"/>
              <a:t> </a:t>
            </a:r>
            <a:r>
              <a:rPr dirty="0"/>
              <a:t>support</a:t>
            </a:r>
            <a:r>
              <a:rPr spc="155" dirty="0"/>
              <a:t> </a:t>
            </a:r>
            <a:r>
              <a:rPr dirty="0"/>
              <a:t>for</a:t>
            </a:r>
            <a:r>
              <a:rPr spc="155" dirty="0"/>
              <a:t> </a:t>
            </a:r>
            <a:r>
              <a:rPr dirty="0"/>
              <a:t>the</a:t>
            </a:r>
            <a:r>
              <a:rPr spc="155" dirty="0"/>
              <a:t> </a:t>
            </a:r>
            <a:r>
              <a:rPr dirty="0"/>
              <a:t>production</a:t>
            </a:r>
            <a:r>
              <a:rPr spc="155" dirty="0"/>
              <a:t> </a:t>
            </a:r>
            <a:r>
              <a:rPr dirty="0"/>
              <a:t>of</a:t>
            </a:r>
            <a:r>
              <a:rPr spc="155" dirty="0"/>
              <a:t> </a:t>
            </a:r>
            <a:r>
              <a:rPr dirty="0"/>
              <a:t>this</a:t>
            </a:r>
            <a:r>
              <a:rPr spc="155" dirty="0"/>
              <a:t> </a:t>
            </a:r>
            <a:r>
              <a:rPr dirty="0"/>
              <a:t>publication</a:t>
            </a:r>
            <a:r>
              <a:rPr spc="155" dirty="0"/>
              <a:t> </a:t>
            </a:r>
            <a:r>
              <a:rPr dirty="0"/>
              <a:t>does</a:t>
            </a:r>
            <a:r>
              <a:rPr spc="155" dirty="0"/>
              <a:t> </a:t>
            </a:r>
            <a:r>
              <a:rPr dirty="0"/>
              <a:t>not</a:t>
            </a:r>
            <a:r>
              <a:rPr spc="155" dirty="0"/>
              <a:t> </a:t>
            </a:r>
            <a:r>
              <a:rPr dirty="0"/>
              <a:t>constitute</a:t>
            </a:r>
            <a:r>
              <a:rPr spc="155" dirty="0"/>
              <a:t> </a:t>
            </a:r>
            <a:r>
              <a:rPr dirty="0"/>
              <a:t>endorsement</a:t>
            </a:r>
            <a:r>
              <a:rPr spc="155" dirty="0"/>
              <a:t> </a:t>
            </a:r>
            <a:r>
              <a:rPr dirty="0"/>
              <a:t>of</a:t>
            </a:r>
            <a:r>
              <a:rPr spc="155" dirty="0"/>
              <a:t> </a:t>
            </a:r>
            <a:r>
              <a:rPr dirty="0"/>
              <a:t>the</a:t>
            </a:r>
            <a:r>
              <a:rPr spc="155" dirty="0"/>
              <a:t> </a:t>
            </a:r>
            <a:r>
              <a:rPr dirty="0"/>
              <a:t>contents</a:t>
            </a:r>
            <a:r>
              <a:rPr spc="155" dirty="0"/>
              <a:t> </a:t>
            </a:r>
            <a:r>
              <a:rPr dirty="0"/>
              <a:t>which</a:t>
            </a:r>
            <a:r>
              <a:rPr spc="155" dirty="0"/>
              <a:t> </a:t>
            </a:r>
            <a:r>
              <a:rPr dirty="0"/>
              <a:t>reflects</a:t>
            </a:r>
            <a:r>
              <a:rPr spc="155" dirty="0"/>
              <a:t> </a:t>
            </a:r>
            <a:r>
              <a:rPr dirty="0"/>
              <a:t>the</a:t>
            </a:r>
            <a:r>
              <a:rPr lang="es-ES" dirty="0"/>
              <a:t> </a:t>
            </a:r>
            <a:r>
              <a:rPr dirty="0"/>
              <a:t>views</a:t>
            </a:r>
            <a:r>
              <a:rPr spc="254" dirty="0"/>
              <a:t> </a:t>
            </a:r>
            <a:r>
              <a:rPr dirty="0"/>
              <a:t>only</a:t>
            </a:r>
            <a:r>
              <a:rPr spc="254" dirty="0"/>
              <a:t> </a:t>
            </a:r>
            <a:r>
              <a:rPr dirty="0"/>
              <a:t>of</a:t>
            </a:r>
            <a:r>
              <a:rPr spc="260" dirty="0"/>
              <a:t> </a:t>
            </a:r>
            <a:r>
              <a:rPr dirty="0"/>
              <a:t>the</a:t>
            </a:r>
            <a:r>
              <a:rPr spc="254" dirty="0"/>
              <a:t> </a:t>
            </a:r>
            <a:r>
              <a:rPr dirty="0"/>
              <a:t>authors,</a:t>
            </a:r>
            <a:r>
              <a:rPr spc="260" dirty="0"/>
              <a:t> </a:t>
            </a:r>
            <a:r>
              <a:rPr dirty="0"/>
              <a:t>and</a:t>
            </a:r>
            <a:r>
              <a:rPr spc="254" dirty="0"/>
              <a:t> </a:t>
            </a:r>
            <a:r>
              <a:rPr dirty="0"/>
              <a:t>the</a:t>
            </a:r>
            <a:r>
              <a:rPr spc="260" dirty="0"/>
              <a:t> </a:t>
            </a:r>
            <a:r>
              <a:rPr dirty="0"/>
              <a:t>Commission</a:t>
            </a:r>
            <a:r>
              <a:rPr spc="254" dirty="0"/>
              <a:t> </a:t>
            </a:r>
            <a:r>
              <a:rPr dirty="0"/>
              <a:t>cannot</a:t>
            </a:r>
            <a:r>
              <a:rPr spc="260" dirty="0"/>
              <a:t> </a:t>
            </a:r>
            <a:r>
              <a:rPr dirty="0"/>
              <a:t>be</a:t>
            </a:r>
            <a:r>
              <a:rPr spc="254" dirty="0"/>
              <a:t> </a:t>
            </a:r>
            <a:r>
              <a:rPr dirty="0"/>
              <a:t>held</a:t>
            </a:r>
            <a:r>
              <a:rPr spc="254" dirty="0"/>
              <a:t> </a:t>
            </a:r>
            <a:r>
              <a:rPr dirty="0"/>
              <a:t>responsible</a:t>
            </a:r>
            <a:r>
              <a:rPr spc="260" dirty="0"/>
              <a:t> </a:t>
            </a:r>
            <a:r>
              <a:rPr dirty="0"/>
              <a:t>for</a:t>
            </a:r>
            <a:r>
              <a:rPr spc="254" dirty="0"/>
              <a:t> </a:t>
            </a:r>
            <a:r>
              <a:rPr dirty="0"/>
              <a:t>any</a:t>
            </a:r>
            <a:r>
              <a:rPr spc="260" dirty="0"/>
              <a:t> </a:t>
            </a:r>
            <a:r>
              <a:rPr dirty="0"/>
              <a:t>use</a:t>
            </a:r>
            <a:r>
              <a:rPr spc="254" dirty="0"/>
              <a:t> </a:t>
            </a:r>
            <a:r>
              <a:rPr dirty="0"/>
              <a:t>which</a:t>
            </a:r>
            <a:r>
              <a:rPr spc="260" dirty="0"/>
              <a:t> </a:t>
            </a:r>
            <a:r>
              <a:rPr dirty="0"/>
              <a:t>may</a:t>
            </a:r>
            <a:r>
              <a:rPr spc="254" dirty="0"/>
              <a:t> </a:t>
            </a:r>
            <a:r>
              <a:rPr dirty="0"/>
              <a:t>be</a:t>
            </a:r>
            <a:r>
              <a:rPr spc="260" dirty="0"/>
              <a:t> </a:t>
            </a:r>
            <a:r>
              <a:rPr dirty="0"/>
              <a:t>made</a:t>
            </a:r>
            <a:r>
              <a:rPr spc="254" dirty="0"/>
              <a:t> </a:t>
            </a:r>
            <a:r>
              <a:rPr dirty="0"/>
              <a:t>of</a:t>
            </a:r>
            <a:r>
              <a:rPr spc="254" dirty="0"/>
              <a:t> </a:t>
            </a:r>
            <a:r>
              <a:rPr dirty="0"/>
              <a:t>the</a:t>
            </a:r>
            <a:r>
              <a:rPr spc="260" dirty="0"/>
              <a:t> </a:t>
            </a:r>
            <a:r>
              <a:rPr dirty="0"/>
              <a:t>information</a:t>
            </a:r>
            <a:r>
              <a:rPr spc="254" dirty="0"/>
              <a:t> </a:t>
            </a:r>
            <a:r>
              <a:rPr dirty="0"/>
              <a:t>contained </a:t>
            </a:r>
            <a:r>
              <a:rPr spc="-400" dirty="0"/>
              <a:t> </a:t>
            </a:r>
            <a:r>
              <a:rPr dirty="0"/>
              <a:t>therein."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8BF69E50-EB9F-8C8D-C835-861F287AB3F6}"/>
              </a:ext>
            </a:extLst>
          </p:cNvPr>
          <p:cNvPicPr/>
          <p:nvPr userDrawn="1"/>
        </p:nvPicPr>
        <p:blipFill>
          <a:blip r:embed="rId13" cstate="email">
            <a:extLst>
              <a:ext uri="{28A0092B-C50C-407E-A947-70E740481C1C}">
                <a14:useLocalDpi xmlns:a14="http://schemas.microsoft.com/office/drawing/2010/main"/>
              </a:ext>
            </a:extLst>
          </a:blip>
          <a:stretch>
            <a:fillRect/>
          </a:stretch>
        </p:blipFill>
        <p:spPr>
          <a:xfrm>
            <a:off x="13948842" y="685682"/>
            <a:ext cx="3314699" cy="1457324"/>
          </a:xfrm>
          <a:prstGeom prst="rect">
            <a:avLst/>
          </a:prstGeom>
        </p:spPr>
      </p:pic>
      <p:pic>
        <p:nvPicPr>
          <p:cNvPr id="8" name="object 3">
            <a:extLst>
              <a:ext uri="{FF2B5EF4-FFF2-40B4-BE49-F238E27FC236}">
                <a16:creationId xmlns:a16="http://schemas.microsoft.com/office/drawing/2014/main" id="{04E62ADB-2D83-1388-63D0-4851B2EFB396}"/>
              </a:ext>
            </a:extLst>
          </p:cNvPr>
          <p:cNvPicPr/>
          <p:nvPr userDrawn="1"/>
        </p:nvPicPr>
        <p:blipFill>
          <a:blip r:embed="rId14" cstate="email">
            <a:extLst>
              <a:ext uri="{28A0092B-C50C-407E-A947-70E740481C1C}">
                <a14:useLocalDpi xmlns:a14="http://schemas.microsoft.com/office/drawing/2010/main"/>
              </a:ext>
            </a:extLst>
          </a:blip>
          <a:stretch>
            <a:fillRect/>
          </a:stretch>
        </p:blipFill>
        <p:spPr>
          <a:xfrm>
            <a:off x="1024235" y="0"/>
            <a:ext cx="590549" cy="704448"/>
          </a:xfrm>
          <a:prstGeom prst="rect">
            <a:avLst/>
          </a:prstGeom>
        </p:spPr>
      </p:pic>
      <p:pic>
        <p:nvPicPr>
          <p:cNvPr id="9" name="object 4">
            <a:extLst>
              <a:ext uri="{FF2B5EF4-FFF2-40B4-BE49-F238E27FC236}">
                <a16:creationId xmlns:a16="http://schemas.microsoft.com/office/drawing/2014/main" id="{D7405CDC-B2DC-875B-BCD6-F9D1464422F0}"/>
              </a:ext>
            </a:extLst>
          </p:cNvPr>
          <p:cNvPicPr/>
          <p:nvPr userDrawn="1"/>
        </p:nvPicPr>
        <p:blipFill>
          <a:blip r:embed="rId15" cstate="email">
            <a:extLst>
              <a:ext uri="{28A0092B-C50C-407E-A947-70E740481C1C}">
                <a14:useLocalDpi xmlns:a14="http://schemas.microsoft.com/office/drawing/2010/main"/>
              </a:ext>
            </a:extLst>
          </a:blip>
          <a:stretch>
            <a:fillRect/>
          </a:stretch>
        </p:blipFill>
        <p:spPr>
          <a:xfrm>
            <a:off x="1028700" y="8050069"/>
            <a:ext cx="457199" cy="1085849"/>
          </a:xfrm>
          <a:prstGeom prst="rect">
            <a:avLst/>
          </a:prstGeom>
        </p:spPr>
      </p:pic>
      <p:sp>
        <p:nvSpPr>
          <p:cNvPr id="10" name="object 5">
            <a:extLst>
              <a:ext uri="{FF2B5EF4-FFF2-40B4-BE49-F238E27FC236}">
                <a16:creationId xmlns:a16="http://schemas.microsoft.com/office/drawing/2014/main" id="{1C0F377E-4A63-0001-F7A7-8657EF0E24E3}"/>
              </a:ext>
            </a:extLst>
          </p:cNvPr>
          <p:cNvSpPr/>
          <p:nvPr userDrawn="1"/>
        </p:nvSpPr>
        <p:spPr>
          <a:xfrm>
            <a:off x="1445056" y="8644127"/>
            <a:ext cx="15818485" cy="392430"/>
          </a:xfrm>
          <a:custGeom>
            <a:avLst/>
            <a:gdLst/>
            <a:ahLst/>
            <a:cxnLst/>
            <a:rect l="l" t="t" r="r" b="b"/>
            <a:pathLst>
              <a:path w="15818485" h="392429">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p:spPr>
        <p:txBody>
          <a:bodyPr wrap="square" lIns="0" tIns="0" rIns="0" bIns="0" rtlCol="0"/>
          <a:lstStyle/>
          <a:p>
            <a:endParaRPr/>
          </a:p>
        </p:txBody>
      </p:sp>
      <p:pic>
        <p:nvPicPr>
          <p:cNvPr id="11" name="object 6">
            <a:extLst>
              <a:ext uri="{FF2B5EF4-FFF2-40B4-BE49-F238E27FC236}">
                <a16:creationId xmlns:a16="http://schemas.microsoft.com/office/drawing/2014/main" id="{547E46CC-3A82-CB5E-7BC6-234E504CCD18}"/>
              </a:ext>
            </a:extLst>
          </p:cNvPr>
          <p:cNvPicPr/>
          <p:nvPr userDrawn="1"/>
        </p:nvPicPr>
        <p:blipFill>
          <a:blip r:embed="rId16" cstate="email">
            <a:extLst>
              <a:ext uri="{28A0092B-C50C-407E-A947-70E740481C1C}">
                <a14:useLocalDpi xmlns:a14="http://schemas.microsoft.com/office/drawing/2010/main"/>
              </a:ext>
            </a:extLst>
          </a:blip>
          <a:stretch>
            <a:fillRect/>
          </a:stretch>
        </p:blipFill>
        <p:spPr>
          <a:xfrm>
            <a:off x="1657877" y="9240519"/>
            <a:ext cx="3324224" cy="638174"/>
          </a:xfrm>
          <a:prstGeom prst="rect">
            <a:avLst/>
          </a:prstGeom>
        </p:spPr>
      </p:pic>
      <p:sp>
        <p:nvSpPr>
          <p:cNvPr id="16" name="object 8">
            <a:extLst>
              <a:ext uri="{FF2B5EF4-FFF2-40B4-BE49-F238E27FC236}">
                <a16:creationId xmlns:a16="http://schemas.microsoft.com/office/drawing/2014/main" id="{0ACA3081-2805-12D7-A6DC-C738EE1031AC}"/>
              </a:ext>
            </a:extLst>
          </p:cNvPr>
          <p:cNvSpPr txBox="1">
            <a:spLocks/>
          </p:cNvSpPr>
          <p:nvPr userDrawn="1"/>
        </p:nvSpPr>
        <p:spPr>
          <a:xfrm>
            <a:off x="4982101" y="9282763"/>
            <a:ext cx="12185015" cy="695703"/>
          </a:xfrm>
          <a:prstGeom prst="rect">
            <a:avLst/>
          </a:prstGeom>
        </p:spPr>
        <p:txBody>
          <a:bodyPr vert="horz" wrap="square" lIns="0" tIns="0" rIns="0" bIns="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just">
              <a:lnSpc>
                <a:spcPts val="1760"/>
              </a:lnSpc>
            </a:pPr>
            <a:r>
              <a:rPr lang="en-US" dirty="0"/>
              <a:t>"The</a:t>
            </a:r>
            <a:r>
              <a:rPr lang="en-US" spc="150" dirty="0"/>
              <a:t> </a:t>
            </a:r>
            <a:r>
              <a:rPr lang="en-US" dirty="0"/>
              <a:t>European</a:t>
            </a:r>
            <a:r>
              <a:rPr lang="en-US" spc="155" dirty="0"/>
              <a:t> </a:t>
            </a:r>
            <a:r>
              <a:rPr lang="en-US" dirty="0"/>
              <a:t>Commission</a:t>
            </a:r>
            <a:r>
              <a:rPr lang="en-US" spc="155" dirty="0"/>
              <a:t> </a:t>
            </a:r>
            <a:r>
              <a:rPr lang="en-US" dirty="0"/>
              <a:t>support</a:t>
            </a:r>
            <a:r>
              <a:rPr lang="en-US" spc="155" dirty="0"/>
              <a:t> </a:t>
            </a:r>
            <a:r>
              <a:rPr lang="en-US" dirty="0"/>
              <a:t>for</a:t>
            </a:r>
            <a:r>
              <a:rPr lang="en-US" spc="155" dirty="0"/>
              <a:t> </a:t>
            </a:r>
            <a:r>
              <a:rPr lang="en-US" dirty="0"/>
              <a:t>the</a:t>
            </a:r>
            <a:r>
              <a:rPr lang="en-US" spc="155" dirty="0"/>
              <a:t> </a:t>
            </a:r>
            <a:r>
              <a:rPr lang="en-US" dirty="0"/>
              <a:t>production</a:t>
            </a:r>
            <a:r>
              <a:rPr lang="en-US" spc="155" dirty="0"/>
              <a:t> </a:t>
            </a:r>
            <a:r>
              <a:rPr lang="en-US" dirty="0"/>
              <a:t>of</a:t>
            </a:r>
            <a:r>
              <a:rPr lang="en-US" spc="155" dirty="0"/>
              <a:t> </a:t>
            </a:r>
            <a:r>
              <a:rPr lang="en-US" dirty="0"/>
              <a:t>this</a:t>
            </a:r>
            <a:r>
              <a:rPr lang="en-US" spc="155" dirty="0"/>
              <a:t> </a:t>
            </a:r>
            <a:r>
              <a:rPr lang="en-US" dirty="0"/>
              <a:t>publication</a:t>
            </a:r>
            <a:r>
              <a:rPr lang="en-US" spc="155" dirty="0"/>
              <a:t> </a:t>
            </a:r>
            <a:r>
              <a:rPr lang="en-US" dirty="0"/>
              <a:t>does</a:t>
            </a:r>
            <a:r>
              <a:rPr lang="en-US" spc="155" dirty="0"/>
              <a:t> </a:t>
            </a:r>
            <a:r>
              <a:rPr lang="en-US" dirty="0"/>
              <a:t>not</a:t>
            </a:r>
            <a:r>
              <a:rPr lang="en-US" spc="155" dirty="0"/>
              <a:t> </a:t>
            </a:r>
            <a:r>
              <a:rPr lang="en-US" dirty="0"/>
              <a:t>constitute</a:t>
            </a:r>
            <a:r>
              <a:rPr lang="en-US" spc="155" dirty="0"/>
              <a:t> </a:t>
            </a:r>
            <a:r>
              <a:rPr lang="en-US" dirty="0"/>
              <a:t>endorsement</a:t>
            </a:r>
            <a:r>
              <a:rPr lang="en-US" spc="155" dirty="0"/>
              <a:t> </a:t>
            </a:r>
            <a:r>
              <a:rPr lang="en-US" dirty="0"/>
              <a:t>of</a:t>
            </a:r>
            <a:r>
              <a:rPr lang="en-US" spc="155" dirty="0"/>
              <a:t> </a:t>
            </a:r>
            <a:r>
              <a:rPr lang="en-US" dirty="0"/>
              <a:t>the</a:t>
            </a:r>
            <a:r>
              <a:rPr lang="en-US" spc="155" dirty="0"/>
              <a:t> </a:t>
            </a:r>
            <a:r>
              <a:rPr lang="en-US" dirty="0"/>
              <a:t>contents</a:t>
            </a:r>
            <a:r>
              <a:rPr lang="en-US" spc="155" dirty="0"/>
              <a:t> </a:t>
            </a:r>
            <a:r>
              <a:rPr lang="en-US" dirty="0"/>
              <a:t>which</a:t>
            </a:r>
            <a:r>
              <a:rPr lang="en-US" spc="155" dirty="0"/>
              <a:t> </a:t>
            </a:r>
            <a:r>
              <a:rPr lang="en-US" dirty="0"/>
              <a:t>reflects</a:t>
            </a:r>
            <a:r>
              <a:rPr lang="en-US" spc="155" dirty="0"/>
              <a:t> </a:t>
            </a:r>
            <a:r>
              <a:rPr lang="en-US" dirty="0"/>
              <a:t>the views</a:t>
            </a:r>
            <a:r>
              <a:rPr lang="en-US" spc="254" dirty="0"/>
              <a:t> </a:t>
            </a:r>
            <a:r>
              <a:rPr lang="en-US" dirty="0"/>
              <a:t>only</a:t>
            </a:r>
            <a:r>
              <a:rPr lang="en-US" spc="254" dirty="0"/>
              <a:t> </a:t>
            </a:r>
            <a:r>
              <a:rPr lang="en-US" dirty="0"/>
              <a:t>of</a:t>
            </a:r>
            <a:r>
              <a:rPr lang="en-US" spc="260" dirty="0"/>
              <a:t> </a:t>
            </a:r>
            <a:r>
              <a:rPr lang="en-US" dirty="0"/>
              <a:t>the</a:t>
            </a:r>
            <a:r>
              <a:rPr lang="en-US" spc="254" dirty="0"/>
              <a:t> </a:t>
            </a:r>
            <a:r>
              <a:rPr lang="en-US" dirty="0"/>
              <a:t>authors,</a:t>
            </a:r>
            <a:r>
              <a:rPr lang="en-US" spc="260" dirty="0"/>
              <a:t> </a:t>
            </a:r>
            <a:r>
              <a:rPr lang="en-US" dirty="0"/>
              <a:t>and</a:t>
            </a:r>
            <a:r>
              <a:rPr lang="en-US" spc="254" dirty="0"/>
              <a:t> </a:t>
            </a:r>
            <a:r>
              <a:rPr lang="en-US" dirty="0"/>
              <a:t>the</a:t>
            </a:r>
            <a:r>
              <a:rPr lang="en-US" spc="260" dirty="0"/>
              <a:t> </a:t>
            </a:r>
            <a:r>
              <a:rPr lang="en-US" dirty="0"/>
              <a:t>Commission</a:t>
            </a:r>
            <a:r>
              <a:rPr lang="en-US" spc="254" dirty="0"/>
              <a:t> </a:t>
            </a:r>
            <a:r>
              <a:rPr lang="en-US" dirty="0"/>
              <a:t>cannot</a:t>
            </a:r>
            <a:r>
              <a:rPr lang="en-US" spc="260" dirty="0"/>
              <a:t> </a:t>
            </a:r>
            <a:r>
              <a:rPr lang="en-US" dirty="0"/>
              <a:t>be</a:t>
            </a:r>
            <a:r>
              <a:rPr lang="en-US" spc="254" dirty="0"/>
              <a:t> </a:t>
            </a:r>
            <a:r>
              <a:rPr lang="en-US" dirty="0"/>
              <a:t>held</a:t>
            </a:r>
            <a:r>
              <a:rPr lang="en-US" spc="254" dirty="0"/>
              <a:t> </a:t>
            </a:r>
            <a:r>
              <a:rPr lang="en-US" dirty="0"/>
              <a:t>responsible</a:t>
            </a:r>
            <a:r>
              <a:rPr lang="en-US" spc="260" dirty="0"/>
              <a:t> </a:t>
            </a:r>
            <a:r>
              <a:rPr lang="en-US" dirty="0"/>
              <a:t>for</a:t>
            </a:r>
            <a:r>
              <a:rPr lang="en-US" spc="254" dirty="0"/>
              <a:t> </a:t>
            </a:r>
            <a:r>
              <a:rPr lang="en-US" dirty="0"/>
              <a:t>any</a:t>
            </a:r>
            <a:r>
              <a:rPr lang="en-US" spc="260" dirty="0"/>
              <a:t> </a:t>
            </a:r>
            <a:r>
              <a:rPr lang="en-US" dirty="0"/>
              <a:t>use</a:t>
            </a:r>
            <a:r>
              <a:rPr lang="en-US" spc="254" dirty="0"/>
              <a:t> </a:t>
            </a:r>
            <a:r>
              <a:rPr lang="en-US" dirty="0"/>
              <a:t>which</a:t>
            </a:r>
            <a:r>
              <a:rPr lang="en-US" spc="260" dirty="0"/>
              <a:t> </a:t>
            </a:r>
            <a:r>
              <a:rPr lang="en-US" dirty="0"/>
              <a:t>may</a:t>
            </a:r>
            <a:r>
              <a:rPr lang="en-US" spc="254" dirty="0"/>
              <a:t> </a:t>
            </a:r>
            <a:r>
              <a:rPr lang="en-US" dirty="0"/>
              <a:t>be</a:t>
            </a:r>
            <a:r>
              <a:rPr lang="en-US" spc="260" dirty="0"/>
              <a:t> </a:t>
            </a:r>
            <a:r>
              <a:rPr lang="en-US" dirty="0"/>
              <a:t>made</a:t>
            </a:r>
            <a:r>
              <a:rPr lang="en-US" spc="254" dirty="0"/>
              <a:t> </a:t>
            </a:r>
            <a:r>
              <a:rPr lang="en-US" dirty="0"/>
              <a:t>of</a:t>
            </a:r>
            <a:r>
              <a:rPr lang="en-US" spc="254" dirty="0"/>
              <a:t> </a:t>
            </a:r>
            <a:r>
              <a:rPr lang="en-US" dirty="0"/>
              <a:t>the</a:t>
            </a:r>
            <a:r>
              <a:rPr lang="en-US" spc="260" dirty="0"/>
              <a:t> </a:t>
            </a:r>
            <a:r>
              <a:rPr lang="en-US" dirty="0"/>
              <a:t>information</a:t>
            </a:r>
            <a:r>
              <a:rPr lang="en-US" spc="254" dirty="0"/>
              <a:t> </a:t>
            </a:r>
            <a:r>
              <a:rPr lang="en-US" dirty="0"/>
              <a:t>contained </a:t>
            </a:r>
            <a:r>
              <a:rPr lang="en-US" spc="-400" dirty="0"/>
              <a:t> </a:t>
            </a:r>
            <a:r>
              <a:rPr lang="en-US" dirty="0"/>
              <a:t>therein."</a:t>
            </a:r>
          </a:p>
        </p:txBody>
      </p:sp>
    </p:spTree>
    <p:extLst>
      <p:ext uri="{BB962C8B-B14F-4D97-AF65-F5344CB8AC3E}">
        <p14:creationId xmlns:p14="http://schemas.microsoft.com/office/powerpoint/2010/main" val="187653366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just-training.e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just-training.e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6C0D100-1CD2-0C4F-A287-209D49B8E22D}"/>
              </a:ext>
            </a:extLst>
          </p:cNvPr>
          <p:cNvSpPr txBox="1"/>
          <p:nvPr/>
        </p:nvSpPr>
        <p:spPr>
          <a:xfrm>
            <a:off x="2362200" y="6099145"/>
            <a:ext cx="14020800" cy="769441"/>
          </a:xfrm>
          <a:prstGeom prst="rect">
            <a:avLst/>
          </a:prstGeom>
          <a:noFill/>
        </p:spPr>
        <p:txBody>
          <a:bodyPr wrap="square">
            <a:spAutoFit/>
          </a:bodyPr>
          <a:lstStyle/>
          <a:p>
            <a:pPr algn="ctr">
              <a:spcBef>
                <a:spcPts val="5"/>
              </a:spcBef>
              <a:tabLst>
                <a:tab pos="1205230" algn="l"/>
                <a:tab pos="1926589" algn="l"/>
                <a:tab pos="2915920" algn="l"/>
                <a:tab pos="3444875" algn="l"/>
                <a:tab pos="4383405" algn="l"/>
                <a:tab pos="6796405" algn="l"/>
              </a:tabLst>
              <a:defRPr/>
            </a:pPr>
            <a:r>
              <a:rPr lang="en-US" sz="4400" b="1" spc="-65">
                <a:solidFill>
                  <a:srgbClr val="D00B24"/>
                </a:solidFill>
                <a:latin typeface="Arial" panose="020B0604020202020204" pitchFamily="34" charset="0"/>
                <a:ea typeface="Microsoft Sans Serif" panose="020B0604020202020204" pitchFamily="34" charset="0"/>
                <a:cs typeface="Arial" panose="020B0604020202020204" pitchFamily="34" charset="0"/>
              </a:rPr>
              <a:t>Interactuar de manera segura en un entorno digital</a:t>
            </a:r>
            <a:endParaRPr kumimoji="0" lang="pt-BR" sz="4400" b="1" i="0" u="none" strike="noStrike" kern="1200" cap="none" spc="0" normalizeH="0" baseline="0" noProof="0" dirty="0">
              <a:ln>
                <a:noFill/>
              </a:ln>
              <a:solidFill>
                <a:srgbClr val="D00B24"/>
              </a:solidFill>
              <a:effectLst/>
              <a:uLnTx/>
              <a:uFillTx/>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45D1AB46-5386-1C83-464D-632777EB536D}"/>
              </a:ext>
            </a:extLst>
          </p:cNvPr>
          <p:cNvSpPr txBox="1"/>
          <p:nvPr/>
        </p:nvSpPr>
        <p:spPr>
          <a:xfrm>
            <a:off x="4800600" y="7495726"/>
            <a:ext cx="9144000" cy="707886"/>
          </a:xfrm>
          <a:prstGeom prst="rect">
            <a:avLst/>
          </a:prstGeom>
          <a:noFill/>
        </p:spPr>
        <p:txBody>
          <a:bodyPr wrap="square">
            <a:spAutoFit/>
          </a:bodyPr>
          <a:lstStyle/>
          <a:p>
            <a:pPr marL="12700" algn="ctr">
              <a:lnSpc>
                <a:spcPct val="100000"/>
              </a:lnSpc>
              <a:spcBef>
                <a:spcPts val="100"/>
              </a:spcBef>
            </a:pPr>
            <a:r>
              <a:rPr lang="en-US" sz="4000" b="1" spc="-65">
                <a:solidFill>
                  <a:srgbClr val="D00B24"/>
                </a:solidFill>
                <a:latin typeface="Arial" panose="020B0604020202020204" pitchFamily="34" charset="0"/>
                <a:ea typeface="Microsoft Sans Serif" panose="020B0604020202020204" pitchFamily="34" charset="0"/>
                <a:cs typeface="Arial" panose="020B0604020202020204" pitchFamily="34" charset="0"/>
              </a:rPr>
              <a:t>Socio: </a:t>
            </a:r>
            <a:r>
              <a:rPr lang="en-US" sz="4000" b="1" spc="-65" dirty="0">
                <a:solidFill>
                  <a:srgbClr val="D00B24"/>
                </a:solidFill>
                <a:latin typeface="Arial" panose="020B0604020202020204" pitchFamily="34" charset="0"/>
                <a:ea typeface="Microsoft Sans Serif" panose="020B0604020202020204" pitchFamily="34" charset="0"/>
                <a:cs typeface="Arial" panose="020B0604020202020204" pitchFamily="34" charset="0"/>
              </a:rPr>
              <a:t>IWS</a:t>
            </a:r>
          </a:p>
        </p:txBody>
      </p:sp>
      <p:sp>
        <p:nvSpPr>
          <p:cNvPr id="6" name="object 7">
            <a:extLst>
              <a:ext uri="{FF2B5EF4-FFF2-40B4-BE49-F238E27FC236}">
                <a16:creationId xmlns:a16="http://schemas.microsoft.com/office/drawing/2014/main" id="{59738CFD-F93A-C360-9DBB-F8E611709D80}"/>
              </a:ext>
            </a:extLst>
          </p:cNvPr>
          <p:cNvSpPr txBox="1"/>
          <p:nvPr/>
        </p:nvSpPr>
        <p:spPr>
          <a:xfrm>
            <a:off x="8195705" y="5143500"/>
            <a:ext cx="2353790" cy="386003"/>
          </a:xfrm>
          <a:prstGeom prst="rect">
            <a:avLst/>
          </a:prstGeom>
        </p:spPr>
        <p:txBody>
          <a:bodyPr vert="horz" wrap="square" lIns="0" tIns="16510" rIns="0" bIns="0" rtlCol="0">
            <a:spAutoFit/>
          </a:bodyPr>
          <a:lstStyle/>
          <a:p>
            <a:pPr marL="12700">
              <a:lnSpc>
                <a:spcPct val="100000"/>
              </a:lnSpc>
              <a:spcBef>
                <a:spcPts val="130"/>
              </a:spcBef>
            </a:pPr>
            <a:r>
              <a:rPr sz="2400" spc="60" dirty="0">
                <a:solidFill>
                  <a:schemeClr val="bg1">
                    <a:lumMod val="50000"/>
                  </a:schemeClr>
                </a:solidFill>
                <a:latin typeface="Tahoma"/>
                <a:cs typeface="Tahoma"/>
                <a:hlinkClick r:id="rId2">
                  <a:extLst>
                    <a:ext uri="{A12FA001-AC4F-418D-AE19-62706E023703}">
                      <ahyp:hlinkClr xmlns:ahyp="http://schemas.microsoft.com/office/drawing/2018/hyperlinkcolor" val="tx"/>
                    </a:ext>
                  </a:extLst>
                </a:hlinkClick>
              </a:rPr>
              <a:t>just-training</a:t>
            </a:r>
            <a:r>
              <a:rPr sz="2400" spc="60" dirty="0">
                <a:solidFill>
                  <a:srgbClr val="0000FF"/>
                </a:solidFill>
                <a:latin typeface="Tahoma"/>
                <a:cs typeface="Tahoma"/>
                <a:hlinkClick r:id="rId2">
                  <a:extLst>
                    <a:ext uri="{A12FA001-AC4F-418D-AE19-62706E023703}">
                      <ahyp:hlinkClr xmlns:ahyp="http://schemas.microsoft.com/office/drawing/2018/hyperlinkcolor" val="tx"/>
                    </a:ext>
                  </a:extLst>
                </a:hlinkClick>
              </a:rPr>
              <a:t>.</a:t>
            </a:r>
            <a:r>
              <a:rPr sz="2400" spc="60" dirty="0">
                <a:solidFill>
                  <a:schemeClr val="bg1">
                    <a:lumMod val="50000"/>
                  </a:schemeClr>
                </a:solidFill>
                <a:latin typeface="Tahoma"/>
                <a:cs typeface="Tahoma"/>
                <a:hlinkClick r:id="rId2">
                  <a:extLst>
                    <a:ext uri="{A12FA001-AC4F-418D-AE19-62706E023703}">
                      <ahyp:hlinkClr xmlns:ahyp="http://schemas.microsoft.com/office/drawing/2018/hyperlinkcolor" val="tx"/>
                    </a:ext>
                  </a:extLst>
                </a:hlinkClick>
              </a:rPr>
              <a:t>eu</a:t>
            </a:r>
            <a:endParaRPr sz="2400" dirty="0">
              <a:solidFill>
                <a:schemeClr val="bg1">
                  <a:lumMod val="50000"/>
                </a:schemeClr>
              </a:solidFill>
              <a:latin typeface="Tahoma"/>
              <a:cs typeface="Tahoma"/>
            </a:endParaRPr>
          </a:p>
        </p:txBody>
      </p:sp>
    </p:spTree>
    <p:extLst>
      <p:ext uri="{BB962C8B-B14F-4D97-AF65-F5344CB8AC3E}">
        <p14:creationId xmlns:p14="http://schemas.microsoft.com/office/powerpoint/2010/main" val="2825856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2268200" cy="1446550"/>
          </a:xfrm>
          <a:prstGeom prst="rect">
            <a:avLst/>
          </a:prstGeom>
          <a:noFill/>
        </p:spPr>
        <p:txBody>
          <a:bodyPr wrap="square" rtlCol="0">
            <a:spAutoFit/>
          </a:bodyPr>
          <a:lstStyle/>
          <a:p>
            <a:r>
              <a:rPr lang="es-ES" sz="4400" b="1">
                <a:solidFill>
                  <a:srgbClr val="D00B24"/>
                </a:solidFill>
                <a:latin typeface="Arial" panose="020B0604020202020204" pitchFamily="34" charset="0"/>
                <a:ea typeface="Microsoft Sans Serif" panose="020B0604020202020204" pitchFamily="34" charset="0"/>
                <a:cs typeface="Arial" panose="020B0604020202020204" pitchFamily="34" charset="0"/>
              </a:rPr>
              <a:t>2.2</a:t>
            </a:r>
            <a:r>
              <a:rPr lang="es-ES" sz="4400" b="1" spc="-85">
                <a:solidFill>
                  <a:srgbClr val="D00B24"/>
                </a:solidFill>
                <a:latin typeface="Arial" panose="020B0604020202020204" pitchFamily="34" charset="0"/>
                <a:ea typeface="Microsoft Sans Serif" panose="020B0604020202020204" pitchFamily="34" charset="0"/>
                <a:cs typeface="Arial" panose="020B0604020202020204" pitchFamily="34" charset="0"/>
              </a:rPr>
              <a:t> Prácticas seguras: Cuida tu netiqueta (2)</a:t>
            </a:r>
          </a:p>
          <a:p>
            <a:endPar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447800" y="2705100"/>
            <a:ext cx="15647504" cy="5693866"/>
          </a:xfrm>
          <a:prstGeom prst="rect">
            <a:avLst/>
          </a:prstGeom>
          <a:noFill/>
        </p:spPr>
        <p:txBody>
          <a:bodyPr wrap="square" rtlCol="0">
            <a:spAutoFit/>
          </a:bodyPr>
          <a:lstStyle/>
          <a:p>
            <a:pPr marL="457200" indent="-457200">
              <a:buClr>
                <a:srgbClr val="ED9DAB"/>
              </a:buClr>
              <a:buFont typeface="Wingdings" panose="05000000000000000000" pitchFamily="2" charset="2"/>
              <a:buChar char="v"/>
              <a:defRPr/>
            </a:pPr>
            <a:r>
              <a:rPr lang="en-GB" altLang="es-ES" sz="2800" b="1">
                <a:solidFill>
                  <a:srgbClr val="C00000"/>
                </a:solidFill>
                <a:latin typeface="Microsoft Sans Serif" panose="020B0604020202020204" pitchFamily="34" charset="0"/>
                <a:ea typeface="Microsoft Sans Serif" panose="020B0604020202020204" pitchFamily="34" charset="0"/>
                <a:cs typeface="Microsoft Sans Serif" panose="020B0604020202020204" pitchFamily="34" charset="0"/>
              </a:rPr>
              <a:t>Evita utilizar las comunidades en Internet como sustittutos de Google – </a:t>
            </a:r>
            <a:r>
              <a:rPr lang="en-GB" altLang="es-ES" sz="2800">
                <a:latin typeface="Microsoft Sans Serif" panose="020B0604020202020204" pitchFamily="34" charset="0"/>
                <a:ea typeface="Microsoft Sans Serif" panose="020B0604020202020204" pitchFamily="34" charset="0"/>
                <a:cs typeface="Microsoft Sans Serif" panose="020B0604020202020204" pitchFamily="34" charset="0"/>
              </a:rPr>
              <a:t>Básicamente, intenta buscar entradas o hilos anteriores que ya hayan respondido a la cuestión.</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ED9DAB"/>
              </a:buClr>
              <a:buFont typeface="Wingdings" panose="05000000000000000000" pitchFamily="2" charset="2"/>
              <a:buChar char="v"/>
              <a:defRPr/>
            </a:pP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ED9DAB"/>
              </a:buClr>
              <a:buFont typeface="Wingdings" panose="05000000000000000000" pitchFamily="2" charset="2"/>
              <a:buChar char="v"/>
              <a:defRPr/>
            </a:pPr>
            <a:r>
              <a:rPr lang="en-GB" altLang="es-ES" sz="2800" b="1">
                <a:solidFill>
                  <a:srgbClr val="C00000"/>
                </a:solidFill>
                <a:latin typeface="Microsoft Sans Serif" panose="020B0604020202020204" pitchFamily="34" charset="0"/>
                <a:ea typeface="Microsoft Sans Serif" panose="020B0604020202020204" pitchFamily="34" charset="0"/>
                <a:cs typeface="Microsoft Sans Serif" panose="020B0604020202020204" pitchFamily="34" charset="0"/>
              </a:rPr>
              <a:t>Restringe el uso de signos de puntuación adicionales, abreviaturas, emojis, mayúsculas y grafías alternativas – </a:t>
            </a:r>
            <a:r>
              <a:rPr lang="en-GB" altLang="es-ES" sz="2800">
                <a:latin typeface="Microsoft Sans Serif" panose="020B0604020202020204" pitchFamily="34" charset="0"/>
                <a:ea typeface="Microsoft Sans Serif" panose="020B0604020202020204" pitchFamily="34" charset="0"/>
                <a:cs typeface="Microsoft Sans Serif" panose="020B0604020202020204" pitchFamily="34" charset="0"/>
              </a:rPr>
              <a:t>XQ NAD13 K13R3 L33R M3NSAJ3S AS1, vd???? </a:t>
            </a:r>
            <a:r>
              <a:rPr lang="es-ES" sz="2800" b="0" i="0" dirty="0">
                <a:solidFill>
                  <a:srgbClr val="CCCCCC"/>
                </a:solidFill>
                <a:effectLst/>
                <a:latin typeface="Noto Color Emoji"/>
              </a:rPr>
              <a:t>😃😃😃</a:t>
            </a:r>
          </a:p>
          <a:p>
            <a:pPr marL="457200" indent="-457200">
              <a:buClr>
                <a:srgbClr val="ED9DAB"/>
              </a:buClr>
              <a:buFont typeface="Wingdings" panose="05000000000000000000" pitchFamily="2" charset="2"/>
              <a:buChar char="v"/>
              <a:defRPr/>
            </a:pPr>
            <a:endParaRPr lang="es-ES" altLang="es-ES" sz="2800" dirty="0">
              <a:solidFill>
                <a:srgbClr val="CCCCCC"/>
              </a:solidFill>
              <a:latin typeface="Noto Color Emoji"/>
              <a:ea typeface="Microsoft Sans Serif" panose="020B0604020202020204" pitchFamily="34" charset="0"/>
              <a:cs typeface="Microsoft Sans Serif" panose="020B0604020202020204" pitchFamily="34" charset="0"/>
            </a:endParaRPr>
          </a:p>
          <a:p>
            <a:pPr marL="457200" indent="-457200">
              <a:buClr>
                <a:srgbClr val="ED9DAB"/>
              </a:buClr>
              <a:buFont typeface="Wingdings" panose="05000000000000000000" pitchFamily="2" charset="2"/>
              <a:buChar char="v"/>
              <a:defRPr/>
            </a:pPr>
            <a:r>
              <a:rPr lang="en-GB" altLang="es-ES" sz="2800" b="1">
                <a:solidFill>
                  <a:srgbClr val="C00000"/>
                </a:solidFill>
                <a:latin typeface="Microsoft Sans Serif" panose="020B0604020202020204" pitchFamily="34" charset="0"/>
                <a:ea typeface="Microsoft Sans Serif" panose="020B0604020202020204" pitchFamily="34" charset="0"/>
                <a:cs typeface="Microsoft Sans Serif" panose="020B0604020202020204" pitchFamily="34" charset="0"/>
              </a:rPr>
              <a:t>No hagas spam de tus propios productos o servicios – </a:t>
            </a:r>
            <a:r>
              <a:rPr lang="en-GB" altLang="es-ES" sz="2800">
                <a:latin typeface="Microsoft Sans Serif" panose="020B0604020202020204" pitchFamily="34" charset="0"/>
                <a:ea typeface="Microsoft Sans Serif" panose="020B0604020202020204" pitchFamily="34" charset="0"/>
                <a:cs typeface="Microsoft Sans Serif" panose="020B0604020202020204" pitchFamily="34" charset="0"/>
              </a:rPr>
              <a:t>Normalmente, hay espacios separados y específicos para ello. Si no los ves, es que no estás en el lugar adecuado.</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ED9DAB"/>
              </a:buClr>
              <a:buFont typeface="Wingdings" panose="05000000000000000000" pitchFamily="2" charset="2"/>
              <a:buChar char="v"/>
              <a:defRPr/>
            </a:pP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ED9DAB"/>
              </a:buClr>
              <a:buFont typeface="Wingdings" panose="05000000000000000000" pitchFamily="2" charset="2"/>
              <a:buChar char="v"/>
              <a:defRPr/>
            </a:pPr>
            <a:r>
              <a:rPr lang="en-GB" altLang="es-ES" sz="2800" b="1">
                <a:solidFill>
                  <a:srgbClr val="C00000"/>
                </a:solidFill>
                <a:latin typeface="Microsoft Sans Serif" panose="020B0604020202020204" pitchFamily="34" charset="0"/>
                <a:ea typeface="Microsoft Sans Serif" panose="020B0604020202020204" pitchFamily="34" charset="0"/>
                <a:cs typeface="Microsoft Sans Serif" panose="020B0604020202020204" pitchFamily="34" charset="0"/>
              </a:rPr>
              <a:t>No envíes información personal o privada </a:t>
            </a:r>
            <a:r>
              <a:rPr lang="en-GB" altLang="es-ES" sz="2800">
                <a:latin typeface="Microsoft Sans Serif" panose="020B0604020202020204" pitchFamily="34" charset="0"/>
                <a:ea typeface="Microsoft Sans Serif" panose="020B0604020202020204" pitchFamily="34" charset="0"/>
                <a:cs typeface="Microsoft Sans Serif" panose="020B0604020202020204" pitchFamily="34" charset="0"/>
              </a:rPr>
              <a:t>– Consulta la sección anterior.</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ED9DAB"/>
              </a:buClr>
              <a:buFont typeface="Wingdings" panose="05000000000000000000" pitchFamily="2" charset="2"/>
              <a:buChar char="v"/>
              <a:defRPr/>
            </a:pP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ED9DAB"/>
              </a:buClr>
              <a:buFont typeface="Wingdings" panose="05000000000000000000" pitchFamily="2" charset="2"/>
              <a:buChar char="v"/>
              <a:defRPr/>
            </a:pPr>
            <a:r>
              <a:rPr lang="en-GB" altLang="es-ES" sz="2800" b="1">
                <a:solidFill>
                  <a:srgbClr val="C00000"/>
                </a:solidFill>
                <a:latin typeface="Microsoft Sans Serif" panose="020B0604020202020204" pitchFamily="34" charset="0"/>
                <a:ea typeface="Microsoft Sans Serif" panose="020B0604020202020204" pitchFamily="34" charset="0"/>
                <a:cs typeface="Microsoft Sans Serif" panose="020B0604020202020204" pitchFamily="34" charset="0"/>
              </a:rPr>
              <a:t>Da el debido crédito a los autores </a:t>
            </a:r>
            <a:r>
              <a:rPr lang="en-GB" altLang="es-ES" sz="2800">
                <a:latin typeface="Microsoft Sans Serif" panose="020B0604020202020204" pitchFamily="34" charset="0"/>
                <a:ea typeface="Microsoft Sans Serif" panose="020B0604020202020204" pitchFamily="34" charset="0"/>
                <a:cs typeface="Microsoft Sans Serif" panose="020B0604020202020204" pitchFamily="34" charset="0"/>
              </a:rPr>
              <a:t>– No sólo desde el punto de vista legal, sino también porque, aunque la gente odia que la plagien, le encanta que compartan su trabajo.</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63675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545921" y="849103"/>
            <a:ext cx="11811000" cy="1446550"/>
          </a:xfrm>
          <a:prstGeom prst="rect">
            <a:avLst/>
          </a:prstGeom>
          <a:noFill/>
        </p:spPr>
        <p:txBody>
          <a:bodyPr wrap="square" rtlCol="0">
            <a:spAutoFit/>
          </a:bodyPr>
          <a:lstStyle/>
          <a:p>
            <a:r>
              <a:rPr lang="en-US" sz="4300" b="1">
                <a:solidFill>
                  <a:srgbClr val="D00B24"/>
                </a:solidFill>
                <a:latin typeface="Arial" panose="020B0604020202020204" pitchFamily="34" charset="0"/>
                <a:ea typeface="Microsoft Sans Serif" panose="020B0604020202020204" pitchFamily="34" charset="0"/>
                <a:cs typeface="Arial" panose="020B0604020202020204" pitchFamily="34" charset="0"/>
              </a:rPr>
              <a:t>3.1 Herramientas para mejorar la seguridad de las TIC: </a:t>
            </a:r>
            <a:r>
              <a:rPr lang="en-US" sz="43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VPNs</a:t>
            </a:r>
          </a:p>
        </p:txBody>
      </p:sp>
      <p:sp>
        <p:nvSpPr>
          <p:cNvPr id="5" name="CuadroTexto 4">
            <a:extLst>
              <a:ext uri="{FF2B5EF4-FFF2-40B4-BE49-F238E27FC236}">
                <a16:creationId xmlns:a16="http://schemas.microsoft.com/office/drawing/2014/main" id="{9615AFCC-1EA8-9390-DDC0-DC54F2DB0C27}"/>
              </a:ext>
            </a:extLst>
          </p:cNvPr>
          <p:cNvSpPr txBox="1"/>
          <p:nvPr/>
        </p:nvSpPr>
        <p:spPr>
          <a:xfrm>
            <a:off x="1524000" y="2480947"/>
            <a:ext cx="15849600" cy="4247317"/>
          </a:xfrm>
          <a:prstGeom prst="rect">
            <a:avLst/>
          </a:prstGeom>
          <a:noFill/>
        </p:spPr>
        <p:txBody>
          <a:bodyPr wrap="square" rtlCol="0">
            <a:spAutoFit/>
          </a:bodyPr>
          <a:lstStyle/>
          <a:p>
            <a:pPr>
              <a:defRPr/>
            </a:pPr>
            <a:r>
              <a:rPr lang="es-ES" sz="2700">
                <a:latin typeface="Microsoft Sans Serif" panose="020B0604020202020204" pitchFamily="34" charset="0"/>
                <a:ea typeface="Microsoft Sans Serif" panose="020B0604020202020204" pitchFamily="34" charset="0"/>
                <a:cs typeface="Microsoft Sans Serif" panose="020B0604020202020204" pitchFamily="34" charset="0"/>
              </a:rPr>
              <a:t>No todo van a ser medidas, normas y hábitos. Afortunadamente, existen multitud de herramientas diseñadas para combatir las ciberamenazas como VPNs, Antimalware y aplicaciones en la nube</a:t>
            </a:r>
            <a:r>
              <a:rPr lang="en-GB" altLang="es-ES" sz="270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GB" altLang="es-ES" sz="27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endParaRPr lang="en-GB" altLang="es-ES" sz="27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sz="2700">
                <a:latin typeface="Microsoft Sans Serif" panose="020B0604020202020204" pitchFamily="34" charset="0"/>
                <a:ea typeface="Microsoft Sans Serif" panose="020B0604020202020204" pitchFamily="34" charset="0"/>
                <a:cs typeface="Microsoft Sans Serif" panose="020B0604020202020204" pitchFamily="34" charset="0"/>
              </a:rPr>
              <a:t>Las VPN son filtros que enmascaran la identidad en Internet y cifran los datos. Para ello, se conectan a un servidor privado que codifica los datos, bloqueando el acceso externo a ellos y haciéndolos ilegibles en caso de robo. </a:t>
            </a:r>
            <a:endPar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endParaRPr lang="es-ES" altLang="es-ES" sz="27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sz="2700">
                <a:latin typeface="Microsoft Sans Serif" panose="020B0604020202020204" pitchFamily="34" charset="0"/>
                <a:ea typeface="Microsoft Sans Serif" panose="020B0604020202020204" pitchFamily="34" charset="0"/>
                <a:cs typeface="Microsoft Sans Serif" panose="020B0604020202020204" pitchFamily="34" charset="0"/>
              </a:rPr>
              <a:t>Además, la mayoría de las VPN tienen servidores en varios países, lo que significa que tenemos muchas opciones para disfrazar nuestra IP de extranjera y acceder a contenidos geobloqueados no disponibles en nuestro país:</a:t>
            </a:r>
            <a:endPar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a:extLst>
              <a:ext uri="{FF2B5EF4-FFF2-40B4-BE49-F238E27FC236}">
                <a16:creationId xmlns:a16="http://schemas.microsoft.com/office/drawing/2014/main" id="{629C5836-5E02-4F5E-97F8-6D334F11C59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872"/>
          <a:stretch/>
        </p:blipFill>
        <p:spPr>
          <a:xfrm>
            <a:off x="1295400" y="7010262"/>
            <a:ext cx="1975458" cy="411126"/>
          </a:xfrm>
          <a:prstGeom prst="rect">
            <a:avLst/>
          </a:prstGeom>
        </p:spPr>
      </p:pic>
      <p:sp>
        <p:nvSpPr>
          <p:cNvPr id="11" name="CuadroTexto 10">
            <a:extLst>
              <a:ext uri="{FF2B5EF4-FFF2-40B4-BE49-F238E27FC236}">
                <a16:creationId xmlns:a16="http://schemas.microsoft.com/office/drawing/2014/main" id="{A6C5443A-6B95-45A9-89E4-F9314E6380BA}"/>
              </a:ext>
            </a:extLst>
          </p:cNvPr>
          <p:cNvSpPr txBox="1"/>
          <p:nvPr/>
        </p:nvSpPr>
        <p:spPr>
          <a:xfrm>
            <a:off x="838200" y="6993093"/>
            <a:ext cx="17760342" cy="507831"/>
          </a:xfrm>
          <a:prstGeom prst="rect">
            <a:avLst/>
          </a:prstGeom>
          <a:noFill/>
        </p:spPr>
        <p:txBody>
          <a:bodyPr wrap="square">
            <a:spAutoFit/>
          </a:bodyPr>
          <a:lstStyle/>
          <a:p>
            <a:r>
              <a:rPr lang="es-ES" sz="2700">
                <a:latin typeface="Microsoft Sans Serif" panose="020B0604020202020204" pitchFamily="34" charset="0"/>
                <a:ea typeface="Microsoft Sans Serif" panose="020B0604020202020204" pitchFamily="34" charset="0"/>
                <a:cs typeface="Microsoft Sans Serif" panose="020B0604020202020204" pitchFamily="34" charset="0"/>
              </a:rPr>
              <a:t>                           y                        son dos opciones de pago razonables que nos permiten navegar con seguridad.</a:t>
            </a:r>
            <a:endPar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Imagen 3">
            <a:extLst>
              <a:ext uri="{FF2B5EF4-FFF2-40B4-BE49-F238E27FC236}">
                <a16:creationId xmlns:a16="http://schemas.microsoft.com/office/drawing/2014/main" id="{DD2EB5CF-626D-4C53-9FB9-F4B27CB257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79001" y="8003998"/>
            <a:ext cx="2209800" cy="501686"/>
          </a:xfrm>
          <a:prstGeom prst="rect">
            <a:avLst/>
          </a:prstGeom>
        </p:spPr>
      </p:pic>
      <p:pic>
        <p:nvPicPr>
          <p:cNvPr id="8" name="Imagen 7">
            <a:extLst>
              <a:ext uri="{FF2B5EF4-FFF2-40B4-BE49-F238E27FC236}">
                <a16:creationId xmlns:a16="http://schemas.microsoft.com/office/drawing/2014/main" id="{3893386E-8DD4-4E00-B494-94955DD4DA0F}"/>
              </a:ext>
            </a:extLst>
          </p:cNvPr>
          <p:cNvPicPr>
            <a:picLocks noChangeAspect="1"/>
          </p:cNvPicPr>
          <p:nvPr/>
        </p:nvPicPr>
        <p:blipFill>
          <a:blip r:embed="rId4"/>
          <a:stretch>
            <a:fillRect/>
          </a:stretch>
        </p:blipFill>
        <p:spPr>
          <a:xfrm>
            <a:off x="3733800" y="6818680"/>
            <a:ext cx="1975458" cy="592637"/>
          </a:xfrm>
          <a:prstGeom prst="rect">
            <a:avLst/>
          </a:prstGeom>
        </p:spPr>
      </p:pic>
      <p:sp>
        <p:nvSpPr>
          <p:cNvPr id="12" name="CuadroTexto 11">
            <a:extLst>
              <a:ext uri="{FF2B5EF4-FFF2-40B4-BE49-F238E27FC236}">
                <a16:creationId xmlns:a16="http://schemas.microsoft.com/office/drawing/2014/main" id="{6B9087F0-1503-49CC-B0C5-BEBD318251DB}"/>
              </a:ext>
            </a:extLst>
          </p:cNvPr>
          <p:cNvSpPr txBox="1"/>
          <p:nvPr/>
        </p:nvSpPr>
        <p:spPr>
          <a:xfrm>
            <a:off x="1676400" y="8003998"/>
            <a:ext cx="15392400" cy="523220"/>
          </a:xfrm>
          <a:prstGeom prst="rect">
            <a:avLst/>
          </a:prstGeom>
          <a:noFill/>
        </p:spPr>
        <p:txBody>
          <a:bodyPr wrap="square">
            <a:spAutoFit/>
          </a:bodyPr>
          <a:lstStyle/>
          <a:p>
            <a:r>
              <a:rPr lang="es-ES" sz="2700">
                <a:latin typeface="Microsoft Sans Serif" panose="020B0604020202020204" pitchFamily="34" charset="0"/>
                <a:ea typeface="Microsoft Sans Serif" panose="020B0604020202020204" pitchFamily="34" charset="0"/>
                <a:cs typeface="Microsoft Sans Serif" panose="020B0604020202020204" pitchFamily="34" charset="0"/>
              </a:rPr>
              <a:t>Además,                         y                            también ofrecen planes gratuitos atractivos y fiables.</a:t>
            </a:r>
            <a:endPar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6" name="Imagen 15">
            <a:extLst>
              <a:ext uri="{FF2B5EF4-FFF2-40B4-BE49-F238E27FC236}">
                <a16:creationId xmlns:a16="http://schemas.microsoft.com/office/drawing/2014/main" id="{313EEA6D-C11B-4CEA-BA55-58C238F10A20}"/>
              </a:ext>
            </a:extLst>
          </p:cNvPr>
          <p:cNvPicPr>
            <a:picLocks noChangeAspect="1"/>
          </p:cNvPicPr>
          <p:nvPr/>
        </p:nvPicPr>
        <p:blipFill>
          <a:blip r:embed="rId5"/>
          <a:stretch>
            <a:fillRect/>
          </a:stretch>
        </p:blipFill>
        <p:spPr>
          <a:xfrm>
            <a:off x="5576470" y="7995705"/>
            <a:ext cx="2403131" cy="473523"/>
          </a:xfrm>
          <a:prstGeom prst="rect">
            <a:avLst/>
          </a:prstGeom>
        </p:spPr>
      </p:pic>
    </p:spTree>
    <p:extLst>
      <p:ext uri="{BB962C8B-B14F-4D97-AF65-F5344CB8AC3E}">
        <p14:creationId xmlns:p14="http://schemas.microsoft.com/office/powerpoint/2010/main" val="2043827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387382" y="871271"/>
            <a:ext cx="11185618" cy="1415772"/>
          </a:xfrm>
          <a:prstGeom prst="rect">
            <a:avLst/>
          </a:prstGeom>
          <a:noFill/>
        </p:spPr>
        <p:txBody>
          <a:bodyPr wrap="square" rtlCol="0">
            <a:spAutoFit/>
          </a:bodyPr>
          <a:lstStyle/>
          <a:p>
            <a:r>
              <a:rPr lang="en-US" sz="4300" b="1">
                <a:solidFill>
                  <a:srgbClr val="D00B24"/>
                </a:solidFill>
                <a:latin typeface="Arial" panose="020B0604020202020204" pitchFamily="34" charset="0"/>
                <a:ea typeface="Microsoft Sans Serif" panose="020B0604020202020204" pitchFamily="34" charset="0"/>
                <a:cs typeface="Arial" panose="020B0604020202020204" pitchFamily="34" charset="0"/>
              </a:rPr>
              <a:t>3.2 </a:t>
            </a:r>
            <a:r>
              <a:rPr lang="en-US" sz="4000" b="1">
                <a:solidFill>
                  <a:srgbClr val="D00B24"/>
                </a:solidFill>
                <a:latin typeface="Arial" panose="020B0604020202020204" pitchFamily="34" charset="0"/>
                <a:ea typeface="Microsoft Sans Serif" panose="020B0604020202020204" pitchFamily="34" charset="0"/>
                <a:cs typeface="Arial" panose="020B0604020202020204" pitchFamily="34" charset="0"/>
              </a:rPr>
              <a:t>Herramientas para mejorar la seguridad de las TIC</a:t>
            </a:r>
            <a:r>
              <a:rPr lang="en-US" sz="4300" b="1">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n-US" sz="43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Antimalware</a:t>
            </a:r>
          </a:p>
        </p:txBody>
      </p:sp>
      <p:sp>
        <p:nvSpPr>
          <p:cNvPr id="5" name="CuadroTexto 4">
            <a:extLst>
              <a:ext uri="{FF2B5EF4-FFF2-40B4-BE49-F238E27FC236}">
                <a16:creationId xmlns:a16="http://schemas.microsoft.com/office/drawing/2014/main" id="{9615AFCC-1EA8-9390-DDC0-DC54F2DB0C27}"/>
              </a:ext>
            </a:extLst>
          </p:cNvPr>
          <p:cNvSpPr txBox="1"/>
          <p:nvPr/>
        </p:nvSpPr>
        <p:spPr>
          <a:xfrm>
            <a:off x="1524000" y="2562880"/>
            <a:ext cx="15849600" cy="3693319"/>
          </a:xfrm>
          <a:prstGeom prst="rect">
            <a:avLst/>
          </a:prstGeom>
          <a:noFill/>
        </p:spPr>
        <p:txBody>
          <a:bodyPr wrap="square" rtlCol="0">
            <a:spAutoFit/>
          </a:bodyPr>
          <a:lstStyle/>
          <a:p>
            <a:pPr>
              <a:defRPr/>
            </a:pPr>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A pesar de ser comúnmente llamado "Antivirus", el software Antimalware está diseñado para detectar, poner en cuarentena y eliminar cualquier amenaza cibernética, no sólo virus</a:t>
            </a:r>
            <a:r>
              <a:rPr lang="es-ES" altLang="es-ES" sz="260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endPar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Mientras que los </a:t>
            </a:r>
            <a:r>
              <a:rPr lang="es-ES" sz="2600" b="1">
                <a:latin typeface="Microsoft Sans Serif" panose="020B0604020202020204" pitchFamily="34" charset="0"/>
                <a:ea typeface="Microsoft Sans Serif" panose="020B0604020202020204" pitchFamily="34" charset="0"/>
                <a:cs typeface="Microsoft Sans Serif" panose="020B0604020202020204" pitchFamily="34" charset="0"/>
              </a:rPr>
              <a:t>virus</a:t>
            </a:r>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 están diseñados para </a:t>
            </a:r>
            <a:r>
              <a:rPr lang="es-ES" sz="2600" b="1">
                <a:latin typeface="Microsoft Sans Serif" panose="020B0604020202020204" pitchFamily="34" charset="0"/>
                <a:ea typeface="Microsoft Sans Serif" panose="020B0604020202020204" pitchFamily="34" charset="0"/>
                <a:cs typeface="Microsoft Sans Serif" panose="020B0604020202020204" pitchFamily="34" charset="0"/>
              </a:rPr>
              <a:t>replicarse</a:t>
            </a:r>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 y hacer que los dispositivos </a:t>
            </a:r>
            <a:r>
              <a:rPr lang="es-ES" sz="2600" b="1">
                <a:latin typeface="Microsoft Sans Serif" panose="020B0604020202020204" pitchFamily="34" charset="0"/>
                <a:ea typeface="Microsoft Sans Serif" panose="020B0604020202020204" pitchFamily="34" charset="0"/>
                <a:cs typeface="Microsoft Sans Serif" panose="020B0604020202020204" pitchFamily="34" charset="0"/>
              </a:rPr>
              <a:t>funcionen mal</a:t>
            </a:r>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 el </a:t>
            </a:r>
            <a:r>
              <a:rPr lang="es-ES" sz="2600" b="1">
                <a:latin typeface="Microsoft Sans Serif" panose="020B0604020202020204" pitchFamily="34" charset="0"/>
                <a:ea typeface="Microsoft Sans Serif" panose="020B0604020202020204" pitchFamily="34" charset="0"/>
                <a:cs typeface="Microsoft Sans Serif" panose="020B0604020202020204" pitchFamily="34" charset="0"/>
              </a:rPr>
              <a:t>malware</a:t>
            </a:r>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 es un término general para cualquier tipo de software malicioso que difunde spam y anuncios y roba información y contraseñas (¡e incluso puede pedir un rescate</a:t>
            </a:r>
            <a:r>
              <a:rPr lang="es-ES" altLang="es-ES" sz="260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endPar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Hoy en día, es cierto que la mayoría de los software antimalware disponen de una aplicación antivirus y viceversa, con una gran variedad de funcionalidades y modalidades</a:t>
            </a:r>
            <a:r>
              <a:rPr lang="es-ES" altLang="es-ES" sz="260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2" name="CuadroTexto 11">
            <a:extLst>
              <a:ext uri="{FF2B5EF4-FFF2-40B4-BE49-F238E27FC236}">
                <a16:creationId xmlns:a16="http://schemas.microsoft.com/office/drawing/2014/main" id="{6B9087F0-1503-49CC-B0C5-BEBD318251DB}"/>
              </a:ext>
            </a:extLst>
          </p:cNvPr>
          <p:cNvSpPr txBox="1"/>
          <p:nvPr/>
        </p:nvSpPr>
        <p:spPr>
          <a:xfrm>
            <a:off x="1557130" y="7400723"/>
            <a:ext cx="15392400" cy="892552"/>
          </a:xfrm>
          <a:prstGeom prst="rect">
            <a:avLst/>
          </a:prstGeom>
          <a:noFill/>
        </p:spPr>
        <p:txBody>
          <a:bodyPr wrap="square">
            <a:spAutoFit/>
          </a:bodyPr>
          <a:lstStyle/>
          <a:p>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Además, las versiones gratuitas de                           y                         también ofrecen un servicio de primera clase.</a:t>
            </a:r>
            <a:endPar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a:extLst>
              <a:ext uri="{FF2B5EF4-FFF2-40B4-BE49-F238E27FC236}">
                <a16:creationId xmlns:a16="http://schemas.microsoft.com/office/drawing/2014/main" id="{33B452DE-93ED-4F51-9AF8-A4F6AC15483C}"/>
              </a:ext>
            </a:extLst>
          </p:cNvPr>
          <p:cNvPicPr>
            <a:picLocks noChangeAspect="1"/>
          </p:cNvPicPr>
          <p:nvPr/>
        </p:nvPicPr>
        <p:blipFill>
          <a:blip r:embed="rId2"/>
          <a:stretch>
            <a:fillRect/>
          </a:stretch>
        </p:blipFill>
        <p:spPr>
          <a:xfrm>
            <a:off x="6831175" y="7502781"/>
            <a:ext cx="2251632" cy="383919"/>
          </a:xfrm>
          <a:prstGeom prst="rect">
            <a:avLst/>
          </a:prstGeom>
        </p:spPr>
      </p:pic>
      <p:pic>
        <p:nvPicPr>
          <p:cNvPr id="10" name="Imagen 9">
            <a:extLst>
              <a:ext uri="{FF2B5EF4-FFF2-40B4-BE49-F238E27FC236}">
                <a16:creationId xmlns:a16="http://schemas.microsoft.com/office/drawing/2014/main" id="{9741BBC5-30C1-4BC0-9E74-4FBB055306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747"/>
          <a:stretch/>
        </p:blipFill>
        <p:spPr>
          <a:xfrm>
            <a:off x="9372600" y="7483584"/>
            <a:ext cx="2034514" cy="403116"/>
          </a:xfrm>
          <a:prstGeom prst="rect">
            <a:avLst/>
          </a:prstGeom>
        </p:spPr>
      </p:pic>
      <p:sp>
        <p:nvSpPr>
          <p:cNvPr id="14" name="CuadroTexto 13">
            <a:extLst>
              <a:ext uri="{FF2B5EF4-FFF2-40B4-BE49-F238E27FC236}">
                <a16:creationId xmlns:a16="http://schemas.microsoft.com/office/drawing/2014/main" id="{159FCB29-E7DA-4BF1-97D9-1F3699E61255}"/>
              </a:ext>
            </a:extLst>
          </p:cNvPr>
          <p:cNvSpPr txBox="1"/>
          <p:nvPr/>
        </p:nvSpPr>
        <p:spPr>
          <a:xfrm>
            <a:off x="1557130" y="6609772"/>
            <a:ext cx="15392400" cy="492443"/>
          </a:xfrm>
          <a:prstGeom prst="rect">
            <a:avLst/>
          </a:prstGeom>
          <a:noFill/>
        </p:spPr>
        <p:txBody>
          <a:bodyPr wrap="square">
            <a:spAutoFit/>
          </a:bodyPr>
          <a:lstStyle/>
          <a:p>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En cuanto a las opciones de pago, destacan                 ,                         y</a:t>
            </a:r>
            <a:endPar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026" name="Picture 2">
            <a:extLst>
              <a:ext uri="{FF2B5EF4-FFF2-40B4-BE49-F238E27FC236}">
                <a16:creationId xmlns:a16="http://schemas.microsoft.com/office/drawing/2014/main" id="{EBE21E85-C3D6-462F-AB35-BCD76FF79D6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28251" y="6557498"/>
            <a:ext cx="1319213" cy="521034"/>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3051241F-2FF8-43D8-B809-B18AF69F2D08}"/>
              </a:ext>
            </a:extLst>
          </p:cNvPr>
          <p:cNvPicPr>
            <a:picLocks noChangeAspect="1"/>
          </p:cNvPicPr>
          <p:nvPr/>
        </p:nvPicPr>
        <p:blipFill>
          <a:blip r:embed="rId5"/>
          <a:stretch>
            <a:fillRect/>
          </a:stretch>
        </p:blipFill>
        <p:spPr>
          <a:xfrm>
            <a:off x="9864911" y="6588676"/>
            <a:ext cx="1956463" cy="492443"/>
          </a:xfrm>
          <a:prstGeom prst="rect">
            <a:avLst/>
          </a:prstGeom>
        </p:spPr>
      </p:pic>
      <p:pic>
        <p:nvPicPr>
          <p:cNvPr id="18" name="Imagen 17">
            <a:extLst>
              <a:ext uri="{FF2B5EF4-FFF2-40B4-BE49-F238E27FC236}">
                <a16:creationId xmlns:a16="http://schemas.microsoft.com/office/drawing/2014/main" id="{0D7FAABE-63DF-4BFB-B901-03EEE3EEA5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138821" y="6513857"/>
            <a:ext cx="1782996" cy="608316"/>
          </a:xfrm>
          <a:prstGeom prst="rect">
            <a:avLst/>
          </a:prstGeom>
        </p:spPr>
      </p:pic>
    </p:spTree>
    <p:extLst>
      <p:ext uri="{BB962C8B-B14F-4D97-AF65-F5344CB8AC3E}">
        <p14:creationId xmlns:p14="http://schemas.microsoft.com/office/powerpoint/2010/main" val="341729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516693" y="1257300"/>
            <a:ext cx="12115800" cy="1446550"/>
          </a:xfrm>
          <a:prstGeom prst="rect">
            <a:avLst/>
          </a:prstGeom>
          <a:noFill/>
        </p:spPr>
        <p:txBody>
          <a:bodyPr wrap="square" rtlCol="0">
            <a:spAutoFit/>
          </a:bodyPr>
          <a:lstStyle/>
          <a:p>
            <a:r>
              <a:rPr lang="en-US" sz="4300" b="1">
                <a:solidFill>
                  <a:srgbClr val="D00B24"/>
                </a:solidFill>
                <a:latin typeface="Arial" panose="020B0604020202020204" pitchFamily="34" charset="0"/>
                <a:ea typeface="Microsoft Sans Serif" panose="020B0604020202020204" pitchFamily="34" charset="0"/>
                <a:cs typeface="Arial" panose="020B0604020202020204" pitchFamily="34" charset="0"/>
              </a:rPr>
              <a:t>3.3 </a:t>
            </a:r>
            <a:r>
              <a:rPr lang="en-US" sz="4400" b="1">
                <a:solidFill>
                  <a:srgbClr val="D00B24"/>
                </a:solidFill>
                <a:latin typeface="Arial" panose="020B0604020202020204" pitchFamily="34" charset="0"/>
                <a:ea typeface="Microsoft Sans Serif" panose="020B0604020202020204" pitchFamily="34" charset="0"/>
                <a:cs typeface="Arial" panose="020B0604020202020204" pitchFamily="34" charset="0"/>
              </a:rPr>
              <a:t>Herramientas para mejorar la seguridad de las TIC</a:t>
            </a:r>
            <a:r>
              <a:rPr lang="en-US" sz="4300" b="1">
                <a:solidFill>
                  <a:srgbClr val="D00B24"/>
                </a:solidFill>
                <a:latin typeface="Arial" panose="020B0604020202020204" pitchFamily="34" charset="0"/>
                <a:ea typeface="Microsoft Sans Serif" panose="020B0604020202020204" pitchFamily="34" charset="0"/>
                <a:cs typeface="Arial" panose="020B0604020202020204" pitchFamily="34" charset="0"/>
              </a:rPr>
              <a:t>: La Nube</a:t>
            </a:r>
            <a:endParaRPr lang="en-US" sz="43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551140" y="3009900"/>
            <a:ext cx="15849600" cy="4093428"/>
          </a:xfrm>
          <a:prstGeom prst="rect">
            <a:avLst/>
          </a:prstGeom>
          <a:noFill/>
        </p:spPr>
        <p:txBody>
          <a:bodyPr wrap="square" rtlCol="0">
            <a:spAutoFit/>
          </a:bodyPr>
          <a:lstStyle/>
          <a:p>
            <a:pPr>
              <a:defRPr/>
            </a:pPr>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"La Nube" es un servicio de alojamiento online que permite a los usuarios subir, modificar, almacenar y compartir sus archivos</a:t>
            </a:r>
            <a:r>
              <a:rPr lang="es-ES" altLang="es-ES" sz="260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endPar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Almacenar los ficheros online en servidores privados salvaguarda dichos archivos frente a cualquier ataque local o corrupción, además de evitar problemas con los discos duros físicos como falta de espacio, pérdidas o deterioro</a:t>
            </a:r>
            <a:r>
              <a:rPr lang="en-US" altLang="es-ES" sz="260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endPar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A pesar de su nombre, "la Nube" no es una entidad única, sino que cada proveedor tiene la suya propia y por eso hay varias opciones</a:t>
            </a:r>
            <a:r>
              <a:rPr lang="es-ES" altLang="es-ES" sz="260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endPar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132165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615AFCC-1EA8-9390-DDC0-DC54F2DB0C27}"/>
              </a:ext>
            </a:extLst>
          </p:cNvPr>
          <p:cNvSpPr txBox="1"/>
          <p:nvPr/>
        </p:nvSpPr>
        <p:spPr>
          <a:xfrm>
            <a:off x="1487466" y="2933700"/>
            <a:ext cx="15849600" cy="3093154"/>
          </a:xfrm>
          <a:prstGeom prst="rect">
            <a:avLst/>
          </a:prstGeom>
          <a:noFill/>
        </p:spPr>
        <p:txBody>
          <a:bodyPr wrap="square" rtlCol="0">
            <a:spAutoFit/>
          </a:bodyPr>
          <a:lstStyle/>
          <a:p>
            <a:pPr>
              <a:lnSpc>
                <a:spcPct val="150000"/>
              </a:lnSpc>
            </a:pPr>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                   , una opción popular a pesar de virar hacia los planes de pago, ofrece un plan gratuito de </a:t>
            </a:r>
            <a:r>
              <a:rPr lang="es-ES" sz="2600" b="1">
                <a:latin typeface="Microsoft Sans Serif" panose="020B0604020202020204" pitchFamily="34" charset="0"/>
                <a:ea typeface="Microsoft Sans Serif" panose="020B0604020202020204" pitchFamily="34" charset="0"/>
                <a:cs typeface="Microsoft Sans Serif" panose="020B0604020202020204" pitchFamily="34" charset="0"/>
              </a:rPr>
              <a:t>2 GB</a:t>
            </a:r>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GB" sz="260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GB" sz="260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Con </a:t>
            </a:r>
            <a:r>
              <a:rPr lang="es-ES" sz="2600" b="1">
                <a:latin typeface="Microsoft Sans Serif" panose="020B0604020202020204" pitchFamily="34" charset="0"/>
                <a:ea typeface="Microsoft Sans Serif" panose="020B0604020202020204" pitchFamily="34" charset="0"/>
                <a:cs typeface="Microsoft Sans Serif" panose="020B0604020202020204" pitchFamily="34" charset="0"/>
              </a:rPr>
              <a:t>5 GB </a:t>
            </a:r>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y </a:t>
            </a:r>
            <a:r>
              <a:rPr lang="es-ES" sz="2600" b="1">
                <a:latin typeface="Microsoft Sans Serif" panose="020B0604020202020204" pitchFamily="34" charset="0"/>
                <a:ea typeface="Microsoft Sans Serif" panose="020B0604020202020204" pitchFamily="34" charset="0"/>
                <a:cs typeface="Microsoft Sans Serif" panose="020B0604020202020204" pitchFamily="34" charset="0"/>
              </a:rPr>
              <a:t>15 GB </a:t>
            </a:r>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respectivamente,                          de Microsoft y                                   también ofrecen una </a:t>
            </a:r>
            <a:r>
              <a:rPr lang="es-ES" sz="2600" b="1">
                <a:latin typeface="Microsoft Sans Serif" panose="020B0604020202020204" pitchFamily="34" charset="0"/>
                <a:ea typeface="Microsoft Sans Serif" panose="020B0604020202020204" pitchFamily="34" charset="0"/>
                <a:cs typeface="Microsoft Sans Serif" panose="020B0604020202020204" pitchFamily="34" charset="0"/>
              </a:rPr>
              <a:t>integración total </a:t>
            </a:r>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en sus entornos.</a:t>
            </a:r>
            <a:endParaRPr lang="en-GB" sz="260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GB" sz="260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Por último, aunque se utiliza principalmente para </a:t>
            </a:r>
            <a:r>
              <a:rPr lang="es-ES" sz="2600" b="1">
                <a:latin typeface="Microsoft Sans Serif" panose="020B0604020202020204" pitchFamily="34" charset="0"/>
                <a:ea typeface="Microsoft Sans Serif" panose="020B0604020202020204" pitchFamily="34" charset="0"/>
                <a:cs typeface="Microsoft Sans Serif" panose="020B0604020202020204" pitchFamily="34" charset="0"/>
              </a:rPr>
              <a:t>compartir archivos</a:t>
            </a:r>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                      permite a los usuarios gratuitos almacenar hasta </a:t>
            </a:r>
            <a:r>
              <a:rPr lang="es-ES" sz="2600" b="1">
                <a:latin typeface="Microsoft Sans Serif" panose="020B0604020202020204" pitchFamily="34" charset="0"/>
                <a:ea typeface="Microsoft Sans Serif" panose="020B0604020202020204" pitchFamily="34" charset="0"/>
                <a:cs typeface="Microsoft Sans Serif" panose="020B0604020202020204" pitchFamily="34" charset="0"/>
              </a:rPr>
              <a:t>20 GB.</a:t>
            </a:r>
            <a:endParaRPr lang="es-ES"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Imagen 3">
            <a:extLst>
              <a:ext uri="{FF2B5EF4-FFF2-40B4-BE49-F238E27FC236}">
                <a16:creationId xmlns:a16="http://schemas.microsoft.com/office/drawing/2014/main" id="{8BC5B827-778B-4AA4-8167-C5B603623071}"/>
              </a:ext>
            </a:extLst>
          </p:cNvPr>
          <p:cNvPicPr>
            <a:picLocks noChangeAspect="1"/>
          </p:cNvPicPr>
          <p:nvPr/>
        </p:nvPicPr>
        <p:blipFill>
          <a:blip r:embed="rId2"/>
          <a:stretch>
            <a:fillRect/>
          </a:stretch>
        </p:blipFill>
        <p:spPr>
          <a:xfrm>
            <a:off x="990600" y="3007400"/>
            <a:ext cx="2209800" cy="528129"/>
          </a:xfrm>
          <a:prstGeom prst="rect">
            <a:avLst/>
          </a:prstGeom>
        </p:spPr>
      </p:pic>
      <p:pic>
        <p:nvPicPr>
          <p:cNvPr id="8" name="Imagen 7">
            <a:extLst>
              <a:ext uri="{FF2B5EF4-FFF2-40B4-BE49-F238E27FC236}">
                <a16:creationId xmlns:a16="http://schemas.microsoft.com/office/drawing/2014/main" id="{B8E4DDCF-E840-4453-93D8-186C81AB53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86600" y="3886690"/>
            <a:ext cx="1941849" cy="528736"/>
          </a:xfrm>
          <a:prstGeom prst="rect">
            <a:avLst/>
          </a:prstGeom>
        </p:spPr>
      </p:pic>
      <p:pic>
        <p:nvPicPr>
          <p:cNvPr id="11" name="Imagen 10">
            <a:extLst>
              <a:ext uri="{FF2B5EF4-FFF2-40B4-BE49-F238E27FC236}">
                <a16:creationId xmlns:a16="http://schemas.microsoft.com/office/drawing/2014/main" id="{2E8C3831-829A-4084-A261-21F2511FBE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30000" y="3925556"/>
            <a:ext cx="2586143" cy="455755"/>
          </a:xfrm>
          <a:prstGeom prst="rect">
            <a:avLst/>
          </a:prstGeom>
        </p:spPr>
      </p:pic>
      <p:pic>
        <p:nvPicPr>
          <p:cNvPr id="16" name="Imagen 15">
            <a:extLst>
              <a:ext uri="{FF2B5EF4-FFF2-40B4-BE49-F238E27FC236}">
                <a16:creationId xmlns:a16="http://schemas.microsoft.com/office/drawing/2014/main" id="{5D5BB093-60D7-4182-BC6B-252890CB9F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87200" y="5135489"/>
            <a:ext cx="1462355" cy="475356"/>
          </a:xfrm>
          <a:prstGeom prst="rect">
            <a:avLst/>
          </a:prstGeom>
        </p:spPr>
      </p:pic>
      <p:sp>
        <p:nvSpPr>
          <p:cNvPr id="3" name="CuadroTexto 2">
            <a:extLst>
              <a:ext uri="{FF2B5EF4-FFF2-40B4-BE49-F238E27FC236}">
                <a16:creationId xmlns:a16="http://schemas.microsoft.com/office/drawing/2014/main" id="{13D8CAB9-E691-FB92-D921-856793E8C74E}"/>
              </a:ext>
            </a:extLst>
          </p:cNvPr>
          <p:cNvSpPr txBox="1"/>
          <p:nvPr/>
        </p:nvSpPr>
        <p:spPr>
          <a:xfrm>
            <a:off x="1516693" y="1257300"/>
            <a:ext cx="12115800" cy="1446550"/>
          </a:xfrm>
          <a:prstGeom prst="rect">
            <a:avLst/>
          </a:prstGeom>
          <a:noFill/>
        </p:spPr>
        <p:txBody>
          <a:bodyPr wrap="square" rtlCol="0">
            <a:spAutoFit/>
          </a:bodyPr>
          <a:lstStyle/>
          <a:p>
            <a:r>
              <a:rPr lang="en-US" sz="4300" b="1">
                <a:solidFill>
                  <a:srgbClr val="D00B24"/>
                </a:solidFill>
                <a:latin typeface="Arial" panose="020B0604020202020204" pitchFamily="34" charset="0"/>
                <a:ea typeface="Microsoft Sans Serif" panose="020B0604020202020204" pitchFamily="34" charset="0"/>
                <a:cs typeface="Arial" panose="020B0604020202020204" pitchFamily="34" charset="0"/>
              </a:rPr>
              <a:t>3.3 </a:t>
            </a:r>
            <a:r>
              <a:rPr lang="en-US" sz="4400" b="1">
                <a:solidFill>
                  <a:srgbClr val="D00B24"/>
                </a:solidFill>
                <a:latin typeface="Arial" panose="020B0604020202020204" pitchFamily="34" charset="0"/>
                <a:ea typeface="Microsoft Sans Serif" panose="020B0604020202020204" pitchFamily="34" charset="0"/>
                <a:cs typeface="Arial" panose="020B0604020202020204" pitchFamily="34" charset="0"/>
              </a:rPr>
              <a:t>Herramientas para mejorar la seguridad de las TIC</a:t>
            </a:r>
            <a:r>
              <a:rPr lang="en-US" sz="4300" b="1">
                <a:solidFill>
                  <a:srgbClr val="D00B24"/>
                </a:solidFill>
                <a:latin typeface="Arial" panose="020B0604020202020204" pitchFamily="34" charset="0"/>
                <a:ea typeface="Microsoft Sans Serif" panose="020B0604020202020204" pitchFamily="34" charset="0"/>
                <a:cs typeface="Arial" panose="020B0604020202020204" pitchFamily="34" charset="0"/>
              </a:rPr>
              <a:t>: La Nube</a:t>
            </a:r>
            <a:endParaRPr lang="en-US" sz="43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267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BDECF62-8BAB-B05E-3644-FC89D6ED29C8}"/>
              </a:ext>
            </a:extLst>
          </p:cNvPr>
          <p:cNvSpPr txBox="1"/>
          <p:nvPr/>
        </p:nvSpPr>
        <p:spPr>
          <a:xfrm>
            <a:off x="1795157" y="1514179"/>
            <a:ext cx="3581400" cy="769441"/>
          </a:xfrm>
          <a:prstGeom prst="rect">
            <a:avLst/>
          </a:prstGeom>
          <a:noFill/>
        </p:spPr>
        <p:txBody>
          <a:bodyPr wrap="square" rtlCol="0">
            <a:spAutoFit/>
          </a:bodyPr>
          <a:lstStyle/>
          <a:p>
            <a:r>
              <a:rPr lang="es-ES" sz="4400" b="1">
                <a:solidFill>
                  <a:srgbClr val="D00B24"/>
                </a:solidFill>
                <a:latin typeface="Arial" panose="020B0604020202020204" pitchFamily="34" charset="0"/>
                <a:ea typeface="Microsoft Sans Serif" panose="020B0604020202020204" pitchFamily="34" charset="0"/>
                <a:cs typeface="Arial" panose="020B0604020202020204" pitchFamily="34" charset="0"/>
              </a:rPr>
              <a:t>Resumen</a:t>
            </a:r>
            <a:endPar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3404374D-B3FC-2771-05A2-190247F92FFE}"/>
              </a:ext>
            </a:extLst>
          </p:cNvPr>
          <p:cNvSpPr txBox="1"/>
          <p:nvPr/>
        </p:nvSpPr>
        <p:spPr>
          <a:xfrm>
            <a:off x="2362200" y="2926265"/>
            <a:ext cx="2743201" cy="523220"/>
          </a:xfrm>
          <a:prstGeom prst="rect">
            <a:avLst/>
          </a:prstGeom>
          <a:noFill/>
        </p:spPr>
        <p:txBody>
          <a:bodyPr wrap="square">
            <a:spAutoFit/>
          </a:bodyPr>
          <a:lstStyle/>
          <a:p>
            <a:r>
              <a:rPr lang="en-US" altLang="ko-KR" sz="2800" b="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Ciberseguridad</a:t>
            </a:r>
            <a:endParaRPr lang="ko-KR" altLang="en-US" sz="2800" b="1" dirty="0">
              <a:solidFill>
                <a:srgbClr val="ED9DAB"/>
              </a:solidFill>
              <a:latin typeface="Microsoft Sans Serif" panose="020B0604020202020204" pitchFamily="34" charset="0"/>
              <a:cs typeface="Microsoft Sans Serif" panose="020B0604020202020204" pitchFamily="34" charset="0"/>
            </a:endParaRPr>
          </a:p>
        </p:txBody>
      </p:sp>
      <p:sp>
        <p:nvSpPr>
          <p:cNvPr id="6" name="TextBox 10">
            <a:extLst>
              <a:ext uri="{FF2B5EF4-FFF2-40B4-BE49-F238E27FC236}">
                <a16:creationId xmlns:a16="http://schemas.microsoft.com/office/drawing/2014/main" id="{C44890EF-DA84-BE67-0BC5-AF5C4D5D110B}"/>
              </a:ext>
            </a:extLst>
          </p:cNvPr>
          <p:cNvSpPr txBox="1"/>
          <p:nvPr/>
        </p:nvSpPr>
        <p:spPr>
          <a:xfrm>
            <a:off x="2362197" y="3600730"/>
            <a:ext cx="3163042" cy="120032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s-ES" altLang="ko-KR" sz="2400">
                <a:latin typeface="Microsoft Sans Serif" panose="020B0604020202020204" pitchFamily="34" charset="0"/>
                <a:ea typeface="Microsoft Sans Serif" panose="020B0604020202020204" pitchFamily="34" charset="0"/>
                <a:cs typeface="Microsoft Sans Serif" panose="020B0604020202020204" pitchFamily="34" charset="0"/>
              </a:rPr>
              <a:t>Los protocolos son tan importantes como las aplicaciones.</a:t>
            </a:r>
            <a:endParaRPr lang="ko-KR" altLang="en-US" sz="2400" dirty="0">
              <a:latin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92A1E331-1D97-1504-4F0B-31B4E3E7F1C1}"/>
              </a:ext>
            </a:extLst>
          </p:cNvPr>
          <p:cNvSpPr txBox="1"/>
          <p:nvPr/>
        </p:nvSpPr>
        <p:spPr>
          <a:xfrm>
            <a:off x="2362200" y="5617102"/>
            <a:ext cx="3086839" cy="523220"/>
          </a:xfrm>
          <a:prstGeom prst="rect">
            <a:avLst/>
          </a:prstGeom>
          <a:noFill/>
        </p:spPr>
        <p:txBody>
          <a:bodyPr wrap="square">
            <a:spAutoFit/>
          </a:bodyPr>
          <a:lstStyle/>
          <a:p>
            <a:r>
              <a:rPr lang="en-US" altLang="ko-KR" sz="2800" b="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Responsabilidad</a:t>
            </a:r>
            <a:endParaRPr lang="ko-KR" altLang="en-US" sz="2800" b="1" dirty="0">
              <a:solidFill>
                <a:srgbClr val="ED9DAB"/>
              </a:solidFill>
              <a:latin typeface="Microsoft Sans Serif" panose="020B0604020202020204" pitchFamily="34" charset="0"/>
              <a:cs typeface="Microsoft Sans Serif" panose="020B0604020202020204" pitchFamily="34" charset="0"/>
            </a:endParaRPr>
          </a:p>
        </p:txBody>
      </p:sp>
      <p:sp>
        <p:nvSpPr>
          <p:cNvPr id="8" name="TextBox 10">
            <a:extLst>
              <a:ext uri="{FF2B5EF4-FFF2-40B4-BE49-F238E27FC236}">
                <a16:creationId xmlns:a16="http://schemas.microsoft.com/office/drawing/2014/main" id="{62C93DBA-28A4-F3AF-5EA5-4DA2FFFFE828}"/>
              </a:ext>
            </a:extLst>
          </p:cNvPr>
          <p:cNvSpPr txBox="1"/>
          <p:nvPr/>
        </p:nvSpPr>
        <p:spPr>
          <a:xfrm>
            <a:off x="2362197" y="6365561"/>
            <a:ext cx="3014360" cy="156966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s-ES" altLang="ko-KR" sz="2400">
                <a:latin typeface="Microsoft Sans Serif" panose="020B0604020202020204" pitchFamily="34" charset="0"/>
                <a:ea typeface="Microsoft Sans Serif" panose="020B0604020202020204" pitchFamily="34" charset="0"/>
                <a:cs typeface="Microsoft Sans Serif" panose="020B0604020202020204" pitchFamily="34" charset="0"/>
              </a:rPr>
              <a:t>La netiqueta y el sentido común son especialmente importantes.</a:t>
            </a:r>
            <a:endParaRPr lang="ko-KR" altLang="en-US" sz="2400" dirty="0">
              <a:latin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FC0DBF6A-163B-24FD-EC80-E0761B94CC7A}"/>
              </a:ext>
            </a:extLst>
          </p:cNvPr>
          <p:cNvSpPr txBox="1"/>
          <p:nvPr/>
        </p:nvSpPr>
        <p:spPr>
          <a:xfrm>
            <a:off x="13182602" y="2964369"/>
            <a:ext cx="2743201" cy="523220"/>
          </a:xfrm>
          <a:prstGeom prst="rect">
            <a:avLst/>
          </a:prstGeom>
          <a:noFill/>
        </p:spPr>
        <p:txBody>
          <a:bodyPr wrap="square">
            <a:spAutoFit/>
          </a:bodyPr>
          <a:lstStyle/>
          <a:p>
            <a:r>
              <a:rPr lang="en-US" altLang="ko-KR" sz="2800" b="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Privacidad</a:t>
            </a:r>
            <a:endParaRPr lang="ko-KR" altLang="en-US" sz="2800" b="1" dirty="0">
              <a:solidFill>
                <a:srgbClr val="ED9DAB"/>
              </a:solidFill>
              <a:latin typeface="Microsoft Sans Serif" panose="020B0604020202020204" pitchFamily="34" charset="0"/>
              <a:cs typeface="Microsoft Sans Serif" panose="020B0604020202020204" pitchFamily="34" charset="0"/>
            </a:endParaRPr>
          </a:p>
        </p:txBody>
      </p:sp>
      <p:sp>
        <p:nvSpPr>
          <p:cNvPr id="10" name="TextBox 10">
            <a:extLst>
              <a:ext uri="{FF2B5EF4-FFF2-40B4-BE49-F238E27FC236}">
                <a16:creationId xmlns:a16="http://schemas.microsoft.com/office/drawing/2014/main" id="{77F59114-30B8-E49B-2899-892E633F9F8B}"/>
              </a:ext>
            </a:extLst>
          </p:cNvPr>
          <p:cNvSpPr txBox="1"/>
          <p:nvPr/>
        </p:nvSpPr>
        <p:spPr>
          <a:xfrm>
            <a:off x="13199303" y="3677761"/>
            <a:ext cx="3124198" cy="120032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s-ES" altLang="ko-KR" sz="2400">
                <a:latin typeface="Microsoft Sans Serif" panose="020B0604020202020204" pitchFamily="34" charset="0"/>
                <a:ea typeface="Microsoft Sans Serif" panose="020B0604020202020204" pitchFamily="34" charset="0"/>
                <a:cs typeface="Microsoft Sans Serif" panose="020B0604020202020204" pitchFamily="34" charset="0"/>
              </a:rPr>
              <a:t>Ten mucho cuidado con lo que compartes en Internet.</a:t>
            </a:r>
            <a:endParaRPr lang="ko-KR" altLang="en-US" sz="2400" dirty="0">
              <a:latin typeface="Microsoft Sans Serif" panose="020B0604020202020204" pitchFamily="34" charset="0"/>
              <a:cs typeface="Microsoft Sans Serif" panose="020B0604020202020204" pitchFamily="34" charset="0"/>
            </a:endParaRPr>
          </a:p>
        </p:txBody>
      </p:sp>
      <p:sp>
        <p:nvSpPr>
          <p:cNvPr id="11" name="CuadroTexto 10">
            <a:extLst>
              <a:ext uri="{FF2B5EF4-FFF2-40B4-BE49-F238E27FC236}">
                <a16:creationId xmlns:a16="http://schemas.microsoft.com/office/drawing/2014/main" id="{E414E4B6-2EE1-47C2-2650-E300FBC0F081}"/>
              </a:ext>
            </a:extLst>
          </p:cNvPr>
          <p:cNvSpPr txBox="1"/>
          <p:nvPr/>
        </p:nvSpPr>
        <p:spPr>
          <a:xfrm>
            <a:off x="13182602" y="5628895"/>
            <a:ext cx="4343398" cy="523220"/>
          </a:xfrm>
          <a:prstGeom prst="rect">
            <a:avLst/>
          </a:prstGeom>
          <a:noFill/>
        </p:spPr>
        <p:txBody>
          <a:bodyPr wrap="square">
            <a:spAutoFit/>
          </a:bodyPr>
          <a:lstStyle/>
          <a:p>
            <a:r>
              <a:rPr lang="en-US" altLang="ko-KR" sz="2800" b="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Herramientas de utilidad</a:t>
            </a:r>
            <a:endParaRPr lang="ko-KR" altLang="en-US" sz="2800" b="1" dirty="0">
              <a:solidFill>
                <a:srgbClr val="ED9DAB"/>
              </a:solidFill>
              <a:latin typeface="Microsoft Sans Serif" panose="020B0604020202020204" pitchFamily="34" charset="0"/>
              <a:cs typeface="Microsoft Sans Serif" panose="020B0604020202020204" pitchFamily="34" charset="0"/>
            </a:endParaRPr>
          </a:p>
        </p:txBody>
      </p:sp>
      <p:sp>
        <p:nvSpPr>
          <p:cNvPr id="12" name="TextBox 10">
            <a:extLst>
              <a:ext uri="{FF2B5EF4-FFF2-40B4-BE49-F238E27FC236}">
                <a16:creationId xmlns:a16="http://schemas.microsoft.com/office/drawing/2014/main" id="{91E46EA0-C269-4118-F17B-F0654F9049E0}"/>
              </a:ext>
            </a:extLst>
          </p:cNvPr>
          <p:cNvSpPr txBox="1"/>
          <p:nvPr/>
        </p:nvSpPr>
        <p:spPr>
          <a:xfrm>
            <a:off x="13199303" y="6365561"/>
            <a:ext cx="3488497" cy="120032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s-ES" altLang="ko-KR" sz="2400">
                <a:latin typeface="Microsoft Sans Serif" panose="020B0604020202020204" pitchFamily="34" charset="0"/>
                <a:ea typeface="Microsoft Sans Serif" panose="020B0604020202020204" pitchFamily="34" charset="0"/>
                <a:cs typeface="Microsoft Sans Serif" panose="020B0604020202020204" pitchFamily="34" charset="0"/>
              </a:rPr>
              <a:t>Entre ellas, VPN, antimalware y aplicaciones en la nube.</a:t>
            </a:r>
            <a:endParaRPr lang="ko-KR" altLang="en-US" sz="2400" dirty="0">
              <a:latin typeface="Microsoft Sans Serif" panose="020B0604020202020204" pitchFamily="34" charset="0"/>
              <a:cs typeface="Microsoft Sans Serif" panose="020B0604020202020204" pitchFamily="34" charset="0"/>
            </a:endParaRPr>
          </a:p>
        </p:txBody>
      </p:sp>
      <p:pic>
        <p:nvPicPr>
          <p:cNvPr id="13" name="object 3">
            <a:extLst>
              <a:ext uri="{FF2B5EF4-FFF2-40B4-BE49-F238E27FC236}">
                <a16:creationId xmlns:a16="http://schemas.microsoft.com/office/drawing/2014/main" id="{13AD61C7-B798-3F09-9DFF-84DB63410A88}"/>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49446" y="2976729"/>
            <a:ext cx="467367" cy="450740"/>
          </a:xfrm>
          <a:prstGeom prst="rect">
            <a:avLst/>
          </a:prstGeom>
        </p:spPr>
      </p:pic>
      <p:pic>
        <p:nvPicPr>
          <p:cNvPr id="14" name="object 3">
            <a:extLst>
              <a:ext uri="{FF2B5EF4-FFF2-40B4-BE49-F238E27FC236}">
                <a16:creationId xmlns:a16="http://schemas.microsoft.com/office/drawing/2014/main" id="{2C8B75EE-B60C-8A35-5151-E370C9F7A6FF}"/>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49446" y="5637323"/>
            <a:ext cx="467367" cy="450740"/>
          </a:xfrm>
          <a:prstGeom prst="rect">
            <a:avLst/>
          </a:prstGeom>
        </p:spPr>
      </p:pic>
      <p:pic>
        <p:nvPicPr>
          <p:cNvPr id="15" name="object 3">
            <a:extLst>
              <a:ext uri="{FF2B5EF4-FFF2-40B4-BE49-F238E27FC236}">
                <a16:creationId xmlns:a16="http://schemas.microsoft.com/office/drawing/2014/main" id="{7423FFA9-F0EA-909D-2701-146919A5C055}"/>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2647348" y="3029773"/>
            <a:ext cx="467367" cy="450740"/>
          </a:xfrm>
          <a:prstGeom prst="rect">
            <a:avLst/>
          </a:prstGeom>
        </p:spPr>
      </p:pic>
      <p:pic>
        <p:nvPicPr>
          <p:cNvPr id="16" name="object 3">
            <a:extLst>
              <a:ext uri="{FF2B5EF4-FFF2-40B4-BE49-F238E27FC236}">
                <a16:creationId xmlns:a16="http://schemas.microsoft.com/office/drawing/2014/main" id="{2B49B9A6-1975-84F7-FCF8-0168267BCAD5}"/>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2647348" y="5690367"/>
            <a:ext cx="467367" cy="450740"/>
          </a:xfrm>
          <a:prstGeom prst="rect">
            <a:avLst/>
          </a:prstGeom>
        </p:spPr>
      </p:pic>
      <p:pic>
        <p:nvPicPr>
          <p:cNvPr id="17" name="Imagen 16">
            <a:extLst>
              <a:ext uri="{FF2B5EF4-FFF2-40B4-BE49-F238E27FC236}">
                <a16:creationId xmlns:a16="http://schemas.microsoft.com/office/drawing/2014/main" id="{0E7FBF56-2578-EA10-62FC-02716DBC6B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5239" y="3600730"/>
            <a:ext cx="6323123" cy="3085540"/>
          </a:xfrm>
          <a:prstGeom prst="rect">
            <a:avLst/>
          </a:prstGeom>
        </p:spPr>
      </p:pic>
    </p:spTree>
    <p:extLst>
      <p:ext uri="{BB962C8B-B14F-4D97-AF65-F5344CB8AC3E}">
        <p14:creationId xmlns:p14="http://schemas.microsoft.com/office/powerpoint/2010/main" val="2300765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9900450-6194-B629-9F0B-5AA2BE5A5BC3}"/>
              </a:ext>
            </a:extLst>
          </p:cNvPr>
          <p:cNvSpPr txBox="1"/>
          <p:nvPr/>
        </p:nvSpPr>
        <p:spPr>
          <a:xfrm>
            <a:off x="6457950" y="5981700"/>
            <a:ext cx="58293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a:solidFill>
                  <a:srgbClr val="D00B24"/>
                </a:solidFill>
                <a:latin typeface="Arial" panose="020B0604020202020204" pitchFamily="34" charset="0"/>
                <a:ea typeface="Microsoft Sans Serif" panose="020B0604020202020204" pitchFamily="34" charset="0"/>
                <a:cs typeface="Arial" panose="020B0604020202020204" pitchFamily="34" charset="0"/>
              </a:rPr>
              <a:t>¡Gracias!</a:t>
            </a:r>
            <a:endParaRPr kumimoji="0" lang="en-US" sz="8000" b="1" i="0" u="none" strike="noStrike" kern="1200" cap="none" spc="0" normalizeH="0" baseline="0" dirty="0">
              <a:ln>
                <a:noFill/>
              </a:ln>
              <a:solidFill>
                <a:srgbClr val="D00B24"/>
              </a:solidFill>
              <a:effectLst/>
              <a:uLnTx/>
              <a:uFillTx/>
              <a:latin typeface="Arial" panose="020B0604020202020204" pitchFamily="34" charset="0"/>
              <a:ea typeface="Microsoft Sans Serif" panose="020B0604020202020204" pitchFamily="34" charset="0"/>
              <a:cs typeface="Arial" panose="020B0604020202020204" pitchFamily="34" charset="0"/>
            </a:endParaRPr>
          </a:p>
        </p:txBody>
      </p:sp>
      <p:sp>
        <p:nvSpPr>
          <p:cNvPr id="4" name="object 7">
            <a:extLst>
              <a:ext uri="{FF2B5EF4-FFF2-40B4-BE49-F238E27FC236}">
                <a16:creationId xmlns:a16="http://schemas.microsoft.com/office/drawing/2014/main" id="{4B1A89FD-7FC5-A056-D5A4-115DD18D75F1}"/>
              </a:ext>
            </a:extLst>
          </p:cNvPr>
          <p:cNvSpPr txBox="1"/>
          <p:nvPr/>
        </p:nvSpPr>
        <p:spPr>
          <a:xfrm>
            <a:off x="8195705" y="5143500"/>
            <a:ext cx="2353790" cy="386003"/>
          </a:xfrm>
          <a:prstGeom prst="rect">
            <a:avLst/>
          </a:prstGeom>
        </p:spPr>
        <p:txBody>
          <a:bodyPr vert="horz" wrap="square" lIns="0" tIns="16510" rIns="0" bIns="0" rtlCol="0">
            <a:spAutoFit/>
          </a:bodyPr>
          <a:lstStyle/>
          <a:p>
            <a:pPr marL="12700">
              <a:lnSpc>
                <a:spcPct val="100000"/>
              </a:lnSpc>
              <a:spcBef>
                <a:spcPts val="130"/>
              </a:spcBef>
            </a:pPr>
            <a:r>
              <a:rPr sz="2400" spc="60" dirty="0">
                <a:solidFill>
                  <a:schemeClr val="bg1">
                    <a:lumMod val="50000"/>
                  </a:schemeClr>
                </a:solidFill>
                <a:latin typeface="Tahoma"/>
                <a:cs typeface="Tahoma"/>
                <a:hlinkClick r:id="rId2">
                  <a:extLst>
                    <a:ext uri="{A12FA001-AC4F-418D-AE19-62706E023703}">
                      <ahyp:hlinkClr xmlns:ahyp="http://schemas.microsoft.com/office/drawing/2018/hyperlinkcolor" val="tx"/>
                    </a:ext>
                  </a:extLst>
                </a:hlinkClick>
              </a:rPr>
              <a:t>just-training</a:t>
            </a:r>
            <a:r>
              <a:rPr sz="2400" spc="60" dirty="0">
                <a:solidFill>
                  <a:srgbClr val="0000FF"/>
                </a:solidFill>
                <a:latin typeface="Tahoma"/>
                <a:cs typeface="Tahoma"/>
                <a:hlinkClick r:id="rId2">
                  <a:extLst>
                    <a:ext uri="{A12FA001-AC4F-418D-AE19-62706E023703}">
                      <ahyp:hlinkClr xmlns:ahyp="http://schemas.microsoft.com/office/drawing/2018/hyperlinkcolor" val="tx"/>
                    </a:ext>
                  </a:extLst>
                </a:hlinkClick>
              </a:rPr>
              <a:t>.</a:t>
            </a:r>
            <a:r>
              <a:rPr sz="2400" spc="60" dirty="0">
                <a:solidFill>
                  <a:schemeClr val="bg1">
                    <a:lumMod val="50000"/>
                  </a:schemeClr>
                </a:solidFill>
                <a:latin typeface="Tahoma"/>
                <a:cs typeface="Tahoma"/>
                <a:hlinkClick r:id="rId2">
                  <a:extLst>
                    <a:ext uri="{A12FA001-AC4F-418D-AE19-62706E023703}">
                      <ahyp:hlinkClr xmlns:ahyp="http://schemas.microsoft.com/office/drawing/2018/hyperlinkcolor" val="tx"/>
                    </a:ext>
                  </a:extLst>
                </a:hlinkClick>
              </a:rPr>
              <a:t>eu</a:t>
            </a:r>
            <a:endParaRPr sz="2400" dirty="0">
              <a:solidFill>
                <a:schemeClr val="bg1">
                  <a:lumMod val="50000"/>
                </a:schemeClr>
              </a:solidFill>
              <a:latin typeface="Tahoma"/>
              <a:cs typeface="Tahoma"/>
            </a:endParaRPr>
          </a:p>
        </p:txBody>
      </p:sp>
    </p:spTree>
    <p:extLst>
      <p:ext uri="{BB962C8B-B14F-4D97-AF65-F5344CB8AC3E}">
        <p14:creationId xmlns:p14="http://schemas.microsoft.com/office/powerpoint/2010/main" val="127763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46A6084-C468-D431-250B-142C9CA95C0E}"/>
              </a:ext>
            </a:extLst>
          </p:cNvPr>
          <p:cNvSpPr txBox="1"/>
          <p:nvPr/>
        </p:nvSpPr>
        <p:spPr>
          <a:xfrm>
            <a:off x="1524000" y="1427012"/>
            <a:ext cx="8229600" cy="769441"/>
          </a:xfrm>
          <a:prstGeom prst="rect">
            <a:avLst/>
          </a:prstGeom>
          <a:noFill/>
        </p:spPr>
        <p:txBody>
          <a:bodyPr wrap="square" rtlCol="0">
            <a:spAutoFit/>
          </a:bodyPr>
          <a:lstStyle/>
          <a:p>
            <a:r>
              <a:rPr lang="en-GB" sz="4400" b="1">
                <a:solidFill>
                  <a:srgbClr val="D00B24"/>
                </a:solidFill>
                <a:latin typeface="Arial" panose="020B0604020202020204" pitchFamily="34" charset="0"/>
                <a:ea typeface="Microsoft Sans Serif" panose="020B0604020202020204" pitchFamily="34" charset="0"/>
                <a:cs typeface="Arial" panose="020B0604020202020204" pitchFamily="34" charset="0"/>
              </a:rPr>
              <a:t>Resultados de aprendizaje</a:t>
            </a:r>
            <a:endParaRPr lang="en-GB"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1B8DA598-B577-6419-1D03-BDBE87773CC7}"/>
              </a:ext>
            </a:extLst>
          </p:cNvPr>
          <p:cNvSpPr txBox="1"/>
          <p:nvPr/>
        </p:nvSpPr>
        <p:spPr>
          <a:xfrm>
            <a:off x="1524000" y="2850738"/>
            <a:ext cx="10040186" cy="523220"/>
          </a:xfrm>
          <a:prstGeom prst="rect">
            <a:avLst/>
          </a:prstGeom>
          <a:noFill/>
        </p:spPr>
        <p:txBody>
          <a:bodyPr wrap="square" rtlCol="0">
            <a:spAutoFit/>
          </a:bodyPr>
          <a:lstStyle/>
          <a:p>
            <a:pPr algn="just"/>
            <a:r>
              <a:rPr lang="en-GB" sz="2800">
                <a:effectLst/>
                <a:latin typeface="Microsoft Sans Serif" panose="020B0604020202020204" pitchFamily="34" charset="0"/>
                <a:ea typeface="Microsoft Sans Serif" panose="020B0604020202020204" pitchFamily="34" charset="0"/>
                <a:cs typeface="Microsoft Sans Serif" panose="020B0604020202020204" pitchFamily="34" charset="0"/>
              </a:rPr>
              <a:t>Al finalizar este módulo serás capaz de:</a:t>
            </a:r>
            <a:endParaRPr lang="en-GB" sz="2800" dirty="0">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7" name="object 3">
            <a:extLst>
              <a:ext uri="{FF2B5EF4-FFF2-40B4-BE49-F238E27FC236}">
                <a16:creationId xmlns:a16="http://schemas.microsoft.com/office/drawing/2014/main" id="{78F5DD53-3339-DA05-DD2B-275A1E9E53F2}"/>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649002" y="3855260"/>
            <a:ext cx="467367" cy="450740"/>
          </a:xfrm>
          <a:prstGeom prst="rect">
            <a:avLst/>
          </a:prstGeom>
        </p:spPr>
      </p:pic>
      <p:pic>
        <p:nvPicPr>
          <p:cNvPr id="18" name="object 3">
            <a:extLst>
              <a:ext uri="{FF2B5EF4-FFF2-40B4-BE49-F238E27FC236}">
                <a16:creationId xmlns:a16="http://schemas.microsoft.com/office/drawing/2014/main" id="{EDBCDD24-A0D4-9362-AD28-26972E156F65}"/>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649001" y="5304214"/>
            <a:ext cx="467367" cy="450740"/>
          </a:xfrm>
          <a:prstGeom prst="rect">
            <a:avLst/>
          </a:prstGeom>
        </p:spPr>
      </p:pic>
      <p:pic>
        <p:nvPicPr>
          <p:cNvPr id="19" name="object 3">
            <a:extLst>
              <a:ext uri="{FF2B5EF4-FFF2-40B4-BE49-F238E27FC236}">
                <a16:creationId xmlns:a16="http://schemas.microsoft.com/office/drawing/2014/main" id="{4981FB94-4288-165A-02E4-B49A5019D4E2}"/>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649002" y="6519944"/>
            <a:ext cx="467367" cy="450740"/>
          </a:xfrm>
          <a:prstGeom prst="rect">
            <a:avLst/>
          </a:prstGeom>
        </p:spPr>
      </p:pic>
      <p:sp>
        <p:nvSpPr>
          <p:cNvPr id="15" name="TextBox 8">
            <a:extLst>
              <a:ext uri="{FF2B5EF4-FFF2-40B4-BE49-F238E27FC236}">
                <a16:creationId xmlns:a16="http://schemas.microsoft.com/office/drawing/2014/main" id="{3D570F38-086E-C51C-A665-738B4E9547AB}"/>
              </a:ext>
            </a:extLst>
          </p:cNvPr>
          <p:cNvSpPr txBox="1"/>
          <p:nvPr/>
        </p:nvSpPr>
        <p:spPr>
          <a:xfrm>
            <a:off x="2514596" y="3635185"/>
            <a:ext cx="7543804" cy="1384995"/>
          </a:xfrm>
          <a:prstGeom prst="rect">
            <a:avLst/>
          </a:prstGeom>
          <a:noFill/>
        </p:spPr>
        <p:txBody>
          <a:bodyPr wrap="square" lIns="108000" rIns="108000" rtlCol="0">
            <a:spAutoFit/>
          </a:bodyPr>
          <a:lstStyle/>
          <a:p>
            <a:r>
              <a:rPr lang="es-ES" altLang="ko-KR" sz="2800" b="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familiarizarte con la ciberseguridad y conocer las herramientas básicas de utilidad (VPN, antimalware, aplicaciones en la nube</a:t>
            </a:r>
            <a:r>
              <a:rPr lang="en-US" altLang="ko-KR" sz="2800" b="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ko-KR" altLang="en-US" sz="2800" b="1" dirty="0">
              <a:solidFill>
                <a:srgbClr val="ED9DAB"/>
              </a:solidFill>
              <a:latin typeface="Microsoft Sans Serif" panose="020B0604020202020204" pitchFamily="34" charset="0"/>
              <a:cs typeface="Microsoft Sans Serif" panose="020B0604020202020204" pitchFamily="34" charset="0"/>
            </a:endParaRPr>
          </a:p>
        </p:txBody>
      </p:sp>
      <p:sp>
        <p:nvSpPr>
          <p:cNvPr id="21" name="TextBox 8">
            <a:extLst>
              <a:ext uri="{FF2B5EF4-FFF2-40B4-BE49-F238E27FC236}">
                <a16:creationId xmlns:a16="http://schemas.microsoft.com/office/drawing/2014/main" id="{62A975C8-2BAC-D0CD-1610-747ED7881A3F}"/>
              </a:ext>
            </a:extLst>
          </p:cNvPr>
          <p:cNvSpPr txBox="1"/>
          <p:nvPr/>
        </p:nvSpPr>
        <p:spPr>
          <a:xfrm>
            <a:off x="2495893" y="5119864"/>
            <a:ext cx="6096004" cy="954107"/>
          </a:xfrm>
          <a:prstGeom prst="rect">
            <a:avLst/>
          </a:prstGeom>
          <a:noFill/>
        </p:spPr>
        <p:txBody>
          <a:bodyPr wrap="square" lIns="108000" rIns="108000" rtlCol="0">
            <a:spAutoFit/>
          </a:bodyPr>
          <a:lstStyle/>
          <a:p>
            <a:r>
              <a:rPr lang="es-ES" altLang="ko-KR" sz="2800" b="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desarrollar responsabilidad en relación con la netiqueta.</a:t>
            </a:r>
            <a:endParaRPr lang="ko-KR" altLang="en-US" sz="2800" b="1" dirty="0">
              <a:solidFill>
                <a:srgbClr val="ED9DAB"/>
              </a:solidFill>
              <a:latin typeface="Microsoft Sans Serif" panose="020B0604020202020204" pitchFamily="34" charset="0"/>
              <a:cs typeface="Microsoft Sans Serif" panose="020B0604020202020204" pitchFamily="34" charset="0"/>
            </a:endParaRPr>
          </a:p>
        </p:txBody>
      </p:sp>
      <p:sp>
        <p:nvSpPr>
          <p:cNvPr id="24" name="TextBox 8">
            <a:extLst>
              <a:ext uri="{FF2B5EF4-FFF2-40B4-BE49-F238E27FC236}">
                <a16:creationId xmlns:a16="http://schemas.microsoft.com/office/drawing/2014/main" id="{9B3847C7-3520-B9B4-FFFF-8D632822C662}"/>
              </a:ext>
            </a:extLst>
          </p:cNvPr>
          <p:cNvSpPr txBox="1"/>
          <p:nvPr/>
        </p:nvSpPr>
        <p:spPr>
          <a:xfrm>
            <a:off x="2514595" y="6286500"/>
            <a:ext cx="6096004" cy="1384995"/>
          </a:xfrm>
          <a:prstGeom prst="rect">
            <a:avLst/>
          </a:prstGeom>
          <a:noFill/>
        </p:spPr>
        <p:txBody>
          <a:bodyPr wrap="square" lIns="108000" rIns="108000" rtlCol="0">
            <a:spAutoFit/>
          </a:bodyPr>
          <a:lstStyle/>
          <a:p>
            <a:r>
              <a:rPr lang="es-ES" altLang="ko-KR" sz="2800" b="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comprender cómo mantener la privacidad al compartir contenidos en Internet.</a:t>
            </a:r>
            <a:endParaRPr lang="ko-KR" altLang="en-US" sz="2800" b="1" dirty="0">
              <a:solidFill>
                <a:srgbClr val="ED9DAB"/>
              </a:solidFill>
              <a:latin typeface="Microsoft Sans Serif" panose="020B0604020202020204" pitchFamily="34" charset="0"/>
              <a:cs typeface="Microsoft Sans Serif" panose="020B0604020202020204" pitchFamily="34" charset="0"/>
            </a:endParaRPr>
          </a:p>
        </p:txBody>
      </p:sp>
      <p:pic>
        <p:nvPicPr>
          <p:cNvPr id="25" name="Imagen 24">
            <a:extLst>
              <a:ext uri="{FF2B5EF4-FFF2-40B4-BE49-F238E27FC236}">
                <a16:creationId xmlns:a16="http://schemas.microsoft.com/office/drawing/2014/main" id="{934635EB-43B2-30AD-11EE-8C9261B2CA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7449" y="3845265"/>
            <a:ext cx="6597239" cy="3503307"/>
          </a:xfrm>
          <a:prstGeom prst="rect">
            <a:avLst/>
          </a:prstGeom>
        </p:spPr>
      </p:pic>
    </p:spTree>
    <p:extLst>
      <p:ext uri="{BB962C8B-B14F-4D97-AF65-F5344CB8AC3E}">
        <p14:creationId xmlns:p14="http://schemas.microsoft.com/office/powerpoint/2010/main" val="2152450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ADD3CA3-4121-B98C-465C-35866F2A4EB8}"/>
              </a:ext>
            </a:extLst>
          </p:cNvPr>
          <p:cNvSpPr txBox="1"/>
          <p:nvPr/>
        </p:nvSpPr>
        <p:spPr>
          <a:xfrm>
            <a:off x="1524000" y="1564839"/>
            <a:ext cx="2743200" cy="769441"/>
          </a:xfrm>
          <a:prstGeom prst="rect">
            <a:avLst/>
          </a:prstGeom>
          <a:noFill/>
        </p:spPr>
        <p:txBody>
          <a:bodyPr wrap="square" rtlCol="0">
            <a:spAutoFit/>
          </a:bodyPr>
          <a:lstStyle/>
          <a:p>
            <a:r>
              <a:rPr lang="en-GB" sz="4400" b="1">
                <a:solidFill>
                  <a:srgbClr val="D00B24"/>
                </a:solidFill>
                <a:latin typeface="Arial" panose="020B0604020202020204" pitchFamily="34" charset="0"/>
                <a:ea typeface="Microsoft Sans Serif" panose="020B0604020202020204" pitchFamily="34" charset="0"/>
                <a:cs typeface="Arial" panose="020B0604020202020204" pitchFamily="34" charset="0"/>
              </a:rPr>
              <a:t>Índice</a:t>
            </a:r>
            <a:endPar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grpSp>
        <p:nvGrpSpPr>
          <p:cNvPr id="5" name="Group 3">
            <a:extLst>
              <a:ext uri="{FF2B5EF4-FFF2-40B4-BE49-F238E27FC236}">
                <a16:creationId xmlns:a16="http://schemas.microsoft.com/office/drawing/2014/main" id="{987D2C0B-0439-B17A-BFF6-60B5573103CC}"/>
              </a:ext>
            </a:extLst>
          </p:cNvPr>
          <p:cNvGrpSpPr/>
          <p:nvPr/>
        </p:nvGrpSpPr>
        <p:grpSpPr>
          <a:xfrm>
            <a:off x="2362199" y="2919517"/>
            <a:ext cx="6629397" cy="2038323"/>
            <a:chOff x="6420992" y="1321255"/>
            <a:chExt cx="5124925" cy="2038323"/>
          </a:xfrm>
        </p:grpSpPr>
        <p:sp>
          <p:nvSpPr>
            <p:cNvPr id="6" name="TextBox 7">
              <a:extLst>
                <a:ext uri="{FF2B5EF4-FFF2-40B4-BE49-F238E27FC236}">
                  <a16:creationId xmlns:a16="http://schemas.microsoft.com/office/drawing/2014/main" id="{BC039071-035F-40E6-A58D-58CCA597DADC}"/>
                </a:ext>
              </a:extLst>
            </p:cNvPr>
            <p:cNvSpPr txBox="1"/>
            <p:nvPr/>
          </p:nvSpPr>
          <p:spPr>
            <a:xfrm>
              <a:off x="6420992" y="1789918"/>
              <a:ext cx="5124925" cy="1569660"/>
            </a:xfrm>
            <a:prstGeom prst="rect">
              <a:avLst/>
            </a:prstGeom>
            <a:noFill/>
          </p:spPr>
          <p:txBody>
            <a:bodyPr wrap="square" rtlCol="0">
              <a:spAutoFit/>
            </a:bodyPr>
            <a:lstStyle/>
            <a:p>
              <a:pPr marL="342900" indent="-342900">
                <a:buFont typeface="Arial" panose="020B0604020202020204" pitchFamily="34" charset="0"/>
                <a:buChar char="•"/>
              </a:pPr>
              <a:r>
                <a:rPr lang="en-US" altLang="ko-KR" sz="2400">
                  <a:latin typeface="Microsoft Sans Serif" panose="020B0604020202020204" pitchFamily="34" charset="0"/>
                  <a:ea typeface="Microsoft Sans Serif" panose="020B0604020202020204" pitchFamily="34" charset="0"/>
                  <a:cs typeface="Microsoft Sans Serif" panose="020B0604020202020204" pitchFamily="34" charset="0"/>
                </a:rPr>
                <a:t>Introducción</a:t>
              </a:r>
              <a:endPar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altLang="ko-KR" sz="2400">
                  <a:latin typeface="Microsoft Sans Serif" panose="020B0604020202020204" pitchFamily="34" charset="0"/>
                  <a:ea typeface="Microsoft Sans Serif" panose="020B0604020202020204" pitchFamily="34" charset="0"/>
                  <a:cs typeface="Microsoft Sans Serif" panose="020B0604020202020204" pitchFamily="34" charset="0"/>
                </a:rPr>
                <a:t>Mantente actualizado</a:t>
              </a:r>
              <a:endPar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altLang="ko-KR" sz="2400">
                  <a:latin typeface="Microsoft Sans Serif" panose="020B0604020202020204" pitchFamily="34" charset="0"/>
                  <a:ea typeface="Microsoft Sans Serif" panose="020B0604020202020204" pitchFamily="34" charset="0"/>
                  <a:cs typeface="Microsoft Sans Serif" panose="020B0604020202020204" pitchFamily="34" charset="0"/>
                </a:rPr>
                <a:t>¡Utiliza copias de seguridad!</a:t>
              </a:r>
              <a:endPar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altLang="ko-KR" sz="2400">
                  <a:latin typeface="Microsoft Sans Serif" panose="020B0604020202020204" pitchFamily="34" charset="0"/>
                  <a:ea typeface="Microsoft Sans Serif" panose="020B0604020202020204" pitchFamily="34" charset="0"/>
                  <a:cs typeface="Microsoft Sans Serif" panose="020B0604020202020204" pitchFamily="34" charset="0"/>
                </a:rPr>
                <a:t>Contraseñas y autenticaciones multifactor</a:t>
              </a:r>
              <a:endPar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TextBox 8">
              <a:extLst>
                <a:ext uri="{FF2B5EF4-FFF2-40B4-BE49-F238E27FC236}">
                  <a16:creationId xmlns:a16="http://schemas.microsoft.com/office/drawing/2014/main" id="{28E9B618-F1B9-111D-D539-8297414D780A}"/>
                </a:ext>
              </a:extLst>
            </p:cNvPr>
            <p:cNvSpPr txBox="1"/>
            <p:nvPr/>
          </p:nvSpPr>
          <p:spPr>
            <a:xfrm>
              <a:off x="6420992" y="1321255"/>
              <a:ext cx="5124925" cy="523220"/>
            </a:xfrm>
            <a:prstGeom prst="rect">
              <a:avLst/>
            </a:prstGeom>
            <a:noFill/>
          </p:spPr>
          <p:txBody>
            <a:bodyPr wrap="square" lIns="108000" rIns="108000" rtlCol="0">
              <a:spAutoFit/>
            </a:bodyPr>
            <a:lstStyle/>
            <a:p>
              <a:r>
                <a:rPr lang="en-US" altLang="ko-KR" sz="2800" b="1">
                  <a:latin typeface="Microsoft Sans Serif" panose="020B0604020202020204" pitchFamily="34" charset="0"/>
                  <a:ea typeface="Microsoft Sans Serif" panose="020B0604020202020204" pitchFamily="34" charset="0"/>
                  <a:cs typeface="Microsoft Sans Serif" panose="020B0604020202020204" pitchFamily="34" charset="0"/>
                </a:rPr>
                <a:t>Trucos y consejos de ciberseguridad</a:t>
              </a:r>
              <a:endParaRPr lang="ko-KR" altLang="en-US" sz="2800" b="1" dirty="0">
                <a:latin typeface="Microsoft Sans Serif" panose="020B0604020202020204" pitchFamily="34" charset="0"/>
                <a:cs typeface="Microsoft Sans Serif" panose="020B0604020202020204" pitchFamily="34" charset="0"/>
              </a:endParaRPr>
            </a:p>
          </p:txBody>
        </p:sp>
      </p:grpSp>
      <p:grpSp>
        <p:nvGrpSpPr>
          <p:cNvPr id="8" name="Group 3">
            <a:extLst>
              <a:ext uri="{FF2B5EF4-FFF2-40B4-BE49-F238E27FC236}">
                <a16:creationId xmlns:a16="http://schemas.microsoft.com/office/drawing/2014/main" id="{0A88E076-EED8-D25A-75CB-E3ECE60856E0}"/>
              </a:ext>
            </a:extLst>
          </p:cNvPr>
          <p:cNvGrpSpPr/>
          <p:nvPr/>
        </p:nvGrpSpPr>
        <p:grpSpPr>
          <a:xfrm>
            <a:off x="2362199" y="5143500"/>
            <a:ext cx="5124926" cy="1245103"/>
            <a:chOff x="6420993" y="1336374"/>
            <a:chExt cx="5124926" cy="1245103"/>
          </a:xfrm>
        </p:grpSpPr>
        <p:sp>
          <p:nvSpPr>
            <p:cNvPr id="9" name="TextBox 7">
              <a:extLst>
                <a:ext uri="{FF2B5EF4-FFF2-40B4-BE49-F238E27FC236}">
                  <a16:creationId xmlns:a16="http://schemas.microsoft.com/office/drawing/2014/main" id="{C020E2D8-D57E-5E4C-A606-CFDB46E760C4}"/>
                </a:ext>
              </a:extLst>
            </p:cNvPr>
            <p:cNvSpPr txBox="1"/>
            <p:nvPr/>
          </p:nvSpPr>
          <p:spPr>
            <a:xfrm>
              <a:off x="6420994" y="1750480"/>
              <a:ext cx="5124925" cy="830997"/>
            </a:xfrm>
            <a:prstGeom prst="rect">
              <a:avLst/>
            </a:prstGeom>
            <a:noFill/>
          </p:spPr>
          <p:txBody>
            <a:bodyPr wrap="square" rtlCol="0">
              <a:spAutoFit/>
            </a:bodyPr>
            <a:lstStyle/>
            <a:p>
              <a:pPr marL="342900" indent="-342900">
                <a:buFont typeface="Arial" panose="020B0604020202020204" pitchFamily="34" charset="0"/>
                <a:buChar char="•"/>
              </a:pPr>
              <a:r>
                <a:rPr lang="en-US" altLang="ko-KR" sz="2400">
                  <a:latin typeface="Microsoft Sans Serif" panose="020B0604020202020204" pitchFamily="34" charset="0"/>
                  <a:ea typeface="Microsoft Sans Serif" panose="020B0604020202020204" pitchFamily="34" charset="0"/>
                  <a:cs typeface="Microsoft Sans Serif" panose="020B0604020202020204" pitchFamily="34" charset="0"/>
                </a:rPr>
                <a:t>Protege tu intimidad</a:t>
              </a:r>
              <a:endPar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altLang="ko-KR" sz="2400">
                  <a:latin typeface="Microsoft Sans Serif" panose="020B0604020202020204" pitchFamily="34" charset="0"/>
                  <a:ea typeface="Microsoft Sans Serif" panose="020B0604020202020204" pitchFamily="34" charset="0"/>
                  <a:cs typeface="Microsoft Sans Serif" panose="020B0604020202020204" pitchFamily="34" charset="0"/>
                </a:rPr>
                <a:t>Cuida tu netiqueta</a:t>
              </a:r>
              <a:endPar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TextBox 8">
              <a:extLst>
                <a:ext uri="{FF2B5EF4-FFF2-40B4-BE49-F238E27FC236}">
                  <a16:creationId xmlns:a16="http://schemas.microsoft.com/office/drawing/2014/main" id="{FC23A6D0-1ADB-A05D-99BB-F8E2B2A27A6C}"/>
                </a:ext>
              </a:extLst>
            </p:cNvPr>
            <p:cNvSpPr txBox="1"/>
            <p:nvPr/>
          </p:nvSpPr>
          <p:spPr>
            <a:xfrm>
              <a:off x="6420993" y="1336374"/>
              <a:ext cx="5124925" cy="523220"/>
            </a:xfrm>
            <a:prstGeom prst="rect">
              <a:avLst/>
            </a:prstGeom>
            <a:noFill/>
          </p:spPr>
          <p:txBody>
            <a:bodyPr wrap="square" lIns="108000" rIns="108000" rtlCol="0">
              <a:spAutoFit/>
            </a:bodyPr>
            <a:lstStyle/>
            <a:p>
              <a:r>
                <a:rPr lang="en-US" altLang="ko-KR" sz="2800" b="1">
                  <a:latin typeface="Microsoft Sans Serif" panose="020B0604020202020204" pitchFamily="34" charset="0"/>
                  <a:ea typeface="Microsoft Sans Serif" panose="020B0604020202020204" pitchFamily="34" charset="0"/>
                  <a:cs typeface="Microsoft Sans Serif" panose="020B0604020202020204" pitchFamily="34" charset="0"/>
                </a:rPr>
                <a:t>Prácticas seguras</a:t>
              </a:r>
              <a:endParaRPr lang="ko-KR" altLang="en-US" sz="2800" b="1" dirty="0">
                <a:latin typeface="Microsoft Sans Serif" panose="020B0604020202020204" pitchFamily="34" charset="0"/>
                <a:cs typeface="Microsoft Sans Serif" panose="020B0604020202020204" pitchFamily="34" charset="0"/>
              </a:endParaRPr>
            </a:p>
          </p:txBody>
        </p:sp>
      </p:grpSp>
      <p:grpSp>
        <p:nvGrpSpPr>
          <p:cNvPr id="11" name="Group 3">
            <a:extLst>
              <a:ext uri="{FF2B5EF4-FFF2-40B4-BE49-F238E27FC236}">
                <a16:creationId xmlns:a16="http://schemas.microsoft.com/office/drawing/2014/main" id="{ABE2D819-B29D-F44D-BAC6-E3437E363A21}"/>
              </a:ext>
            </a:extLst>
          </p:cNvPr>
          <p:cNvGrpSpPr/>
          <p:nvPr/>
        </p:nvGrpSpPr>
        <p:grpSpPr>
          <a:xfrm>
            <a:off x="2362198" y="6575248"/>
            <a:ext cx="8305801" cy="1647997"/>
            <a:chOff x="6420993" y="1302812"/>
            <a:chExt cx="5124926" cy="1647997"/>
          </a:xfrm>
        </p:grpSpPr>
        <p:sp>
          <p:nvSpPr>
            <p:cNvPr id="12" name="TextBox 7">
              <a:extLst>
                <a:ext uri="{FF2B5EF4-FFF2-40B4-BE49-F238E27FC236}">
                  <a16:creationId xmlns:a16="http://schemas.microsoft.com/office/drawing/2014/main" id="{B6ED09E3-13A8-CDDD-6D61-587F799297CC}"/>
                </a:ext>
              </a:extLst>
            </p:cNvPr>
            <p:cNvSpPr txBox="1"/>
            <p:nvPr/>
          </p:nvSpPr>
          <p:spPr>
            <a:xfrm>
              <a:off x="6420994" y="1750480"/>
              <a:ext cx="5124925" cy="1200329"/>
            </a:xfrm>
            <a:prstGeom prst="rect">
              <a:avLst/>
            </a:prstGeom>
            <a:noFill/>
          </p:spPr>
          <p:txBody>
            <a:bodyPr wrap="square" rtlCol="0">
              <a:spAutoFit/>
            </a:bodyPr>
            <a:lstStyle/>
            <a:p>
              <a:pPr marL="342900" indent="-342900">
                <a:buFont typeface="Arial" panose="020B0604020202020204" pitchFamily="34" charset="0"/>
                <a:buChar char="•"/>
              </a:pP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VPNs</a:t>
              </a:r>
            </a:p>
            <a:p>
              <a:pPr marL="342900" indent="-342900">
                <a:buFont typeface="Arial" panose="020B0604020202020204" pitchFamily="34" charset="0"/>
                <a:buChar char="•"/>
              </a:pP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Antimalware</a:t>
              </a:r>
            </a:p>
            <a:p>
              <a:pPr marL="342900" indent="-342900">
                <a:buFont typeface="Arial" panose="020B0604020202020204" pitchFamily="34" charset="0"/>
                <a:buChar char="•"/>
              </a:pPr>
              <a:r>
                <a:rPr lang="en-US" altLang="ko-KR" sz="2400">
                  <a:latin typeface="Microsoft Sans Serif" panose="020B0604020202020204" pitchFamily="34" charset="0"/>
                  <a:ea typeface="Microsoft Sans Serif" panose="020B0604020202020204" pitchFamily="34" charset="0"/>
                  <a:cs typeface="Microsoft Sans Serif" panose="020B0604020202020204" pitchFamily="34" charset="0"/>
                </a:rPr>
                <a:t>Nube</a:t>
              </a:r>
              <a:endPar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3" name="TextBox 8">
              <a:extLst>
                <a:ext uri="{FF2B5EF4-FFF2-40B4-BE49-F238E27FC236}">
                  <a16:creationId xmlns:a16="http://schemas.microsoft.com/office/drawing/2014/main" id="{9B976E06-A98F-5604-902A-F746760CCCEB}"/>
                </a:ext>
              </a:extLst>
            </p:cNvPr>
            <p:cNvSpPr txBox="1"/>
            <p:nvPr/>
          </p:nvSpPr>
          <p:spPr>
            <a:xfrm>
              <a:off x="6420993" y="1302812"/>
              <a:ext cx="5124925" cy="954107"/>
            </a:xfrm>
            <a:prstGeom prst="rect">
              <a:avLst/>
            </a:prstGeom>
            <a:noFill/>
          </p:spPr>
          <p:txBody>
            <a:bodyPr wrap="square" lIns="108000" rIns="108000" rtlCol="0">
              <a:spAutoFit/>
            </a:bodyPr>
            <a:lstStyle/>
            <a:p>
              <a:r>
                <a:rPr lang="en-US" altLang="ko-KR" sz="2800" b="1">
                  <a:latin typeface="Microsoft Sans Serif" panose="020B0604020202020204" pitchFamily="34" charset="0"/>
                  <a:ea typeface="Microsoft Sans Serif" panose="020B0604020202020204" pitchFamily="34" charset="0"/>
                  <a:cs typeface="Microsoft Sans Serif" panose="020B0604020202020204" pitchFamily="34" charset="0"/>
                </a:rPr>
                <a:t>Herramientas para mejorar la seguridad de las TIC</a:t>
              </a:r>
              <a:endParaRPr lang="ko-KR" altLang="en-US" sz="2800" b="1" dirty="0">
                <a:latin typeface="Microsoft Sans Serif" panose="020B0604020202020204" pitchFamily="34" charset="0"/>
                <a:cs typeface="Microsoft Sans Serif" panose="020B0604020202020204" pitchFamily="34" charset="0"/>
              </a:endParaRPr>
            </a:p>
          </p:txBody>
        </p:sp>
      </p:grpSp>
      <p:pic>
        <p:nvPicPr>
          <p:cNvPr id="14" name="object 3">
            <a:extLst>
              <a:ext uri="{FF2B5EF4-FFF2-40B4-BE49-F238E27FC236}">
                <a16:creationId xmlns:a16="http://schemas.microsoft.com/office/drawing/2014/main" id="{46E42CAE-5744-32AE-6840-F28709C847B4}"/>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49446" y="2976729"/>
            <a:ext cx="467367" cy="450740"/>
          </a:xfrm>
          <a:prstGeom prst="rect">
            <a:avLst/>
          </a:prstGeom>
        </p:spPr>
      </p:pic>
      <p:pic>
        <p:nvPicPr>
          <p:cNvPr id="15" name="object 3">
            <a:extLst>
              <a:ext uri="{FF2B5EF4-FFF2-40B4-BE49-F238E27FC236}">
                <a16:creationId xmlns:a16="http://schemas.microsoft.com/office/drawing/2014/main" id="{3D91B104-8AFB-8B40-88AF-57AE8FF5FAFC}"/>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42985" y="5172785"/>
            <a:ext cx="467367" cy="450740"/>
          </a:xfrm>
          <a:prstGeom prst="rect">
            <a:avLst/>
          </a:prstGeom>
        </p:spPr>
      </p:pic>
      <p:pic>
        <p:nvPicPr>
          <p:cNvPr id="16" name="object 3">
            <a:extLst>
              <a:ext uri="{FF2B5EF4-FFF2-40B4-BE49-F238E27FC236}">
                <a16:creationId xmlns:a16="http://schemas.microsoft.com/office/drawing/2014/main" id="{5DE252BD-262C-3B2C-4C84-419E37BF8BDF}"/>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35468" y="6660387"/>
            <a:ext cx="467367" cy="450740"/>
          </a:xfrm>
          <a:prstGeom prst="rect">
            <a:avLst/>
          </a:prstGeom>
        </p:spPr>
      </p:pic>
      <p:pic>
        <p:nvPicPr>
          <p:cNvPr id="17" name="Imagen 16">
            <a:extLst>
              <a:ext uri="{FF2B5EF4-FFF2-40B4-BE49-F238E27FC236}">
                <a16:creationId xmlns:a16="http://schemas.microsoft.com/office/drawing/2014/main" id="{79B274AE-888B-DF96-9BD2-B18576F136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0" y="3157867"/>
            <a:ext cx="5791200" cy="4583142"/>
          </a:xfrm>
          <a:prstGeom prst="rect">
            <a:avLst/>
          </a:prstGeom>
        </p:spPr>
      </p:pic>
    </p:spTree>
    <p:extLst>
      <p:ext uri="{BB962C8B-B14F-4D97-AF65-F5344CB8AC3E}">
        <p14:creationId xmlns:p14="http://schemas.microsoft.com/office/powerpoint/2010/main" val="1062257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524000" y="873441"/>
            <a:ext cx="12039600" cy="1446550"/>
          </a:xfrm>
          <a:prstGeom prst="rect">
            <a:avLst/>
          </a:prstGeom>
          <a:noFill/>
        </p:spPr>
        <p:txBody>
          <a:bodyPr wrap="square" rtlCol="0">
            <a:spAutoFit/>
          </a:bodyPr>
          <a:lstStyle/>
          <a:p>
            <a:r>
              <a:rPr lang="es-ES" sz="4400" b="1">
                <a:solidFill>
                  <a:srgbClr val="D00B24"/>
                </a:solidFill>
                <a:latin typeface="Arial" panose="020B0604020202020204" pitchFamily="34" charset="0"/>
                <a:ea typeface="Microsoft Sans Serif" panose="020B0604020202020204" pitchFamily="34" charset="0"/>
                <a:cs typeface="Arial" panose="020B0604020202020204" pitchFamily="34" charset="0"/>
              </a:rPr>
              <a:t>1.1</a:t>
            </a:r>
            <a:r>
              <a:rPr lang="es-ES" sz="4400" b="1" spc="-85">
                <a:solidFill>
                  <a:srgbClr val="D00B24"/>
                </a:solidFill>
                <a:latin typeface="Arial" panose="020B0604020202020204" pitchFamily="34" charset="0"/>
                <a:ea typeface="Microsoft Sans Serif" panose="020B0604020202020204" pitchFamily="34" charset="0"/>
                <a:cs typeface="Arial" panose="020B0604020202020204" pitchFamily="34" charset="0"/>
              </a:rPr>
              <a:t> Trucos y consejos de ciberseguridad: Introducción</a:t>
            </a:r>
            <a:endPar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524000" y="2562880"/>
            <a:ext cx="15468600" cy="2246769"/>
          </a:xfrm>
          <a:prstGeom prst="rect">
            <a:avLst/>
          </a:prstGeom>
          <a:noFill/>
        </p:spPr>
        <p:txBody>
          <a:bodyPr wrap="square" rtlCol="0">
            <a:spAutoFit/>
          </a:bodyPr>
          <a:lstStyle/>
          <a:p>
            <a:pPr>
              <a:defRPr/>
            </a:pPr>
            <a:r>
              <a:rPr lang="en-GB" altLang="es-ES" sz="2800">
                <a:latin typeface="Microsoft Sans Serif" panose="020B0604020202020204" pitchFamily="34" charset="0"/>
                <a:ea typeface="Microsoft Sans Serif" panose="020B0604020202020204" pitchFamily="34" charset="0"/>
                <a:cs typeface="Microsoft Sans Serif" panose="020B0604020202020204" pitchFamily="34" charset="0"/>
              </a:rPr>
              <a:t>Vivimos en un </a:t>
            </a:r>
            <a:r>
              <a:rPr lang="en-GB" altLang="es-ES" sz="2800" b="1">
                <a:latin typeface="Microsoft Sans Serif" panose="020B0604020202020204" pitchFamily="34" charset="0"/>
                <a:ea typeface="Microsoft Sans Serif" panose="020B0604020202020204" pitchFamily="34" charset="0"/>
                <a:cs typeface="Microsoft Sans Serif" panose="020B0604020202020204" pitchFamily="34" charset="0"/>
              </a:rPr>
              <a:t>mundo cada vez más interconectado</a:t>
            </a:r>
            <a:r>
              <a:rPr lang="en-GB" altLang="es-ES" sz="280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Esto comprende el sentir la necesidad de compartir lo mejor de nuestro último viaje en nuestro círculo de Instagram, o desplazar el tema del ocio al trabajo, cada llamada o intercambio de correos electrónicos en los que participamos durante nuestra vida educativa y/o laboral</a:t>
            </a:r>
            <a:r>
              <a:rPr lang="en-GB" altLang="es-ES" sz="280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a:extLst>
              <a:ext uri="{FF2B5EF4-FFF2-40B4-BE49-F238E27FC236}">
                <a16:creationId xmlns:a16="http://schemas.microsoft.com/office/drawing/2014/main" id="{B2DBA2D8-803E-4DC9-2727-A11EE3B35E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2000" y="4381500"/>
            <a:ext cx="5231750" cy="3614865"/>
          </a:xfrm>
          <a:prstGeom prst="rect">
            <a:avLst/>
          </a:prstGeom>
        </p:spPr>
      </p:pic>
      <p:sp>
        <p:nvSpPr>
          <p:cNvPr id="7" name="CuadroTexto 6">
            <a:extLst>
              <a:ext uri="{FF2B5EF4-FFF2-40B4-BE49-F238E27FC236}">
                <a16:creationId xmlns:a16="http://schemas.microsoft.com/office/drawing/2014/main" id="{2410275F-AE17-4F1E-96B6-D3BC70CA412B}"/>
              </a:ext>
            </a:extLst>
          </p:cNvPr>
          <p:cNvSpPr txBox="1"/>
          <p:nvPr/>
        </p:nvSpPr>
        <p:spPr>
          <a:xfrm>
            <a:off x="1524000" y="4605661"/>
            <a:ext cx="10515600" cy="3539430"/>
          </a:xfrm>
          <a:prstGeom prst="rect">
            <a:avLst/>
          </a:prstGeom>
          <a:noFill/>
        </p:spPr>
        <p:txBody>
          <a:bodyPr wrap="square">
            <a:spAutoFit/>
          </a:bodyPr>
          <a:lstStyle/>
          <a:p>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Sin saberlo, estos intercambios de información contienen multitud de </a:t>
            </a:r>
            <a:r>
              <a:rPr lang="es-ES" sz="2800" b="1">
                <a:latin typeface="Microsoft Sans Serif" panose="020B0604020202020204" pitchFamily="34" charset="0"/>
                <a:ea typeface="Microsoft Sans Serif" panose="020B0604020202020204" pitchFamily="34" charset="0"/>
                <a:cs typeface="Microsoft Sans Serif" panose="020B0604020202020204" pitchFamily="34" charset="0"/>
              </a:rPr>
              <a:t>datos sobre nosotros</a:t>
            </a: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 a menudo sensibles, que pueden ser robados y recopilados por personas que quieren </a:t>
            </a:r>
            <a:r>
              <a:rPr lang="es-ES" sz="2800" b="1">
                <a:latin typeface="Microsoft Sans Serif" panose="020B0604020202020204" pitchFamily="34" charset="0"/>
                <a:ea typeface="Microsoft Sans Serif" panose="020B0604020202020204" pitchFamily="34" charset="0"/>
                <a:cs typeface="Microsoft Sans Serif" panose="020B0604020202020204" pitchFamily="34" charset="0"/>
              </a:rPr>
              <a:t>aprovecharse ilegalmente </a:t>
            </a: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de ellos.</a:t>
            </a:r>
            <a:endPar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Por eso, contar con </a:t>
            </a:r>
            <a:r>
              <a:rPr lang="es-ES" sz="2800" b="1">
                <a:latin typeface="Microsoft Sans Serif" panose="020B0604020202020204" pitchFamily="34" charset="0"/>
                <a:ea typeface="Microsoft Sans Serif" panose="020B0604020202020204" pitchFamily="34" charset="0"/>
                <a:cs typeface="Microsoft Sans Serif" panose="020B0604020202020204" pitchFamily="34" charset="0"/>
              </a:rPr>
              <a:t>protocolos </a:t>
            </a: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o simplemente prácticas de </a:t>
            </a:r>
            <a:r>
              <a:rPr lang="es-ES" sz="2800" b="1">
                <a:latin typeface="Microsoft Sans Serif" panose="020B0604020202020204" pitchFamily="34" charset="0"/>
                <a:ea typeface="Microsoft Sans Serif" panose="020B0604020202020204" pitchFamily="34" charset="0"/>
                <a:cs typeface="Microsoft Sans Serif" panose="020B0604020202020204" pitchFamily="34" charset="0"/>
              </a:rPr>
              <a:t>ciberseguridad</a:t>
            </a: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 (que </a:t>
            </a:r>
            <a:r>
              <a:rPr lang="es-ES" sz="2800" b="1">
                <a:latin typeface="Microsoft Sans Serif" panose="020B0604020202020204" pitchFamily="34" charset="0"/>
                <a:ea typeface="Microsoft Sans Serif" panose="020B0604020202020204" pitchFamily="34" charset="0"/>
                <a:cs typeface="Microsoft Sans Serif" panose="020B0604020202020204" pitchFamily="34" charset="0"/>
              </a:rPr>
              <a:t>no </a:t>
            </a: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sólo siginifica instalar un antivirus y luego dejar de preocuparse) es</a:t>
            </a:r>
            <a:r>
              <a:rPr lang="es-ES" sz="2800" b="1">
                <a:latin typeface="Microsoft Sans Serif" panose="020B0604020202020204" pitchFamily="34" charset="0"/>
                <a:ea typeface="Microsoft Sans Serif" panose="020B0604020202020204" pitchFamily="34" charset="0"/>
                <a:cs typeface="Microsoft Sans Serif" panose="020B0604020202020204" pitchFamily="34" charset="0"/>
              </a:rPr>
              <a:t> fundamental </a:t>
            </a: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para nuestra vida online.</a:t>
            </a:r>
            <a:endPar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885915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1353800" cy="1446550"/>
          </a:xfrm>
          <a:prstGeom prst="rect">
            <a:avLst/>
          </a:prstGeom>
          <a:noFill/>
        </p:spPr>
        <p:txBody>
          <a:bodyPr wrap="square" rtlCol="0">
            <a:spAutoFit/>
          </a:bodyPr>
          <a:lstStyle/>
          <a:p>
            <a:r>
              <a:rPr lang="es-ES" sz="4400" b="1">
                <a:solidFill>
                  <a:srgbClr val="D00B24"/>
                </a:solidFill>
                <a:latin typeface="Arial" panose="020B0604020202020204" pitchFamily="34" charset="0"/>
                <a:ea typeface="Microsoft Sans Serif" panose="020B0604020202020204" pitchFamily="34" charset="0"/>
                <a:cs typeface="Arial" panose="020B0604020202020204" pitchFamily="34" charset="0"/>
              </a:rPr>
              <a:t>1.2</a:t>
            </a:r>
            <a:r>
              <a:rPr lang="es-ES" sz="4400" b="1" spc="-85">
                <a:solidFill>
                  <a:srgbClr val="D00B24"/>
                </a:solidFill>
                <a:latin typeface="Arial" panose="020B0604020202020204" pitchFamily="34" charset="0"/>
                <a:ea typeface="Microsoft Sans Serif" panose="020B0604020202020204" pitchFamily="34" charset="0"/>
                <a:cs typeface="Arial" panose="020B0604020202020204" pitchFamily="34" charset="0"/>
              </a:rPr>
              <a:t> Trucos y consejos de ciberseguridad: Mantente actualizado</a:t>
            </a:r>
            <a:endPar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338470" y="3516629"/>
            <a:ext cx="14249400" cy="2246769"/>
          </a:xfrm>
          <a:prstGeom prst="rect">
            <a:avLst/>
          </a:prstGeom>
          <a:noFill/>
        </p:spPr>
        <p:txBody>
          <a:bodyPr wrap="square" rtlCol="0">
            <a:spAutoFit/>
          </a:bodyPr>
          <a:lstStyle/>
          <a:p>
            <a:pPr>
              <a:defRPr/>
            </a:pP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Nuestros dispositivos suelen molestarnos con incómodas notificaciones de "nueva actualización de software". A pesar de que a veces no cambian nada a primera vista, estas actualizaciones son muy útiles, ya que </a:t>
            </a:r>
            <a:r>
              <a:rPr lang="es-ES" sz="2800" b="1">
                <a:latin typeface="Microsoft Sans Serif" panose="020B0604020202020204" pitchFamily="34" charset="0"/>
                <a:ea typeface="Microsoft Sans Serif" panose="020B0604020202020204" pitchFamily="34" charset="0"/>
                <a:cs typeface="Microsoft Sans Serif" panose="020B0604020202020204" pitchFamily="34" charset="0"/>
              </a:rPr>
              <a:t>parchean errores y problemas de seguridad </a:t>
            </a: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descubiertos recientemente que podrían suponer un riesgo para nuestros dispositivos y la información que contienen</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2410275F-AE17-4F1E-96B6-D3BC70CA412B}"/>
              </a:ext>
            </a:extLst>
          </p:cNvPr>
          <p:cNvSpPr txBox="1"/>
          <p:nvPr/>
        </p:nvSpPr>
        <p:spPr>
          <a:xfrm>
            <a:off x="1338470" y="6057900"/>
            <a:ext cx="14027426" cy="1815882"/>
          </a:xfrm>
          <a:prstGeom prst="rect">
            <a:avLst/>
          </a:prstGeom>
          <a:noFill/>
        </p:spPr>
        <p:txBody>
          <a:bodyPr wrap="square">
            <a:spAutoFit/>
          </a:bodyPr>
          <a:lstStyle/>
          <a:p>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Sin embargo, estas actualizaciones de software podrían durar poco, ya que los hackers (o piratas informáticos) siempre están </a:t>
            </a:r>
            <a:r>
              <a:rPr lang="es-ES" sz="2800" b="1">
                <a:latin typeface="Microsoft Sans Serif" panose="020B0604020202020204" pitchFamily="34" charset="0"/>
                <a:ea typeface="Microsoft Sans Serif" panose="020B0604020202020204" pitchFamily="34" charset="0"/>
                <a:cs typeface="Microsoft Sans Serif" panose="020B0604020202020204" pitchFamily="34" charset="0"/>
              </a:rPr>
              <a:t>al acecho para encontrar vulnerabilidades de software</a:t>
            </a: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 lo que subraya la importancia de mantener nuestros dispositivos actualizados.</a:t>
            </a:r>
            <a:endPar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282494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0972800" cy="1446550"/>
          </a:xfrm>
          <a:prstGeom prst="rect">
            <a:avLst/>
          </a:prstGeom>
          <a:noFill/>
        </p:spPr>
        <p:txBody>
          <a:bodyPr wrap="square" rtlCol="0">
            <a:spAutoFit/>
          </a:bodyPr>
          <a:lstStyle/>
          <a:p>
            <a:r>
              <a:rPr lang="es-ES" sz="4400" b="1">
                <a:solidFill>
                  <a:srgbClr val="D00B24"/>
                </a:solidFill>
                <a:latin typeface="Arial" panose="020B0604020202020204" pitchFamily="34" charset="0"/>
                <a:ea typeface="Microsoft Sans Serif" panose="020B0604020202020204" pitchFamily="34" charset="0"/>
                <a:cs typeface="Arial" panose="020B0604020202020204" pitchFamily="34" charset="0"/>
              </a:rPr>
              <a:t>1.3</a:t>
            </a:r>
            <a:r>
              <a:rPr lang="es-ES" sz="4400" b="1" spc="-85">
                <a:solidFill>
                  <a:srgbClr val="D00B24"/>
                </a:solidFill>
                <a:latin typeface="Arial" panose="020B0604020202020204" pitchFamily="34" charset="0"/>
                <a:ea typeface="Microsoft Sans Serif" panose="020B0604020202020204" pitchFamily="34" charset="0"/>
                <a:cs typeface="Arial" panose="020B0604020202020204" pitchFamily="34" charset="0"/>
              </a:rPr>
              <a:t> Trucos y consejos de ciberseguridad: ¡Utiliza copias de seguridad!</a:t>
            </a:r>
            <a:endPar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338470" y="3408788"/>
            <a:ext cx="14249400" cy="1815882"/>
          </a:xfrm>
          <a:prstGeom prst="rect">
            <a:avLst/>
          </a:prstGeom>
          <a:noFill/>
        </p:spPr>
        <p:txBody>
          <a:bodyPr wrap="square" rtlCol="0">
            <a:spAutoFit/>
          </a:bodyPr>
          <a:lstStyle/>
          <a:p>
            <a:pPr>
              <a:defRPr/>
            </a:pP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Mantener una copia separada y adicional de tus archivos es una apuesta segura cuando, a pesar de nuestros esfuerzos, ocurre lo peor y los archivos se corrompen o nuestro sistema sufre un ciberataque. Para evitarlo, nuestros archivos pueden </a:t>
            </a:r>
            <a:r>
              <a:rPr lang="es-ES" sz="2800" b="1">
                <a:latin typeface="Microsoft Sans Serif" panose="020B0604020202020204" pitchFamily="34" charset="0"/>
                <a:ea typeface="Microsoft Sans Serif" panose="020B0604020202020204" pitchFamily="34" charset="0"/>
                <a:cs typeface="Microsoft Sans Serif" panose="020B0604020202020204" pitchFamily="34" charset="0"/>
              </a:rPr>
              <a:t>almacenarse de forma segura </a:t>
            </a: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en un disco externo y/o en aplicaciones online en la nube</a:t>
            </a:r>
            <a:r>
              <a:rPr lang="en-GB" altLang="es-ES" sz="280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2410275F-AE17-4F1E-96B6-D3BC70CA412B}"/>
              </a:ext>
            </a:extLst>
          </p:cNvPr>
          <p:cNvSpPr txBox="1"/>
          <p:nvPr/>
        </p:nvSpPr>
        <p:spPr>
          <a:xfrm>
            <a:off x="1338470" y="5625213"/>
            <a:ext cx="8796130" cy="2677656"/>
          </a:xfrm>
          <a:prstGeom prst="rect">
            <a:avLst/>
          </a:prstGeom>
          <a:noFill/>
        </p:spPr>
        <p:txBody>
          <a:bodyPr wrap="square">
            <a:spAutoFit/>
          </a:bodyPr>
          <a:lstStyle/>
          <a:p>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Contrariamente a la creencia común, las versiones de copia de seguridad deben crearse </a:t>
            </a:r>
            <a:r>
              <a:rPr lang="es-ES" sz="2800" b="1">
                <a:latin typeface="Microsoft Sans Serif" panose="020B0604020202020204" pitchFamily="34" charset="0"/>
                <a:ea typeface="Microsoft Sans Serif" panose="020B0604020202020204" pitchFamily="34" charset="0"/>
                <a:cs typeface="Microsoft Sans Serif" panose="020B0604020202020204" pitchFamily="34" charset="0"/>
              </a:rPr>
              <a:t>durante el proceso de elaboración </a:t>
            </a: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y no sólo una vez finalizado el archivo. De este modo, se puede </a:t>
            </a:r>
            <a:r>
              <a:rPr lang="es-ES" sz="2800" b="1">
                <a:latin typeface="Microsoft Sans Serif" panose="020B0604020202020204" pitchFamily="34" charset="0"/>
                <a:ea typeface="Microsoft Sans Serif" panose="020B0604020202020204" pitchFamily="34" charset="0"/>
                <a:cs typeface="Microsoft Sans Serif" panose="020B0604020202020204" pitchFamily="34" charset="0"/>
              </a:rPr>
              <a:t>volver fácilmente </a:t>
            </a: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a iteraciones anteriores del archivo en caso de que algo vaya mal a mitad del borrador.</a:t>
            </a:r>
            <a:endPar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a:extLst>
              <a:ext uri="{FF2B5EF4-FFF2-40B4-BE49-F238E27FC236}">
                <a16:creationId xmlns:a16="http://schemas.microsoft.com/office/drawing/2014/main" id="{9296657C-E0DE-4704-A014-AA67565C1A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32000" y="5600700"/>
            <a:ext cx="5589270" cy="2632569"/>
          </a:xfrm>
          <a:prstGeom prst="rect">
            <a:avLst/>
          </a:prstGeom>
        </p:spPr>
      </p:pic>
    </p:spTree>
    <p:extLst>
      <p:ext uri="{BB962C8B-B14F-4D97-AF65-F5344CB8AC3E}">
        <p14:creationId xmlns:p14="http://schemas.microsoft.com/office/powerpoint/2010/main" val="1544385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1201400" cy="1446550"/>
          </a:xfrm>
          <a:prstGeom prst="rect">
            <a:avLst/>
          </a:prstGeom>
          <a:noFill/>
        </p:spPr>
        <p:txBody>
          <a:bodyPr wrap="square" rtlCol="0">
            <a:spAutoFit/>
          </a:bodyPr>
          <a:lstStyle/>
          <a:p>
            <a:r>
              <a:rPr lang="es-ES" sz="4400" b="1">
                <a:solidFill>
                  <a:srgbClr val="D00B24"/>
                </a:solidFill>
                <a:latin typeface="Arial" panose="020B0604020202020204" pitchFamily="34" charset="0"/>
                <a:ea typeface="Microsoft Sans Serif" panose="020B0604020202020204" pitchFamily="34" charset="0"/>
                <a:cs typeface="Arial" panose="020B0604020202020204" pitchFamily="34" charset="0"/>
              </a:rPr>
              <a:t>1.</a:t>
            </a:r>
            <a:r>
              <a:rPr lang="es-ES" sz="4400" b="1" spc="-85">
                <a:solidFill>
                  <a:srgbClr val="D00B24"/>
                </a:solidFill>
                <a:latin typeface="Arial" panose="020B0604020202020204" pitchFamily="34" charset="0"/>
                <a:ea typeface="Microsoft Sans Serif" panose="020B0604020202020204" pitchFamily="34" charset="0"/>
                <a:cs typeface="Arial" panose="020B0604020202020204" pitchFamily="34" charset="0"/>
              </a:rPr>
              <a:t>4 Trucos y consejos de ciberseguridad: Contraseñas y autenticación multifactor</a:t>
            </a:r>
            <a:endPar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429966" y="3238500"/>
            <a:ext cx="15011400" cy="5693866"/>
          </a:xfrm>
          <a:prstGeom prst="rect">
            <a:avLst/>
          </a:prstGeom>
          <a:noFill/>
        </p:spPr>
        <p:txBody>
          <a:bodyPr wrap="square" rtlCol="0">
            <a:spAutoFit/>
          </a:bodyPr>
          <a:lstStyle/>
          <a:p>
            <a:pPr>
              <a:defRPr/>
            </a:pPr>
            <a:r>
              <a:rPr lang="en-GB" altLang="es-ES" sz="2800">
                <a:latin typeface="Microsoft Sans Serif" panose="020B0604020202020204" pitchFamily="34" charset="0"/>
                <a:ea typeface="Microsoft Sans Serif" panose="020B0604020202020204" pitchFamily="34" charset="0"/>
                <a:cs typeface="Microsoft Sans Serif" panose="020B0604020202020204" pitchFamily="34" charset="0"/>
              </a:rPr>
              <a:t>A menudo olvidadas, las contraseñas son una parte vital de la ciberseguridad. A pesar de la molestia que supone recordarlas e introducirlas, </a:t>
            </a:r>
            <a:r>
              <a:rPr lang="en-GB" altLang="es-ES" sz="2800" b="1">
                <a:latin typeface="Microsoft Sans Serif" panose="020B0604020202020204" pitchFamily="34" charset="0"/>
                <a:ea typeface="Microsoft Sans Serif" panose="020B0604020202020204" pitchFamily="34" charset="0"/>
                <a:cs typeface="Microsoft Sans Serif" panose="020B0604020202020204" pitchFamily="34" charset="0"/>
              </a:rPr>
              <a:t>las contraseñas perfectas, largas y con tantos tipos de caracteres como sea posible </a:t>
            </a:r>
            <a:r>
              <a:rPr lang="en-GB" altLang="es-ES" sz="2800">
                <a:latin typeface="Microsoft Sans Serif" panose="020B0604020202020204" pitchFamily="34" charset="0"/>
                <a:ea typeface="Microsoft Sans Serif" panose="020B0604020202020204" pitchFamily="34" charset="0"/>
                <a:cs typeface="Microsoft Sans Serif" panose="020B0604020202020204" pitchFamily="34" charset="0"/>
              </a:rPr>
              <a:t>son imprescindibles. Ni que decir tiene </a:t>
            </a:r>
            <a:r>
              <a:rPr lang="en-GB" altLang="es-ES" sz="2800" b="1">
                <a:latin typeface="Microsoft Sans Serif" panose="020B0604020202020204" pitchFamily="34" charset="0"/>
                <a:ea typeface="Microsoft Sans Serif" panose="020B0604020202020204" pitchFamily="34" charset="0"/>
                <a:cs typeface="Microsoft Sans Serif" panose="020B0604020202020204" pitchFamily="34" charset="0"/>
              </a:rPr>
              <a:t>que utilizar tu fecha de nacimiento </a:t>
            </a:r>
            <a:r>
              <a:rPr lang="en-GB" altLang="es-ES" sz="2800">
                <a:latin typeface="Microsoft Sans Serif" panose="020B0604020202020204" pitchFamily="34" charset="0"/>
                <a:ea typeface="Microsoft Sans Serif" panose="020B0604020202020204" pitchFamily="34" charset="0"/>
                <a:cs typeface="Microsoft Sans Serif" panose="020B0604020202020204" pitchFamily="34" charset="0"/>
              </a:rPr>
              <a:t>(y similares) </a:t>
            </a:r>
            <a:r>
              <a:rPr lang="en-GB" altLang="es-ES" sz="2800" b="1">
                <a:latin typeface="Microsoft Sans Serif" panose="020B0604020202020204" pitchFamily="34" charset="0"/>
                <a:ea typeface="Microsoft Sans Serif" panose="020B0604020202020204" pitchFamily="34" charset="0"/>
                <a:cs typeface="Microsoft Sans Serif" panose="020B0604020202020204" pitchFamily="34" charset="0"/>
              </a:rPr>
              <a:t>no es una opción</a:t>
            </a:r>
            <a:r>
              <a:rPr lang="en-GB" altLang="es-ES" sz="280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800">
                <a:latin typeface="Microsoft Sans Serif" panose="020B0604020202020204" pitchFamily="34" charset="0"/>
                <a:ea typeface="Microsoft Sans Serif" panose="020B0604020202020204" pitchFamily="34" charset="0"/>
                <a:cs typeface="Microsoft Sans Serif" panose="020B0604020202020204" pitchFamily="34" charset="0"/>
              </a:rPr>
              <a:t>Además, debido a las frecuentes </a:t>
            </a:r>
            <a:r>
              <a:rPr lang="en-GB" altLang="es-ES" sz="2800" b="1">
                <a:latin typeface="Microsoft Sans Serif" panose="020B0604020202020204" pitchFamily="34" charset="0"/>
                <a:ea typeface="Microsoft Sans Serif" panose="020B0604020202020204" pitchFamily="34" charset="0"/>
                <a:cs typeface="Microsoft Sans Serif" panose="020B0604020202020204" pitchFamily="34" charset="0"/>
              </a:rPr>
              <a:t>brechas de seguridad</a:t>
            </a:r>
            <a:r>
              <a:rPr lang="en-GB" altLang="es-ES" sz="2800">
                <a:latin typeface="Microsoft Sans Serif" panose="020B0604020202020204" pitchFamily="34" charset="0"/>
                <a:ea typeface="Microsoft Sans Serif" panose="020B0604020202020204" pitchFamily="34" charset="0"/>
                <a:cs typeface="Microsoft Sans Serif" panose="020B0604020202020204" pitchFamily="34" charset="0"/>
              </a:rPr>
              <a:t>, las contraseñas pueden verse fácilmente comprometidas, así que mantén </a:t>
            </a:r>
            <a:r>
              <a:rPr lang="en-GB" altLang="es-ES" sz="2800" b="1">
                <a:latin typeface="Microsoft Sans Serif" panose="020B0604020202020204" pitchFamily="34" charset="0"/>
                <a:ea typeface="Microsoft Sans Serif" panose="020B0604020202020204" pitchFamily="34" charset="0"/>
                <a:cs typeface="Microsoft Sans Serif" panose="020B0604020202020204" pitchFamily="34" charset="0"/>
              </a:rPr>
              <a:t>contraseñas diferentes </a:t>
            </a:r>
            <a:r>
              <a:rPr lang="en-GB" altLang="es-ES" sz="2800">
                <a:latin typeface="Microsoft Sans Serif" panose="020B0604020202020204" pitchFamily="34" charset="0"/>
                <a:ea typeface="Microsoft Sans Serif" panose="020B0604020202020204" pitchFamily="34" charset="0"/>
                <a:cs typeface="Microsoft Sans Serif" panose="020B0604020202020204" pitchFamily="34" charset="0"/>
              </a:rPr>
              <a:t>en cada dispositivo o cuenta, </a:t>
            </a:r>
            <a:r>
              <a:rPr lang="en-GB" altLang="es-ES" sz="2800" b="1">
                <a:latin typeface="Microsoft Sans Serif" panose="020B0604020202020204" pitchFamily="34" charset="0"/>
                <a:ea typeface="Microsoft Sans Serif" panose="020B0604020202020204" pitchFamily="34" charset="0"/>
                <a:cs typeface="Microsoft Sans Serif" panose="020B0604020202020204" pitchFamily="34" charset="0"/>
              </a:rPr>
              <a:t>¡y recuerda cambiarlas con regularidad!</a:t>
            </a:r>
            <a:endPar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endPar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sz="2800" b="1">
                <a:latin typeface="Microsoft Sans Serif" panose="020B0604020202020204" pitchFamily="34" charset="0"/>
                <a:ea typeface="Microsoft Sans Serif" panose="020B0604020202020204" pitchFamily="34" charset="0"/>
                <a:cs typeface="Microsoft Sans Serif" panose="020B0604020202020204" pitchFamily="34" charset="0"/>
              </a:rPr>
              <a:t>La autenticación multifactor </a:t>
            </a: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es un sistema que dificulta la tarea de los ciberdelincuentes al exigir </a:t>
            </a:r>
            <a:r>
              <a:rPr lang="es-ES" sz="2800" b="1">
                <a:latin typeface="Microsoft Sans Serif" panose="020B0604020202020204" pitchFamily="34" charset="0"/>
                <a:ea typeface="Microsoft Sans Serif" panose="020B0604020202020204" pitchFamily="34" charset="0"/>
                <a:cs typeface="Microsoft Sans Serif" panose="020B0604020202020204" pitchFamily="34" charset="0"/>
              </a:rPr>
              <a:t>credenciales adicionales </a:t>
            </a: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a la contraseña para acceder a su cuenta, por ejemplo, un código SMS, una llamada o el uso de una aplicación específica.</a:t>
            </a:r>
            <a:endPar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553385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1963400" cy="769441"/>
          </a:xfrm>
          <a:prstGeom prst="rect">
            <a:avLst/>
          </a:prstGeom>
          <a:noFill/>
        </p:spPr>
        <p:txBody>
          <a:bodyPr wrap="square" rtlCol="0">
            <a:spAutoFit/>
          </a:bodyPr>
          <a:lstStyle/>
          <a:p>
            <a:r>
              <a:rPr lang="es-ES" sz="4400" b="1">
                <a:solidFill>
                  <a:srgbClr val="D00B24"/>
                </a:solidFill>
                <a:latin typeface="Arial" panose="020B0604020202020204" pitchFamily="34" charset="0"/>
                <a:ea typeface="Microsoft Sans Serif" panose="020B0604020202020204" pitchFamily="34" charset="0"/>
                <a:cs typeface="Arial" panose="020B0604020202020204" pitchFamily="34" charset="0"/>
              </a:rPr>
              <a:t>2.1</a:t>
            </a:r>
            <a:r>
              <a:rPr lang="es-ES" sz="4400" b="1" spc="-85">
                <a:solidFill>
                  <a:srgbClr val="D00B24"/>
                </a:solidFill>
                <a:latin typeface="Arial" panose="020B0604020202020204" pitchFamily="34" charset="0"/>
                <a:ea typeface="Microsoft Sans Serif" panose="020B0604020202020204" pitchFamily="34" charset="0"/>
                <a:cs typeface="Arial" panose="020B0604020202020204" pitchFamily="34" charset="0"/>
              </a:rPr>
              <a:t> Prácticas seguras: ¡Protege tu intimidad!</a:t>
            </a:r>
            <a:endPar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447800" y="2857500"/>
            <a:ext cx="15240000" cy="6124754"/>
          </a:xfrm>
          <a:prstGeom prst="rect">
            <a:avLst/>
          </a:prstGeom>
          <a:noFill/>
        </p:spPr>
        <p:txBody>
          <a:bodyPr wrap="square" rtlCol="0">
            <a:spAutoFit/>
          </a:bodyPr>
          <a:lstStyle/>
          <a:p>
            <a:pPr>
              <a:defRPr/>
            </a:pPr>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Tendemos a asociar la ciberseguridad con piratas informáticos que utilizan herramientas de última generación para entrar en nuestras cuentas. La verdad es que la mayor parte de </a:t>
            </a:r>
            <a:r>
              <a:rPr lang="es-ES" sz="2600" b="1">
                <a:latin typeface="Microsoft Sans Serif" panose="020B0604020202020204" pitchFamily="34" charset="0"/>
                <a:ea typeface="Microsoft Sans Serif" panose="020B0604020202020204" pitchFamily="34" charset="0"/>
                <a:cs typeface="Microsoft Sans Serif" panose="020B0604020202020204" pitchFamily="34" charset="0"/>
              </a:rPr>
              <a:t>su éxito proviene de googlear</a:t>
            </a:r>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 y recopilar "</a:t>
            </a:r>
            <a:r>
              <a:rPr lang="es-ES" sz="2600" b="1">
                <a:latin typeface="Microsoft Sans Serif" panose="020B0604020202020204" pitchFamily="34" charset="0"/>
                <a:ea typeface="Microsoft Sans Serif" panose="020B0604020202020204" pitchFamily="34" charset="0"/>
                <a:cs typeface="Microsoft Sans Serif" panose="020B0604020202020204" pitchFamily="34" charset="0"/>
              </a:rPr>
              <a:t>información pública</a:t>
            </a:r>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 de las redes sociales, blogs y foros</a:t>
            </a:r>
            <a:r>
              <a:rPr lang="en-GB" altLang="es-ES" sz="260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endPar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De este modo, si nos gusta utilizar para nuestras contraseñas una combinación del nombre de nuestra mascota, el apellido de nuestra madre, el número de la puerta, etc., es cuestión de tiempo que un hacker pueda reunirlo todo de aquí y de ahí, recombinarlo y vulnerar la seguridad</a:t>
            </a:r>
            <a:r>
              <a:rPr lang="en-GB" altLang="es-ES" sz="260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endPar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Reconsidera qué significa para ti "información privada". </a:t>
            </a:r>
            <a:r>
              <a:rPr lang="es-ES" sz="2600" b="1">
                <a:latin typeface="Microsoft Sans Serif" panose="020B0604020202020204" pitchFamily="34" charset="0"/>
                <a:ea typeface="Microsoft Sans Serif" panose="020B0604020202020204" pitchFamily="34" charset="0"/>
                <a:cs typeface="Microsoft Sans Serif" panose="020B0604020202020204" pitchFamily="34" charset="0"/>
              </a:rPr>
              <a:t>Vuelve</a:t>
            </a:r>
            <a:r>
              <a:rPr lang="es-ES" sz="2600">
                <a:latin typeface="Microsoft Sans Serif" panose="020B0604020202020204" pitchFamily="34" charset="0"/>
                <a:ea typeface="Microsoft Sans Serif" panose="020B0604020202020204" pitchFamily="34" charset="0"/>
                <a:cs typeface="Microsoft Sans Serif" panose="020B0604020202020204" pitchFamily="34" charset="0"/>
              </a:rPr>
              <a:t> a tu(s) línea(s) de tiempo, busca cualquier foto de tu DNI/tarjeta de crédito/documentos personales (podrían ser despedidas, agradecimientos o mensajes de burla) y bórralas. Presta atención también a los perfiles que contengan demasiada </a:t>
            </a:r>
            <a:r>
              <a:rPr lang="es-ES" sz="2600" b="1">
                <a:latin typeface="Microsoft Sans Serif" panose="020B0604020202020204" pitchFamily="34" charset="0"/>
                <a:ea typeface="Microsoft Sans Serif" panose="020B0604020202020204" pitchFamily="34" charset="0"/>
                <a:cs typeface="Microsoft Sans Serif" panose="020B0604020202020204" pitchFamily="34" charset="0"/>
              </a:rPr>
              <a:t>información personal innecesaria</a:t>
            </a:r>
            <a:r>
              <a:rPr lang="en-GB" altLang="es-ES" sz="260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endPar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600">
                <a:latin typeface="Microsoft Sans Serif" panose="020B0604020202020204" pitchFamily="34" charset="0"/>
                <a:ea typeface="Microsoft Sans Serif" panose="020B0604020202020204" pitchFamily="34" charset="0"/>
                <a:cs typeface="Microsoft Sans Serif" panose="020B0604020202020204" pitchFamily="34" charset="0"/>
              </a:rPr>
              <a:t>Recuerda: si no quieres que la información sea vista por extraños, </a:t>
            </a:r>
            <a:r>
              <a:rPr lang="en-GB" altLang="es-ES" sz="2600" b="1">
                <a:latin typeface="Microsoft Sans Serif" panose="020B0604020202020204" pitchFamily="34" charset="0"/>
                <a:ea typeface="Microsoft Sans Serif" panose="020B0604020202020204" pitchFamily="34" charset="0"/>
                <a:cs typeface="Microsoft Sans Serif" panose="020B0604020202020204" pitchFamily="34" charset="0"/>
              </a:rPr>
              <a:t>¡no la publiques! </a:t>
            </a:r>
            <a:endParaRPr lang="en-GB"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16815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2115800" cy="769441"/>
          </a:xfrm>
          <a:prstGeom prst="rect">
            <a:avLst/>
          </a:prstGeom>
          <a:noFill/>
        </p:spPr>
        <p:txBody>
          <a:bodyPr wrap="square" rtlCol="0">
            <a:spAutoFit/>
          </a:bodyPr>
          <a:lstStyle/>
          <a:p>
            <a:r>
              <a:rPr lang="es-ES" sz="4400" b="1">
                <a:solidFill>
                  <a:srgbClr val="D00B24"/>
                </a:solidFill>
                <a:latin typeface="Arial" panose="020B0604020202020204" pitchFamily="34" charset="0"/>
                <a:ea typeface="Microsoft Sans Serif" panose="020B0604020202020204" pitchFamily="34" charset="0"/>
                <a:cs typeface="Arial" panose="020B0604020202020204" pitchFamily="34" charset="0"/>
              </a:rPr>
              <a:t>2.2</a:t>
            </a:r>
            <a:r>
              <a:rPr lang="es-ES" sz="4400" b="1" spc="-85">
                <a:solidFill>
                  <a:srgbClr val="D00B24"/>
                </a:solidFill>
                <a:latin typeface="Arial" panose="020B0604020202020204" pitchFamily="34" charset="0"/>
                <a:ea typeface="Microsoft Sans Serif" panose="020B0604020202020204" pitchFamily="34" charset="0"/>
                <a:cs typeface="Arial" panose="020B0604020202020204" pitchFamily="34" charset="0"/>
              </a:rPr>
              <a:t> Prácticas seguras: Cuida tu netiqueta (</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1)</a:t>
            </a:r>
          </a:p>
        </p:txBody>
      </p:sp>
      <p:sp>
        <p:nvSpPr>
          <p:cNvPr id="5" name="CuadroTexto 4">
            <a:extLst>
              <a:ext uri="{FF2B5EF4-FFF2-40B4-BE49-F238E27FC236}">
                <a16:creationId xmlns:a16="http://schemas.microsoft.com/office/drawing/2014/main" id="{9615AFCC-1EA8-9390-DDC0-DC54F2DB0C27}"/>
              </a:ext>
            </a:extLst>
          </p:cNvPr>
          <p:cNvSpPr txBox="1"/>
          <p:nvPr/>
        </p:nvSpPr>
        <p:spPr>
          <a:xfrm>
            <a:off x="1676400" y="4340474"/>
            <a:ext cx="9601200" cy="3970318"/>
          </a:xfrm>
          <a:prstGeom prst="rect">
            <a:avLst/>
          </a:prstGeom>
          <a:noFill/>
        </p:spPr>
        <p:txBody>
          <a:bodyPr wrap="square" rtlCol="0">
            <a:spAutoFit/>
          </a:bodyPr>
          <a:lstStyle/>
          <a:p>
            <a:pPr>
              <a:defRPr/>
            </a:pP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Además, como en la vida real, ten en cuenta que este código de conducta </a:t>
            </a:r>
            <a:r>
              <a:rPr lang="es-ES" sz="2800" b="1">
                <a:latin typeface="Microsoft Sans Serif" panose="020B0604020202020204" pitchFamily="34" charset="0"/>
                <a:ea typeface="Microsoft Sans Serif" panose="020B0604020202020204" pitchFamily="34" charset="0"/>
                <a:cs typeface="Microsoft Sans Serif" panose="020B0604020202020204" pitchFamily="34" charset="0"/>
              </a:rPr>
              <a:t>no es inmutable </a:t>
            </a: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y depende del </a:t>
            </a:r>
            <a:r>
              <a:rPr lang="es-ES" sz="2800" b="1">
                <a:latin typeface="Microsoft Sans Serif" panose="020B0604020202020204" pitchFamily="34" charset="0"/>
                <a:ea typeface="Microsoft Sans Serif" panose="020B0604020202020204" pitchFamily="34" charset="0"/>
                <a:cs typeface="Microsoft Sans Serif" panose="020B0604020202020204" pitchFamily="34" charset="0"/>
              </a:rPr>
              <a:t>contexto</a:t>
            </a: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 Un buen ejemplo de ello es el conjunto de normas que suelen pegarse en los grupos o foros de Facebook</a:t>
            </a:r>
            <a:r>
              <a:rPr lang="en-GB" altLang="es-ES" sz="280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Las reglas de "netiqueta" originales de Virginia Shea (1994) siguen siendo válidas con algunas actualizaciones, como en el siguiente ejemplo</a:t>
            </a:r>
            <a:r>
              <a:rPr lang="en-GB" altLang="es-ES" sz="280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Imagen 7">
            <a:extLst>
              <a:ext uri="{FF2B5EF4-FFF2-40B4-BE49-F238E27FC236}">
                <a16:creationId xmlns:a16="http://schemas.microsoft.com/office/drawing/2014/main" id="{E1BD7F68-CA2F-4C5F-BF46-68EDC7C899B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06200" y="4254500"/>
            <a:ext cx="5638800" cy="3759200"/>
          </a:xfrm>
          <a:prstGeom prst="rect">
            <a:avLst/>
          </a:prstGeom>
        </p:spPr>
      </p:pic>
      <p:sp>
        <p:nvSpPr>
          <p:cNvPr id="10" name="CuadroTexto 9">
            <a:extLst>
              <a:ext uri="{FF2B5EF4-FFF2-40B4-BE49-F238E27FC236}">
                <a16:creationId xmlns:a16="http://schemas.microsoft.com/office/drawing/2014/main" id="{15A03D4F-DC13-4BC9-A1A2-A13585F6026D}"/>
              </a:ext>
            </a:extLst>
          </p:cNvPr>
          <p:cNvSpPr txBox="1"/>
          <p:nvPr/>
        </p:nvSpPr>
        <p:spPr>
          <a:xfrm>
            <a:off x="1676400" y="2791817"/>
            <a:ext cx="15468600" cy="1384995"/>
          </a:xfrm>
          <a:prstGeom prst="rect">
            <a:avLst/>
          </a:prstGeom>
          <a:noFill/>
        </p:spPr>
        <p:txBody>
          <a:bodyPr wrap="square">
            <a:spAutoFit/>
          </a:bodyPr>
          <a:lstStyle/>
          <a:p>
            <a:pPr>
              <a:defRPr/>
            </a:pPr>
            <a:r>
              <a:rPr lang="en-GB" altLang="es-ES" sz="2800">
                <a:latin typeface="Microsoft Sans Serif" panose="020B0604020202020204" pitchFamily="34" charset="0"/>
                <a:ea typeface="Microsoft Sans Serif" panose="020B0604020202020204" pitchFamily="34" charset="0"/>
                <a:cs typeface="Microsoft Sans Serif" panose="020B0604020202020204" pitchFamily="34" charset="0"/>
              </a:rPr>
              <a:t>La “</a:t>
            </a:r>
            <a:r>
              <a:rPr lang="en-GB" altLang="es-ES" sz="2800" b="1">
                <a:latin typeface="Microsoft Sans Serif" panose="020B0604020202020204" pitchFamily="34" charset="0"/>
                <a:ea typeface="Microsoft Sans Serif" panose="020B0604020202020204" pitchFamily="34" charset="0"/>
                <a:cs typeface="Microsoft Sans Serif" panose="020B0604020202020204" pitchFamily="34" charset="0"/>
              </a:rPr>
              <a:t>netiqueta</a:t>
            </a:r>
            <a:r>
              <a:rPr lang="en-GB" altLang="es-ES" sz="2800">
                <a:latin typeface="Microsoft Sans Serif" panose="020B0604020202020204" pitchFamily="34" charset="0"/>
                <a:ea typeface="Microsoft Sans Serif" panose="020B0604020202020204" pitchFamily="34" charset="0"/>
                <a:cs typeface="Microsoft Sans Serif" panose="020B0604020202020204" pitchFamily="34" charset="0"/>
              </a:rPr>
              <a:t>” es un conjunto de normas de cortesía diseñadas para facilitar la </a:t>
            </a:r>
            <a:r>
              <a:rPr lang="en-GB" altLang="es-ES" sz="2800" b="1">
                <a:latin typeface="Microsoft Sans Serif" panose="020B0604020202020204" pitchFamily="34" charset="0"/>
                <a:ea typeface="Microsoft Sans Serif" panose="020B0604020202020204" pitchFamily="34" charset="0"/>
                <a:cs typeface="Microsoft Sans Serif" panose="020B0604020202020204" pitchFamily="34" charset="0"/>
              </a:rPr>
              <a:t>convivencia online</a:t>
            </a:r>
            <a:r>
              <a:rPr lang="en-GB" altLang="es-ES" sz="280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a:latin typeface="Microsoft Sans Serif" panose="020B0604020202020204" pitchFamily="34" charset="0"/>
                <a:ea typeface="Microsoft Sans Serif" panose="020B0604020202020204" pitchFamily="34" charset="0"/>
                <a:cs typeface="Microsoft Sans Serif" panose="020B0604020202020204" pitchFamily="34" charset="0"/>
              </a:rPr>
              <a:t>igual que tenemos convenciones sociales para el mundo offline, como saludar con la mano o decir “por favor”.</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530223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1603</Words>
  <Application>Microsoft Office PowerPoint</Application>
  <PresentationFormat>Personalizado</PresentationFormat>
  <Paragraphs>100</Paragraphs>
  <Slides>16</Slides>
  <Notes>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16</vt:i4>
      </vt:variant>
    </vt:vector>
  </HeadingPairs>
  <TitlesOfParts>
    <vt:vector size="26" baseType="lpstr">
      <vt:lpstr>Arial MT</vt:lpstr>
      <vt:lpstr>Noto Color Emoji</vt:lpstr>
      <vt:lpstr>Arial</vt:lpstr>
      <vt:lpstr>Calibri</vt:lpstr>
      <vt:lpstr>Calibri Light</vt:lpstr>
      <vt:lpstr>Microsoft Sans Serif</vt:lpstr>
      <vt:lpstr>Tahoma</vt:lpstr>
      <vt:lpstr>Wingdings</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JUST_PPT TEMPLATE</dc:title>
  <dc:creator>Monia Coppola</dc:creator>
  <cp:keywords>DAFAj8cPMDc,BAEXurJiHZU</cp:keywords>
  <cp:lastModifiedBy>Miriam IWS</cp:lastModifiedBy>
  <cp:revision>236</cp:revision>
  <dcterms:created xsi:type="dcterms:W3CDTF">2022-05-13T08:01:25Z</dcterms:created>
  <dcterms:modified xsi:type="dcterms:W3CDTF">2023-05-23T10:29:30Z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