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8"/>
  </p:notesMasterIdLst>
  <p:sldIdLst>
    <p:sldId id="256" r:id="rId3"/>
    <p:sldId id="257" r:id="rId4"/>
    <p:sldId id="258" r:id="rId5"/>
    <p:sldId id="259" r:id="rId6"/>
    <p:sldId id="260" r:id="rId7"/>
    <p:sldId id="270" r:id="rId8"/>
    <p:sldId id="261" r:id="rId9"/>
    <p:sldId id="271" r:id="rId10"/>
    <p:sldId id="262" r:id="rId11"/>
    <p:sldId id="263" r:id="rId12"/>
    <p:sldId id="264" r:id="rId13"/>
    <p:sldId id="265" r:id="rId14"/>
    <p:sldId id="266" r:id="rId15"/>
    <p:sldId id="267" r:id="rId16"/>
    <p:sldId id="269" r:id="rId17"/>
  </p:sldIdLst>
  <p:sldSz cx="18288000" cy="10287000"/>
  <p:notesSz cx="18288000" cy="10287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Microsoft Sans Serif" panose="020B0604020202020204" pitchFamily="34" charset="0"/>
      <p:regular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yjq2XQZLZRtGjl5uDHsO18B/e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259CC-D36E-4EA4-B6FF-3A4A5B232F90}" v="2" dt="2023-03-07T23:11:48.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53" y="88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04B259CC-D36E-4EA4-B6FF-3A4A5B232F90}"/>
    <pc:docChg chg="undo custSel addSld delSld modSld">
      <pc:chgData name="Holienka Marian" userId="d535e67f-eb73-4702-ae53-67bc05435d18" providerId="ADAL" clId="{04B259CC-D36E-4EA4-B6FF-3A4A5B232F90}" dt="2023-03-07T23:22:28.487" v="394" actId="20577"/>
      <pc:docMkLst>
        <pc:docMk/>
      </pc:docMkLst>
      <pc:sldChg chg="modSp mod">
        <pc:chgData name="Holienka Marian" userId="d535e67f-eb73-4702-ae53-67bc05435d18" providerId="ADAL" clId="{04B259CC-D36E-4EA4-B6FF-3A4A5B232F90}" dt="2023-03-07T23:03:04.157" v="38" actId="12"/>
        <pc:sldMkLst>
          <pc:docMk/>
          <pc:sldMk cId="0" sldId="258"/>
        </pc:sldMkLst>
        <pc:spChg chg="mod">
          <ac:chgData name="Holienka Marian" userId="d535e67f-eb73-4702-ae53-67bc05435d18" providerId="ADAL" clId="{04B259CC-D36E-4EA4-B6FF-3A4A5B232F90}" dt="2023-03-07T23:01:38.889" v="26" actId="2711"/>
          <ac:spMkLst>
            <pc:docMk/>
            <pc:sldMk cId="0" sldId="258"/>
            <ac:spMk id="142" creationId="{00000000-0000-0000-0000-000000000000}"/>
          </ac:spMkLst>
        </pc:spChg>
        <pc:spChg chg="mod">
          <ac:chgData name="Holienka Marian" userId="d535e67f-eb73-4702-ae53-67bc05435d18" providerId="ADAL" clId="{04B259CC-D36E-4EA4-B6FF-3A4A5B232F90}" dt="2023-03-07T23:02:38.740" v="32" actId="6549"/>
          <ac:spMkLst>
            <pc:docMk/>
            <pc:sldMk cId="0" sldId="258"/>
            <ac:spMk id="144" creationId="{00000000-0000-0000-0000-000000000000}"/>
          </ac:spMkLst>
        </pc:spChg>
        <pc:spChg chg="mod">
          <ac:chgData name="Holienka Marian" userId="d535e67f-eb73-4702-ae53-67bc05435d18" providerId="ADAL" clId="{04B259CC-D36E-4EA4-B6FF-3A4A5B232F90}" dt="2023-03-07T23:01:48.941" v="27" actId="2711"/>
          <ac:spMkLst>
            <pc:docMk/>
            <pc:sldMk cId="0" sldId="258"/>
            <ac:spMk id="145" creationId="{00000000-0000-0000-0000-000000000000}"/>
          </ac:spMkLst>
        </pc:spChg>
        <pc:spChg chg="mod">
          <ac:chgData name="Holienka Marian" userId="d535e67f-eb73-4702-ae53-67bc05435d18" providerId="ADAL" clId="{04B259CC-D36E-4EA4-B6FF-3A4A5B232F90}" dt="2023-03-07T23:03:04.157" v="38" actId="12"/>
          <ac:spMkLst>
            <pc:docMk/>
            <pc:sldMk cId="0" sldId="258"/>
            <ac:spMk id="147" creationId="{00000000-0000-0000-0000-000000000000}"/>
          </ac:spMkLst>
        </pc:spChg>
        <pc:spChg chg="mod">
          <ac:chgData name="Holienka Marian" userId="d535e67f-eb73-4702-ae53-67bc05435d18" providerId="ADAL" clId="{04B259CC-D36E-4EA4-B6FF-3A4A5B232F90}" dt="2023-03-07T23:01:54.597" v="28" actId="2711"/>
          <ac:spMkLst>
            <pc:docMk/>
            <pc:sldMk cId="0" sldId="258"/>
            <ac:spMk id="148" creationId="{00000000-0000-0000-0000-000000000000}"/>
          </ac:spMkLst>
        </pc:spChg>
      </pc:sldChg>
      <pc:sldChg chg="modSp mod">
        <pc:chgData name="Holienka Marian" userId="d535e67f-eb73-4702-ae53-67bc05435d18" providerId="ADAL" clId="{04B259CC-D36E-4EA4-B6FF-3A4A5B232F90}" dt="2023-03-07T23:10:40.933" v="87" actId="403"/>
        <pc:sldMkLst>
          <pc:docMk/>
          <pc:sldMk cId="0" sldId="259"/>
        </pc:sldMkLst>
        <pc:spChg chg="mod">
          <ac:chgData name="Holienka Marian" userId="d535e67f-eb73-4702-ae53-67bc05435d18" providerId="ADAL" clId="{04B259CC-D36E-4EA4-B6FF-3A4A5B232F90}" dt="2023-03-07T23:10:40.933" v="87" actId="403"/>
          <ac:spMkLst>
            <pc:docMk/>
            <pc:sldMk cId="0" sldId="259"/>
            <ac:spMk id="158" creationId="{00000000-0000-0000-0000-000000000000}"/>
          </ac:spMkLst>
        </pc:spChg>
      </pc:sldChg>
      <pc:sldChg chg="modSp mod">
        <pc:chgData name="Holienka Marian" userId="d535e67f-eb73-4702-ae53-67bc05435d18" providerId="ADAL" clId="{04B259CC-D36E-4EA4-B6FF-3A4A5B232F90}" dt="2023-03-07T23:15:17.867" v="173" actId="12"/>
        <pc:sldMkLst>
          <pc:docMk/>
          <pc:sldMk cId="0" sldId="260"/>
        </pc:sldMkLst>
        <pc:spChg chg="mod">
          <ac:chgData name="Holienka Marian" userId="d535e67f-eb73-4702-ae53-67bc05435d18" providerId="ADAL" clId="{04B259CC-D36E-4EA4-B6FF-3A4A5B232F90}" dt="2023-03-07T23:15:17.867" v="173" actId="12"/>
          <ac:spMkLst>
            <pc:docMk/>
            <pc:sldMk cId="0" sldId="260"/>
            <ac:spMk id="164" creationId="{00000000-0000-0000-0000-000000000000}"/>
          </ac:spMkLst>
        </pc:spChg>
      </pc:sldChg>
      <pc:sldChg chg="modSp mod">
        <pc:chgData name="Holienka Marian" userId="d535e67f-eb73-4702-ae53-67bc05435d18" providerId="ADAL" clId="{04B259CC-D36E-4EA4-B6FF-3A4A5B232F90}" dt="2023-03-07T23:17:17.731" v="267" actId="20577"/>
        <pc:sldMkLst>
          <pc:docMk/>
          <pc:sldMk cId="0" sldId="261"/>
        </pc:sldMkLst>
        <pc:spChg chg="mod">
          <ac:chgData name="Holienka Marian" userId="d535e67f-eb73-4702-ae53-67bc05435d18" providerId="ADAL" clId="{04B259CC-D36E-4EA4-B6FF-3A4A5B232F90}" dt="2023-03-07T23:17:17.731" v="267" actId="20577"/>
          <ac:spMkLst>
            <pc:docMk/>
            <pc:sldMk cId="0" sldId="261"/>
            <ac:spMk id="170" creationId="{00000000-0000-0000-0000-000000000000}"/>
          </ac:spMkLst>
        </pc:spChg>
      </pc:sldChg>
      <pc:sldChg chg="modSp mod">
        <pc:chgData name="Holienka Marian" userId="d535e67f-eb73-4702-ae53-67bc05435d18" providerId="ADAL" clId="{04B259CC-D36E-4EA4-B6FF-3A4A5B232F90}" dt="2023-03-07T23:09:28.202" v="71" actId="6549"/>
        <pc:sldMkLst>
          <pc:docMk/>
          <pc:sldMk cId="0" sldId="262"/>
        </pc:sldMkLst>
        <pc:spChg chg="mod">
          <ac:chgData name="Holienka Marian" userId="d535e67f-eb73-4702-ae53-67bc05435d18" providerId="ADAL" clId="{04B259CC-D36E-4EA4-B6FF-3A4A5B232F90}" dt="2023-03-07T23:09:28.202" v="71" actId="6549"/>
          <ac:spMkLst>
            <pc:docMk/>
            <pc:sldMk cId="0" sldId="262"/>
            <ac:spMk id="176" creationId="{00000000-0000-0000-0000-000000000000}"/>
          </ac:spMkLst>
        </pc:spChg>
      </pc:sldChg>
      <pc:sldChg chg="modSp mod">
        <pc:chgData name="Holienka Marian" userId="d535e67f-eb73-4702-ae53-67bc05435d18" providerId="ADAL" clId="{04B259CC-D36E-4EA4-B6FF-3A4A5B232F90}" dt="2023-03-07T23:19:43.555" v="304" actId="113"/>
        <pc:sldMkLst>
          <pc:docMk/>
          <pc:sldMk cId="0" sldId="263"/>
        </pc:sldMkLst>
        <pc:spChg chg="mod">
          <ac:chgData name="Holienka Marian" userId="d535e67f-eb73-4702-ae53-67bc05435d18" providerId="ADAL" clId="{04B259CC-D36E-4EA4-B6FF-3A4A5B232F90}" dt="2023-03-07T23:19:43.555" v="304" actId="113"/>
          <ac:spMkLst>
            <pc:docMk/>
            <pc:sldMk cId="0" sldId="263"/>
            <ac:spMk id="182" creationId="{00000000-0000-0000-0000-000000000000}"/>
          </ac:spMkLst>
        </pc:spChg>
      </pc:sldChg>
      <pc:sldChg chg="modSp mod">
        <pc:chgData name="Holienka Marian" userId="d535e67f-eb73-4702-ae53-67bc05435d18" providerId="ADAL" clId="{04B259CC-D36E-4EA4-B6FF-3A4A5B232F90}" dt="2023-03-07T23:20:00.768" v="319" actId="12"/>
        <pc:sldMkLst>
          <pc:docMk/>
          <pc:sldMk cId="0" sldId="264"/>
        </pc:sldMkLst>
        <pc:spChg chg="mod">
          <ac:chgData name="Holienka Marian" userId="d535e67f-eb73-4702-ae53-67bc05435d18" providerId="ADAL" clId="{04B259CC-D36E-4EA4-B6FF-3A4A5B232F90}" dt="2023-03-07T23:20:00.768" v="319" actId="12"/>
          <ac:spMkLst>
            <pc:docMk/>
            <pc:sldMk cId="0" sldId="264"/>
            <ac:spMk id="188" creationId="{00000000-0000-0000-0000-000000000000}"/>
          </ac:spMkLst>
        </pc:spChg>
      </pc:sldChg>
      <pc:sldChg chg="modSp mod">
        <pc:chgData name="Holienka Marian" userId="d535e67f-eb73-4702-ae53-67bc05435d18" providerId="ADAL" clId="{04B259CC-D36E-4EA4-B6FF-3A4A5B232F90}" dt="2023-03-07T23:22:12.782" v="387" actId="11"/>
        <pc:sldMkLst>
          <pc:docMk/>
          <pc:sldMk cId="0" sldId="265"/>
        </pc:sldMkLst>
        <pc:spChg chg="mod">
          <ac:chgData name="Holienka Marian" userId="d535e67f-eb73-4702-ae53-67bc05435d18" providerId="ADAL" clId="{04B259CC-D36E-4EA4-B6FF-3A4A5B232F90}" dt="2023-03-07T23:22:12.782" v="387" actId="11"/>
          <ac:spMkLst>
            <pc:docMk/>
            <pc:sldMk cId="0" sldId="265"/>
            <ac:spMk id="194" creationId="{00000000-0000-0000-0000-000000000000}"/>
          </ac:spMkLst>
        </pc:spChg>
      </pc:sldChg>
      <pc:sldChg chg="modSp mod">
        <pc:chgData name="Holienka Marian" userId="d535e67f-eb73-4702-ae53-67bc05435d18" providerId="ADAL" clId="{04B259CC-D36E-4EA4-B6FF-3A4A5B232F90}" dt="2023-03-07T23:22:28.487" v="394" actId="20577"/>
        <pc:sldMkLst>
          <pc:docMk/>
          <pc:sldMk cId="0" sldId="266"/>
        </pc:sldMkLst>
        <pc:spChg chg="mod">
          <ac:chgData name="Holienka Marian" userId="d535e67f-eb73-4702-ae53-67bc05435d18" providerId="ADAL" clId="{04B259CC-D36E-4EA4-B6FF-3A4A5B232F90}" dt="2023-03-07T23:22:28.487" v="394" actId="20577"/>
          <ac:spMkLst>
            <pc:docMk/>
            <pc:sldMk cId="0" sldId="266"/>
            <ac:spMk id="200" creationId="{00000000-0000-0000-0000-000000000000}"/>
          </ac:spMkLst>
        </pc:spChg>
      </pc:sldChg>
      <pc:sldChg chg="del">
        <pc:chgData name="Holienka Marian" userId="d535e67f-eb73-4702-ae53-67bc05435d18" providerId="ADAL" clId="{04B259CC-D36E-4EA4-B6FF-3A4A5B232F90}" dt="2023-03-07T23:09:44.554" v="72" actId="47"/>
        <pc:sldMkLst>
          <pc:docMk/>
          <pc:sldMk cId="0" sldId="268"/>
        </pc:sldMkLst>
      </pc:sldChg>
      <pc:sldChg chg="modSp add mod">
        <pc:chgData name="Holienka Marian" userId="d535e67f-eb73-4702-ae53-67bc05435d18" providerId="ADAL" clId="{04B259CC-D36E-4EA4-B6FF-3A4A5B232F90}" dt="2023-03-07T23:15:44.504" v="186" actId="12"/>
        <pc:sldMkLst>
          <pc:docMk/>
          <pc:sldMk cId="3593483648" sldId="270"/>
        </pc:sldMkLst>
        <pc:spChg chg="mod">
          <ac:chgData name="Holienka Marian" userId="d535e67f-eb73-4702-ae53-67bc05435d18" providerId="ADAL" clId="{04B259CC-D36E-4EA4-B6FF-3A4A5B232F90}" dt="2023-03-07T23:10:30.253" v="85" actId="20577"/>
          <ac:spMkLst>
            <pc:docMk/>
            <pc:sldMk cId="3593483648" sldId="270"/>
            <ac:spMk id="163" creationId="{00000000-0000-0000-0000-000000000000}"/>
          </ac:spMkLst>
        </pc:spChg>
        <pc:spChg chg="mod">
          <ac:chgData name="Holienka Marian" userId="d535e67f-eb73-4702-ae53-67bc05435d18" providerId="ADAL" clId="{04B259CC-D36E-4EA4-B6FF-3A4A5B232F90}" dt="2023-03-07T23:15:44.504" v="186" actId="12"/>
          <ac:spMkLst>
            <pc:docMk/>
            <pc:sldMk cId="3593483648" sldId="270"/>
            <ac:spMk id="164" creationId="{00000000-0000-0000-0000-000000000000}"/>
          </ac:spMkLst>
        </pc:spChg>
      </pc:sldChg>
      <pc:sldChg chg="modSp add mod">
        <pc:chgData name="Holienka Marian" userId="d535e67f-eb73-4702-ae53-67bc05435d18" providerId="ADAL" clId="{04B259CC-D36E-4EA4-B6FF-3A4A5B232F90}" dt="2023-03-07T23:17:05.426" v="245" actId="1036"/>
        <pc:sldMkLst>
          <pc:docMk/>
          <pc:sldMk cId="1713921950" sldId="271"/>
        </pc:sldMkLst>
        <pc:spChg chg="mod">
          <ac:chgData name="Holienka Marian" userId="d535e67f-eb73-4702-ae53-67bc05435d18" providerId="ADAL" clId="{04B259CC-D36E-4EA4-B6FF-3A4A5B232F90}" dt="2023-03-07T23:12:04.578" v="131" actId="14100"/>
          <ac:spMkLst>
            <pc:docMk/>
            <pc:sldMk cId="1713921950" sldId="271"/>
            <ac:spMk id="169" creationId="{00000000-0000-0000-0000-000000000000}"/>
          </ac:spMkLst>
        </pc:spChg>
        <pc:spChg chg="mod">
          <ac:chgData name="Holienka Marian" userId="d535e67f-eb73-4702-ae53-67bc05435d18" providerId="ADAL" clId="{04B259CC-D36E-4EA4-B6FF-3A4A5B232F90}" dt="2023-03-07T23:17:05.426" v="245" actId="1036"/>
          <ac:spMkLst>
            <pc:docMk/>
            <pc:sldMk cId="1713921950" sldId="271"/>
            <ac:spMk id="1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288c97b5c_0_1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1b288c97b5c_0_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b288c97b5c_0_2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1b288c97b5c_0_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b288c97b5c_0_3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b288c97b5c_0_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c06dbf20e2_0_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1c06dbf20e2_0_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288c97b5c_0_4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1b288c97b5c_0_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288c97b5c_0_3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1b288c97b5c_0_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288c97b5c_0_3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1b288c97b5c_0_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27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84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b288c97b5c_0_1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1b288c97b5c_0_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1679385" y="5998596"/>
            <a:ext cx="14929230"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1">
                <a:solidFill>
                  <a:srgbClr val="D00B24"/>
                </a:solidFill>
              </a:rPr>
              <a:t>Características, herramientas y buenas prácticas de trabajo inteligente</a:t>
            </a:r>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
        <p:nvSpPr>
          <p:cNvPr id="2" name="Google Shape;115;p1">
            <a:extLst>
              <a:ext uri="{FF2B5EF4-FFF2-40B4-BE49-F238E27FC236}">
                <a16:creationId xmlns:a16="http://schemas.microsoft.com/office/drawing/2014/main" id="{4B6839D5-A9D0-4A89-A659-02262BB23E44}"/>
              </a:ext>
            </a:extLst>
          </p:cNvPr>
          <p:cNvSpPr txBox="1"/>
          <p:nvPr/>
        </p:nvSpPr>
        <p:spPr>
          <a:xfrm>
            <a:off x="2845676" y="7445105"/>
            <a:ext cx="12596648"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a:solidFill>
                  <a:srgbClr val="D00B24"/>
                </a:solidFill>
                <a:latin typeface="Arial"/>
                <a:ea typeface="Arial"/>
                <a:cs typeface="Arial"/>
                <a:sym typeface="Arial"/>
              </a:rPr>
              <a:t>Socio: </a:t>
            </a:r>
            <a:r>
              <a:rPr lang="en-US" sz="4000" b="1" dirty="0">
                <a:solidFill>
                  <a:srgbClr val="D00B24"/>
                </a:solidFill>
                <a:latin typeface="Arial"/>
                <a:ea typeface="Arial"/>
                <a:cs typeface="Arial"/>
                <a:sym typeface="Arial"/>
              </a:rPr>
              <a:t>FUD</a:t>
            </a:r>
            <a:r>
              <a:rPr lang="sk-SK" sz="4000" b="1" dirty="0">
                <a:solidFill>
                  <a:srgbClr val="D00B24"/>
                </a:solidFill>
                <a:latin typeface="Arial"/>
                <a:ea typeface="Arial"/>
                <a:cs typeface="Arial"/>
                <a:sym typeface="Arial"/>
              </a:rPr>
              <a:t>Š</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b288c97b5c_0_15"/>
          <p:cNvSpPr txBox="1"/>
          <p:nvPr/>
        </p:nvSpPr>
        <p:spPr>
          <a:xfrm>
            <a:off x="1562675" y="69955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a:t>
            </a:r>
            <a:r>
              <a:rPr lang="en-US" sz="4400" b="1">
                <a:solidFill>
                  <a:srgbClr val="D00B24"/>
                </a:solidFill>
              </a:rPr>
              <a:t>. </a:t>
            </a:r>
            <a:r>
              <a:rPr lang="en-US" sz="4400" b="1" i="0" u="none" strike="noStrike" cap="none">
                <a:solidFill>
                  <a:srgbClr val="D00B24"/>
                </a:solidFill>
                <a:highlight>
                  <a:srgbClr val="FFFFFF"/>
                </a:highlight>
                <a:latin typeface="Arial"/>
                <a:ea typeface="Arial"/>
                <a:cs typeface="Arial"/>
                <a:sym typeface="Arial"/>
              </a:rPr>
              <a:t>Buenas prácticas de SW</a:t>
            </a:r>
            <a:endParaRPr sz="4400" b="1" dirty="0">
              <a:solidFill>
                <a:srgbClr val="D00B24"/>
              </a:solidFill>
            </a:endParaRPr>
          </a:p>
        </p:txBody>
      </p:sp>
      <p:sp>
        <p:nvSpPr>
          <p:cNvPr id="182" name="Google Shape;182;g1b288c97b5c_0_15"/>
          <p:cNvSpPr txBox="1"/>
          <p:nvPr/>
        </p:nvSpPr>
        <p:spPr>
          <a:xfrm>
            <a:off x="1562674" y="1575385"/>
            <a:ext cx="15135065" cy="60631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s-ES" sz="2800" b="1">
                <a:solidFill>
                  <a:schemeClr val="dk1"/>
                </a:solidFill>
                <a:highlight>
                  <a:schemeClr val="lt1"/>
                </a:highlight>
                <a:latin typeface="Helvetica Neue"/>
                <a:ea typeface="Helvetica Neue"/>
                <a:cs typeface="Helvetica Neue"/>
                <a:sym typeface="Helvetica Neue"/>
              </a:rPr>
              <a:t>Identificación de buenas prácticas</a:t>
            </a:r>
            <a:endParaRPr sz="2800" b="1" dirty="0">
              <a:solidFill>
                <a:schemeClr val="dk1"/>
              </a:solidFill>
              <a:highlight>
                <a:schemeClr val="lt1"/>
              </a:highlight>
              <a:latin typeface="Helvetica Neue"/>
              <a:ea typeface="Helvetica Neue"/>
              <a:cs typeface="Helvetica Neue"/>
              <a:sym typeface="Helvetica Neue"/>
            </a:endParaRPr>
          </a:p>
          <a:p>
            <a:pPr marL="457200" marR="0" lvl="0" indent="-380880" algn="l" rtl="0">
              <a:lnSpc>
                <a:spcPct val="100000"/>
              </a:lnSpc>
              <a:spcBef>
                <a:spcPts val="0"/>
              </a:spcBef>
              <a:spcAft>
                <a:spcPts val="0"/>
              </a:spcAft>
              <a:buClr>
                <a:srgbClr val="000000"/>
              </a:buClr>
              <a:buSzPts val="2400"/>
              <a:buFont typeface="Calibri"/>
              <a:buChar char="●"/>
            </a:pPr>
            <a:r>
              <a:rPr lang="es-ES" sz="2400" b="0" i="0" u="none" strike="noStrike" cap="none">
                <a:solidFill>
                  <a:schemeClr val="dk1"/>
                </a:solidFill>
                <a:highlight>
                  <a:srgbClr val="FFFFFF"/>
                </a:highlight>
                <a:latin typeface="Helvetica Neue"/>
                <a:ea typeface="Helvetica Neue"/>
                <a:cs typeface="Helvetica Neue"/>
                <a:sym typeface="Helvetica Neue"/>
              </a:rPr>
              <a:t>SW debe ser considerado como una </a:t>
            </a:r>
            <a:r>
              <a:rPr lang="es-ES" sz="2400" b="1" i="0" u="none" strike="noStrike" cap="none">
                <a:solidFill>
                  <a:schemeClr val="dk1"/>
                </a:solidFill>
                <a:highlight>
                  <a:srgbClr val="FFFFFF"/>
                </a:highlight>
                <a:latin typeface="Helvetica Neue"/>
                <a:ea typeface="Helvetica Neue"/>
                <a:cs typeface="Helvetica Neue"/>
                <a:sym typeface="Helvetica Neue"/>
              </a:rPr>
              <a:t>forma habitual de trabajar</a:t>
            </a:r>
            <a:r>
              <a:rPr lang="es-ES" sz="2400" b="0" i="0" u="none" strike="noStrike" cap="none">
                <a:solidFill>
                  <a:schemeClr val="dk1"/>
                </a:solidFill>
                <a:highlight>
                  <a:srgbClr val="FFFFFF"/>
                </a:highlight>
                <a:latin typeface="Helvetica Neue"/>
                <a:ea typeface="Helvetica Neue"/>
                <a:cs typeface="Helvetica Neue"/>
                <a:sym typeface="Helvetica Neue"/>
              </a:rPr>
              <a:t>.</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0" i="0" u="none" strike="noStrike" cap="none">
                <a:solidFill>
                  <a:schemeClr val="dk1"/>
                </a:solidFill>
                <a:highlight>
                  <a:srgbClr val="FFFFFF"/>
                </a:highlight>
                <a:latin typeface="Helvetica Neue"/>
                <a:ea typeface="Helvetica Neue"/>
                <a:cs typeface="Helvetica Neue"/>
                <a:sym typeface="Helvetica Neue"/>
              </a:rPr>
              <a:t>Conocer la relevancia de </a:t>
            </a:r>
            <a:r>
              <a:rPr lang="es-ES" sz="2400" b="1" i="0" u="none" strike="noStrike" cap="none">
                <a:solidFill>
                  <a:schemeClr val="dk1"/>
                </a:solidFill>
                <a:highlight>
                  <a:srgbClr val="FFFFFF"/>
                </a:highlight>
                <a:latin typeface="Helvetica Neue"/>
                <a:ea typeface="Helvetica Neue"/>
                <a:cs typeface="Helvetica Neue"/>
                <a:sym typeface="Helvetica Neue"/>
              </a:rPr>
              <a:t>encontrar un equilibrio adecuado </a:t>
            </a:r>
            <a:r>
              <a:rPr lang="es-ES" sz="2400" b="0" i="0" u="none" strike="noStrike" cap="none">
                <a:solidFill>
                  <a:schemeClr val="dk1"/>
                </a:solidFill>
                <a:highlight>
                  <a:srgbClr val="FFFFFF"/>
                </a:highlight>
                <a:latin typeface="Helvetica Neue"/>
                <a:ea typeface="Helvetica Neue"/>
                <a:cs typeface="Helvetica Neue"/>
                <a:sym typeface="Helvetica Neue"/>
              </a:rPr>
              <a:t>entre la interacción cara a cara y la interacción virtual.</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1" i="0" u="none" strike="noStrike" cap="none">
                <a:solidFill>
                  <a:schemeClr val="dk1"/>
                </a:solidFill>
                <a:highlight>
                  <a:srgbClr val="FFFFFF"/>
                </a:highlight>
                <a:latin typeface="Helvetica Neue"/>
                <a:ea typeface="Helvetica Neue"/>
                <a:cs typeface="Helvetica Neue"/>
                <a:sym typeface="Helvetica Neue"/>
              </a:rPr>
              <a:t>Entrenamiento constante </a:t>
            </a:r>
            <a:r>
              <a:rPr lang="es-ES" sz="2400" b="0" i="0" u="none" strike="noStrike" cap="none">
                <a:solidFill>
                  <a:schemeClr val="dk1"/>
                </a:solidFill>
                <a:highlight>
                  <a:srgbClr val="FFFFFF"/>
                </a:highlight>
                <a:latin typeface="Helvetica Neue"/>
                <a:ea typeface="Helvetica Neue"/>
                <a:cs typeface="Helvetica Neue"/>
                <a:sym typeface="Helvetica Neue"/>
              </a:rPr>
              <a:t>de los empleados debería ser una norma.</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0" i="0" u="none" strike="noStrike" cap="none">
                <a:solidFill>
                  <a:schemeClr val="dk1"/>
                </a:solidFill>
                <a:highlight>
                  <a:srgbClr val="FFFFFF"/>
                </a:highlight>
                <a:latin typeface="Helvetica Neue"/>
                <a:ea typeface="Helvetica Neue"/>
                <a:cs typeface="Helvetica Neue"/>
                <a:sym typeface="Helvetica Neue"/>
              </a:rPr>
              <a:t>Es importante </a:t>
            </a:r>
            <a:r>
              <a:rPr lang="es-ES" sz="2400" b="1" i="0" u="none" strike="noStrike" cap="none">
                <a:solidFill>
                  <a:schemeClr val="dk1"/>
                </a:solidFill>
                <a:highlight>
                  <a:srgbClr val="FFFFFF"/>
                </a:highlight>
                <a:latin typeface="Helvetica Neue"/>
                <a:ea typeface="Helvetica Neue"/>
                <a:cs typeface="Helvetica Neue"/>
                <a:sym typeface="Helvetica Neue"/>
              </a:rPr>
              <a:t>considerar los grupos de edad </a:t>
            </a:r>
            <a:r>
              <a:rPr lang="es-ES" sz="2400" b="0" i="0" u="none" strike="noStrike" cap="none">
                <a:solidFill>
                  <a:schemeClr val="dk1"/>
                </a:solidFill>
                <a:highlight>
                  <a:srgbClr val="FFFFFF"/>
                </a:highlight>
                <a:latin typeface="Helvetica Neue"/>
                <a:ea typeface="Helvetica Neue"/>
                <a:cs typeface="Helvetica Neue"/>
                <a:sym typeface="Helvetica Neue"/>
              </a:rPr>
              <a:t>de los empleados al implementar el trabajo inteligente.</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0" i="0" u="none" strike="noStrike" cap="none">
                <a:solidFill>
                  <a:schemeClr val="dk1"/>
                </a:solidFill>
                <a:highlight>
                  <a:srgbClr val="FFFFFF"/>
                </a:highlight>
                <a:latin typeface="Helvetica Neue"/>
                <a:ea typeface="Helvetica Neue"/>
                <a:cs typeface="Helvetica Neue"/>
                <a:sym typeface="Helvetica Neue"/>
              </a:rPr>
              <a:t>Se debe alentar a los empleados a crear un </a:t>
            </a:r>
            <a:r>
              <a:rPr lang="es-ES" sz="2400" b="1" i="0" u="none" strike="noStrike" cap="none">
                <a:solidFill>
                  <a:schemeClr val="dk1"/>
                </a:solidFill>
                <a:highlight>
                  <a:srgbClr val="FFFFFF"/>
                </a:highlight>
                <a:latin typeface="Helvetica Neue"/>
                <a:ea typeface="Helvetica Neue"/>
                <a:cs typeface="Helvetica Neue"/>
                <a:sym typeface="Helvetica Neue"/>
              </a:rPr>
              <a:t>espacio de trabajo </a:t>
            </a:r>
            <a:r>
              <a:rPr lang="es-ES" sz="2400" b="0" i="0" u="none" strike="noStrike" cap="none">
                <a:solidFill>
                  <a:schemeClr val="dk1"/>
                </a:solidFill>
                <a:highlight>
                  <a:srgbClr val="FFFFFF"/>
                </a:highlight>
                <a:latin typeface="Helvetica Neue"/>
                <a:ea typeface="Helvetica Neue"/>
                <a:cs typeface="Helvetica Neue"/>
                <a:sym typeface="Helvetica Neue"/>
              </a:rPr>
              <a:t>libre de distracciones.</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1" i="0" u="none" strike="noStrike" cap="none">
                <a:solidFill>
                  <a:schemeClr val="dk1"/>
                </a:solidFill>
                <a:highlight>
                  <a:srgbClr val="FFFFFF"/>
                </a:highlight>
                <a:latin typeface="Helvetica Neue"/>
                <a:ea typeface="Helvetica Neue"/>
                <a:cs typeface="Helvetica Neue"/>
                <a:sym typeface="Helvetica Neue"/>
              </a:rPr>
              <a:t>Lograr los resultados de trabajo esperados </a:t>
            </a:r>
            <a:r>
              <a:rPr lang="es-ES" sz="2400" b="0" i="0" u="none" strike="noStrike" cap="none">
                <a:solidFill>
                  <a:schemeClr val="dk1"/>
                </a:solidFill>
                <a:highlight>
                  <a:srgbClr val="FFFFFF"/>
                </a:highlight>
                <a:latin typeface="Helvetica Neue"/>
                <a:ea typeface="Helvetica Neue"/>
                <a:cs typeface="Helvetica Neue"/>
                <a:sym typeface="Helvetica Neue"/>
              </a:rPr>
              <a:t>es más relevante que el lugar, el tiempo y la forma de trabajar. La importancia de establecer un KPI (indicador clave de rendimiento).</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0" i="0" u="none" strike="noStrike" cap="none">
                <a:solidFill>
                  <a:schemeClr val="dk1"/>
                </a:solidFill>
                <a:highlight>
                  <a:srgbClr val="FFFFFF"/>
                </a:highlight>
                <a:latin typeface="Helvetica Neue"/>
                <a:ea typeface="Helvetica Neue"/>
                <a:cs typeface="Helvetica Neue"/>
                <a:sym typeface="Helvetica Neue"/>
              </a:rPr>
              <a:t>Se debe estimular a los empleados para que se conviertan en  </a:t>
            </a:r>
            <a:r>
              <a:rPr lang="es-ES" sz="2400" b="1" i="0" u="none" strike="noStrike" cap="none">
                <a:solidFill>
                  <a:schemeClr val="dk1"/>
                </a:solidFill>
                <a:highlight>
                  <a:srgbClr val="FFFFFF"/>
                </a:highlight>
                <a:latin typeface="Helvetica Neue"/>
                <a:ea typeface="Helvetica Neue"/>
                <a:cs typeface="Helvetica Neue"/>
                <a:sym typeface="Helvetica Neue"/>
              </a:rPr>
              <a:t>trabajadores bien informados </a:t>
            </a:r>
            <a:r>
              <a:rPr lang="es-ES" sz="2400" b="0" i="0" u="none" strike="noStrike" cap="none">
                <a:solidFill>
                  <a:schemeClr val="dk1"/>
                </a:solidFill>
                <a:highlight>
                  <a:srgbClr val="FFFFFF"/>
                </a:highlight>
                <a:latin typeface="Helvetica Neue"/>
                <a:ea typeface="Helvetica Neue"/>
                <a:cs typeface="Helvetica Neue"/>
                <a:sym typeface="Helvetica Neue"/>
              </a:rPr>
              <a:t>capaces de </a:t>
            </a:r>
            <a:r>
              <a:rPr lang="es-ES" sz="2400" b="1" i="0" u="none" strike="noStrike" cap="none">
                <a:solidFill>
                  <a:schemeClr val="dk1"/>
                </a:solidFill>
                <a:highlight>
                  <a:srgbClr val="FFFFFF"/>
                </a:highlight>
                <a:latin typeface="Helvetica Neue"/>
                <a:ea typeface="Helvetica Neue"/>
                <a:cs typeface="Helvetica Neue"/>
                <a:sym typeface="Helvetica Neue"/>
              </a:rPr>
              <a:t>buscar información relevante </a:t>
            </a:r>
            <a:r>
              <a:rPr lang="es-ES" sz="2400" b="0" i="0" u="none" strike="noStrike" cap="none">
                <a:solidFill>
                  <a:schemeClr val="dk1"/>
                </a:solidFill>
                <a:highlight>
                  <a:srgbClr val="FFFFFF"/>
                </a:highlight>
                <a:latin typeface="Helvetica Neue"/>
                <a:ea typeface="Helvetica Neue"/>
                <a:cs typeface="Helvetica Neue"/>
                <a:sym typeface="Helvetica Neue"/>
              </a:rPr>
              <a:t>y </a:t>
            </a:r>
            <a:r>
              <a:rPr lang="es-ES" sz="2400" b="1" i="0" u="none" strike="noStrike" cap="none">
                <a:solidFill>
                  <a:schemeClr val="dk1"/>
                </a:solidFill>
                <a:highlight>
                  <a:srgbClr val="FFFFFF"/>
                </a:highlight>
                <a:latin typeface="Helvetica Neue"/>
                <a:ea typeface="Helvetica Neue"/>
                <a:cs typeface="Helvetica Neue"/>
                <a:sym typeface="Helvetica Neue"/>
              </a:rPr>
              <a:t>seleccionar/usar la tecnología adecuada</a:t>
            </a:r>
            <a:r>
              <a:rPr lang="es-ES" sz="2400" b="0" i="0" u="none" strike="noStrike" cap="none">
                <a:solidFill>
                  <a:schemeClr val="dk1"/>
                </a:solidFill>
                <a:highlight>
                  <a:srgbClr val="FFFFFF"/>
                </a:highlight>
                <a:latin typeface="Helvetica Neue"/>
                <a:ea typeface="Helvetica Neue"/>
                <a:cs typeface="Helvetica Neue"/>
                <a:sym typeface="Helvetica Neue"/>
              </a:rPr>
              <a:t>.</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0" i="0" u="none" strike="noStrike" cap="none">
                <a:solidFill>
                  <a:schemeClr val="dk1"/>
                </a:solidFill>
                <a:highlight>
                  <a:srgbClr val="FFFFFF"/>
                </a:highlight>
                <a:latin typeface="Helvetica Neue"/>
                <a:ea typeface="Helvetica Neue"/>
                <a:cs typeface="Helvetica Neue"/>
                <a:sym typeface="Helvetica Neue"/>
              </a:rPr>
              <a:t>Necesidad de mantener una </a:t>
            </a:r>
            <a:r>
              <a:rPr lang="es-ES" sz="2400" b="1" i="0" u="none" strike="noStrike" cap="none">
                <a:solidFill>
                  <a:schemeClr val="dk1"/>
                </a:solidFill>
                <a:highlight>
                  <a:srgbClr val="FFFFFF"/>
                </a:highlight>
                <a:latin typeface="Helvetica Neue"/>
                <a:ea typeface="Helvetica Neue"/>
                <a:cs typeface="Helvetica Neue"/>
                <a:sym typeface="Helvetica Neue"/>
              </a:rPr>
              <a:t>interacción regular </a:t>
            </a:r>
            <a:r>
              <a:rPr lang="es-ES" sz="2400" b="0" i="0" u="none" strike="noStrike" cap="none">
                <a:solidFill>
                  <a:schemeClr val="dk1"/>
                </a:solidFill>
                <a:highlight>
                  <a:srgbClr val="FFFFFF"/>
                </a:highlight>
                <a:latin typeface="Helvetica Neue"/>
                <a:ea typeface="Helvetica Neue"/>
                <a:cs typeface="Helvetica Neue"/>
                <a:sym typeface="Helvetica Neue"/>
              </a:rPr>
              <a:t>con los empleados</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0" i="0" u="none" strike="noStrike" cap="none">
                <a:solidFill>
                  <a:schemeClr val="dk1"/>
                </a:solidFill>
                <a:highlight>
                  <a:srgbClr val="FFFFFF"/>
                </a:highlight>
                <a:latin typeface="Helvetica Neue"/>
                <a:ea typeface="Helvetica Neue"/>
                <a:cs typeface="Helvetica Neue"/>
                <a:sym typeface="Helvetica Neue"/>
              </a:rPr>
              <a:t>Relevancia de estimular tanto a los empleados como a los directivos para </a:t>
            </a:r>
            <a:r>
              <a:rPr lang="es-ES" sz="2400" b="1" i="0" u="none" strike="noStrike" cap="none">
                <a:solidFill>
                  <a:schemeClr val="dk1"/>
                </a:solidFill>
                <a:highlight>
                  <a:srgbClr val="FFFFFF"/>
                </a:highlight>
                <a:latin typeface="Helvetica Neue"/>
                <a:ea typeface="Helvetica Neue"/>
                <a:cs typeface="Helvetica Neue"/>
                <a:sym typeface="Helvetica Neue"/>
              </a:rPr>
              <a:t>reaccionar rápidamente </a:t>
            </a:r>
            <a:r>
              <a:rPr lang="es-ES" sz="2400" b="0" i="0" u="none" strike="noStrike" cap="none">
                <a:solidFill>
                  <a:schemeClr val="dk1"/>
                </a:solidFill>
                <a:highlight>
                  <a:srgbClr val="FFFFFF"/>
                </a:highlight>
                <a:latin typeface="Helvetica Neue"/>
                <a:ea typeface="Helvetica Neue"/>
                <a:cs typeface="Helvetica Neue"/>
                <a:sym typeface="Helvetica Neue"/>
              </a:rPr>
              <a:t>y que sean lo más</a:t>
            </a:r>
            <a:r>
              <a:rPr lang="es-ES" sz="2400" b="1" i="0" u="none" strike="noStrike" cap="none">
                <a:solidFill>
                  <a:schemeClr val="dk1"/>
                </a:solidFill>
                <a:highlight>
                  <a:srgbClr val="FFFFFF"/>
                </a:highlight>
                <a:latin typeface="Helvetica Neue"/>
                <a:ea typeface="Helvetica Neue"/>
                <a:cs typeface="Helvetica Neue"/>
                <a:sym typeface="Helvetica Neue"/>
              </a:rPr>
              <a:t> concisos </a:t>
            </a:r>
            <a:r>
              <a:rPr lang="es-ES" sz="2400" b="0" i="0" u="none" strike="noStrike" cap="none">
                <a:solidFill>
                  <a:schemeClr val="dk1"/>
                </a:solidFill>
                <a:highlight>
                  <a:srgbClr val="FFFFFF"/>
                </a:highlight>
                <a:latin typeface="Helvetica Neue"/>
                <a:ea typeface="Helvetica Neue"/>
                <a:cs typeface="Helvetica Neue"/>
                <a:sym typeface="Helvetica Neue"/>
              </a:rPr>
              <a:t>posibles.</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0" i="0" u="none" strike="noStrike" cap="none">
                <a:solidFill>
                  <a:srgbClr val="333333"/>
                </a:solidFill>
                <a:highlight>
                  <a:srgbClr val="FFFFFF"/>
                </a:highlight>
                <a:latin typeface="Helvetica Neue"/>
                <a:ea typeface="Helvetica Neue"/>
                <a:cs typeface="Helvetica Neue"/>
                <a:sym typeface="Helvetica Neue"/>
              </a:rPr>
              <a:t>Mantener un enfoque suficiente en la gestión del </a:t>
            </a:r>
            <a:r>
              <a:rPr lang="es-ES" sz="2400" b="1" i="0" u="none" strike="noStrike" cap="none">
                <a:solidFill>
                  <a:srgbClr val="333333"/>
                </a:solidFill>
                <a:highlight>
                  <a:srgbClr val="FFFFFF"/>
                </a:highlight>
                <a:latin typeface="Helvetica Neue"/>
                <a:ea typeface="Helvetica Neue"/>
                <a:cs typeface="Helvetica Neue"/>
                <a:sym typeface="Helvetica Neue"/>
              </a:rPr>
              <a:t>riesgo en los desafíos de seguridad</a:t>
            </a:r>
            <a:r>
              <a:rPr lang="es-ES" sz="2400" b="0" i="0" u="none" strike="noStrike" cap="none">
                <a:solidFill>
                  <a:srgbClr val="333333"/>
                </a:solidFill>
                <a:highlight>
                  <a:srgbClr val="FFFFFF"/>
                </a:highlight>
                <a:latin typeface="Helvetica Neue"/>
                <a:ea typeface="Helvetica Neue"/>
                <a:cs typeface="Helvetica Neue"/>
                <a:sym typeface="Helvetica Neue"/>
              </a:rPr>
              <a:t>.</a:t>
            </a:r>
            <a:endParaRPr lang="es-ES" sz="2400" b="0" i="0" u="none" strike="noStrike" cap="none">
              <a:solidFill>
                <a:srgbClr val="000000"/>
              </a:solidFill>
              <a:latin typeface="Arial"/>
              <a:ea typeface="Arial"/>
              <a:cs typeface="Arial"/>
              <a:sym typeface="Arial"/>
            </a:endParaRPr>
          </a:p>
          <a:p>
            <a:pPr marL="457200" marR="0" lvl="0" indent="-380880" algn="l" rtl="0">
              <a:lnSpc>
                <a:spcPct val="100000"/>
              </a:lnSpc>
              <a:spcBef>
                <a:spcPts val="0"/>
              </a:spcBef>
              <a:spcAft>
                <a:spcPts val="0"/>
              </a:spcAft>
              <a:buClr>
                <a:srgbClr val="000000"/>
              </a:buClr>
              <a:buSzPts val="2400"/>
              <a:buFont typeface="Calibri"/>
              <a:buChar char="●"/>
            </a:pPr>
            <a:r>
              <a:rPr lang="es-ES" sz="2400" b="0" i="0" u="none" strike="noStrike" cap="none">
                <a:solidFill>
                  <a:srgbClr val="333333"/>
                </a:solidFill>
                <a:highlight>
                  <a:srgbClr val="FFFFFF"/>
                </a:highlight>
                <a:latin typeface="Helvetica Neue"/>
                <a:ea typeface="Helvetica Neue"/>
                <a:cs typeface="Helvetica Neue"/>
                <a:sym typeface="Helvetica Neue"/>
              </a:rPr>
              <a:t>La relevancia de promover/crear un </a:t>
            </a:r>
            <a:r>
              <a:rPr lang="es-ES" sz="2400" b="1" i="0" u="none" strike="noStrike" cap="none">
                <a:solidFill>
                  <a:srgbClr val="333333"/>
                </a:solidFill>
                <a:highlight>
                  <a:srgbClr val="FFFFFF"/>
                </a:highlight>
                <a:latin typeface="Helvetica Neue"/>
                <a:ea typeface="Helvetica Neue"/>
                <a:cs typeface="Helvetica Neue"/>
                <a:sym typeface="Helvetica Neue"/>
              </a:rPr>
              <a:t>lugar de trabajo saludable.</a:t>
            </a:r>
            <a:endParaRPr lang="es-ES" sz="2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b288c97b5c_0_20"/>
          <p:cNvSpPr txBox="1"/>
          <p:nvPr/>
        </p:nvSpPr>
        <p:spPr>
          <a:xfrm>
            <a:off x="1468125" y="88242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3. </a:t>
            </a:r>
            <a:r>
              <a:rPr lang="en-US" sz="4400" b="1" i="0" u="none" strike="noStrike" cap="none">
                <a:solidFill>
                  <a:srgbClr val="D00B24"/>
                </a:solidFill>
                <a:highlight>
                  <a:srgbClr val="FFFFFF"/>
                </a:highlight>
                <a:latin typeface="Arial"/>
                <a:ea typeface="Arial"/>
                <a:cs typeface="Arial"/>
                <a:sym typeface="Arial"/>
              </a:rPr>
              <a:t>Buenas prácticas de SW</a:t>
            </a:r>
            <a:endParaRPr sz="4400" b="1">
              <a:solidFill>
                <a:srgbClr val="D00B24"/>
              </a:solidFill>
            </a:endParaRPr>
          </a:p>
        </p:txBody>
      </p:sp>
      <p:sp>
        <p:nvSpPr>
          <p:cNvPr id="188" name="Google Shape;188;g1b288c97b5c_0_20"/>
          <p:cNvSpPr txBox="1"/>
          <p:nvPr/>
        </p:nvSpPr>
        <p:spPr>
          <a:xfrm>
            <a:off x="1468125" y="1649400"/>
            <a:ext cx="14847600" cy="74173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GB" sz="2800" b="1">
                <a:solidFill>
                  <a:schemeClr val="dk1"/>
                </a:solidFill>
                <a:highlight>
                  <a:schemeClr val="lt1"/>
                </a:highlight>
                <a:latin typeface="Helvetica Neue"/>
                <a:ea typeface="Helvetica Neue"/>
                <a:cs typeface="Helvetica Neue"/>
                <a:sym typeface="Helvetica Neue"/>
              </a:rPr>
              <a:t>Equilibrio entre trabajo inteligente (SW) y vida personal</a:t>
            </a:r>
            <a:endParaRPr lang="en-GB" sz="280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r>
              <a:rPr lang="es-ES" sz="2800">
                <a:solidFill>
                  <a:schemeClr val="dk1"/>
                </a:solidFill>
                <a:highlight>
                  <a:schemeClr val="lt1"/>
                </a:highlight>
                <a:latin typeface="Helvetica Neue"/>
                <a:ea typeface="Helvetica Neue"/>
                <a:cs typeface="Helvetica Neue"/>
                <a:sym typeface="Helvetica Neue"/>
              </a:rPr>
              <a:t>Establecer el equilibrio entre SW y la vida personal es importante y la organización debe fomentarlo mediante</a:t>
            </a:r>
            <a:r>
              <a:rPr lang="en-GB" sz="2800">
                <a:solidFill>
                  <a:schemeClr val="dk1"/>
                </a:solidFill>
                <a:highlight>
                  <a:schemeClr val="lt1"/>
                </a:highlight>
                <a:latin typeface="Helvetica Neue"/>
                <a:ea typeface="Helvetica Neue"/>
                <a:cs typeface="Helvetica Neue"/>
                <a:sym typeface="Helvetica Neue"/>
              </a:rPr>
              <a:t>:</a:t>
            </a: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Sesiones de </a:t>
            </a:r>
            <a:r>
              <a:rPr lang="es-ES" sz="2800" b="1" i="0" u="none" strike="noStrike" cap="none">
                <a:solidFill>
                  <a:schemeClr val="dk1"/>
                </a:solidFill>
                <a:highlight>
                  <a:srgbClr val="FFFFFF"/>
                </a:highlight>
                <a:latin typeface="Helvetica Neue"/>
                <a:ea typeface="Helvetica Neue"/>
                <a:cs typeface="Helvetica Neue"/>
                <a:sym typeface="Helvetica Neue"/>
              </a:rPr>
              <a:t>sensibilización</a:t>
            </a:r>
            <a:r>
              <a:rPr lang="es-ES" sz="2800" b="0" i="0" u="none" strike="noStrike" cap="none">
                <a:solidFill>
                  <a:schemeClr val="dk1"/>
                </a:solidFill>
                <a:highlight>
                  <a:srgbClr val="FFFFFF"/>
                </a:highlight>
                <a:latin typeface="Helvetica Neue"/>
                <a:ea typeface="Helvetica Neue"/>
                <a:cs typeface="Helvetica Neue"/>
                <a:sym typeface="Helvetica Neue"/>
              </a:rPr>
              <a:t> para todos los niveles de personal</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1" i="0" u="none" strike="noStrike" cap="none">
                <a:solidFill>
                  <a:schemeClr val="dk1"/>
                </a:solidFill>
                <a:highlight>
                  <a:srgbClr val="FFFFFF"/>
                </a:highlight>
                <a:latin typeface="Helvetica Neue"/>
                <a:ea typeface="Helvetica Neue"/>
                <a:cs typeface="Helvetica Neue"/>
                <a:sym typeface="Helvetica Neue"/>
              </a:rPr>
              <a:t>Formación específica </a:t>
            </a:r>
            <a:r>
              <a:rPr lang="es-ES" sz="2800" b="0" i="0" u="none" strike="noStrike" cap="none">
                <a:solidFill>
                  <a:schemeClr val="dk1"/>
                </a:solidFill>
                <a:highlight>
                  <a:srgbClr val="FFFFFF"/>
                </a:highlight>
                <a:latin typeface="Helvetica Neue"/>
                <a:ea typeface="Helvetica Neue"/>
                <a:cs typeface="Helvetica Neue"/>
                <a:sym typeface="Helvetica Neue"/>
              </a:rPr>
              <a:t>en técnicas de Smart Working para directivos y equipos</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El desarrollo de </a:t>
            </a:r>
            <a:r>
              <a:rPr lang="es-ES" sz="2800" b="1" i="0" u="none" strike="noStrike" cap="none">
                <a:solidFill>
                  <a:schemeClr val="dk1"/>
                </a:solidFill>
                <a:highlight>
                  <a:srgbClr val="FFFFFF"/>
                </a:highlight>
                <a:latin typeface="Helvetica Neue"/>
                <a:ea typeface="Helvetica Neue"/>
                <a:cs typeface="Helvetica Neue"/>
                <a:sym typeface="Helvetica Neue"/>
              </a:rPr>
              <a:t>estatutos o protocolos de equipo </a:t>
            </a:r>
            <a:r>
              <a:rPr lang="es-ES" sz="2800" b="0" i="0" u="none" strike="noStrike" cap="none">
                <a:solidFill>
                  <a:schemeClr val="dk1"/>
                </a:solidFill>
                <a:highlight>
                  <a:srgbClr val="FFFFFF"/>
                </a:highlight>
                <a:latin typeface="Helvetica Neue"/>
                <a:ea typeface="Helvetica Neue"/>
                <a:cs typeface="Helvetica Neue"/>
                <a:sym typeface="Helvetica Neue"/>
              </a:rPr>
              <a:t>para</a:t>
            </a:r>
            <a:r>
              <a:rPr lang="es-ES" sz="2800" b="1" i="0" u="none" strike="noStrike" cap="none">
                <a:solidFill>
                  <a:schemeClr val="dk1"/>
                </a:solidFill>
                <a:highlight>
                  <a:srgbClr val="FFFFFF"/>
                </a:highlight>
                <a:latin typeface="Helvetica Neue"/>
                <a:ea typeface="Helvetica Neue"/>
                <a:cs typeface="Helvetica Neue"/>
                <a:sym typeface="Helvetica Neue"/>
              </a:rPr>
              <a:t> </a:t>
            </a:r>
            <a:r>
              <a:rPr lang="es-ES" sz="2800" b="0" i="0" u="none" strike="noStrike" cap="none">
                <a:solidFill>
                  <a:schemeClr val="dk1"/>
                </a:solidFill>
                <a:highlight>
                  <a:srgbClr val="FFFFFF"/>
                </a:highlight>
                <a:latin typeface="Helvetica Neue"/>
                <a:ea typeface="Helvetica Neue"/>
                <a:cs typeface="Helvetica Neue"/>
                <a:sym typeface="Helvetica Neue"/>
              </a:rPr>
              <a:t>involucrar a los empleados en el diseño y la aplicación de sus propios acuerdos de equipo para implementar prácticas de SW</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Incorporar técnicas y principios de Smart Working en los programas de </a:t>
            </a:r>
            <a:r>
              <a:rPr lang="es-ES" sz="2800" b="1" i="0" u="none" strike="noStrike" cap="none">
                <a:solidFill>
                  <a:schemeClr val="dk1"/>
                </a:solidFill>
                <a:highlight>
                  <a:srgbClr val="FFFFFF"/>
                </a:highlight>
                <a:latin typeface="Helvetica Neue"/>
                <a:ea typeface="Helvetica Neue"/>
                <a:cs typeface="Helvetica Neue"/>
                <a:sym typeface="Helvetica Neue"/>
              </a:rPr>
              <a:t>desarrollo de liderazgo </a:t>
            </a:r>
            <a:r>
              <a:rPr lang="es-ES" sz="2800" b="0" i="0" u="none" strike="noStrike" cap="none">
                <a:solidFill>
                  <a:schemeClr val="dk1"/>
                </a:solidFill>
                <a:highlight>
                  <a:srgbClr val="FFFFFF"/>
                </a:highlight>
                <a:latin typeface="Helvetica Neue"/>
                <a:ea typeface="Helvetica Neue"/>
                <a:cs typeface="Helvetica Neue"/>
                <a:sym typeface="Helvetica Neue"/>
              </a:rPr>
              <a:t>y en la formación profesional pertinente</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Asegurar que las </a:t>
            </a:r>
            <a:r>
              <a:rPr lang="es-ES" sz="2800" b="1" i="0" u="none" strike="noStrike" cap="none">
                <a:solidFill>
                  <a:schemeClr val="dk1"/>
                </a:solidFill>
                <a:highlight>
                  <a:srgbClr val="FFFFFF"/>
                </a:highlight>
                <a:latin typeface="Helvetica Neue"/>
                <a:ea typeface="Helvetica Neue"/>
                <a:cs typeface="Helvetica Neue"/>
                <a:sym typeface="Helvetica Neue"/>
              </a:rPr>
              <a:t>políticas de contratación </a:t>
            </a:r>
            <a:r>
              <a:rPr lang="es-ES" sz="2800" b="0" i="0" u="none" strike="noStrike" cap="none">
                <a:solidFill>
                  <a:schemeClr val="dk1"/>
                </a:solidFill>
                <a:highlight>
                  <a:srgbClr val="FFFFFF"/>
                </a:highlight>
                <a:latin typeface="Helvetica Neue"/>
                <a:ea typeface="Helvetica Neue"/>
                <a:cs typeface="Helvetica Neue"/>
                <a:sym typeface="Helvetica Neue"/>
              </a:rPr>
              <a:t>apoyen el desarrollo de una fuerza laboral y una cultura de SW </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Asegurar que la políticas de </a:t>
            </a:r>
            <a:r>
              <a:rPr lang="es-ES" sz="2800" b="1" i="0" u="none" strike="noStrike" cap="none">
                <a:solidFill>
                  <a:schemeClr val="dk1"/>
                </a:solidFill>
                <a:highlight>
                  <a:srgbClr val="FFFFFF"/>
                </a:highlight>
                <a:latin typeface="Helvetica Neue"/>
                <a:ea typeface="Helvetica Neue"/>
                <a:cs typeface="Helvetica Neue"/>
                <a:sym typeface="Helvetica Neue"/>
              </a:rPr>
              <a:t>gestión del rendimiento, recompensas y otras políticas de personal </a:t>
            </a:r>
            <a:r>
              <a:rPr lang="es-ES" sz="2800" b="0" i="0" u="none" strike="noStrike" cap="none">
                <a:solidFill>
                  <a:schemeClr val="dk1"/>
                </a:solidFill>
                <a:highlight>
                  <a:srgbClr val="FFFFFF"/>
                </a:highlight>
                <a:latin typeface="Helvetica Neue"/>
                <a:ea typeface="Helvetica Neue"/>
                <a:cs typeface="Helvetica Neue"/>
                <a:sym typeface="Helvetica Neue"/>
              </a:rPr>
              <a:t>apoyen el desarrollo de Smart Working.</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Importancia de </a:t>
            </a:r>
            <a:r>
              <a:rPr lang="es-ES" sz="2800" b="1" i="0" u="none" strike="noStrike" cap="none">
                <a:solidFill>
                  <a:schemeClr val="dk1"/>
                </a:solidFill>
                <a:highlight>
                  <a:srgbClr val="FFFFFF"/>
                </a:highlight>
                <a:latin typeface="Helvetica Neue"/>
                <a:ea typeface="Helvetica Neue"/>
                <a:cs typeface="Helvetica Neue"/>
                <a:sym typeface="Helvetica Neue"/>
              </a:rPr>
              <a:t>establecer un horario de trabajo para</a:t>
            </a:r>
            <a:r>
              <a:rPr lang="es-ES" sz="2800" b="0" i="0" u="none" strike="noStrike" cap="none">
                <a:solidFill>
                  <a:schemeClr val="dk1"/>
                </a:solidFill>
                <a:highlight>
                  <a:srgbClr val="FFFFFF"/>
                </a:highlight>
                <a:latin typeface="Helvetica Neue"/>
                <a:ea typeface="Helvetica Neue"/>
                <a:cs typeface="Helvetica Neue"/>
                <a:sym typeface="Helvetica Neue"/>
              </a:rPr>
              <a:t> equilibrar el tiempo de trabajo y el tiempo libre de los empleados.</a:t>
            </a: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b288c97b5c_0_30"/>
          <p:cNvSpPr txBox="1"/>
          <p:nvPr/>
        </p:nvSpPr>
        <p:spPr>
          <a:xfrm>
            <a:off x="1346200" y="124817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3. </a:t>
            </a:r>
            <a:r>
              <a:rPr lang="en-US" sz="4400" b="1" i="0" u="none" strike="noStrike" cap="none">
                <a:solidFill>
                  <a:srgbClr val="D00B24"/>
                </a:solidFill>
                <a:highlight>
                  <a:srgbClr val="FFFFFF"/>
                </a:highlight>
                <a:latin typeface="Arial"/>
                <a:ea typeface="Arial"/>
                <a:cs typeface="Arial"/>
                <a:sym typeface="Arial"/>
              </a:rPr>
              <a:t>Buenas prácticas de SW</a:t>
            </a:r>
            <a:endParaRPr sz="4400" b="1">
              <a:solidFill>
                <a:srgbClr val="D00B24"/>
              </a:solidFill>
            </a:endParaRPr>
          </a:p>
        </p:txBody>
      </p:sp>
      <p:sp>
        <p:nvSpPr>
          <p:cNvPr id="194" name="Google Shape;194;g1b288c97b5c_0_30"/>
          <p:cNvSpPr txBox="1"/>
          <p:nvPr/>
        </p:nvSpPr>
        <p:spPr>
          <a:xfrm>
            <a:off x="1522025" y="2126105"/>
            <a:ext cx="15458170" cy="590927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s-ES" sz="2800" b="1">
                <a:solidFill>
                  <a:schemeClr val="dk1"/>
                </a:solidFill>
                <a:highlight>
                  <a:schemeClr val="lt1"/>
                </a:highlight>
                <a:latin typeface="Helvetica Neue"/>
                <a:ea typeface="Helvetica Neue"/>
                <a:cs typeface="Helvetica Neue"/>
                <a:sym typeface="Helvetica Neue"/>
              </a:rPr>
              <a:t>Tabajo inteligente (SW) y bienestar</a:t>
            </a:r>
          </a:p>
          <a:p>
            <a:pPr marL="0" lvl="0" indent="0" algn="l" rtl="0">
              <a:spcBef>
                <a:spcPts val="0"/>
              </a:spcBef>
              <a:spcAft>
                <a:spcPts val="0"/>
              </a:spcAft>
              <a:buSzPts val="1100"/>
              <a:buNone/>
            </a:pPr>
            <a:r>
              <a:rPr lang="en-US" sz="2800">
                <a:solidFill>
                  <a:schemeClr val="dk1"/>
                </a:solidFill>
              </a:rPr>
              <a:t>Construir un entorno SW que permita el bienestar de los empleados:</a:t>
            </a:r>
            <a:endParaRPr sz="2800" dirty="0">
              <a:solidFill>
                <a:schemeClr val="dk1"/>
              </a:solidFill>
            </a:endParaRPr>
          </a:p>
          <a:p>
            <a:pPr marL="514350" marR="0" lvl="0" indent="-514350" algn="l" rtl="0">
              <a:lnSpc>
                <a:spcPct val="115000"/>
              </a:lnSpc>
              <a:spcBef>
                <a:spcPts val="0"/>
              </a:spcBef>
              <a:spcAft>
                <a:spcPts val="0"/>
              </a:spcAft>
              <a:buFont typeface="+mj-lt"/>
              <a:buAutoNum type="arabicPeriod"/>
            </a:pPr>
            <a:r>
              <a:rPr lang="es-ES" sz="2800" b="0" i="0" u="none" strike="noStrike" cap="none">
                <a:solidFill>
                  <a:srgbClr val="231F20"/>
                </a:solidFill>
                <a:latin typeface="Helvetica Neue"/>
                <a:ea typeface="Helvetica Neue"/>
                <a:cs typeface="Helvetica Neue"/>
                <a:sym typeface="Helvetica Neue"/>
              </a:rPr>
              <a:t>Evidencia de un</a:t>
            </a:r>
            <a:r>
              <a:rPr lang="es-ES" sz="2800" b="1" i="0" u="none" strike="noStrike" cap="none">
                <a:solidFill>
                  <a:schemeClr val="dk1"/>
                </a:solidFill>
                <a:latin typeface="Helvetica Neue"/>
                <a:ea typeface="Helvetica Neue"/>
                <a:cs typeface="Helvetica Neue"/>
                <a:sym typeface="Helvetica Neue"/>
              </a:rPr>
              <a:t> relación positive </a:t>
            </a:r>
            <a:r>
              <a:rPr lang="es-ES" sz="2800" b="0" i="0" u="none" strike="noStrike" cap="none">
                <a:solidFill>
                  <a:schemeClr val="dk1"/>
                </a:solidFill>
                <a:latin typeface="Helvetica Neue"/>
                <a:ea typeface="Helvetica Neue"/>
                <a:cs typeface="Helvetica Neue"/>
                <a:sym typeface="Helvetica Neue"/>
              </a:rPr>
              <a:t>entre la flexibilidad laboral, la salud y el bienestar.</a:t>
            </a:r>
            <a:endParaRPr lang="es-ES" sz="2800" b="0" i="0" u="none" strike="noStrike" cap="none">
              <a:solidFill>
                <a:srgbClr val="000000"/>
              </a:solidFill>
              <a:latin typeface="Arial"/>
              <a:ea typeface="Arial"/>
              <a:cs typeface="Arial"/>
              <a:sym typeface="Arial"/>
            </a:endParaRPr>
          </a:p>
          <a:p>
            <a:pPr marL="514350" marR="0" lvl="0" indent="-514350" algn="l" rtl="0">
              <a:lnSpc>
                <a:spcPct val="115000"/>
              </a:lnSpc>
              <a:spcBef>
                <a:spcPts val="0"/>
              </a:spcBef>
              <a:spcAft>
                <a:spcPts val="0"/>
              </a:spcAft>
              <a:buFont typeface="+mj-lt"/>
              <a:buAutoNum type="arabicPeriod"/>
            </a:pPr>
            <a:r>
              <a:rPr lang="es-ES" sz="2800" b="0" i="0" u="none" strike="noStrike" cap="none">
                <a:solidFill>
                  <a:srgbClr val="231F20"/>
                </a:solidFill>
                <a:latin typeface="Helvetica Neue"/>
                <a:ea typeface="Helvetica Neue"/>
                <a:cs typeface="Helvetica Neue"/>
                <a:sym typeface="Helvetica Neue"/>
              </a:rPr>
              <a:t>Relevancia del buen sentido comercial para cuidar la </a:t>
            </a:r>
            <a:r>
              <a:rPr lang="es-ES" sz="2800" b="1" i="0" u="none" strike="noStrike" cap="none">
                <a:solidFill>
                  <a:schemeClr val="dk1"/>
                </a:solidFill>
                <a:latin typeface="Helvetica Neue"/>
                <a:ea typeface="Helvetica Neue"/>
                <a:cs typeface="Helvetica Neue"/>
                <a:sym typeface="Helvetica Neue"/>
              </a:rPr>
              <a:t>salud y estado físico </a:t>
            </a:r>
            <a:r>
              <a:rPr lang="es-ES" sz="2800" b="0" i="0" u="none" strike="noStrike" cap="none">
                <a:solidFill>
                  <a:schemeClr val="dk1"/>
                </a:solidFill>
                <a:latin typeface="Helvetica Neue"/>
                <a:ea typeface="Helvetica Neue"/>
                <a:cs typeface="Helvetica Neue"/>
                <a:sym typeface="Helvetica Neue"/>
              </a:rPr>
              <a:t>de los empleados.</a:t>
            </a:r>
            <a:endParaRPr lang="es-ES" sz="2800" b="0" i="0" u="none" strike="noStrike" cap="none">
              <a:solidFill>
                <a:srgbClr val="000000"/>
              </a:solidFill>
              <a:latin typeface="Arial"/>
              <a:ea typeface="Arial"/>
              <a:cs typeface="Arial"/>
              <a:sym typeface="Arial"/>
            </a:endParaRPr>
          </a:p>
          <a:p>
            <a:pPr marL="514350" marR="0" lvl="0" indent="-514350" algn="l" rtl="0">
              <a:lnSpc>
                <a:spcPct val="115000"/>
              </a:lnSpc>
              <a:spcBef>
                <a:spcPts val="0"/>
              </a:spcBef>
              <a:spcAft>
                <a:spcPts val="0"/>
              </a:spcAft>
              <a:buFont typeface="+mj-lt"/>
              <a:buAutoNum type="arabicPeriod"/>
            </a:pPr>
            <a:r>
              <a:rPr lang="es-ES" sz="2800" b="0" i="0" u="none" strike="noStrike" cap="none">
                <a:solidFill>
                  <a:srgbClr val="231F20"/>
                </a:solidFill>
                <a:latin typeface="Helvetica Neue"/>
                <a:ea typeface="Helvetica Neue"/>
                <a:cs typeface="Helvetica Neue"/>
                <a:sym typeface="Helvetica Neue"/>
              </a:rPr>
              <a:t>Promover prácticas laborales flexibles que puedan </a:t>
            </a:r>
            <a:r>
              <a:rPr lang="es-ES" sz="2800" b="1" i="0" u="none" strike="noStrike" cap="none">
                <a:solidFill>
                  <a:schemeClr val="dk1"/>
                </a:solidFill>
                <a:latin typeface="Helvetica Neue"/>
                <a:ea typeface="Helvetica Neue"/>
                <a:cs typeface="Helvetica Neue"/>
                <a:sym typeface="Helvetica Neue"/>
              </a:rPr>
              <a:t>reducir la absentismo </a:t>
            </a:r>
            <a:r>
              <a:rPr lang="es-ES" sz="2800" b="0" i="0" u="none" strike="noStrike" cap="none">
                <a:solidFill>
                  <a:schemeClr val="dk1"/>
                </a:solidFill>
                <a:latin typeface="Helvetica Neue"/>
                <a:ea typeface="Helvetica Neue"/>
                <a:cs typeface="Helvetica Neue"/>
                <a:sym typeface="Helvetica Neue"/>
              </a:rPr>
              <a:t>y </a:t>
            </a:r>
            <a:r>
              <a:rPr lang="es-ES" sz="2800" b="1" i="0" u="none" strike="noStrike" cap="none">
                <a:solidFill>
                  <a:schemeClr val="dk1"/>
                </a:solidFill>
                <a:latin typeface="Helvetica Neue"/>
                <a:ea typeface="Helvetica Neue"/>
                <a:cs typeface="Helvetica Neue"/>
                <a:sym typeface="Helvetica Neue"/>
              </a:rPr>
              <a:t>reducir el estrés</a:t>
            </a:r>
            <a:r>
              <a:rPr lang="es-ES" sz="2800" b="0" i="0" u="none" strike="noStrike" cap="none">
                <a:solidFill>
                  <a:schemeClr val="dk1"/>
                </a:solidFill>
                <a:latin typeface="Helvetica Neue"/>
                <a:ea typeface="Helvetica Neue"/>
                <a:cs typeface="Helvetica Neue"/>
                <a:sym typeface="Helvetica Neue"/>
              </a:rPr>
              <a:t>.</a:t>
            </a:r>
            <a:endParaRPr lang="es-ES" sz="2800" b="0" i="0" u="none" strike="noStrike" cap="none">
              <a:solidFill>
                <a:srgbClr val="000000"/>
              </a:solidFill>
              <a:latin typeface="Arial"/>
              <a:ea typeface="Arial"/>
              <a:cs typeface="Arial"/>
              <a:sym typeface="Arial"/>
            </a:endParaRPr>
          </a:p>
          <a:p>
            <a:pPr marL="514350" marR="0" lvl="0" indent="-514350" algn="l" rtl="0">
              <a:lnSpc>
                <a:spcPct val="115000"/>
              </a:lnSpc>
              <a:spcBef>
                <a:spcPts val="0"/>
              </a:spcBef>
              <a:spcAft>
                <a:spcPts val="0"/>
              </a:spcAft>
              <a:buFont typeface="+mj-lt"/>
              <a:buAutoNum type="arabicPeriod"/>
            </a:pPr>
            <a:r>
              <a:rPr lang="es-ES" sz="2800" b="0" i="0" u="none" strike="noStrike" cap="none">
                <a:solidFill>
                  <a:srgbClr val="231F20"/>
                </a:solidFill>
                <a:latin typeface="Helvetica Neue"/>
                <a:ea typeface="Helvetica Neue"/>
                <a:cs typeface="Helvetica Neue"/>
                <a:sym typeface="Helvetica Neue"/>
              </a:rPr>
              <a:t>La opción de </a:t>
            </a:r>
            <a:r>
              <a:rPr lang="es-ES" sz="2800" b="1" i="0" u="none" strike="noStrike" cap="none">
                <a:solidFill>
                  <a:schemeClr val="dk1"/>
                </a:solidFill>
                <a:latin typeface="Helvetica Neue"/>
                <a:ea typeface="Helvetica Neue"/>
                <a:cs typeface="Helvetica Neue"/>
                <a:sym typeface="Helvetica Neue"/>
              </a:rPr>
              <a:t>teletrabajo y asistencia en línea a</a:t>
            </a:r>
            <a:r>
              <a:rPr lang="es-ES" sz="2800" b="0" i="0" u="none" strike="noStrike" cap="none">
                <a:solidFill>
                  <a:schemeClr val="dk1"/>
                </a:solidFill>
                <a:latin typeface="Helvetica Neue"/>
                <a:ea typeface="Helvetica Neue"/>
                <a:cs typeface="Helvetica Neue"/>
                <a:sym typeface="Helvetica Neue"/>
              </a:rPr>
              <a:t> las reunions </a:t>
            </a:r>
            <a:r>
              <a:rPr lang="es-ES" sz="2800" b="0" i="0" u="none" strike="noStrike" cap="none">
                <a:solidFill>
                  <a:srgbClr val="231F20"/>
                </a:solidFill>
                <a:latin typeface="Helvetica Neue"/>
                <a:ea typeface="Helvetica Neue"/>
                <a:cs typeface="Helvetica Neue"/>
                <a:sym typeface="Helvetica Neue"/>
              </a:rPr>
              <a:t>es beneficioso</a:t>
            </a:r>
            <a:endParaRPr lang="es-ES" sz="2800" b="0" i="0" u="none" strike="noStrike" cap="none">
              <a:solidFill>
                <a:srgbClr val="000000"/>
              </a:solidFill>
              <a:latin typeface="Arial"/>
              <a:ea typeface="Arial"/>
              <a:cs typeface="Arial"/>
              <a:sym typeface="Arial"/>
            </a:endParaRPr>
          </a:p>
          <a:p>
            <a:pPr marL="514350" marR="0" lvl="0" indent="-514350" algn="l" rtl="0">
              <a:lnSpc>
                <a:spcPct val="115000"/>
              </a:lnSpc>
              <a:spcBef>
                <a:spcPts val="0"/>
              </a:spcBef>
              <a:spcAft>
                <a:spcPts val="0"/>
              </a:spcAft>
              <a:buFont typeface="+mj-lt"/>
              <a:buAutoNum type="arabicPeriod"/>
            </a:pPr>
            <a:r>
              <a:rPr lang="es-ES" sz="2800" b="0" i="0" u="none" strike="noStrike" cap="none">
                <a:solidFill>
                  <a:srgbClr val="231F20"/>
                </a:solidFill>
                <a:latin typeface="Helvetica Neue"/>
                <a:ea typeface="Helvetica Neue"/>
                <a:cs typeface="Helvetica Neue"/>
                <a:sym typeface="Helvetica Neue"/>
              </a:rPr>
              <a:t>Dos amplias áreas para </a:t>
            </a:r>
            <a:r>
              <a:rPr lang="es-ES" sz="2800" b="1" i="0" u="none" strike="noStrike" cap="none">
                <a:solidFill>
                  <a:schemeClr val="dk1"/>
                </a:solidFill>
                <a:latin typeface="Helvetica Neue"/>
                <a:ea typeface="Helvetica Neue"/>
                <a:cs typeface="Helvetica Neue"/>
                <a:sym typeface="Helvetica Neue"/>
              </a:rPr>
              <a:t>promover la salud y el bienestar </a:t>
            </a:r>
            <a:r>
              <a:rPr lang="es-ES" sz="2800" b="0" i="0" u="none" strike="noStrike" cap="none">
                <a:solidFill>
                  <a:schemeClr val="dk1"/>
                </a:solidFill>
                <a:latin typeface="Helvetica Neue"/>
                <a:ea typeface="Helvetica Neue"/>
                <a:cs typeface="Helvetica Neue"/>
                <a:sym typeface="Helvetica Neue"/>
              </a:rPr>
              <a:t>a través de las instalaciones del lugar de trabajo:</a:t>
            </a:r>
            <a:r>
              <a:rPr lang="es-ES" sz="2800">
                <a:ea typeface="Helvetica Neue"/>
              </a:rPr>
              <a:t> </a:t>
            </a:r>
            <a:r>
              <a:rPr lang="es-ES" sz="2800" b="0" i="0" u="none" strike="noStrike" cap="none">
                <a:solidFill>
                  <a:srgbClr val="231F20"/>
                </a:solidFill>
                <a:latin typeface="Helvetica Neue"/>
                <a:ea typeface="Helvetica Neue"/>
                <a:cs typeface="Helvetica Neue"/>
                <a:sym typeface="Helvetica Neue"/>
              </a:rPr>
              <a:t>a. facilitación de centros de bienestar, instalaciones de fitness y zonas de relajación;</a:t>
            </a:r>
            <a:r>
              <a:rPr lang="es-ES" sz="2800" b="0" i="0" u="none" strike="noStrike" cap="none">
                <a:solidFill>
                  <a:schemeClr val="dk1"/>
                </a:solidFill>
                <a:latin typeface="Helvetica Neue"/>
                <a:ea typeface="Helvetica Neue"/>
                <a:cs typeface="Helvetica Neue"/>
                <a:sym typeface="Helvetica Neue"/>
              </a:rPr>
              <a:t>b.</a:t>
            </a:r>
            <a:r>
              <a:rPr lang="es-ES" sz="2800" b="0" i="0" u="none" strike="noStrike" cap="none">
                <a:solidFill>
                  <a:srgbClr val="231F20"/>
                </a:solidFill>
                <a:latin typeface="Helvetica Neue"/>
                <a:ea typeface="Helvetica Neue"/>
                <a:cs typeface="Helvetica Neue"/>
                <a:sym typeface="Helvetica Neue"/>
              </a:rPr>
              <a:t>creando entornos de trabajo para el trabajo diario que maximicen el bienestar.</a:t>
            </a:r>
            <a:endParaRPr lang="es-ES" sz="2800" b="0" i="0" u="none" strike="noStrike" cap="none">
              <a:solidFill>
                <a:srgbClr val="000000"/>
              </a:solidFill>
              <a:latin typeface="Arial"/>
              <a:ea typeface="Arial"/>
              <a:cs typeface="Arial"/>
              <a:sym typeface="Arial"/>
            </a:endParaRPr>
          </a:p>
          <a:p>
            <a:pPr marL="514350" marR="0" lvl="0" indent="-514350" algn="l" rtl="0">
              <a:lnSpc>
                <a:spcPct val="115000"/>
              </a:lnSpc>
              <a:spcBef>
                <a:spcPts val="0"/>
              </a:spcBef>
              <a:spcAft>
                <a:spcPts val="0"/>
              </a:spcAft>
              <a:buFont typeface="+mj-lt"/>
              <a:buAutoNum type="arabicPeriod"/>
            </a:pPr>
            <a:r>
              <a:rPr lang="es-ES" sz="2800" b="0" i="0" u="none" strike="noStrike" cap="none">
                <a:solidFill>
                  <a:srgbClr val="231F20"/>
                </a:solidFill>
                <a:latin typeface="Helvetica Neue"/>
                <a:ea typeface="Helvetica Neue"/>
                <a:cs typeface="Helvetica Neue"/>
                <a:sym typeface="Helvetica Neue"/>
              </a:rPr>
              <a:t>Relevancia de prestar atención al entorno </a:t>
            </a:r>
            <a:r>
              <a:rPr lang="es-ES" sz="2800" b="1" i="0" u="none" strike="noStrike" cap="none">
                <a:solidFill>
                  <a:schemeClr val="dk1"/>
                </a:solidFill>
                <a:latin typeface="Helvetica Neue"/>
                <a:ea typeface="Helvetica Neue"/>
                <a:cs typeface="Helvetica Neue"/>
                <a:sym typeface="Helvetica Neue"/>
              </a:rPr>
              <a:t>acústico y sensorial más amplio.</a:t>
            </a:r>
            <a:endParaRPr lang="es-ES" sz="2800" b="0" i="0" u="none" strike="noStrike" cap="none">
              <a:solidFill>
                <a:srgbClr val="000000"/>
              </a:solidFill>
              <a:latin typeface="Arial"/>
              <a:ea typeface="Arial"/>
              <a:cs typeface="Arial"/>
              <a:sym typeface="Arial"/>
            </a:endParaRPr>
          </a:p>
          <a:p>
            <a:pPr marL="514350" marR="0" lvl="0" indent="-514350" algn="l" rtl="0">
              <a:lnSpc>
                <a:spcPct val="115000"/>
              </a:lnSpc>
              <a:spcBef>
                <a:spcPts val="0"/>
              </a:spcBef>
              <a:spcAft>
                <a:spcPts val="0"/>
              </a:spcAft>
              <a:buFont typeface="+mj-lt"/>
              <a:buAutoNum type="arabicPeriod"/>
            </a:pPr>
            <a:r>
              <a:rPr lang="es-ES" sz="2800" b="1" i="0" u="none" strike="noStrike" cap="none">
                <a:solidFill>
                  <a:srgbClr val="231F20"/>
                </a:solidFill>
                <a:latin typeface="Helvetica Neue"/>
                <a:ea typeface="Helvetica Neue"/>
                <a:cs typeface="Helvetica Neue"/>
                <a:sym typeface="Helvetica Neue"/>
              </a:rPr>
              <a:t>B</a:t>
            </a:r>
            <a:r>
              <a:rPr lang="es-ES" sz="2800" b="1" i="0" u="none" strike="noStrike" cap="none">
                <a:solidFill>
                  <a:schemeClr val="dk1"/>
                </a:solidFill>
                <a:latin typeface="Helvetica Neue"/>
                <a:ea typeface="Helvetica Neue"/>
                <a:cs typeface="Helvetica Neue"/>
                <a:sym typeface="Helvetica Neue"/>
              </a:rPr>
              <a:t>iophilia</a:t>
            </a:r>
            <a:r>
              <a:rPr lang="es-ES" sz="2800" b="0" i="0" u="none" strike="noStrike" cap="none">
                <a:solidFill>
                  <a:srgbClr val="231F20"/>
                </a:solidFill>
                <a:latin typeface="Helvetica Neue"/>
                <a:ea typeface="Helvetica Neue"/>
                <a:cs typeface="Helvetica Neue"/>
                <a:sym typeface="Helvetica Neue"/>
              </a:rPr>
              <a:t>.</a:t>
            </a:r>
            <a:endParaRPr lang="es-ES" sz="2800" b="0" i="0" u="none" strike="noStrike" cap="none">
              <a:solidFill>
                <a:srgbClr val="000000"/>
              </a:solidFill>
              <a:latin typeface="Arial"/>
              <a:ea typeface="Arial"/>
              <a:cs typeface="Arial"/>
              <a:sym typeface="Arial"/>
            </a:endParaRPr>
          </a:p>
          <a:p>
            <a:pPr marL="514350" marR="0" lvl="0" indent="-514350" algn="l" rtl="0">
              <a:lnSpc>
                <a:spcPct val="115000"/>
              </a:lnSpc>
              <a:spcBef>
                <a:spcPts val="0"/>
              </a:spcBef>
              <a:spcAft>
                <a:spcPts val="0"/>
              </a:spcAft>
              <a:buFont typeface="+mj-lt"/>
              <a:buAutoNum type="arabicPeriod"/>
            </a:pPr>
            <a:r>
              <a:rPr lang="es-ES" sz="2800" b="0" i="0" u="none" strike="noStrike" cap="none">
                <a:solidFill>
                  <a:srgbClr val="231F20"/>
                </a:solidFill>
                <a:latin typeface="Helvetica Neue"/>
                <a:ea typeface="Helvetica Neue"/>
                <a:cs typeface="Helvetica Neue"/>
                <a:sym typeface="Helvetica Neue"/>
              </a:rPr>
              <a:t>Poner el </a:t>
            </a:r>
            <a:r>
              <a:rPr lang="es-ES" sz="2800" b="1" i="0" u="none" strike="noStrike" cap="none">
                <a:solidFill>
                  <a:schemeClr val="dk1"/>
                </a:solidFill>
                <a:latin typeface="Helvetica Neue"/>
                <a:ea typeface="Helvetica Neue"/>
                <a:cs typeface="Helvetica Neue"/>
                <a:sym typeface="Helvetica Neue"/>
              </a:rPr>
              <a:t>ruido </a:t>
            </a:r>
            <a:r>
              <a:rPr lang="es-ES" sz="2800" b="0" i="0" u="none" strike="noStrike" cap="none">
                <a:solidFill>
                  <a:schemeClr val="dk1"/>
                </a:solidFill>
                <a:latin typeface="Helvetica Neue"/>
                <a:ea typeface="Helvetica Neue"/>
                <a:cs typeface="Helvetica Neue"/>
                <a:sym typeface="Helvetica Neue"/>
              </a:rPr>
              <a:t>en el lugar correcto.</a:t>
            </a:r>
            <a:endParaRPr lang="es-ES" sz="2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c06dbf20e2_0_0"/>
          <p:cNvSpPr txBox="1"/>
          <p:nvPr/>
        </p:nvSpPr>
        <p:spPr>
          <a:xfrm>
            <a:off x="1346200" y="124817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3. </a:t>
            </a:r>
            <a:r>
              <a:rPr lang="en-US" sz="4400" b="1" i="0" u="none" strike="noStrike" cap="none">
                <a:solidFill>
                  <a:srgbClr val="D00B24"/>
                </a:solidFill>
                <a:highlight>
                  <a:srgbClr val="FFFFFF"/>
                </a:highlight>
                <a:latin typeface="Arial"/>
                <a:ea typeface="Arial"/>
                <a:cs typeface="Arial"/>
                <a:sym typeface="Arial"/>
              </a:rPr>
              <a:t>Buenas prácticas de SW</a:t>
            </a:r>
            <a:endParaRPr sz="4400" b="1">
              <a:solidFill>
                <a:srgbClr val="D00B24"/>
              </a:solidFill>
            </a:endParaRPr>
          </a:p>
        </p:txBody>
      </p:sp>
      <p:sp>
        <p:nvSpPr>
          <p:cNvPr id="200" name="Google Shape;200;g1c06dbf20e2_0_0"/>
          <p:cNvSpPr txBox="1"/>
          <p:nvPr/>
        </p:nvSpPr>
        <p:spPr>
          <a:xfrm>
            <a:off x="1522025" y="2126105"/>
            <a:ext cx="13182600" cy="771284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a:solidFill>
                  <a:schemeClr val="dk1"/>
                </a:solidFill>
                <a:highlight>
                  <a:schemeClr val="lt1"/>
                </a:highlight>
                <a:latin typeface="Helvetica Neue"/>
                <a:ea typeface="Helvetica Neue"/>
                <a:cs typeface="Helvetica Neue"/>
                <a:sym typeface="Helvetica Neue"/>
              </a:rPr>
              <a:t>SW y bienestar</a:t>
            </a: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b="1">
                <a:solidFill>
                  <a:schemeClr val="dk1"/>
                </a:solidFill>
                <a:latin typeface="Helvetica Neue"/>
                <a:ea typeface="Helvetica Neue"/>
                <a:cs typeface="Helvetica Neue"/>
                <a:sym typeface="Helvetica Neue"/>
              </a:rPr>
              <a:t>Amenazas de SW:</a:t>
            </a:r>
            <a:endParaRPr sz="2800" b="1" dirty="0">
              <a:solidFill>
                <a:schemeClr val="dk1"/>
              </a:solidFill>
              <a:highlight>
                <a:srgbClr val="FFFFFF"/>
              </a:highlight>
              <a:latin typeface="Helvetica Neue"/>
              <a:ea typeface="Helvetica Neue"/>
              <a:cs typeface="Helvetica Neue"/>
              <a:sym typeface="Helvetica Neue"/>
            </a:endParaRPr>
          </a:p>
          <a:p>
            <a:pPr marL="419100" lvl="0" indent="-342900" algn="l" rtl="0">
              <a:spcBef>
                <a:spcPts val="0"/>
              </a:spcBef>
              <a:spcAft>
                <a:spcPts val="0"/>
              </a:spcAft>
              <a:buClr>
                <a:schemeClr val="dk1"/>
              </a:buClr>
              <a:buSzPts val="2400"/>
              <a:buFont typeface="Arial" panose="020B0604020202020204" pitchFamily="34" charset="0"/>
              <a:buChar char="•"/>
            </a:pPr>
            <a:r>
              <a:rPr lang="en-US" sz="2800">
                <a:solidFill>
                  <a:schemeClr val="dk1"/>
                </a:solidFill>
                <a:highlight>
                  <a:srgbClr val="FFFFFF"/>
                </a:highlight>
                <a:latin typeface="Helvetica Neue"/>
                <a:ea typeface="Helvetica Neue"/>
                <a:cs typeface="Helvetica Neue"/>
                <a:sym typeface="Helvetica Neue"/>
              </a:rPr>
              <a:t>Normalización de las largas jornadas de trabajo</a:t>
            </a:r>
            <a:endParaRPr lang="en-US" sz="2800" dirty="0">
              <a:solidFill>
                <a:schemeClr val="dk1"/>
              </a:solidFill>
              <a:highlight>
                <a:srgbClr val="FFFFFF"/>
              </a:highlight>
              <a:latin typeface="Helvetica Neue"/>
              <a:ea typeface="Helvetica Neue"/>
              <a:cs typeface="Helvetica Neue"/>
              <a:sym typeface="Helvetica Neue"/>
            </a:endParaRPr>
          </a:p>
          <a:p>
            <a:pPr marL="419100" lvl="0" indent="-342900" algn="l" rtl="0">
              <a:spcBef>
                <a:spcPts val="0"/>
              </a:spcBef>
              <a:spcAft>
                <a:spcPts val="0"/>
              </a:spcAft>
              <a:buClr>
                <a:schemeClr val="dk1"/>
              </a:buClr>
              <a:buSzPts val="2400"/>
              <a:buFont typeface="Arial" panose="020B0604020202020204" pitchFamily="34" charset="0"/>
              <a:buChar char="•"/>
            </a:pPr>
            <a:r>
              <a:rPr lang="es-ES" sz="2800">
                <a:solidFill>
                  <a:schemeClr val="dk1"/>
                </a:solidFill>
                <a:highlight>
                  <a:srgbClr val="FFFFFF"/>
                </a:highlight>
                <a:latin typeface="Helvetica Neue"/>
                <a:ea typeface="Helvetica Neue"/>
                <a:cs typeface="Helvetica Neue"/>
                <a:sym typeface="Helvetica Neue"/>
              </a:rPr>
              <a:t>Estar bajo estrés extremo, especialmente si lo hemos estado haciendo durante mucho tiempo</a:t>
            </a:r>
            <a:endParaRPr sz="2800" dirty="0">
              <a:solidFill>
                <a:schemeClr val="dk1"/>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2800" dirty="0">
              <a:solidFill>
                <a:schemeClr val="dk1"/>
              </a:solidFill>
              <a:highlight>
                <a:srgbClr val="FFFFFF"/>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sz="2800">
                <a:solidFill>
                  <a:schemeClr val="dk1"/>
                </a:solidFill>
                <a:highlight>
                  <a:srgbClr val="FFFFFF"/>
                </a:highlight>
                <a:latin typeface="Helvetica Neue"/>
                <a:ea typeface="Helvetica Neue"/>
                <a:cs typeface="Helvetica Neue"/>
                <a:sym typeface="Helvetica Neue"/>
              </a:rPr>
              <a:t>Cómo ayudarse a sí mismo:</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s-ES" sz="2800">
                <a:solidFill>
                  <a:schemeClr val="dk1"/>
                </a:solidFill>
                <a:highlight>
                  <a:srgbClr val="FFFFFF"/>
                </a:highlight>
                <a:latin typeface="Helvetica Neue"/>
                <a:ea typeface="Helvetica Neue"/>
                <a:cs typeface="Helvetica Neue"/>
                <a:sym typeface="Helvetica Neue"/>
              </a:rPr>
              <a:t>Toma un descanso</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s-ES" sz="2800">
                <a:solidFill>
                  <a:schemeClr val="dk1"/>
                </a:solidFill>
                <a:highlight>
                  <a:srgbClr val="FFFFFF"/>
                </a:highlight>
                <a:latin typeface="Helvetica Neue"/>
                <a:ea typeface="Helvetica Neue"/>
                <a:cs typeface="Helvetica Neue"/>
                <a:sym typeface="Helvetica Neue"/>
              </a:rPr>
              <a:t>Presta atención a tus sentimientos</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US" sz="2800">
                <a:solidFill>
                  <a:schemeClr val="dk1"/>
                </a:solidFill>
                <a:highlight>
                  <a:srgbClr val="FFFFFF"/>
                </a:highlight>
                <a:latin typeface="Helvetica Neue"/>
                <a:ea typeface="Helvetica Neue"/>
                <a:cs typeface="Helvetica Neue"/>
                <a:sym typeface="Helvetica Neue"/>
              </a:rPr>
              <a:t>Vuelve a priorizar</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s-ES" sz="2800">
                <a:solidFill>
                  <a:schemeClr val="dk1"/>
                </a:solidFill>
                <a:highlight>
                  <a:srgbClr val="FFFFFF"/>
                </a:highlight>
                <a:latin typeface="Helvetica Neue"/>
                <a:ea typeface="Helvetica Neue"/>
                <a:cs typeface="Helvetica Neue"/>
                <a:sym typeface="Helvetica Neue"/>
              </a:rPr>
              <a:t>Considera tus alternativas</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s-ES" sz="2800">
                <a:solidFill>
                  <a:schemeClr val="dk1"/>
                </a:solidFill>
                <a:highlight>
                  <a:srgbClr val="FFFFFF"/>
                </a:highlight>
                <a:latin typeface="Helvetica Neue"/>
                <a:ea typeface="Helvetica Neue"/>
                <a:cs typeface="Helvetica Neue"/>
                <a:sym typeface="Helvetica Neue"/>
              </a:rPr>
              <a:t>Haz cambios</a:t>
            </a:r>
            <a:endParaRPr sz="2800" dirty="0">
              <a:solidFill>
                <a:srgbClr val="231F20"/>
              </a:solidFill>
              <a:latin typeface="Helvetica Neue"/>
              <a:ea typeface="Helvetica Neue"/>
              <a:cs typeface="Helvetica Neue"/>
              <a:sym typeface="Helvetica Neue"/>
            </a:endParaRPr>
          </a:p>
          <a:p>
            <a:pPr marL="0" lvl="0" indent="0" algn="l" rtl="0">
              <a:lnSpc>
                <a:spcPct val="115000"/>
              </a:lnSpc>
              <a:spcBef>
                <a:spcPts val="1800"/>
              </a:spcBef>
              <a:spcAft>
                <a:spcPts val="0"/>
              </a:spcAft>
              <a:buNone/>
            </a:pPr>
            <a:endParaRPr sz="2800" dirty="0">
              <a:solidFill>
                <a:srgbClr val="231F20"/>
              </a:solidFill>
              <a:latin typeface="Helvetica Neue"/>
              <a:ea typeface="Helvetica Neue"/>
              <a:cs typeface="Helvetica Neue"/>
              <a:sym typeface="Helvetica Neue"/>
            </a:endParaRP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highlight>
                  <a:schemeClr val="lt1"/>
                </a:highlight>
                <a:latin typeface="Helvetica Neue"/>
                <a:ea typeface="Helvetica Neue"/>
                <a:cs typeface="Helvetica Neue"/>
                <a:sym typeface="Helvetica Neue"/>
              </a:rPr>
              <a:t> </a:t>
            </a:r>
            <a:endParaRPr sz="2800" dirty="0"/>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919282" y="930929"/>
            <a:ext cx="3581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Resumen</a:t>
            </a:r>
            <a:endParaRPr/>
          </a:p>
        </p:txBody>
      </p:sp>
      <p:sp>
        <p:nvSpPr>
          <p:cNvPr id="206" name="Google Shape;206;p8"/>
          <p:cNvSpPr txBox="1"/>
          <p:nvPr/>
        </p:nvSpPr>
        <p:spPr>
          <a:xfrm>
            <a:off x="2286000" y="2837042"/>
            <a:ext cx="2883300" cy="267761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La selección de las </a:t>
            </a:r>
            <a:r>
              <a:rPr lang="es-ES" sz="2400" b="1" i="0" u="none" strike="noStrike" cap="none">
                <a:solidFill>
                  <a:schemeClr val="dk1"/>
                </a:solidFill>
                <a:latin typeface="Helvetica Neue"/>
                <a:ea typeface="Helvetica Neue"/>
                <a:cs typeface="Helvetica Neue"/>
                <a:sym typeface="Helvetica Neue"/>
              </a:rPr>
              <a:t>herramientas y tecnologías adecuadas, para el SW, </a:t>
            </a:r>
            <a:r>
              <a:rPr lang="es-ES" sz="2400" b="0" i="0" u="none" strike="noStrike" cap="none">
                <a:solidFill>
                  <a:schemeClr val="dk1"/>
                </a:solidFill>
                <a:latin typeface="Helvetica Neue"/>
                <a:ea typeface="Helvetica Neue"/>
                <a:cs typeface="Helvetica Neue"/>
                <a:sym typeface="Helvetica Neue"/>
              </a:rPr>
              <a:t>es de vital importancia.</a:t>
            </a:r>
            <a:endParaRPr lang="es-ES" sz="2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07" name="Google Shape;207;p8"/>
          <p:cNvSpPr txBox="1"/>
          <p:nvPr/>
        </p:nvSpPr>
        <p:spPr>
          <a:xfrm>
            <a:off x="9616050" y="1282650"/>
            <a:ext cx="3330600" cy="1569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Crear </a:t>
            </a:r>
            <a:r>
              <a:rPr lang="es-ES" sz="2400" b="1" i="0" u="none" strike="noStrike" cap="none">
                <a:solidFill>
                  <a:schemeClr val="dk1"/>
                </a:solidFill>
                <a:latin typeface="Helvetica Neue"/>
                <a:ea typeface="Helvetica Neue"/>
                <a:cs typeface="Helvetica Neue"/>
                <a:sym typeface="Helvetica Neue"/>
              </a:rPr>
              <a:t>lugares SW para generar </a:t>
            </a:r>
            <a:r>
              <a:rPr lang="es-ES" sz="2400" b="0" i="0" u="none" strike="noStrike" cap="none">
                <a:solidFill>
                  <a:schemeClr val="dk1"/>
                </a:solidFill>
                <a:latin typeface="Helvetica Neue"/>
                <a:ea typeface="Helvetica Neue"/>
                <a:cs typeface="Helvetica Neue"/>
                <a:sym typeface="Helvetica Neue"/>
              </a:rPr>
              <a:t>nuevos entornos de trabajo y</a:t>
            </a:r>
            <a:r>
              <a:rPr lang="es-ES" sz="2400" b="1" i="0" u="none" strike="noStrike" cap="none">
                <a:solidFill>
                  <a:schemeClr val="dk1"/>
                </a:solidFill>
                <a:latin typeface="Helvetica Neue"/>
                <a:ea typeface="Helvetica Neue"/>
                <a:cs typeface="Helvetica Neue"/>
                <a:sym typeface="Helvetica Neue"/>
              </a:rPr>
              <a:t> </a:t>
            </a:r>
            <a:r>
              <a:rPr lang="es-ES" sz="2400" b="0" i="0" u="none" strike="noStrike" cap="none">
                <a:solidFill>
                  <a:schemeClr val="dk1"/>
                </a:solidFill>
                <a:latin typeface="Helvetica Neue"/>
                <a:ea typeface="Helvetica Neue"/>
                <a:cs typeface="Helvetica Neue"/>
                <a:sym typeface="Helvetica Neue"/>
              </a:rPr>
              <a:t>muchos beneficios.</a:t>
            </a:r>
            <a:endParaRPr lang="es-ES" sz="2400" b="0" i="0" u="none" strike="noStrike" cap="none">
              <a:solidFill>
                <a:srgbClr val="000000"/>
              </a:solidFill>
              <a:latin typeface="Arial"/>
              <a:ea typeface="Arial"/>
              <a:cs typeface="Arial"/>
              <a:sym typeface="Arial"/>
            </a:endParaRPr>
          </a:p>
        </p:txBody>
      </p:sp>
      <p:sp>
        <p:nvSpPr>
          <p:cNvPr id="208" name="Google Shape;208;p8"/>
          <p:cNvSpPr txBox="1"/>
          <p:nvPr/>
        </p:nvSpPr>
        <p:spPr>
          <a:xfrm>
            <a:off x="13426000" y="3258955"/>
            <a:ext cx="3330600" cy="223134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s-ES" sz="2300" b="0" i="0" u="none" strike="noStrike" cap="none">
                <a:solidFill>
                  <a:schemeClr val="dk1"/>
                </a:solidFill>
                <a:highlight>
                  <a:srgbClr val="FFFFFF"/>
                </a:highlight>
                <a:latin typeface="Helvetica Neue"/>
                <a:ea typeface="Helvetica Neue"/>
                <a:cs typeface="Helvetica Neue"/>
                <a:sym typeface="Helvetica Neue"/>
              </a:rPr>
              <a:t>En lugar de medir el tiempo de trabajo,</a:t>
            </a:r>
            <a:r>
              <a:rPr lang="es-ES" sz="2300" b="1" i="0" u="none" strike="noStrike" cap="none">
                <a:solidFill>
                  <a:schemeClr val="dk1"/>
                </a:solidFill>
                <a:highlight>
                  <a:srgbClr val="FFFFFF"/>
                </a:highlight>
                <a:latin typeface="Helvetica Neue"/>
                <a:ea typeface="Helvetica Neue"/>
                <a:cs typeface="Helvetica Neue"/>
                <a:sym typeface="Helvetica Neue"/>
              </a:rPr>
              <a:t> lograr los resultados de trabajo esperados </a:t>
            </a:r>
            <a:r>
              <a:rPr lang="es-ES" sz="2300" b="0" i="0" u="none" strike="noStrike" cap="none">
                <a:solidFill>
                  <a:schemeClr val="dk1"/>
                </a:solidFill>
                <a:highlight>
                  <a:srgbClr val="FFFFFF"/>
                </a:highlight>
                <a:latin typeface="Helvetica Neue"/>
                <a:ea typeface="Helvetica Neue"/>
                <a:cs typeface="Helvetica Neue"/>
                <a:sym typeface="Helvetica Neue"/>
              </a:rPr>
              <a:t>es más importante</a:t>
            </a:r>
            <a:endParaRPr lang="es-ES" sz="23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09" name="Google Shape;209;p8"/>
          <p:cNvSpPr txBox="1"/>
          <p:nvPr/>
        </p:nvSpPr>
        <p:spPr>
          <a:xfrm>
            <a:off x="13324399" y="6234906"/>
            <a:ext cx="4065600" cy="1311088"/>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None/>
            </a:pPr>
            <a:r>
              <a:rPr lang="es-ES" sz="2400">
                <a:solidFill>
                  <a:schemeClr val="dk1"/>
                </a:solidFill>
                <a:latin typeface="Helvetica Neue"/>
                <a:ea typeface="Helvetica Neue"/>
                <a:cs typeface="Helvetica Neue"/>
                <a:sym typeface="Helvetica Neue"/>
              </a:rPr>
              <a:t>R</a:t>
            </a:r>
            <a:r>
              <a:rPr lang="es-ES" sz="2400" b="0" i="0" u="none" strike="noStrike" cap="none">
                <a:solidFill>
                  <a:schemeClr val="dk1"/>
                </a:solidFill>
                <a:latin typeface="Helvetica Neue"/>
                <a:ea typeface="Helvetica Neue"/>
                <a:cs typeface="Helvetica Neue"/>
                <a:sym typeface="Helvetica Neue"/>
              </a:rPr>
              <a:t>elación positiva entre SW, </a:t>
            </a:r>
            <a:r>
              <a:rPr lang="es-ES" sz="2400" b="1" i="0" u="none" strike="noStrike" cap="none">
                <a:solidFill>
                  <a:schemeClr val="dk1"/>
                </a:solidFill>
                <a:latin typeface="Helvetica Neue"/>
                <a:ea typeface="Helvetica Neue"/>
                <a:cs typeface="Helvetica Neue"/>
                <a:sym typeface="Helvetica Neue"/>
              </a:rPr>
              <a:t>salud y Bienestar.</a:t>
            </a:r>
            <a:endParaRPr lang="es-ES" sz="2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pic>
        <p:nvPicPr>
          <p:cNvPr id="210" name="Google Shape;21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11" name="Google Shape;21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5637323"/>
            <a:ext cx="467367" cy="450740"/>
          </a:xfrm>
          <a:prstGeom prst="rect">
            <a:avLst/>
          </a:prstGeom>
          <a:noFill/>
          <a:ln>
            <a:noFill/>
          </a:ln>
        </p:spPr>
      </p:pic>
      <p:pic>
        <p:nvPicPr>
          <p:cNvPr id="212" name="Google Shape;212;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785573" y="3444098"/>
            <a:ext cx="467367" cy="450740"/>
          </a:xfrm>
          <a:prstGeom prst="rect">
            <a:avLst/>
          </a:prstGeom>
          <a:noFill/>
          <a:ln>
            <a:noFill/>
          </a:ln>
        </p:spPr>
      </p:pic>
      <p:pic>
        <p:nvPicPr>
          <p:cNvPr id="213" name="Google Shape;213;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785573" y="5907542"/>
            <a:ext cx="467367" cy="450740"/>
          </a:xfrm>
          <a:prstGeom prst="rect">
            <a:avLst/>
          </a:prstGeom>
          <a:noFill/>
          <a:ln>
            <a:noFill/>
          </a:ln>
        </p:spPr>
      </p:pic>
      <p:pic>
        <p:nvPicPr>
          <p:cNvPr id="214" name="Google Shape;214;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39" y="3600730"/>
            <a:ext cx="6323123" cy="3085540"/>
          </a:xfrm>
          <a:prstGeom prst="rect">
            <a:avLst/>
          </a:prstGeom>
          <a:noFill/>
          <a:ln>
            <a:noFill/>
          </a:ln>
        </p:spPr>
      </p:pic>
      <p:pic>
        <p:nvPicPr>
          <p:cNvPr id="215" name="Google Shape;215;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6418723" y="7299442"/>
            <a:ext cx="467367" cy="450740"/>
          </a:xfrm>
          <a:prstGeom prst="rect">
            <a:avLst/>
          </a:prstGeom>
          <a:noFill/>
          <a:ln>
            <a:noFill/>
          </a:ln>
        </p:spPr>
      </p:pic>
      <p:pic>
        <p:nvPicPr>
          <p:cNvPr id="216" name="Google Shape;216;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492373" y="1290955"/>
            <a:ext cx="467367" cy="450740"/>
          </a:xfrm>
          <a:prstGeom prst="rect">
            <a:avLst/>
          </a:prstGeom>
          <a:noFill/>
          <a:ln>
            <a:noFill/>
          </a:ln>
        </p:spPr>
      </p:pic>
      <p:pic>
        <p:nvPicPr>
          <p:cNvPr id="217" name="Google Shape;217;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9022073" y="1290955"/>
            <a:ext cx="467367" cy="450740"/>
          </a:xfrm>
          <a:prstGeom prst="rect">
            <a:avLst/>
          </a:prstGeom>
          <a:noFill/>
          <a:ln>
            <a:noFill/>
          </a:ln>
        </p:spPr>
      </p:pic>
      <p:sp>
        <p:nvSpPr>
          <p:cNvPr id="218" name="Google Shape;218;p8"/>
          <p:cNvSpPr txBox="1"/>
          <p:nvPr/>
        </p:nvSpPr>
        <p:spPr>
          <a:xfrm>
            <a:off x="2338600" y="5559125"/>
            <a:ext cx="2883300" cy="230829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ES" sz="2300" b="0" i="0" u="none" strike="noStrike" cap="none">
                <a:solidFill>
                  <a:schemeClr val="dk1"/>
                </a:solidFill>
                <a:highlight>
                  <a:srgbClr val="FFFFFF"/>
                </a:highlight>
                <a:latin typeface="Helvetica Neue"/>
                <a:ea typeface="Helvetica Neue"/>
                <a:cs typeface="Helvetica Neue"/>
                <a:sym typeface="Helvetica Neue"/>
              </a:rPr>
              <a:t>SW: necesidad de </a:t>
            </a:r>
            <a:r>
              <a:rPr lang="es-ES" sz="2300" b="1" i="0" u="none" strike="noStrike" cap="none">
                <a:solidFill>
                  <a:schemeClr val="dk1"/>
                </a:solidFill>
                <a:highlight>
                  <a:srgbClr val="FFFFFF"/>
                </a:highlight>
                <a:latin typeface="Helvetica Neue"/>
                <a:ea typeface="Helvetica Neue"/>
                <a:cs typeface="Helvetica Neue"/>
                <a:sym typeface="Helvetica Neue"/>
              </a:rPr>
              <a:t>trabajadores bien informados y </a:t>
            </a:r>
            <a:r>
              <a:rPr lang="es-ES" sz="2300" b="0" i="0" u="none" strike="noStrike" cap="none">
                <a:solidFill>
                  <a:schemeClr val="dk1"/>
                </a:solidFill>
                <a:highlight>
                  <a:srgbClr val="FFFFFF"/>
                </a:highlight>
                <a:latin typeface="Helvetica Neue"/>
                <a:ea typeface="Helvetica Neue"/>
                <a:cs typeface="Helvetica Neue"/>
                <a:sym typeface="Helvetica Neue"/>
              </a:rPr>
              <a:t>capaces de buscar </a:t>
            </a:r>
            <a:r>
              <a:rPr lang="es-ES" sz="2300" b="1" i="0" u="none" strike="noStrike" cap="none">
                <a:solidFill>
                  <a:schemeClr val="dk1"/>
                </a:solidFill>
                <a:highlight>
                  <a:srgbClr val="FFFFFF"/>
                </a:highlight>
                <a:latin typeface="Helvetica Neue"/>
                <a:ea typeface="Helvetica Neue"/>
                <a:cs typeface="Helvetica Neue"/>
                <a:sym typeface="Helvetica Neue"/>
              </a:rPr>
              <a:t>información relevante</a:t>
            </a:r>
            <a:r>
              <a:rPr lang="es-ES" sz="2300" b="0" i="0" u="none" strike="noStrike" cap="none">
                <a:solidFill>
                  <a:schemeClr val="dk1"/>
                </a:solidFill>
                <a:highlight>
                  <a:srgbClr val="FFFFFF"/>
                </a:highlight>
                <a:latin typeface="Helvetica Neue"/>
                <a:ea typeface="Helvetica Neue"/>
                <a:cs typeface="Helvetica Neue"/>
                <a:sym typeface="Helvetica Neue"/>
              </a:rPr>
              <a:t>.</a:t>
            </a:r>
            <a:endParaRPr lang="es-ES" sz="2300" b="0" i="0" u="none" strike="noStrike" cap="none">
              <a:solidFill>
                <a:srgbClr val="000000"/>
              </a:solidFill>
              <a:latin typeface="Arial"/>
              <a:ea typeface="Arial"/>
              <a:cs typeface="Arial"/>
              <a:sym typeface="Arial"/>
            </a:endParaRPr>
          </a:p>
        </p:txBody>
      </p:sp>
      <p:sp>
        <p:nvSpPr>
          <p:cNvPr id="219" name="Google Shape;219;p8"/>
          <p:cNvSpPr txBox="1"/>
          <p:nvPr/>
        </p:nvSpPr>
        <p:spPr>
          <a:xfrm>
            <a:off x="4981050" y="1210350"/>
            <a:ext cx="3000000" cy="145883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Aceptar SW como </a:t>
            </a:r>
            <a:r>
              <a:rPr lang="es-ES" sz="2400" b="1" i="0" u="none" strike="noStrike" cap="none">
                <a:solidFill>
                  <a:schemeClr val="dk1"/>
                </a:solidFill>
                <a:latin typeface="Helvetica Neue"/>
                <a:ea typeface="Helvetica Neue"/>
                <a:cs typeface="Helvetica Neue"/>
                <a:sym typeface="Helvetica Neue"/>
              </a:rPr>
              <a:t>forma habitual de trabajar.</a:t>
            </a:r>
            <a:endParaRPr lang="es-ES" sz="2400" b="0" i="0" u="none" strike="noStrike" cap="none">
              <a:solidFill>
                <a:srgbClr val="000000"/>
              </a:solidFill>
              <a:latin typeface="Arial"/>
              <a:ea typeface="Arial"/>
              <a:cs typeface="Arial"/>
              <a:sym typeface="Arial"/>
            </a:endParaRPr>
          </a:p>
        </p:txBody>
      </p:sp>
      <p:sp>
        <p:nvSpPr>
          <p:cNvPr id="220" name="Google Shape;220;p8"/>
          <p:cNvSpPr txBox="1"/>
          <p:nvPr/>
        </p:nvSpPr>
        <p:spPr>
          <a:xfrm>
            <a:off x="7059649" y="7046775"/>
            <a:ext cx="5477255" cy="165349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s-ES" sz="2300" b="0" i="0" u="none" strike="noStrike" cap="none">
                <a:solidFill>
                  <a:srgbClr val="000000"/>
                </a:solidFill>
                <a:latin typeface="Helvetica Neue"/>
                <a:ea typeface="Helvetica Neue"/>
                <a:cs typeface="Helvetica Neue"/>
                <a:sym typeface="Helvetica Neue"/>
              </a:rPr>
              <a:t>Mantener un </a:t>
            </a:r>
            <a:r>
              <a:rPr lang="es-ES" sz="2300" b="1" i="0" u="none" strike="noStrike" cap="none">
                <a:solidFill>
                  <a:schemeClr val="dk1"/>
                </a:solidFill>
                <a:latin typeface="Helvetica Neue"/>
                <a:ea typeface="Helvetica Neue"/>
                <a:cs typeface="Helvetica Neue"/>
                <a:sym typeface="Helvetica Neue"/>
              </a:rPr>
              <a:t>equilibrio saludable entre el trabajo y la vida </a:t>
            </a:r>
            <a:r>
              <a:rPr lang="es-ES" sz="2300" b="0" i="0" u="none" strike="noStrike" cap="none">
                <a:solidFill>
                  <a:schemeClr val="dk1"/>
                </a:solidFill>
                <a:latin typeface="Helvetica Neue"/>
                <a:ea typeface="Helvetica Neue"/>
                <a:cs typeface="Helvetica Neue"/>
                <a:sym typeface="Helvetica Neue"/>
              </a:rPr>
              <a:t>es crucial para la productividad de los empleados.</a:t>
            </a:r>
            <a:endParaRPr lang="es-ES" sz="2300" b="0" i="0" u="none" strike="noStrike" cap="none">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p>
        </p:txBody>
      </p:sp>
      <p:sp>
        <p:nvSpPr>
          <p:cNvPr id="221" name="Google Shape;221;p8"/>
          <p:cNvSpPr txBox="1"/>
          <p:nvPr/>
        </p:nvSpPr>
        <p:spPr>
          <a:xfrm>
            <a:off x="12793875" y="699292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¡Gracias!</a:t>
            </a:r>
            <a:endParaRPr sz="8000" b="1" i="0" u="none" strike="noStrike" cap="none">
              <a:solidFill>
                <a:srgbClr val="D00B24"/>
              </a:solidFill>
              <a:latin typeface="Arial"/>
              <a:ea typeface="Arial"/>
              <a:cs typeface="Arial"/>
              <a:sym typeface="Arial"/>
            </a:endParaRPr>
          </a:p>
        </p:txBody>
      </p:sp>
      <p:sp>
        <p:nvSpPr>
          <p:cNvPr id="241" name="Google Shape;241;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870284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Resultados de aprendizaje</a:t>
            </a:r>
            <a:endParaRPr dirty="0"/>
          </a:p>
        </p:txBody>
      </p:sp>
      <p:sp>
        <p:nvSpPr>
          <p:cNvPr id="122" name="Google Shape;122;p2"/>
          <p:cNvSpPr txBox="1"/>
          <p:nvPr/>
        </p:nvSpPr>
        <p:spPr>
          <a:xfrm>
            <a:off x="1524000" y="2640526"/>
            <a:ext cx="100401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Helvetica Neue"/>
                <a:ea typeface="Helvetica Neue"/>
                <a:cs typeface="Helvetica Neue"/>
                <a:sym typeface="Helvetica Neue"/>
              </a:rPr>
              <a:t>Al final de este módulo serás capaz de:</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89" y="362281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76" y="4700135"/>
            <a:ext cx="467367" cy="450740"/>
          </a:xfrm>
          <a:prstGeom prst="rect">
            <a:avLst/>
          </a:prstGeom>
          <a:noFill/>
          <a:ln>
            <a:noFill/>
          </a:ln>
        </p:spPr>
      </p:pic>
      <p:sp>
        <p:nvSpPr>
          <p:cNvPr id="125" name="Google Shape;125;p2"/>
          <p:cNvSpPr txBox="1"/>
          <p:nvPr/>
        </p:nvSpPr>
        <p:spPr>
          <a:xfrm>
            <a:off x="2375863" y="3505650"/>
            <a:ext cx="7586700" cy="954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ED9DAB"/>
                </a:solidFill>
                <a:latin typeface="Helvetica Neue"/>
                <a:ea typeface="Helvetica Neue"/>
                <a:cs typeface="Helvetica Neue"/>
                <a:sym typeface="Helvetica Neue"/>
              </a:rPr>
              <a:t>definir el trabajo inteligente y sus ventajas y desventajas</a:t>
            </a:r>
            <a:endParaRPr lang="es-ES" sz="2800" b="1" dirty="0">
              <a:solidFill>
                <a:srgbClr val="ED9DAB"/>
              </a:solidFill>
              <a:latin typeface="Helvetica Neue"/>
              <a:ea typeface="Helvetica Neue"/>
              <a:cs typeface="Helvetica Neue"/>
              <a:sym typeface="Helvetica Neue"/>
            </a:endParaRPr>
          </a:p>
        </p:txBody>
      </p:sp>
      <p:sp>
        <p:nvSpPr>
          <p:cNvPr id="126" name="Google Shape;126;p2"/>
          <p:cNvSpPr txBox="1"/>
          <p:nvPr/>
        </p:nvSpPr>
        <p:spPr>
          <a:xfrm>
            <a:off x="2381276" y="4663913"/>
            <a:ext cx="62676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ED9DAB"/>
                </a:solidFill>
                <a:latin typeface="Helvetica Neue"/>
                <a:ea typeface="Helvetica Neue"/>
                <a:cs typeface="Helvetica Neue"/>
                <a:sym typeface="Helvetica Neue"/>
              </a:rPr>
              <a:t>reconocer las buenas prácticas de SW</a:t>
            </a:r>
            <a:endParaRPr lang="es-ES" sz="2800" b="1" dirty="0" err="1">
              <a:solidFill>
                <a:srgbClr val="ED9DAB"/>
              </a:solidFill>
              <a:latin typeface="Helvetica Neue"/>
              <a:ea typeface="Helvetica Neue"/>
              <a:cs typeface="Helvetica Neue"/>
              <a:sym typeface="Helvetica Neue"/>
            </a:endParaRPr>
          </a:p>
        </p:txBody>
      </p:sp>
      <p:pic>
        <p:nvPicPr>
          <p:cNvPr id="127" name="Google Shape;127;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40"/>
            <a:ext cx="6597239" cy="3503307"/>
          </a:xfrm>
          <a:prstGeom prst="rect">
            <a:avLst/>
          </a:prstGeom>
          <a:noFill/>
          <a:ln>
            <a:noFill/>
          </a:ln>
        </p:spPr>
      </p:pic>
      <p:pic>
        <p:nvPicPr>
          <p:cNvPr id="128" name="Google Shape;128;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89" y="5620254"/>
            <a:ext cx="467367" cy="450740"/>
          </a:xfrm>
          <a:prstGeom prst="rect">
            <a:avLst/>
          </a:prstGeom>
          <a:noFill/>
          <a:ln>
            <a:noFill/>
          </a:ln>
        </p:spPr>
      </p:pic>
      <p:sp>
        <p:nvSpPr>
          <p:cNvPr id="129" name="Google Shape;129;p2"/>
          <p:cNvSpPr txBox="1"/>
          <p:nvPr/>
        </p:nvSpPr>
        <p:spPr>
          <a:xfrm>
            <a:off x="2397117" y="6513438"/>
            <a:ext cx="73482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elegir las herramientas y tecnologías adecuadas para SW</a:t>
            </a:r>
            <a:endParaRPr sz="2800" b="1" dirty="0">
              <a:solidFill>
                <a:srgbClr val="ED9DAB"/>
              </a:solidFill>
              <a:latin typeface="Helvetica Neue"/>
              <a:ea typeface="Helvetica Neue"/>
              <a:cs typeface="Helvetica Neue"/>
              <a:sym typeface="Helvetica Neue"/>
            </a:endParaRPr>
          </a:p>
        </p:txBody>
      </p:sp>
      <p:sp>
        <p:nvSpPr>
          <p:cNvPr id="133" name="Google Shape;133;p2"/>
          <p:cNvSpPr txBox="1"/>
          <p:nvPr/>
        </p:nvSpPr>
        <p:spPr>
          <a:xfrm>
            <a:off x="2381275" y="5368912"/>
            <a:ext cx="761340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establecer un buen equilibrio entre trabajo y estilo de vida privado</a:t>
            </a:r>
            <a:endParaRPr sz="2800" b="1" dirty="0">
              <a:solidFill>
                <a:srgbClr val="ED9DAB"/>
              </a:solidFill>
              <a:latin typeface="Helvetica Neue"/>
              <a:ea typeface="Helvetica Neue"/>
              <a:cs typeface="Helvetica Neue"/>
              <a:sym typeface="Helvetica Neue"/>
            </a:endParaRPr>
          </a:p>
        </p:txBody>
      </p:sp>
      <p:pic>
        <p:nvPicPr>
          <p:cNvPr id="134" name="Google Shape;13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496307" y="7680480"/>
            <a:ext cx="467367" cy="450740"/>
          </a:xfrm>
          <a:prstGeom prst="rect">
            <a:avLst/>
          </a:prstGeom>
          <a:noFill/>
          <a:ln>
            <a:noFill/>
          </a:ln>
        </p:spPr>
      </p:pic>
      <p:sp>
        <p:nvSpPr>
          <p:cNvPr id="135" name="Google Shape;135;p2"/>
          <p:cNvSpPr txBox="1"/>
          <p:nvPr/>
        </p:nvSpPr>
        <p:spPr>
          <a:xfrm>
            <a:off x="2418395" y="7644251"/>
            <a:ext cx="75867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administrar el entorno SW</a:t>
            </a:r>
            <a:endParaRPr sz="2800" b="1" dirty="0">
              <a:solidFill>
                <a:srgbClr val="ED9DAB"/>
              </a:solidFill>
              <a:latin typeface="Helvetica Neue"/>
              <a:ea typeface="Helvetica Neue"/>
              <a:cs typeface="Helvetica Neue"/>
              <a:sym typeface="Helvetica Neue"/>
            </a:endParaRPr>
          </a:p>
        </p:txBody>
      </p:sp>
      <p:sp>
        <p:nvSpPr>
          <p:cNvPr id="136" name="Google Shape;136;p2"/>
          <p:cNvSpPr txBox="1"/>
          <p:nvPr/>
        </p:nvSpPr>
        <p:spPr>
          <a:xfrm>
            <a:off x="2381276" y="9061188"/>
            <a:ext cx="62676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2800" b="1">
              <a:solidFill>
                <a:srgbClr val="ED9DAB"/>
              </a:solidFill>
              <a:latin typeface="Helvetica Neue"/>
              <a:ea typeface="Helvetica Neue"/>
              <a:cs typeface="Helvetica Neue"/>
              <a:sym typeface="Helvetica Neue"/>
            </a:endParaRPr>
          </a:p>
        </p:txBody>
      </p:sp>
      <p:pic>
        <p:nvPicPr>
          <p:cNvPr id="2" name="Google Shape;128;p2">
            <a:extLst>
              <a:ext uri="{FF2B5EF4-FFF2-40B4-BE49-F238E27FC236}">
                <a16:creationId xmlns:a16="http://schemas.microsoft.com/office/drawing/2014/main" id="{C70C9D2D-5BC6-87C2-E2F8-309B2F04083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496307" y="6759857"/>
            <a:ext cx="467367" cy="4507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3"/>
          <p:cNvSpPr txBox="1"/>
          <p:nvPr/>
        </p:nvSpPr>
        <p:spPr>
          <a:xfrm>
            <a:off x="2307333" y="2812700"/>
            <a:ext cx="9017400" cy="2554505"/>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SzPts val="1100"/>
              <a:buNone/>
            </a:pPr>
            <a:r>
              <a:rPr lang="es-ES" sz="2800" b="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Definición de SW</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lvl="0" indent="-342900">
              <a:spcBef>
                <a:spcPts val="0"/>
              </a:spcBef>
              <a:spcAft>
                <a:spcPts val="0"/>
              </a:spcAft>
              <a:buSzPct val="100000"/>
              <a:buFont typeface="Microsoft Sans Serif" panose="020B0604020202020204" pitchFamily="34" charset="0"/>
              <a:buChar char="•"/>
            </a:pPr>
            <a:r>
              <a:rPr lang="en-US" sz="2400" kern="1200">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Definición de SW</a:t>
            </a:r>
            <a:endParaRPr lang="en-US" sz="2400" kern="120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lvl="0" indent="-342900">
              <a:spcBef>
                <a:spcPts val="0"/>
              </a:spcBef>
              <a:spcAft>
                <a:spcPts val="0"/>
              </a:spcAft>
              <a:buSzPct val="100000"/>
              <a:buFont typeface="Microsoft Sans Serif" panose="020B0604020202020204" pitchFamily="34" charset="0"/>
              <a:buChar char="•"/>
            </a:pPr>
            <a:r>
              <a:rPr lang="es-ES" sz="240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Principios de SW</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lvl="0" indent="0" algn="l" rtl="0">
              <a:spcBef>
                <a:spcPts val="0"/>
              </a:spcBef>
              <a:spcAft>
                <a:spcPts val="0"/>
              </a:spcAft>
              <a:buSzPts val="1100"/>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lvl="0" indent="0" algn="l" rtl="0">
              <a:spcBef>
                <a:spcPts val="0"/>
              </a:spcBef>
              <a:spcAft>
                <a:spcPts val="0"/>
              </a:spcAft>
              <a:buClr>
                <a:schemeClr val="dk1"/>
              </a:buClr>
              <a:buSzPts val="1100"/>
              <a:buFont typeface="Arial"/>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nvGrpSpPr>
          <p:cNvPr id="143" name="Google Shape;143;p3"/>
          <p:cNvGrpSpPr/>
          <p:nvPr/>
        </p:nvGrpSpPr>
        <p:grpSpPr>
          <a:xfrm>
            <a:off x="2297750" y="4391200"/>
            <a:ext cx="8685300" cy="1984000"/>
            <a:chOff x="6420993" y="1336385"/>
            <a:chExt cx="8685300" cy="1984000"/>
          </a:xfrm>
        </p:grpSpPr>
        <p:sp>
          <p:nvSpPr>
            <p:cNvPr id="144" name="Google Shape;144;p3"/>
            <p:cNvSpPr txBox="1"/>
            <p:nvPr/>
          </p:nvSpPr>
          <p:spPr>
            <a:xfrm>
              <a:off x="6420993" y="1750485"/>
              <a:ext cx="7061100" cy="1569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s-ES" sz="240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Configuración de un lugar SW</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marR="0" lvl="0" indent="-342900" algn="l" rtl="0">
                <a:spcBef>
                  <a:spcPts val="0"/>
                </a:spcBef>
                <a:spcAft>
                  <a:spcPts val="0"/>
                </a:spcAft>
                <a:buFont typeface="Arial" panose="020B0604020202020204" pitchFamily="34" charset="0"/>
                <a:buChar char="•"/>
              </a:pPr>
              <a:r>
                <a:rPr lang="es-ES" sz="240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Herramientas y tecnologías para SW</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0" marR="0" lvl="0" indent="0" algn="l" rtl="0">
                <a:spcBef>
                  <a:spcPts val="0"/>
                </a:spcBef>
                <a:spcAft>
                  <a:spcPts val="0"/>
                </a:spcAft>
                <a:buNone/>
              </a:pPr>
              <a:endParaRPr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sp>
          <p:nvSpPr>
            <p:cNvPr id="145" name="Google Shape;145;p3"/>
            <p:cNvSpPr txBox="1"/>
            <p:nvPr/>
          </p:nvSpPr>
          <p:spPr>
            <a:xfrm>
              <a:off x="6420993" y="1336384"/>
              <a:ext cx="86853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Herramientas y tecnologías SW</a:t>
              </a:r>
              <a:endParaRPr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grpSp>
        <p:nvGrpSpPr>
          <p:cNvPr id="146" name="Google Shape;146;p3"/>
          <p:cNvGrpSpPr/>
          <p:nvPr/>
        </p:nvGrpSpPr>
        <p:grpSpPr>
          <a:xfrm>
            <a:off x="2307311" y="5968825"/>
            <a:ext cx="7448601" cy="1721225"/>
            <a:chOff x="6366105" y="1442337"/>
            <a:chExt cx="7448601" cy="1721225"/>
          </a:xfrm>
        </p:grpSpPr>
        <p:sp>
          <p:nvSpPr>
            <p:cNvPr id="147" name="Google Shape;147;p3"/>
            <p:cNvSpPr txBox="1"/>
            <p:nvPr/>
          </p:nvSpPr>
          <p:spPr>
            <a:xfrm>
              <a:off x="6418506" y="1962962"/>
              <a:ext cx="7396200" cy="12006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s-ES" sz="240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Identificación de buenas prácticas</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marR="0" lvl="0" indent="-342900" algn="l" rtl="0">
                <a:spcBef>
                  <a:spcPts val="0"/>
                </a:spcBef>
                <a:spcAft>
                  <a:spcPts val="0"/>
                </a:spcAft>
                <a:buFont typeface="Arial" panose="020B0604020202020204" pitchFamily="34" charset="0"/>
                <a:buChar char="•"/>
              </a:pPr>
              <a:r>
                <a:rPr lang="es-ES" sz="240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Equilibrio entre SW y vida personal</a:t>
              </a:r>
              <a:endParaRPr sz="2400"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a:p>
              <a:pPr marL="342900" marR="0" lvl="0" indent="-342900" algn="l" rtl="0">
                <a:spcBef>
                  <a:spcPts val="0"/>
                </a:spcBef>
                <a:spcAft>
                  <a:spcPts val="0"/>
                </a:spcAft>
                <a:buFont typeface="Arial" panose="020B0604020202020204" pitchFamily="34" charset="0"/>
                <a:buChar char="•"/>
              </a:pPr>
              <a:r>
                <a:rPr lang="en-US" sz="240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rPr>
                <a:t>SW y bienestar</a:t>
              </a:r>
              <a:endParaRPr sz="2400" dirty="0">
                <a:highlight>
                  <a:schemeClr val="lt1"/>
                </a:highlight>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8" name="Google Shape;148;p3"/>
            <p:cNvSpPr txBox="1"/>
            <p:nvPr/>
          </p:nvSpPr>
          <p:spPr>
            <a:xfrm>
              <a:off x="6366105" y="1442337"/>
              <a:ext cx="7396200"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Buenas prácticas de SW</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pic>
        <p:nvPicPr>
          <p:cNvPr id="149" name="Google Shape;149;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71" y="2939254"/>
            <a:ext cx="467367" cy="450740"/>
          </a:xfrm>
          <a:prstGeom prst="rect">
            <a:avLst/>
          </a:prstGeom>
          <a:noFill/>
          <a:ln>
            <a:noFill/>
          </a:ln>
        </p:spPr>
      </p:pic>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51" name="Google Shape;15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5914439"/>
            <a:ext cx="467367" cy="450740"/>
          </a:xfrm>
          <a:prstGeom prst="rect">
            <a:avLst/>
          </a:prstGeom>
          <a:noFill/>
          <a:ln>
            <a:noFill/>
          </a:ln>
        </p:spPr>
      </p:pic>
      <p:pic>
        <p:nvPicPr>
          <p:cNvPr id="152" name="Google Shape;152;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
        <p:nvSpPr>
          <p:cNvPr id="2" name="Google Shape;140;p3">
            <a:extLst>
              <a:ext uri="{FF2B5EF4-FFF2-40B4-BE49-F238E27FC236}">
                <a16:creationId xmlns:a16="http://schemas.microsoft.com/office/drawing/2014/main" id="{6A686BB6-A82D-C18F-8686-0F78CF31DB31}"/>
              </a:ext>
            </a:extLst>
          </p:cNvPr>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Índice</a:t>
            </a:r>
            <a:endParaRPr sz="4400" b="1" dirty="0">
              <a:solidFill>
                <a:srgbClr val="D00B2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b288c97b5c_0_40"/>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1. </a:t>
            </a:r>
            <a:r>
              <a:rPr lang="en-US" sz="4400" b="1">
                <a:solidFill>
                  <a:srgbClr val="D00B24"/>
                </a:solidFill>
                <a:highlight>
                  <a:schemeClr val="lt1"/>
                </a:highlight>
              </a:rPr>
              <a:t>Definición SW</a:t>
            </a:r>
            <a:endParaRPr sz="4400" b="1">
              <a:solidFill>
                <a:srgbClr val="D00B24"/>
              </a:solidFill>
            </a:endParaRPr>
          </a:p>
        </p:txBody>
      </p:sp>
      <p:sp>
        <p:nvSpPr>
          <p:cNvPr id="158" name="Google Shape;158;g1b288c97b5c_0_40"/>
          <p:cNvSpPr txBox="1"/>
          <p:nvPr/>
        </p:nvSpPr>
        <p:spPr>
          <a:xfrm>
            <a:off x="1562675" y="2407250"/>
            <a:ext cx="15350400" cy="6120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800" b="1">
                <a:solidFill>
                  <a:schemeClr val="dk1"/>
                </a:solidFill>
                <a:highlight>
                  <a:schemeClr val="lt1"/>
                </a:highlight>
                <a:latin typeface="Helvetica Neue"/>
                <a:ea typeface="Helvetica Neue"/>
                <a:cs typeface="Helvetica Neue"/>
                <a:sym typeface="Helvetica Neue"/>
              </a:rPr>
              <a:t>¿Qué es el trabajo inteligente?</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s-ES" sz="2800">
                <a:solidFill>
                  <a:schemeClr val="dk1"/>
                </a:solidFill>
                <a:highlight>
                  <a:schemeClr val="lt1"/>
                </a:highlight>
                <a:latin typeface="Helvetica Neue"/>
                <a:ea typeface="Helvetica Neue"/>
                <a:cs typeface="Helvetica Neue"/>
                <a:sym typeface="Helvetica Neue"/>
              </a:rPr>
              <a:t>Smart Working es un enfoque fflexible centrado en el negocio y en el trabajo que ofrece más eficiencia y eficacia en la organización del trabajo, la prestación de servicios y la agilidad organizativa, así como generador de beneficios para los trabajadores.</a:t>
            </a:r>
          </a:p>
          <a:p>
            <a:pPr marL="0" lvl="0" indent="0" algn="l" rtl="0">
              <a:spcBef>
                <a:spcPts val="0"/>
              </a:spcBef>
              <a:spcAft>
                <a:spcPts val="0"/>
              </a:spcAft>
              <a:buSzPts val="1100"/>
              <a:buNone/>
            </a:pPr>
            <a:r>
              <a:rPr lang="es-ES" sz="2800">
                <a:solidFill>
                  <a:schemeClr val="dk1"/>
                </a:solidFill>
                <a:highlight>
                  <a:schemeClr val="lt1"/>
                </a:highlight>
                <a:latin typeface="Helvetica Neue"/>
                <a:ea typeface="Helvetica Neue"/>
                <a:cs typeface="Helvetica Neue"/>
                <a:sym typeface="Helvetica Neue"/>
              </a:rPr>
              <a:t>Las características clave son la gestión por resultados, una cultura basada en la confianza, altos niveles de autonomía, flexibilidad en el tiempo y la ubicación del trabajo, nuevas herramientas y entornos de trabajo, menor dependencia de los recursos físicos y apertura al cambio continuo</a:t>
            </a:r>
            <a:r>
              <a:rPr lang="en-US" sz="2800">
                <a:solidFill>
                  <a:schemeClr val="dk1"/>
                </a:solidFill>
                <a:highlight>
                  <a:schemeClr val="lt1"/>
                </a:highlight>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a:solidFill>
                  <a:schemeClr val="dk1"/>
                </a:solidFill>
                <a:highlight>
                  <a:schemeClr val="lt1"/>
                </a:highlight>
                <a:latin typeface="Helvetica Neue"/>
                <a:ea typeface="Helvetica Neue"/>
                <a:cs typeface="Helvetica Neue"/>
                <a:sym typeface="Helvetica Neue"/>
              </a:rPr>
              <a:t>Trabajo inteligente vs:</a:t>
            </a:r>
            <a:endParaRPr sz="2800"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s-ES" sz="2800" b="1">
                <a:solidFill>
                  <a:schemeClr val="dk1"/>
                </a:solidFill>
                <a:highlight>
                  <a:schemeClr val="lt1"/>
                </a:highlight>
                <a:latin typeface="Helvetica Neue"/>
                <a:ea typeface="Helvetica Neue"/>
                <a:cs typeface="Helvetica Neue"/>
                <a:sym typeface="Helvetica Neue"/>
              </a:rPr>
              <a:t>Teletrabajo/trabajo a distancia</a:t>
            </a:r>
            <a:endParaRPr sz="2800" b="1"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s-ES" sz="2800" b="1">
                <a:solidFill>
                  <a:schemeClr val="dk1"/>
                </a:solidFill>
                <a:highlight>
                  <a:schemeClr val="lt1"/>
                </a:highlight>
                <a:latin typeface="Helvetica Neue"/>
                <a:ea typeface="Helvetica Neue"/>
                <a:cs typeface="Helvetica Neue"/>
                <a:sym typeface="Helvetica Neue"/>
              </a:rPr>
              <a:t>Trabajo flexible</a:t>
            </a:r>
            <a:endParaRPr sz="2800" b="1"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s-ES" sz="2800" b="1">
                <a:solidFill>
                  <a:schemeClr val="dk1"/>
                </a:solidFill>
                <a:highlight>
                  <a:schemeClr val="lt1"/>
                </a:highlight>
                <a:latin typeface="Helvetica Neue"/>
                <a:ea typeface="Helvetica Neue"/>
                <a:cs typeface="Helvetica Neue"/>
                <a:sym typeface="Helvetica Neue"/>
              </a:rPr>
              <a:t>Trabajo híbrido</a:t>
            </a:r>
            <a:endParaRPr sz="2800" b="1" dirty="0">
              <a:solidFill>
                <a:schemeClr val="dk1"/>
              </a:solidFill>
              <a:highlight>
                <a:schemeClr val="lt1"/>
              </a:highlight>
              <a:latin typeface="Helvetica Neue"/>
              <a:ea typeface="Helvetica Neue"/>
              <a:cs typeface="Helvetica Neue"/>
              <a:sym typeface="Helvetica Neue"/>
            </a:endParaRPr>
          </a:p>
          <a:p>
            <a:pPr marL="457200" lvl="0" indent="-387350" algn="l" rtl="0">
              <a:spcBef>
                <a:spcPts val="0"/>
              </a:spcBef>
              <a:spcAft>
                <a:spcPts val="0"/>
              </a:spcAft>
              <a:buClr>
                <a:schemeClr val="dk1"/>
              </a:buClr>
              <a:buSzPts val="2500"/>
              <a:buFont typeface="Helvetica Neue"/>
              <a:buChar char="-"/>
            </a:pPr>
            <a:r>
              <a:rPr lang="en-US" sz="2800" b="1">
                <a:solidFill>
                  <a:schemeClr val="dk1"/>
                </a:solidFill>
                <a:highlight>
                  <a:schemeClr val="lt1"/>
                </a:highlight>
                <a:latin typeface="Helvetica Neue"/>
                <a:ea typeface="Helvetica Neue"/>
                <a:cs typeface="Helvetica Neue"/>
                <a:sym typeface="Helvetica Neue"/>
              </a:rPr>
              <a:t>Trabajo ágil</a:t>
            </a:r>
            <a:endParaRPr sz="2800" b="1"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288c97b5c_0_35"/>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1. </a:t>
            </a:r>
            <a:r>
              <a:rPr lang="en-US" sz="4400" b="1">
                <a:solidFill>
                  <a:srgbClr val="D00B24"/>
                </a:solidFill>
                <a:highlight>
                  <a:schemeClr val="lt1"/>
                </a:highlight>
              </a:rPr>
              <a:t>Definición SW</a:t>
            </a:r>
            <a:endParaRPr sz="4400" b="1">
              <a:solidFill>
                <a:srgbClr val="D00B24"/>
              </a:solidFill>
            </a:endParaRPr>
          </a:p>
        </p:txBody>
      </p:sp>
      <p:sp>
        <p:nvSpPr>
          <p:cNvPr id="164" name="Google Shape;164;g1b288c97b5c_0_35"/>
          <p:cNvSpPr txBox="1"/>
          <p:nvPr/>
        </p:nvSpPr>
        <p:spPr>
          <a:xfrm>
            <a:off x="1562675" y="2513580"/>
            <a:ext cx="13182600" cy="483205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El trabajo tiene lugar en l</a:t>
            </a:r>
            <a:r>
              <a:rPr lang="es-ES" sz="2800" b="1" i="0" u="none" strike="noStrike" cap="none">
                <a:solidFill>
                  <a:schemeClr val="dk1"/>
                </a:solidFill>
                <a:highlight>
                  <a:srgbClr val="FFFFFF"/>
                </a:highlight>
                <a:latin typeface="Helvetica Neue"/>
                <a:ea typeface="Helvetica Neue"/>
                <a:cs typeface="Helvetica Neue"/>
                <a:sym typeface="Helvetica Neue"/>
              </a:rPr>
              <a:t>as ubicaciones más efectivas y en los momentos más efectivos</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1" i="0" u="none" strike="noStrike" cap="none">
                <a:solidFill>
                  <a:schemeClr val="dk1"/>
                </a:solidFill>
                <a:highlight>
                  <a:srgbClr val="FFFFFF"/>
                </a:highlight>
                <a:latin typeface="Helvetica Neue"/>
                <a:ea typeface="Helvetica Neue"/>
                <a:cs typeface="Helvetica Neue"/>
                <a:sym typeface="Helvetica Neue"/>
              </a:rPr>
              <a:t>La flexibilidad se convierte en la norma </a:t>
            </a:r>
            <a:r>
              <a:rPr lang="es-ES" sz="2800" b="0" i="0" u="none" strike="noStrike" cap="none">
                <a:solidFill>
                  <a:schemeClr val="dk1"/>
                </a:solidFill>
                <a:highlight>
                  <a:srgbClr val="FFFFFF"/>
                </a:highlight>
                <a:latin typeface="Helvetica Neue"/>
                <a:ea typeface="Helvetica Neue"/>
                <a:cs typeface="Helvetica Neue"/>
                <a:sym typeface="Helvetica Neue"/>
              </a:rPr>
              <a:t>en lugar de la excepción</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En principio, todos son elegibles para el trabajo flexible, sin que se hagan suposiciones sobre las personas o los roles.</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Los empleados tienen </a:t>
            </a:r>
            <a:r>
              <a:rPr lang="es-ES" sz="2800" b="1" i="0" u="none" strike="noStrike" cap="none">
                <a:solidFill>
                  <a:schemeClr val="dk1"/>
                </a:solidFill>
                <a:highlight>
                  <a:srgbClr val="FFFFFF"/>
                </a:highlight>
                <a:latin typeface="Helvetica Neue"/>
                <a:ea typeface="Helvetica Neue"/>
                <a:cs typeface="Helvetica Neue"/>
                <a:sym typeface="Helvetica Neue"/>
              </a:rPr>
              <a:t>más opciones </a:t>
            </a:r>
            <a:r>
              <a:rPr lang="es-ES" sz="2800" b="0" i="0" u="none" strike="noStrike" cap="none">
                <a:solidFill>
                  <a:schemeClr val="dk1"/>
                </a:solidFill>
                <a:highlight>
                  <a:srgbClr val="FFFFFF"/>
                </a:highlight>
                <a:latin typeface="Helvetica Neue"/>
                <a:ea typeface="Helvetica Neue"/>
                <a:cs typeface="Helvetica Neue"/>
                <a:sym typeface="Helvetica Neue"/>
              </a:rPr>
              <a:t>sobre dónde y cuándo trabajan, sujeto a consideraciones comerciales</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1" i="0" u="none" strike="noStrike" cap="none">
                <a:solidFill>
                  <a:schemeClr val="dk1"/>
                </a:solidFill>
                <a:highlight>
                  <a:srgbClr val="FFFFFF"/>
                </a:highlight>
                <a:latin typeface="Helvetica Neue"/>
                <a:ea typeface="Helvetica Neue"/>
                <a:cs typeface="Helvetica Neue"/>
                <a:sym typeface="Helvetica Neue"/>
              </a:rPr>
              <a:t>El espacio se asigna a las actividades</a:t>
            </a:r>
            <a:r>
              <a:rPr lang="es-ES" sz="2800" b="0" i="0" u="none" strike="noStrike" cap="none">
                <a:solidFill>
                  <a:schemeClr val="dk1"/>
                </a:solidFill>
                <a:highlight>
                  <a:srgbClr val="FFFFFF"/>
                </a:highlight>
                <a:latin typeface="Helvetica Neue"/>
                <a:ea typeface="Helvetica Neue"/>
                <a:cs typeface="Helvetica Neue"/>
                <a:sym typeface="Helvetica Neue"/>
              </a:rPr>
              <a:t>, no a individuos y no sobre la base de la antigüedad</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1" i="0" u="none" strike="noStrike" cap="none">
                <a:solidFill>
                  <a:srgbClr val="000000"/>
                </a:solidFill>
                <a:highlight>
                  <a:srgbClr val="FFFFFF"/>
                </a:highlight>
                <a:latin typeface="Helvetica Neue"/>
                <a:ea typeface="Helvetica Neue"/>
                <a:cs typeface="Helvetica Neue"/>
                <a:sym typeface="Helvetica Neue"/>
              </a:rPr>
              <a:t>S</a:t>
            </a:r>
            <a:r>
              <a:rPr lang="es-ES" sz="2800" b="1" i="0" u="none" strike="noStrike" cap="none">
                <a:solidFill>
                  <a:schemeClr val="dk1"/>
                </a:solidFill>
                <a:highlight>
                  <a:srgbClr val="FFFFFF"/>
                </a:highlight>
                <a:latin typeface="Helvetica Neue"/>
                <a:ea typeface="Helvetica Neue"/>
                <a:cs typeface="Helvetica Neue"/>
                <a:sym typeface="Helvetica Neue"/>
              </a:rPr>
              <a:t>e reducen los costos de hacer el trabajo</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Hay un uso eficaz y apropiado de la tecnología</a:t>
            </a:r>
            <a:endParaRPr lang="es-ES" sz="2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288c97b5c_0_35"/>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1</a:t>
            </a:r>
            <a:r>
              <a:rPr lang="en-US" sz="4400" b="1">
                <a:solidFill>
                  <a:srgbClr val="D00B24"/>
                </a:solidFill>
              </a:rPr>
              <a:t>. </a:t>
            </a:r>
            <a:r>
              <a:rPr lang="en-US" sz="4400" b="1">
                <a:solidFill>
                  <a:srgbClr val="D00B24"/>
                </a:solidFill>
                <a:highlight>
                  <a:schemeClr val="lt1"/>
                </a:highlight>
              </a:rPr>
              <a:t>Definición SW (continuación)</a:t>
            </a:r>
            <a:endParaRPr sz="4400" b="1" dirty="0">
              <a:solidFill>
                <a:srgbClr val="D00B24"/>
              </a:solidFill>
            </a:endParaRPr>
          </a:p>
        </p:txBody>
      </p:sp>
      <p:sp>
        <p:nvSpPr>
          <p:cNvPr id="164" name="Google Shape;164;g1b288c97b5c_0_35"/>
          <p:cNvSpPr txBox="1"/>
          <p:nvPr/>
        </p:nvSpPr>
        <p:spPr>
          <a:xfrm>
            <a:off x="1562675" y="2513580"/>
            <a:ext cx="13182600" cy="440116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La </a:t>
            </a:r>
            <a:r>
              <a:rPr lang="es-ES" sz="2800" b="1" i="0" u="none" strike="noStrike" cap="none">
                <a:solidFill>
                  <a:schemeClr val="dk1"/>
                </a:solidFill>
                <a:highlight>
                  <a:srgbClr val="FFFFFF"/>
                </a:highlight>
                <a:latin typeface="Helvetica Neue"/>
                <a:ea typeface="Helvetica Neue"/>
                <a:cs typeface="Helvetica Neue"/>
                <a:sym typeface="Helvetica Neue"/>
              </a:rPr>
              <a:t>colaboración </a:t>
            </a:r>
            <a:r>
              <a:rPr lang="es-ES" sz="2800" b="0" i="0" u="none" strike="noStrike" cap="none">
                <a:solidFill>
                  <a:schemeClr val="dk1"/>
                </a:solidFill>
                <a:highlight>
                  <a:srgbClr val="FFFFFF"/>
                </a:highlight>
                <a:latin typeface="Helvetica Neue"/>
                <a:ea typeface="Helvetica Neue"/>
                <a:cs typeface="Helvetica Neue"/>
                <a:sym typeface="Helvetica Neue"/>
              </a:rPr>
              <a:t>y la conectividad se simplifica y permite la cooperación prácticamente en todas partes, compartir información y trabajar con otros sin importar la ubicación</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Los procesos con los que se les pide a las personas que trabajen son </a:t>
            </a:r>
            <a:r>
              <a:rPr lang="es-ES" sz="2800" b="1" i="0" u="none" strike="noStrike" cap="none">
                <a:solidFill>
                  <a:schemeClr val="dk1"/>
                </a:solidFill>
                <a:highlight>
                  <a:srgbClr val="FFFFFF"/>
                </a:highlight>
                <a:latin typeface="Helvetica Neue"/>
                <a:ea typeface="Helvetica Neue"/>
                <a:cs typeface="Helvetica Neue"/>
                <a:sym typeface="Helvetica Neue"/>
              </a:rPr>
              <a:t>continuamente desafiados </a:t>
            </a:r>
            <a:r>
              <a:rPr lang="es-ES" sz="2800" b="0" i="0" u="none" strike="noStrike" cap="none">
                <a:solidFill>
                  <a:schemeClr val="dk1"/>
                </a:solidFill>
                <a:highlight>
                  <a:srgbClr val="FFFFFF"/>
                </a:highlight>
                <a:latin typeface="Helvetica Neue"/>
                <a:ea typeface="Helvetica Neue"/>
                <a:cs typeface="Helvetica Neue"/>
                <a:sym typeface="Helvetica Neue"/>
              </a:rPr>
              <a:t>para asegurarse de que son aptos para el propósito</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Gestión del rendimiento </a:t>
            </a:r>
            <a:r>
              <a:rPr lang="es-ES" sz="2800" b="1" i="0" u="none" strike="noStrike" cap="none">
                <a:solidFill>
                  <a:schemeClr val="dk1"/>
                </a:solidFill>
                <a:highlight>
                  <a:srgbClr val="FFFFFF"/>
                </a:highlight>
                <a:latin typeface="Helvetica Neue"/>
                <a:ea typeface="Helvetica Neue"/>
                <a:cs typeface="Helvetica Neue"/>
                <a:sym typeface="Helvetica Neue"/>
              </a:rPr>
              <a:t>se centra en los resultados </a:t>
            </a:r>
            <a:r>
              <a:rPr lang="es-ES" sz="2800" b="0" i="0" u="none" strike="noStrike" cap="none">
                <a:solidFill>
                  <a:schemeClr val="dk1"/>
                </a:solidFill>
                <a:highlight>
                  <a:srgbClr val="FFFFFF"/>
                </a:highlight>
                <a:latin typeface="Helvetica Neue"/>
                <a:ea typeface="Helvetica Neue"/>
                <a:cs typeface="Helvetica Neue"/>
                <a:sym typeface="Helvetica Neue"/>
              </a:rPr>
              <a:t>en lugar de la presencia</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Smart Working respalda y agrega </a:t>
            </a:r>
            <a:r>
              <a:rPr lang="es-ES" sz="2800" b="1" i="0" u="none" strike="noStrike" cap="none">
                <a:solidFill>
                  <a:schemeClr val="dk1"/>
                </a:solidFill>
                <a:highlight>
                  <a:srgbClr val="FFFFFF"/>
                </a:highlight>
                <a:latin typeface="Helvetica Neue"/>
                <a:ea typeface="Helvetica Neue"/>
                <a:cs typeface="Helvetica Neue"/>
                <a:sym typeface="Helvetica Neue"/>
              </a:rPr>
              <a:t>nuevas dimensiones a los principios de diversidad y la igualdad</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Los empleados tienen la oportunidad de llevar </a:t>
            </a:r>
            <a:r>
              <a:rPr lang="es-ES" sz="2800" b="1" i="0" u="none" strike="noStrike" cap="none">
                <a:solidFill>
                  <a:schemeClr val="dk1"/>
                </a:solidFill>
                <a:highlight>
                  <a:srgbClr val="FFFFFF"/>
                </a:highlight>
                <a:latin typeface="Helvetica Neue"/>
                <a:ea typeface="Helvetica Neue"/>
                <a:cs typeface="Helvetica Neue"/>
                <a:sym typeface="Helvetica Neue"/>
              </a:rPr>
              <a:t>vidas sanas y equilibradas</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El trabajo tiene </a:t>
            </a:r>
            <a:r>
              <a:rPr lang="es-ES" sz="2800" b="1" i="0" u="none" strike="noStrike" cap="none">
                <a:solidFill>
                  <a:schemeClr val="dk1"/>
                </a:solidFill>
                <a:highlight>
                  <a:srgbClr val="FFFFFF"/>
                </a:highlight>
                <a:latin typeface="Helvetica Neue"/>
                <a:ea typeface="Helvetica Neue"/>
                <a:cs typeface="Helvetica Neue"/>
                <a:sym typeface="Helvetica Neue"/>
              </a:rPr>
              <a:t>menor impacto en el medio ambiente.</a:t>
            </a:r>
            <a:endParaRPr lang="es-ES" sz="2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9348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p:nvPr/>
        </p:nvSpPr>
        <p:spPr>
          <a:xfrm>
            <a:off x="1383350" y="125102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2. </a:t>
            </a:r>
            <a:r>
              <a:rPr lang="en-US" sz="4400" b="1" i="0" u="none" strike="noStrike" cap="none">
                <a:solidFill>
                  <a:srgbClr val="D00B24"/>
                </a:solidFill>
                <a:highlight>
                  <a:srgbClr val="FFFFFF"/>
                </a:highlight>
                <a:latin typeface="Arial"/>
                <a:ea typeface="Arial"/>
                <a:cs typeface="Arial"/>
                <a:sym typeface="Arial"/>
              </a:rPr>
              <a:t>Herramientas y tecnologías SW</a:t>
            </a:r>
            <a:endParaRPr sz="4400" b="1">
              <a:solidFill>
                <a:srgbClr val="D00B24"/>
              </a:solidFill>
            </a:endParaRPr>
          </a:p>
        </p:txBody>
      </p:sp>
      <p:sp>
        <p:nvSpPr>
          <p:cNvPr id="170" name="Google Shape;170;p5"/>
          <p:cNvSpPr txBox="1"/>
          <p:nvPr/>
        </p:nvSpPr>
        <p:spPr>
          <a:xfrm>
            <a:off x="1469575" y="2233185"/>
            <a:ext cx="16345800" cy="532757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s-ES" sz="2800" b="1">
                <a:solidFill>
                  <a:schemeClr val="dk1"/>
                </a:solidFill>
                <a:highlight>
                  <a:schemeClr val="lt1"/>
                </a:highlight>
                <a:latin typeface="Helvetica Neue"/>
                <a:ea typeface="Helvetica Neue"/>
                <a:cs typeface="Helvetica Neue"/>
                <a:sym typeface="Helvetica Neue"/>
              </a:rPr>
              <a:t>Configuración de un lugar SW</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2800" dirty="0">
              <a:solidFill>
                <a:srgbClr val="231F20"/>
              </a:solidFill>
              <a:latin typeface="Calibri"/>
              <a:ea typeface="Calibri"/>
              <a:cs typeface="Calibri"/>
              <a:sym typeface="Calibri"/>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El trabajo inteligente como forma de ofrecer </a:t>
            </a:r>
            <a:r>
              <a:rPr lang="es-ES" sz="2800" b="1" i="0" u="none" strike="noStrike" cap="none">
                <a:solidFill>
                  <a:schemeClr val="dk1"/>
                </a:solidFill>
                <a:highlight>
                  <a:srgbClr val="FFFFFF"/>
                </a:highlight>
                <a:latin typeface="Helvetica Neue"/>
                <a:ea typeface="Helvetica Neue"/>
                <a:cs typeface="Helvetica Neue"/>
                <a:sym typeface="Helvetica Neue"/>
              </a:rPr>
              <a:t>nuevos entornos de trabajo</a:t>
            </a:r>
            <a:r>
              <a:rPr lang="es-ES" sz="2800" b="0" i="0" u="none" strike="noStrike" cap="none">
                <a:solidFill>
                  <a:schemeClr val="dk1"/>
                </a:solidFill>
                <a:highlight>
                  <a:srgbClr val="FFFFFF"/>
                </a:highlight>
                <a:latin typeface="Helvetica Neue"/>
                <a:ea typeface="Helvetica Neue"/>
                <a:cs typeface="Helvetica Neue"/>
                <a:sym typeface="Helvetica Neue"/>
              </a:rPr>
              <a:t>, </a:t>
            </a:r>
            <a:r>
              <a:rPr lang="es-ES" sz="2800" b="0" i="0" u="none" strike="noStrike" cap="none">
                <a:solidFill>
                  <a:schemeClr val="dk1"/>
                </a:solidFill>
                <a:latin typeface="Helvetica Neue"/>
                <a:ea typeface="Helvetica Neue"/>
                <a:cs typeface="Helvetica Neue"/>
                <a:sym typeface="Helvetica Neue"/>
              </a:rPr>
              <a:t>es decir, entornos de trabajo atractivos e inspiradores para apoyar nuevos estilos de trabajo.</a:t>
            </a:r>
            <a:endParaRPr lang="es-ES" sz="2800">
              <a:ea typeface="Helvetica Neue"/>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chemeClr val="dk1"/>
                </a:solidFill>
                <a:highlight>
                  <a:srgbClr val="FFFFFF"/>
                </a:highlight>
                <a:latin typeface="Helvetica Neue"/>
                <a:ea typeface="Helvetica Neue"/>
                <a:cs typeface="Helvetica Neue"/>
                <a:sym typeface="Helvetica Neue"/>
              </a:rPr>
              <a:t>Oficinas tradicionales vs entornos de oficinas inteligentes.</a:t>
            </a:r>
            <a:endParaRPr lang="es-ES" sz="2800">
              <a:highlight>
                <a:srgbClr val="FFFFFF"/>
              </a:highlight>
              <a:ea typeface="Helvetica Neue"/>
            </a:endParaRPr>
          </a:p>
          <a:p>
            <a:pPr marL="457200" marR="0" lvl="0" indent="-457200" algn="l" rtl="0">
              <a:lnSpc>
                <a:spcPct val="100000"/>
              </a:lnSpc>
              <a:spcBef>
                <a:spcPts val="0"/>
              </a:spcBef>
              <a:spcAft>
                <a:spcPts val="0"/>
              </a:spcAft>
              <a:buFont typeface="Arial" panose="020B0604020202020204" pitchFamily="34" charset="0"/>
              <a:buChar char="•"/>
            </a:pPr>
            <a:r>
              <a:rPr lang="es-ES" sz="2800" b="1" i="0" u="none" strike="noStrike" cap="none">
                <a:solidFill>
                  <a:schemeClr val="dk1"/>
                </a:solidFill>
                <a:latin typeface="Helvetica Neue"/>
                <a:ea typeface="Helvetica Neue"/>
                <a:cs typeface="Helvetica Neue"/>
                <a:sym typeface="Helvetica Neue"/>
              </a:rPr>
              <a:t>Beneficios </a:t>
            </a:r>
            <a:r>
              <a:rPr lang="es-ES" sz="2800" b="0" i="0" u="none" strike="noStrike" cap="none">
                <a:solidFill>
                  <a:schemeClr val="dk1"/>
                </a:solidFill>
                <a:latin typeface="Helvetica Neue"/>
                <a:ea typeface="Helvetica Neue"/>
                <a:cs typeface="Helvetica Neue"/>
                <a:sym typeface="Helvetica Neue"/>
              </a:rPr>
              <a:t>de crear un lugar de trabajo inteligente.</a:t>
            </a:r>
            <a:endParaRPr lang="es-ES" sz="2800">
              <a:ea typeface="Helvetica Neue"/>
            </a:endParaRPr>
          </a:p>
          <a:p>
            <a:pPr marL="457200" marR="0" lvl="0" indent="-457200" algn="l" rtl="0">
              <a:lnSpc>
                <a:spcPct val="100000"/>
              </a:lnSpc>
              <a:spcBef>
                <a:spcPts val="0"/>
              </a:spcBef>
              <a:spcAft>
                <a:spcPts val="0"/>
              </a:spcAft>
              <a:buFont typeface="Arial" panose="020B0604020202020204" pitchFamily="34" charset="0"/>
              <a:buChar char="•"/>
            </a:pPr>
            <a:r>
              <a:rPr lang="es-ES" sz="2800" b="1" i="0" u="none" strike="noStrike" cap="none">
                <a:solidFill>
                  <a:srgbClr val="231F20"/>
                </a:solidFill>
                <a:latin typeface="Helvetica Neue"/>
                <a:ea typeface="Helvetica Neue"/>
                <a:cs typeface="Helvetica Neue"/>
                <a:sym typeface="Helvetica Neue"/>
              </a:rPr>
              <a:t>Tareas de escritorio</a:t>
            </a:r>
            <a:r>
              <a:rPr lang="es-ES" sz="2800" b="0" i="0" u="none" strike="noStrike" cap="none">
                <a:solidFill>
                  <a:srgbClr val="231F20"/>
                </a:solidFill>
                <a:latin typeface="Helvetica Neue"/>
                <a:ea typeface="Helvetica Neue"/>
                <a:cs typeface="Helvetica Neue"/>
                <a:sym typeface="Helvetica Neue"/>
              </a:rPr>
              <a:t>: la necesidad de oficinas es menor para los rangos de tipos de trabajo y permite una combinación de espacios funcionales.</a:t>
            </a:r>
            <a:endParaRPr lang="es-ES" sz="2800">
              <a:ea typeface="Helvetica Neue"/>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rgbClr val="231F20"/>
                </a:solidFill>
                <a:latin typeface="Helvetica Neue"/>
                <a:ea typeface="Helvetica Neue"/>
                <a:cs typeface="Helvetica Neue"/>
                <a:sym typeface="Helvetica Neue"/>
              </a:rPr>
              <a:t>Relevancia de la comprensión de </a:t>
            </a:r>
            <a:r>
              <a:rPr lang="es-ES" sz="2800" b="1" i="0" u="none" strike="noStrike" cap="none">
                <a:solidFill>
                  <a:srgbClr val="231F20"/>
                </a:solidFill>
                <a:latin typeface="Helvetica Neue"/>
                <a:ea typeface="Helvetica Neue"/>
                <a:cs typeface="Helvetica Neue"/>
                <a:sym typeface="Helvetica Neue"/>
              </a:rPr>
              <a:t>la cantidad de espacio necesario </a:t>
            </a:r>
            <a:r>
              <a:rPr lang="es-ES" sz="2800" b="0" i="0" u="none" strike="noStrike" cap="none">
                <a:solidFill>
                  <a:srgbClr val="231F20"/>
                </a:solidFill>
                <a:latin typeface="Helvetica Neue"/>
                <a:ea typeface="Helvetica Neue"/>
                <a:cs typeface="Helvetica Neue"/>
                <a:sym typeface="Helvetica Neue"/>
              </a:rPr>
              <a:t>en la oficina y </a:t>
            </a:r>
            <a:r>
              <a:rPr lang="es-ES" sz="2800" b="1" i="0" u="none" strike="noStrike" cap="none">
                <a:solidFill>
                  <a:srgbClr val="231F20"/>
                </a:solidFill>
                <a:latin typeface="Helvetica Neue"/>
                <a:ea typeface="Helvetica Neue"/>
                <a:cs typeface="Helvetica Neue"/>
                <a:sym typeface="Helvetica Neue"/>
              </a:rPr>
              <a:t>mezcla de diferentes tipos de espacios.</a:t>
            </a:r>
            <a:endParaRPr lang="es-ES" sz="2800">
              <a:ea typeface="Helvetica Neue"/>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rgbClr val="231F20"/>
                </a:solidFill>
                <a:latin typeface="Helvetica Neue"/>
                <a:ea typeface="Helvetica Neue"/>
                <a:cs typeface="Helvetica Neue"/>
                <a:sym typeface="Helvetica Neue"/>
              </a:rPr>
              <a:t>Protocolos para asegurar que los </a:t>
            </a:r>
            <a:r>
              <a:rPr lang="es-ES" sz="2800" b="1" i="0" u="none" strike="noStrike" cap="none">
                <a:solidFill>
                  <a:srgbClr val="231F20"/>
                </a:solidFill>
                <a:latin typeface="Helvetica Neue"/>
                <a:ea typeface="Helvetica Neue"/>
                <a:cs typeface="Helvetica Neue"/>
                <a:sym typeface="Helvetica Neue"/>
              </a:rPr>
              <a:t>espacios compartidos </a:t>
            </a:r>
            <a:r>
              <a:rPr lang="es-ES" sz="2800" b="0" i="0" u="none" strike="noStrike" cap="none">
                <a:solidFill>
                  <a:srgbClr val="231F20"/>
                </a:solidFill>
                <a:latin typeface="Helvetica Neue"/>
                <a:ea typeface="Helvetica Neue"/>
                <a:cs typeface="Helvetica Neue"/>
                <a:sym typeface="Helvetica Neue"/>
              </a:rPr>
              <a:t>funcionan con eficacia.</a:t>
            </a:r>
            <a:endParaRPr lang="es-ES" sz="2800">
              <a:ea typeface="Helvetica Neue"/>
            </a:endParaRPr>
          </a:p>
          <a:p>
            <a:pPr marL="457200" marR="0" lvl="0" indent="-457200" algn="l" rtl="0">
              <a:lnSpc>
                <a:spcPct val="100000"/>
              </a:lnSpc>
              <a:spcBef>
                <a:spcPts val="0"/>
              </a:spcBef>
              <a:spcAft>
                <a:spcPts val="0"/>
              </a:spcAft>
              <a:buFont typeface="Arial" panose="020B0604020202020204" pitchFamily="34" charset="0"/>
              <a:buChar char="•"/>
            </a:pPr>
            <a:r>
              <a:rPr lang="es-ES" sz="2800" b="1" i="0" u="none" strike="noStrike" cap="none">
                <a:solidFill>
                  <a:srgbClr val="231F20"/>
                </a:solidFill>
                <a:latin typeface="Helvetica Neue"/>
                <a:ea typeface="Helvetica Neue"/>
                <a:cs typeface="Helvetica Neue"/>
                <a:sym typeface="Helvetica Neue"/>
              </a:rPr>
              <a:t>Creación de entornos de trabajo basados ​​en actividades</a:t>
            </a:r>
            <a:endParaRPr sz="2800" dirty="0">
              <a:solidFill>
                <a:srgbClr val="231F2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p:nvPr/>
        </p:nvSpPr>
        <p:spPr>
          <a:xfrm>
            <a:off x="1383349" y="1251025"/>
            <a:ext cx="1360799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a:solidFill>
                  <a:srgbClr val="D00B24"/>
                </a:solidFill>
              </a:rPr>
              <a:t>. </a:t>
            </a:r>
            <a:r>
              <a:rPr lang="en-US" sz="4400" b="1" i="0" u="none" strike="noStrike" cap="none">
                <a:solidFill>
                  <a:srgbClr val="D00B24"/>
                </a:solidFill>
                <a:highlight>
                  <a:srgbClr val="FFFFFF"/>
                </a:highlight>
                <a:latin typeface="Arial"/>
                <a:ea typeface="Arial"/>
                <a:cs typeface="Arial"/>
                <a:sym typeface="Arial"/>
              </a:rPr>
              <a:t>Herramientas y tecnologías SW </a:t>
            </a:r>
            <a:r>
              <a:rPr lang="en-US" sz="4400" b="1">
                <a:solidFill>
                  <a:srgbClr val="D00B24"/>
                </a:solidFill>
                <a:highlight>
                  <a:schemeClr val="lt1"/>
                </a:highlight>
              </a:rPr>
              <a:t>(continuación)</a:t>
            </a:r>
            <a:endParaRPr sz="4400" b="1" dirty="0">
              <a:solidFill>
                <a:srgbClr val="D00B24"/>
              </a:solidFill>
            </a:endParaRPr>
          </a:p>
        </p:txBody>
      </p:sp>
      <p:sp>
        <p:nvSpPr>
          <p:cNvPr id="170" name="Google Shape;170;p5"/>
          <p:cNvSpPr txBox="1"/>
          <p:nvPr/>
        </p:nvSpPr>
        <p:spPr>
          <a:xfrm>
            <a:off x="1469575" y="2233185"/>
            <a:ext cx="16345800" cy="459506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rgbClr val="231F20"/>
                </a:solidFill>
                <a:latin typeface="Helvetica Neue"/>
                <a:ea typeface="Helvetica Neue"/>
                <a:cs typeface="Helvetica Neue"/>
                <a:sym typeface="Helvetica Neue"/>
              </a:rPr>
              <a:t>Considerando las </a:t>
            </a:r>
            <a:r>
              <a:rPr lang="es-ES" sz="2800" b="1" i="0" u="none" strike="noStrike" cap="none">
                <a:solidFill>
                  <a:srgbClr val="231F20"/>
                </a:solidFill>
                <a:latin typeface="Helvetica Neue"/>
                <a:ea typeface="Helvetica Neue"/>
                <a:cs typeface="Helvetica Neue"/>
                <a:sym typeface="Helvetica Neue"/>
              </a:rPr>
              <a:t>necesidades del personal con discapacidad</a:t>
            </a:r>
            <a:r>
              <a:rPr lang="es-ES" sz="2800" b="0" i="0" u="none" strike="noStrike" cap="none">
                <a:solidFill>
                  <a:srgbClr val="231F20"/>
                </a:solidFill>
                <a:latin typeface="Helvetica Neue"/>
                <a:ea typeface="Helvetica Neue"/>
                <a:cs typeface="Helvetica Neue"/>
                <a:sym typeface="Helvetica Neue"/>
              </a:rPr>
              <a:t>.</a:t>
            </a:r>
            <a:endParaRPr lang="es-ES" sz="28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Font typeface="Arial" panose="020B0604020202020204" pitchFamily="34" charset="0"/>
              <a:buChar char="•"/>
            </a:pPr>
            <a:r>
              <a:rPr lang="es-ES" sz="2800" b="1" i="0" u="none" strike="noStrike" cap="none">
                <a:solidFill>
                  <a:srgbClr val="231F20"/>
                </a:solidFill>
                <a:latin typeface="Helvetica Neue"/>
                <a:ea typeface="Helvetica Neue"/>
                <a:cs typeface="Helvetica Neue"/>
                <a:sym typeface="Helvetica Neue"/>
              </a:rPr>
              <a:t>Política de escritorio libre</a:t>
            </a:r>
            <a:r>
              <a:rPr lang="es-ES" sz="2800" b="0" i="0" u="none" strike="noStrike" cap="none">
                <a:solidFill>
                  <a:srgbClr val="231F20"/>
                </a:solidFill>
                <a:latin typeface="Helvetica Neue"/>
                <a:ea typeface="Helvetica Neue"/>
                <a:cs typeface="Helvetica Neue"/>
                <a:sym typeface="Helvetica Neue"/>
              </a:rPr>
              <a:t>.</a:t>
            </a:r>
            <a:endParaRPr lang="es-ES" sz="28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Font typeface="Arial" panose="020B0604020202020204" pitchFamily="34" charset="0"/>
              <a:buChar char="•"/>
            </a:pPr>
            <a:r>
              <a:rPr lang="es-ES" sz="2800" b="1" i="0" u="none" strike="noStrike" cap="none">
                <a:solidFill>
                  <a:srgbClr val="231F20"/>
                </a:solidFill>
                <a:latin typeface="Helvetica Neue"/>
                <a:ea typeface="Helvetica Neue"/>
                <a:cs typeface="Helvetica Neue"/>
                <a:sym typeface="Helvetica Neue"/>
              </a:rPr>
              <a:t>Sistema de reservas</a:t>
            </a:r>
            <a:r>
              <a:rPr lang="es-ES" sz="2800" b="0" i="0" u="none" strike="noStrike" cap="none">
                <a:solidFill>
                  <a:srgbClr val="231F20"/>
                </a:solidFill>
                <a:latin typeface="Helvetica Neue"/>
                <a:ea typeface="Helvetica Neue"/>
                <a:cs typeface="Helvetica Neue"/>
                <a:sym typeface="Helvetica Neue"/>
              </a:rPr>
              <a:t>.</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rgbClr val="231F20"/>
                </a:solidFill>
                <a:latin typeface="Helvetica Neue"/>
                <a:ea typeface="Helvetica Neue"/>
                <a:cs typeface="Helvetica Neue"/>
                <a:sym typeface="Helvetica Neue"/>
              </a:rPr>
              <a:t>Pasar de la dependencia del papel al </a:t>
            </a:r>
            <a:r>
              <a:rPr lang="es-ES" sz="2800" b="1" i="0" u="none" strike="noStrike" cap="none">
                <a:solidFill>
                  <a:srgbClr val="231F20"/>
                </a:solidFill>
                <a:latin typeface="Helvetica Neue"/>
                <a:ea typeface="Helvetica Neue"/>
                <a:cs typeface="Helvetica Neue"/>
                <a:sym typeface="Helvetica Neue"/>
              </a:rPr>
              <a:t>trabajo basado en electrónica</a:t>
            </a:r>
            <a:r>
              <a:rPr lang="es-ES" sz="2800" b="0" i="0" u="none" strike="noStrike" cap="none">
                <a:solidFill>
                  <a:srgbClr val="231F20"/>
                </a:solidFill>
                <a:latin typeface="Helvetica Neue"/>
                <a:ea typeface="Helvetica Neue"/>
                <a:cs typeface="Helvetica Neue"/>
                <a:sym typeface="Helvetica Neue"/>
              </a:rPr>
              <a:t>.</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rgbClr val="231F20"/>
                </a:solidFill>
                <a:latin typeface="Helvetica Neue"/>
                <a:ea typeface="Helvetica Neue"/>
                <a:cs typeface="Helvetica Neue"/>
                <a:sym typeface="Helvetica Neue"/>
              </a:rPr>
              <a:t>El espacio de oficina debe priorizarse para la interacción humana, no para el almacenamiento.</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rgbClr val="231F20"/>
                </a:solidFill>
                <a:latin typeface="Helvetica Neue"/>
                <a:ea typeface="Helvetica Neue"/>
                <a:cs typeface="Helvetica Neue"/>
                <a:sym typeface="Helvetica Neue"/>
              </a:rPr>
              <a:t>La relevancia de la </a:t>
            </a:r>
            <a:r>
              <a:rPr lang="es-ES" sz="2800" b="1" i="0" u="none" strike="noStrike" cap="none">
                <a:solidFill>
                  <a:srgbClr val="231F20"/>
                </a:solidFill>
                <a:latin typeface="Helvetica Neue"/>
                <a:ea typeface="Helvetica Neue"/>
                <a:cs typeface="Helvetica Neue"/>
                <a:sym typeface="Helvetica Neue"/>
              </a:rPr>
              <a:t>ergonomían </a:t>
            </a:r>
            <a:r>
              <a:rPr lang="es-ES" sz="2800" b="0" i="0" u="none" strike="noStrike" cap="none">
                <a:solidFill>
                  <a:srgbClr val="231F20"/>
                </a:solidFill>
                <a:latin typeface="Helvetica Neue"/>
                <a:ea typeface="Helvetica Neue"/>
                <a:cs typeface="Helvetica Neue"/>
                <a:sym typeface="Helvetica Neue"/>
              </a:rPr>
              <a:t>para el trabajo inteligente.</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rgbClr val="231F20"/>
                </a:solidFill>
                <a:latin typeface="Helvetica Neue"/>
                <a:ea typeface="Helvetica Neue"/>
                <a:cs typeface="Helvetica Neue"/>
                <a:sym typeface="Helvetica Neue"/>
              </a:rPr>
              <a:t>Gestionar el </a:t>
            </a:r>
            <a:r>
              <a:rPr lang="es-ES" sz="2800" b="1" i="0" u="none" strike="noStrike" cap="none">
                <a:solidFill>
                  <a:srgbClr val="231F20"/>
                </a:solidFill>
                <a:latin typeface="Helvetica Neue"/>
                <a:ea typeface="Helvetica Neue"/>
                <a:cs typeface="Helvetica Neue"/>
                <a:sym typeface="Helvetica Neue"/>
              </a:rPr>
              <a:t>impacto de ruido</a:t>
            </a:r>
            <a:r>
              <a:rPr lang="es-ES" sz="2800" b="0" i="0" u="none" strike="noStrike" cap="none">
                <a:solidFill>
                  <a:srgbClr val="231F20"/>
                </a:solidFill>
                <a:latin typeface="Helvetica Neue"/>
                <a:ea typeface="Helvetica Neue"/>
                <a:cs typeface="Helvetica Neue"/>
                <a:sym typeface="Helvetica Neue"/>
              </a:rPr>
              <a:t> considerando  el </a:t>
            </a:r>
            <a:r>
              <a:rPr lang="es-ES" sz="2800" b="1" i="0" u="none" strike="noStrike" cap="none">
                <a:solidFill>
                  <a:srgbClr val="231F20"/>
                </a:solidFill>
                <a:latin typeface="Helvetica Neue"/>
                <a:ea typeface="Helvetica Neue"/>
                <a:cs typeface="Helvetica Neue"/>
                <a:sym typeface="Helvetica Neue"/>
              </a:rPr>
              <a:t>'paisaje sonoro'</a:t>
            </a:r>
            <a:r>
              <a:rPr lang="es-ES" sz="2800" b="0" i="0" u="none" strike="noStrike" cap="none">
                <a:solidFill>
                  <a:srgbClr val="231F20"/>
                </a:solidFill>
                <a:latin typeface="Helvetica Neue"/>
                <a:ea typeface="Helvetica Neue"/>
                <a:cs typeface="Helvetica Neue"/>
                <a:sym typeface="Helvetica Neue"/>
              </a:rPr>
              <a:t>como una característica necesaria del trabajo inteligente.</a:t>
            </a:r>
            <a:endParaRPr lang="es-ES"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Font typeface="Arial" panose="020B0604020202020204" pitchFamily="34" charset="0"/>
              <a:buChar char="•"/>
            </a:pPr>
            <a:r>
              <a:rPr lang="es-ES" sz="2800" b="0" i="0" u="none" strike="noStrike" cap="none">
                <a:solidFill>
                  <a:srgbClr val="231F20"/>
                </a:solidFill>
                <a:latin typeface="Helvetica Neue"/>
                <a:ea typeface="Helvetica Neue"/>
                <a:cs typeface="Helvetica Neue"/>
                <a:sym typeface="Helvetica Neue"/>
              </a:rPr>
              <a:t>Gestionar las necesidades y desafíos de </a:t>
            </a:r>
            <a:r>
              <a:rPr lang="es-ES" sz="2800" b="1" i="0" u="none" strike="noStrike" cap="none">
                <a:solidFill>
                  <a:srgbClr val="231F20"/>
                </a:solidFill>
                <a:latin typeface="Helvetica Neue"/>
                <a:ea typeface="Helvetica Neue"/>
                <a:cs typeface="Helvetica Neue"/>
                <a:sym typeface="Helvetica Neue"/>
              </a:rPr>
              <a:t>trabajar fuera de la oficina</a:t>
            </a:r>
            <a:r>
              <a:rPr lang="es-ES" sz="2800" b="0" i="0" u="none" strike="noStrike" cap="none">
                <a:solidFill>
                  <a:srgbClr val="231F20"/>
                </a:solidFill>
                <a:latin typeface="Helvetica Neue"/>
                <a:ea typeface="Helvetica Neue"/>
                <a:cs typeface="Helvetica Neue"/>
                <a:sym typeface="Helvetica Neue"/>
              </a:rPr>
              <a:t>.</a:t>
            </a:r>
            <a:endParaRPr lang="es-ES" sz="28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Font typeface="Arial" panose="020B0604020202020204" pitchFamily="34" charset="0"/>
              <a:buChar char="•"/>
            </a:pPr>
            <a:r>
              <a:rPr lang="es-ES" sz="2800" b="1" i="0" u="none" strike="noStrike" cap="none">
                <a:solidFill>
                  <a:srgbClr val="231F20"/>
                </a:solidFill>
                <a:latin typeface="Helvetica Neue"/>
                <a:ea typeface="Helvetica Neue"/>
                <a:cs typeface="Helvetica Neue"/>
                <a:sym typeface="Helvetica Neue"/>
              </a:rPr>
              <a:t>Centros de trabajo.</a:t>
            </a:r>
            <a:endParaRPr lang="es-ES" sz="2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1392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b288c97b5c_0_10"/>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rPr>
              <a:t>2. </a:t>
            </a:r>
            <a:r>
              <a:rPr lang="en-US" sz="4400" b="1" i="0" u="none" strike="noStrike" cap="none">
                <a:solidFill>
                  <a:srgbClr val="D00B24"/>
                </a:solidFill>
                <a:highlight>
                  <a:srgbClr val="FFFFFF"/>
                </a:highlight>
                <a:latin typeface="Arial"/>
                <a:ea typeface="Arial"/>
                <a:cs typeface="Arial"/>
                <a:sym typeface="Arial"/>
              </a:rPr>
              <a:t>Herramientas y tecnologías SW</a:t>
            </a:r>
            <a:endParaRPr sz="4400" b="1">
              <a:solidFill>
                <a:srgbClr val="D00B24"/>
              </a:solidFill>
            </a:endParaRPr>
          </a:p>
        </p:txBody>
      </p:sp>
      <p:sp>
        <p:nvSpPr>
          <p:cNvPr id="176" name="Google Shape;176;g1b288c97b5c_0_10"/>
          <p:cNvSpPr txBox="1"/>
          <p:nvPr/>
        </p:nvSpPr>
        <p:spPr>
          <a:xfrm>
            <a:off x="1562675" y="2407255"/>
            <a:ext cx="13182600" cy="5693826"/>
          </a:xfrm>
          <a:prstGeom prst="rect">
            <a:avLst/>
          </a:prstGeom>
          <a:noFill/>
          <a:ln>
            <a:noFill/>
          </a:ln>
        </p:spPr>
        <p:txBody>
          <a:bodyPr spcFirstLastPara="1" wrap="square" lIns="91425" tIns="45700" rIns="91425" bIns="45700" anchor="t" anchorCtr="0">
            <a:spAutoFit/>
          </a:bodyPr>
          <a:lstStyle/>
          <a:p>
            <a:pPr marL="457200" lvl="0" indent="-406400" algn="l" rtl="0">
              <a:spcBef>
                <a:spcPts val="0"/>
              </a:spcBef>
              <a:spcAft>
                <a:spcPts val="0"/>
              </a:spcAft>
              <a:buClr>
                <a:schemeClr val="dk1"/>
              </a:buClr>
              <a:buSzPts val="2800"/>
              <a:buFont typeface="Helvetica Neue"/>
              <a:buChar char="-"/>
            </a:pPr>
            <a:r>
              <a:rPr lang="en-US" sz="2800">
                <a:solidFill>
                  <a:schemeClr val="dk1"/>
                </a:solidFill>
                <a:highlight>
                  <a:schemeClr val="lt1"/>
                </a:highlight>
                <a:latin typeface="Helvetica Neue"/>
                <a:ea typeface="Helvetica Neue"/>
                <a:cs typeface="Helvetica Neue"/>
                <a:sym typeface="Helvetica Neue"/>
              </a:rPr>
              <a:t>¿Por qué necesitamos herramientas y tecnologías SW?</a:t>
            </a:r>
            <a:endParaRPr sz="2800" dirty="0">
              <a:solidFill>
                <a:schemeClr val="dk1"/>
              </a:solidFill>
              <a:highlight>
                <a:schemeClr val="lt1"/>
              </a:highlight>
              <a:latin typeface="Helvetica Neue"/>
              <a:ea typeface="Helvetica Neue"/>
              <a:cs typeface="Helvetica Neue"/>
              <a:sym typeface="Helvetica Neue"/>
            </a:endParaRPr>
          </a:p>
          <a:p>
            <a:pPr marL="457200" lvl="0" indent="-406400" algn="l" rtl="0">
              <a:spcBef>
                <a:spcPts val="0"/>
              </a:spcBef>
              <a:spcAft>
                <a:spcPts val="0"/>
              </a:spcAft>
              <a:buClr>
                <a:schemeClr val="dk1"/>
              </a:buClr>
              <a:buSzPts val="2800"/>
              <a:buFont typeface="Helvetica Neue"/>
              <a:buChar char="-"/>
            </a:pPr>
            <a:r>
              <a:rPr lang="en-US" sz="2800">
                <a:solidFill>
                  <a:schemeClr val="dk1"/>
                </a:solidFill>
                <a:highlight>
                  <a:schemeClr val="lt1"/>
                </a:highlight>
                <a:latin typeface="Helvetica Neue"/>
                <a:ea typeface="Helvetica Neue"/>
                <a:cs typeface="Helvetica Neue"/>
                <a:sym typeface="Helvetica Neue"/>
              </a:rPr>
              <a:t>¿Qué herramientas y tecnologías debería elegir?</a:t>
            </a:r>
            <a:endParaRPr sz="2800" dirty="0">
              <a:solidFill>
                <a:schemeClr val="dk1"/>
              </a:solidFill>
              <a:highlight>
                <a:schemeClr val="lt1"/>
              </a:highlight>
              <a:latin typeface="Helvetica Neue"/>
              <a:ea typeface="Helvetica Neue"/>
              <a:cs typeface="Helvetica Neue"/>
              <a:sym typeface="Helvetica Neue"/>
            </a:endParaRPr>
          </a:p>
          <a:p>
            <a:pPr marL="457200" lvl="0" indent="0" algn="l" rtl="0">
              <a:spcBef>
                <a:spcPts val="0"/>
              </a:spcBef>
              <a:spcAft>
                <a:spcPts val="0"/>
              </a:spcAft>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s-ES" sz="2800" b="1" i="1">
                <a:solidFill>
                  <a:schemeClr val="dk1"/>
                </a:solidFill>
                <a:highlight>
                  <a:schemeClr val="lt1"/>
                </a:highlight>
                <a:latin typeface="Helvetica Neue"/>
                <a:ea typeface="Helvetica Neue"/>
                <a:cs typeface="Helvetica Neue"/>
                <a:sym typeface="Helvetica Neue"/>
              </a:rPr>
              <a:t>Herramientas y tecnologías de colaboración y comunicación</a:t>
            </a:r>
            <a:r>
              <a:rPr lang="en-US" sz="2800" b="1" i="1">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Zoom, Slack, Cisco Webex, Microsoft Teams, Join.me, Loom, TeamViewer</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s-ES" sz="2800" b="1" i="1">
                <a:solidFill>
                  <a:schemeClr val="dk1"/>
                </a:solidFill>
                <a:highlight>
                  <a:schemeClr val="lt1"/>
                </a:highlight>
                <a:latin typeface="Helvetica Neue"/>
                <a:ea typeface="Helvetica Neue"/>
                <a:cs typeface="Helvetica Neue"/>
                <a:sym typeface="Helvetica Neue"/>
              </a:rPr>
              <a:t>Herramientas y tecnologías de gestión del trabajo</a:t>
            </a:r>
            <a:r>
              <a:rPr lang="en-US" sz="2800" b="1">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Basecamp, Trello, Asana, </a:t>
            </a:r>
            <a:r>
              <a:rPr lang="en-US" sz="2800" dirty="0" err="1">
                <a:solidFill>
                  <a:schemeClr val="dk1"/>
                </a:solidFill>
                <a:highlight>
                  <a:schemeClr val="lt1"/>
                </a:highlight>
                <a:latin typeface="Helvetica Neue"/>
                <a:ea typeface="Helvetica Neue"/>
                <a:cs typeface="Helvetica Neue"/>
                <a:sym typeface="Helvetica Neue"/>
              </a:rPr>
              <a:t>Accelo</a:t>
            </a:r>
            <a:r>
              <a:rPr lang="en-US" sz="2800" dirty="0">
                <a:solidFill>
                  <a:schemeClr val="dk1"/>
                </a:solidFill>
                <a:highlight>
                  <a:schemeClr val="lt1"/>
                </a:highlight>
                <a:latin typeface="Helvetica Neue"/>
                <a:ea typeface="Helvetica Neue"/>
                <a:cs typeface="Helvetica Neue"/>
                <a:sym typeface="Helvetica Neue"/>
              </a:rPr>
              <a:t>, Calendly, Toggl, </a:t>
            </a:r>
            <a:r>
              <a:rPr lang="en-US" sz="2800" dirty="0" err="1">
                <a:solidFill>
                  <a:schemeClr val="dk1"/>
                </a:solidFill>
                <a:highlight>
                  <a:schemeClr val="lt1"/>
                </a:highlight>
                <a:latin typeface="Helvetica Neue"/>
                <a:ea typeface="Helvetica Neue"/>
                <a:cs typeface="Helvetica Neue"/>
                <a:sym typeface="Helvetica Neue"/>
              </a:rPr>
              <a:t>ProofHub</a:t>
            </a:r>
            <a:r>
              <a:rPr lang="en-US" sz="2800" dirty="0">
                <a:solidFill>
                  <a:schemeClr val="dk1"/>
                </a:solidFill>
                <a:highlight>
                  <a:schemeClr val="lt1"/>
                </a:highlight>
                <a:latin typeface="Helvetica Neue"/>
                <a:ea typeface="Helvetica Neue"/>
                <a:cs typeface="Helvetica Neue"/>
                <a:sym typeface="Helvetica Neue"/>
              </a:rPr>
              <a:t>, Calendar, Every Time Zone, Harvest GitHub, Facto HR, Doodle</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s-ES" sz="2800" b="1">
                <a:solidFill>
                  <a:schemeClr val="dk1"/>
                </a:solidFill>
                <a:highlight>
                  <a:schemeClr val="lt1"/>
                </a:highlight>
                <a:latin typeface="Helvetica Neue"/>
                <a:ea typeface="Helvetica Neue"/>
                <a:cs typeface="Helvetica Neue"/>
                <a:sym typeface="Helvetica Neue"/>
              </a:rPr>
              <a:t>Software para servicios de almacenamiento en la nube</a:t>
            </a:r>
            <a:r>
              <a:rPr lang="en-US" sz="2800" b="1">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Google Drive, Dropbox, OneDrive</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s-ES" sz="2800" b="1" i="1">
                <a:solidFill>
                  <a:schemeClr val="dk1"/>
                </a:solidFill>
                <a:highlight>
                  <a:schemeClr val="lt1"/>
                </a:highlight>
                <a:latin typeface="Helvetica Neue"/>
                <a:ea typeface="Helvetica Neue"/>
                <a:cs typeface="Helvetica Neue"/>
                <a:sym typeface="Helvetica Neue"/>
              </a:rPr>
              <a:t>Gestión de contraseñas y tecnologías</a:t>
            </a:r>
            <a:r>
              <a:rPr lang="en-US" sz="2800" b="1" i="1">
                <a:solidFill>
                  <a:schemeClr val="dk1"/>
                </a:solidFill>
                <a:highlight>
                  <a:schemeClr val="lt1"/>
                </a:highlight>
                <a:latin typeface="Helvetica Neue"/>
                <a:ea typeface="Helvetica Neue"/>
                <a:cs typeface="Helvetica Neue"/>
                <a:sym typeface="Helvetica Neue"/>
              </a:rPr>
              <a:t>:</a:t>
            </a:r>
            <a:r>
              <a:rPr lang="en-US" sz="2800">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1Password</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s-ES" sz="2800" b="1" i="1">
                <a:solidFill>
                  <a:schemeClr val="dk1"/>
                </a:solidFill>
                <a:highlight>
                  <a:schemeClr val="lt1"/>
                </a:highlight>
                <a:latin typeface="Helvetica Neue"/>
                <a:ea typeface="Helvetica Neue"/>
                <a:cs typeface="Helvetica Neue"/>
                <a:sym typeface="Helvetica Neue"/>
              </a:rPr>
              <a:t>Herramientas y tecnologías para tomar notas</a:t>
            </a:r>
            <a:r>
              <a:rPr lang="en-US" sz="2800" b="1" i="1">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Evernote, Notion</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None/>
            </a:pPr>
            <a:r>
              <a:rPr lang="es-ES" sz="2800" b="1" i="1">
                <a:solidFill>
                  <a:schemeClr val="dk1"/>
                </a:solidFill>
                <a:highlight>
                  <a:schemeClr val="lt1"/>
                </a:highlight>
                <a:latin typeface="Helvetica Neue"/>
                <a:ea typeface="Helvetica Neue"/>
                <a:cs typeface="Helvetica Neue"/>
                <a:sym typeface="Helvetica Neue"/>
              </a:rPr>
              <a:t>Herramientas y tecnologías que impulsan la productividad</a:t>
            </a:r>
            <a:r>
              <a:rPr lang="en-US" sz="2800" b="1" i="1">
                <a:solidFill>
                  <a:schemeClr val="dk1"/>
                </a:solidFill>
                <a:highlight>
                  <a:schemeClr val="lt1"/>
                </a:highlight>
                <a:latin typeface="Helvetica Neue"/>
                <a:ea typeface="Helvetica Neue"/>
                <a:cs typeface="Helvetica Neue"/>
                <a:sym typeface="Helvetica Neue"/>
              </a:rPr>
              <a:t>: </a:t>
            </a:r>
            <a:r>
              <a:rPr lang="en-US" sz="2800" dirty="0">
                <a:solidFill>
                  <a:schemeClr val="dk1"/>
                </a:solidFill>
                <a:highlight>
                  <a:schemeClr val="lt1"/>
                </a:highlight>
                <a:latin typeface="Helvetica Neue"/>
                <a:ea typeface="Helvetica Neue"/>
                <a:cs typeface="Helvetica Neue"/>
                <a:sym typeface="Helvetica Neue"/>
              </a:rPr>
              <a:t>Brain.fm, Shift</a:t>
            </a:r>
            <a:endParaRPr sz="2800"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1470</Words>
  <Application>Microsoft Office PowerPoint</Application>
  <PresentationFormat>Personalizado</PresentationFormat>
  <Paragraphs>137</Paragraphs>
  <Slides>15</Slides>
  <Notes>15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Microsoft Sans Serif</vt:lpstr>
      <vt:lpstr>Arial</vt:lpstr>
      <vt:lpstr>Calibri</vt:lpstr>
      <vt:lpstr>Tahoma</vt:lpstr>
      <vt:lpstr>Helvetica Neue</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5</cp:revision>
  <dcterms:created xsi:type="dcterms:W3CDTF">2022-05-13T08:01:25Z</dcterms:created>
  <dcterms:modified xsi:type="dcterms:W3CDTF">2023-06-09T11:38:34Z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