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8288000" cy="10287000"/>
  <p:notesSz cx="18288000" cy="10287000"/>
  <p:embeddedFontLst>
    <p:embeddedFont>
      <p:font typeface="Calibri" panose="020F050202020403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2fqTLhWSAhBkP8N59hEp0QjgY5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7FDD30-2220-434C-AC66-AC2C10388D88}">
  <a:tblStyle styleId="{407FDD30-2220-434C-AC66-AC2C10388D8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3758" autoAdjust="0"/>
  </p:normalViewPr>
  <p:slideViewPr>
    <p:cSldViewPr snapToGrid="0">
      <p:cViewPr>
        <p:scale>
          <a:sx n="52" d="100"/>
          <a:sy n="52" d="100"/>
        </p:scale>
        <p:origin x="296" y="-14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263265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604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3" name="Google Shape;193;p3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389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1" name="Google Shape;211;p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996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2" name="Google Shape;222;p3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065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4" name="Google Shape;234;p3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886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0" name="Google Shape;240;p3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9735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56" name="Google Shape;256;p3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34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5" name="Google Shape;265;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251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2" name="Google Shape;282;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45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981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1" name="Google Shape;131;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482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806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0" name="Google Shape;150;p2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942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9" name="Google Shape;159;p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0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7" name="Google Shape;167;p3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83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5" name="Google Shape;175;p3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586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4" name="Google Shape;184;p3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908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5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a:alphaModFix/>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a:alphaModFix/>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a:alphaModFix/>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a:alphaModFix/>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a:alphaModFix/>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a:alphaModFix/>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a:alphaModFix/>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a:alphaModFix/>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4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609031" y="5909510"/>
            <a:ext cx="17069938" cy="6770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3800" b="1" i="0" u="none" strike="noStrike" cap="none" dirty="0">
                <a:solidFill>
                  <a:srgbClr val="D00B24"/>
                </a:solidFill>
                <a:latin typeface="Arial"/>
                <a:ea typeface="Arial"/>
                <a:cs typeface="Arial"/>
                <a:sym typeface="Arial"/>
              </a:rPr>
              <a:t>Essere brillanti, efficaci ed efficienti nella gestione del carico di lavoro</a:t>
            </a:r>
            <a:endParaRPr sz="38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193805"/>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rgbClr val="D00B24"/>
                </a:solidFill>
                <a:latin typeface="Arial"/>
                <a:ea typeface="Arial"/>
                <a:cs typeface="Arial"/>
                <a:sym typeface="Arial"/>
              </a:rPr>
              <a:t>Partner: IDP</a:t>
            </a:r>
            <a:endParaRPr sz="1400" b="0" i="0" u="none" strike="noStrike" cap="none" dirty="0">
              <a:solidFill>
                <a:srgbClr val="000000"/>
              </a:solidFill>
              <a:latin typeface="Arial"/>
              <a:ea typeface="Arial"/>
              <a:cs typeface="Arial"/>
              <a:sym typeface="Arial"/>
            </a:endParaRPr>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0" i="0" u="sng" strike="noStrike" cap="none"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b="0" i="0" u="sng" strike="noStrike" cap="none"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b="0" i="0" u="sng" strike="noStrike" cap="none"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b="0" i="0" u="none" strike="noStrike" cap="none" dirty="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p:nvPr/>
        </p:nvSpPr>
        <p:spPr>
          <a:xfrm>
            <a:off x="1447799" y="1573291"/>
            <a:ext cx="13835744"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it-IT" sz="3400" b="1" i="0" u="none" strike="noStrike" cap="none" dirty="0">
                <a:solidFill>
                  <a:srgbClr val="D00B24"/>
                </a:solidFill>
                <a:latin typeface="Arial"/>
                <a:ea typeface="Arial"/>
                <a:cs typeface="Arial"/>
                <a:sym typeface="Arial"/>
              </a:rPr>
              <a:t>1. L’approccio alla ripartizione del lavoro per i lavoratori ibridi</a:t>
            </a:r>
            <a:endParaRPr sz="3400" dirty="0"/>
          </a:p>
        </p:txBody>
      </p:sp>
      <p:sp>
        <p:nvSpPr>
          <p:cNvPr id="196" name="Google Shape;196;p34"/>
          <p:cNvSpPr txBox="1"/>
          <p:nvPr/>
        </p:nvSpPr>
        <p:spPr>
          <a:xfrm>
            <a:off x="1524000" y="2562880"/>
            <a:ext cx="1564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C00000"/>
                </a:solidFill>
                <a:latin typeface="Helvetica Neue"/>
                <a:ea typeface="Helvetica Neue"/>
                <a:cs typeface="Helvetica Neue"/>
                <a:sym typeface="Helvetica Neue"/>
              </a:rPr>
              <a:t>Impostare un’agenda del piano di lavoro</a:t>
            </a:r>
            <a:endParaRPr sz="2400" b="1" i="0" u="none" strike="noStrike" cap="none" dirty="0">
              <a:solidFill>
                <a:srgbClr val="C00000"/>
              </a:solidFill>
              <a:latin typeface="Helvetica Neue"/>
              <a:ea typeface="Helvetica Neue"/>
              <a:cs typeface="Helvetica Neue"/>
              <a:sym typeface="Helvetica Neue"/>
            </a:endParaRPr>
          </a:p>
        </p:txBody>
      </p:sp>
      <p:sp>
        <p:nvSpPr>
          <p:cNvPr id="197" name="Google Shape;197;p34"/>
          <p:cNvSpPr/>
          <p:nvPr/>
        </p:nvSpPr>
        <p:spPr>
          <a:xfrm>
            <a:off x="13085422" y="3555574"/>
            <a:ext cx="4955444" cy="4739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dk1"/>
                </a:solidFill>
                <a:latin typeface="Helvetica Neue"/>
                <a:ea typeface="Helvetica Neue"/>
                <a:cs typeface="Helvetica Neue"/>
                <a:sym typeface="Helvetica Neue"/>
              </a:rPr>
              <a:t>	: </a:t>
            </a:r>
            <a:r>
              <a:rPr lang="it-IT" sz="1600" b="0" i="0" u="none" strike="noStrike" cap="none" dirty="0">
                <a:solidFill>
                  <a:schemeClr val="dk1"/>
                </a:solidFill>
                <a:latin typeface="Helvetica Neue"/>
                <a:ea typeface="Helvetica Neue"/>
                <a:cs typeface="Helvetica Neue"/>
                <a:sym typeface="Helvetica Neue"/>
              </a:rPr>
              <a:t>Usare questo tempo disponibile per rivedere il </a:t>
            </a:r>
            <a:r>
              <a:rPr lang="it-IT" sz="1600" dirty="0">
                <a:solidFill>
                  <a:schemeClr val="dk1"/>
                </a:solidFill>
                <a:latin typeface="Helvetica Neue"/>
                <a:ea typeface="Helvetica Neue"/>
                <a:cs typeface="Helvetica Neue"/>
                <a:sym typeface="Helvetica Neue"/>
              </a:rPr>
              <a:t>proprio</a:t>
            </a:r>
            <a:r>
              <a:rPr lang="it-IT" sz="1600" b="0" i="0" u="none" strike="noStrike" cap="none" dirty="0">
                <a:solidFill>
                  <a:schemeClr val="dk1"/>
                </a:solidFill>
                <a:latin typeface="Helvetica Neue"/>
                <a:ea typeface="Helvetica Neue"/>
                <a:cs typeface="Helvetica Neue"/>
                <a:sym typeface="Helvetica Neue"/>
              </a:rPr>
              <a:t> programma settimanale, vedere se la </a:t>
            </a:r>
            <a:r>
              <a:rPr lang="it-IT" sz="1600" dirty="0">
                <a:solidFill>
                  <a:schemeClr val="dk1"/>
                </a:solidFill>
                <a:latin typeface="Helvetica Neue"/>
                <a:ea typeface="Helvetica Neue"/>
                <a:cs typeface="Helvetica Neue"/>
                <a:sym typeface="Helvetica Neue"/>
              </a:rPr>
              <a:t>propria </a:t>
            </a:r>
            <a:r>
              <a:rPr lang="it-IT" sz="1600" b="0" i="0" u="none" strike="noStrike" cap="none" dirty="0">
                <a:solidFill>
                  <a:schemeClr val="dk1"/>
                </a:solidFill>
                <a:latin typeface="Helvetica Neue"/>
                <a:ea typeface="Helvetica Neue"/>
                <a:cs typeface="Helvetica Neue"/>
                <a:sym typeface="Helvetica Neue"/>
              </a:rPr>
              <a:t>agenda ha bisogno di modifiche, identificare e selezionare le priorità che richiedono un'azione rapida</a:t>
            </a:r>
          </a:p>
          <a:p>
            <a:pPr marL="0" marR="0" lvl="0" indent="0" algn="l" rtl="0">
              <a:lnSpc>
                <a:spcPct val="100000"/>
              </a:lnSpc>
              <a:spcBef>
                <a:spcPts val="0"/>
              </a:spcBef>
              <a:spcAft>
                <a:spcPts val="0"/>
              </a:spcAft>
              <a:buNone/>
            </a:pPr>
            <a:endParaRPr sz="16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0" i="0" u="none" strike="noStrike" cap="none" dirty="0">
                <a:solidFill>
                  <a:schemeClr val="dk1"/>
                </a:solidFill>
                <a:latin typeface="Helvetica Neue"/>
                <a:ea typeface="Helvetica Neue"/>
                <a:cs typeface="Helvetica Neue"/>
                <a:sym typeface="Helvetica Neue"/>
              </a:rPr>
              <a:t>	: </a:t>
            </a:r>
            <a:r>
              <a:rPr lang="it-IT" sz="1600" b="0" i="0" u="none" strike="noStrike" cap="none" dirty="0">
                <a:solidFill>
                  <a:schemeClr val="dk1"/>
                </a:solidFill>
                <a:latin typeface="Helvetica Neue"/>
                <a:ea typeface="Helvetica Neue"/>
                <a:cs typeface="Helvetica Neue"/>
                <a:sym typeface="Helvetica Neue"/>
              </a:rPr>
              <a:t>queste ore dovrebbero essere dedicate ad una pianificazione approfondita di tutte le suddivisioni di lavoro in arrivo nei prossimi 60 giorni, organizzare il carico di lavoro medio-lungo </a:t>
            </a:r>
          </a:p>
          <a:p>
            <a:pPr marL="0" marR="0" lvl="0" indent="0" algn="l" rtl="0">
              <a:lnSpc>
                <a:spcPct val="100000"/>
              </a:lnSpc>
              <a:spcBef>
                <a:spcPts val="0"/>
              </a:spcBef>
              <a:spcAft>
                <a:spcPts val="0"/>
              </a:spcAft>
              <a:buNone/>
            </a:pPr>
            <a:r>
              <a:rPr lang="it-IT" sz="1600" dirty="0">
                <a:solidFill>
                  <a:schemeClr val="dk1"/>
                </a:solidFill>
                <a:latin typeface="Helvetica Neue"/>
                <a:ea typeface="Helvetica Neue"/>
                <a:cs typeface="Helvetica Neue"/>
                <a:sym typeface="Helvetica Neue"/>
              </a:rPr>
              <a:t>                </a:t>
            </a:r>
            <a:endParaRPr lang="en-US" sz="16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dirty="0">
                <a:solidFill>
                  <a:schemeClr val="dk1"/>
                </a:solidFill>
                <a:latin typeface="Helvetica Neue"/>
                <a:ea typeface="Helvetica Neue"/>
                <a:cs typeface="Helvetica Neue"/>
                <a:sym typeface="Helvetica Neue"/>
              </a:rPr>
              <a:t>                : </a:t>
            </a:r>
            <a:r>
              <a:rPr lang="it-IT" sz="1600" b="0" i="0" u="none" strike="noStrike" cap="none" dirty="0">
                <a:solidFill>
                  <a:schemeClr val="dk1"/>
                </a:solidFill>
                <a:latin typeface="Helvetica Neue"/>
                <a:ea typeface="Helvetica Neue"/>
                <a:cs typeface="Helvetica Neue"/>
                <a:sym typeface="Helvetica Neue"/>
              </a:rPr>
              <a:t>Prendersi del tempo per pianificare la </a:t>
            </a:r>
            <a:r>
              <a:rPr lang="it-IT" sz="1600" dirty="0">
                <a:solidFill>
                  <a:schemeClr val="dk1"/>
                </a:solidFill>
                <a:latin typeface="Helvetica Neue"/>
                <a:ea typeface="Helvetica Neue"/>
                <a:cs typeface="Helvetica Neue"/>
                <a:sym typeface="Helvetica Neue"/>
              </a:rPr>
              <a:t>propria</a:t>
            </a:r>
            <a:r>
              <a:rPr lang="it-IT" sz="1600" b="0" i="0" u="none" strike="noStrike" cap="none" dirty="0">
                <a:solidFill>
                  <a:schemeClr val="dk1"/>
                </a:solidFill>
                <a:latin typeface="Helvetica Neue"/>
                <a:ea typeface="Helvetica Neue"/>
                <a:cs typeface="Helvetica Neue"/>
                <a:sym typeface="Helvetica Neue"/>
              </a:rPr>
              <a:t> agenda per i prossimi 14 giorni, evidenziare e identificare le attività che dovrebbero rientrare nella fascia oraria blu</a:t>
            </a: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US" sz="1600" dirty="0">
                <a:solidFill>
                  <a:schemeClr val="dk1"/>
                </a:solidFill>
                <a:latin typeface="Helvetica Neue"/>
                <a:ea typeface="Helvetica Neue"/>
                <a:cs typeface="Helvetica Neue"/>
                <a:sym typeface="Helvetica Neue"/>
              </a:rPr>
              <a:t>                </a:t>
            </a:r>
            <a:r>
              <a:rPr lang="en-US" sz="1600" b="0" i="0" u="none" strike="noStrike" cap="none" dirty="0">
                <a:solidFill>
                  <a:schemeClr val="dk1"/>
                </a:solidFill>
                <a:latin typeface="Helvetica Neue"/>
                <a:ea typeface="Helvetica Neue"/>
                <a:cs typeface="Helvetica Neue"/>
                <a:sym typeface="Helvetica Neue"/>
              </a:rPr>
              <a:t>: </a:t>
            </a:r>
            <a:r>
              <a:rPr lang="it-IT" sz="1600" b="0" i="0" u="none" strike="noStrike" cap="none" dirty="0">
                <a:solidFill>
                  <a:schemeClr val="dk1"/>
                </a:solidFill>
                <a:latin typeface="Helvetica Neue"/>
                <a:ea typeface="Helvetica Neue"/>
                <a:cs typeface="Helvetica Neue"/>
                <a:sym typeface="Helvetica Neue"/>
              </a:rPr>
              <a:t>Controllare come sta andando tutto, si è nei tempi previsti e puntuali su tutto?</a:t>
            </a:r>
          </a:p>
          <a:p>
            <a:pPr marL="0" marR="0" lvl="0" indent="0" algn="l" rtl="0">
              <a:lnSpc>
                <a:spcPct val="100000"/>
              </a:lnSpc>
              <a:spcBef>
                <a:spcPts val="0"/>
              </a:spcBef>
              <a:spcAft>
                <a:spcPts val="0"/>
              </a:spcAft>
              <a:buNone/>
            </a:pPr>
            <a:endParaRPr lang="it-IT" sz="1600" b="0" i="0" u="none" strike="noStrike" cap="none" dirty="0">
              <a:solidFill>
                <a:schemeClr val="dk1"/>
              </a:solidFill>
              <a:latin typeface="Helvetica Neue"/>
              <a:ea typeface="Helvetica Neue"/>
              <a:cs typeface="Helvetica Neue"/>
              <a:sym typeface="Helvetica Neue"/>
            </a:endParaRPr>
          </a:p>
        </p:txBody>
      </p:sp>
      <p:graphicFrame>
        <p:nvGraphicFramePr>
          <p:cNvPr id="198" name="Google Shape;198;p34"/>
          <p:cNvGraphicFramePr/>
          <p:nvPr>
            <p:extLst>
              <p:ext uri="{D42A27DB-BD31-4B8C-83A1-F6EECF244321}">
                <p14:modId xmlns:p14="http://schemas.microsoft.com/office/powerpoint/2010/main" val="1130918520"/>
              </p:ext>
            </p:extLst>
          </p:nvPr>
        </p:nvGraphicFramePr>
        <p:xfrm>
          <a:off x="1560107" y="3258402"/>
          <a:ext cx="7148450" cy="5126420"/>
        </p:xfrm>
        <a:graphic>
          <a:graphicData uri="http://schemas.openxmlformats.org/drawingml/2006/table">
            <a:tbl>
              <a:tblPr>
                <a:noFill/>
                <a:tableStyleId>{407FDD30-2220-434C-AC66-AC2C10388D88}</a:tableStyleId>
              </a:tblPr>
              <a:tblGrid>
                <a:gridCol w="675725">
                  <a:extLst>
                    <a:ext uri="{9D8B030D-6E8A-4147-A177-3AD203B41FA5}">
                      <a16:colId xmlns:a16="http://schemas.microsoft.com/office/drawing/2014/main" val="20000"/>
                    </a:ext>
                  </a:extLst>
                </a:gridCol>
                <a:gridCol w="924675">
                  <a:extLst>
                    <a:ext uri="{9D8B030D-6E8A-4147-A177-3AD203B41FA5}">
                      <a16:colId xmlns:a16="http://schemas.microsoft.com/office/drawing/2014/main" val="20001"/>
                    </a:ext>
                  </a:extLst>
                </a:gridCol>
                <a:gridCol w="924675">
                  <a:extLst>
                    <a:ext uri="{9D8B030D-6E8A-4147-A177-3AD203B41FA5}">
                      <a16:colId xmlns:a16="http://schemas.microsoft.com/office/drawing/2014/main" val="20002"/>
                    </a:ext>
                  </a:extLst>
                </a:gridCol>
                <a:gridCol w="924675">
                  <a:extLst>
                    <a:ext uri="{9D8B030D-6E8A-4147-A177-3AD203B41FA5}">
                      <a16:colId xmlns:a16="http://schemas.microsoft.com/office/drawing/2014/main" val="20003"/>
                    </a:ext>
                  </a:extLst>
                </a:gridCol>
                <a:gridCol w="924675">
                  <a:extLst>
                    <a:ext uri="{9D8B030D-6E8A-4147-A177-3AD203B41FA5}">
                      <a16:colId xmlns:a16="http://schemas.microsoft.com/office/drawing/2014/main" val="20004"/>
                    </a:ext>
                  </a:extLst>
                </a:gridCol>
                <a:gridCol w="924675">
                  <a:extLst>
                    <a:ext uri="{9D8B030D-6E8A-4147-A177-3AD203B41FA5}">
                      <a16:colId xmlns:a16="http://schemas.microsoft.com/office/drawing/2014/main" val="20005"/>
                    </a:ext>
                  </a:extLst>
                </a:gridCol>
                <a:gridCol w="924675">
                  <a:extLst>
                    <a:ext uri="{9D8B030D-6E8A-4147-A177-3AD203B41FA5}">
                      <a16:colId xmlns:a16="http://schemas.microsoft.com/office/drawing/2014/main" val="20006"/>
                    </a:ext>
                  </a:extLst>
                </a:gridCol>
                <a:gridCol w="924675">
                  <a:extLst>
                    <a:ext uri="{9D8B030D-6E8A-4147-A177-3AD203B41FA5}">
                      <a16:colId xmlns:a16="http://schemas.microsoft.com/office/drawing/2014/main" val="20007"/>
                    </a:ext>
                  </a:extLst>
                </a:gridCol>
              </a:tblGrid>
              <a:tr h="252000">
                <a:tc>
                  <a:txBody>
                    <a:bodyPr/>
                    <a:lstStyle/>
                    <a:p>
                      <a:pPr marL="0" marR="0" lvl="0" indent="0" algn="ctr" rtl="0">
                        <a:lnSpc>
                          <a:spcPct val="100000"/>
                        </a:lnSpc>
                        <a:spcBef>
                          <a:spcPts val="0"/>
                        </a:spcBef>
                        <a:spcAft>
                          <a:spcPts val="0"/>
                        </a:spcAft>
                        <a:buNone/>
                      </a:pPr>
                      <a:r>
                        <a:rPr lang="en-US" sz="1800" u="none" strike="noStrike" cap="none" dirty="0"/>
                        <a:t>ora </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dirty="0">
                          <a:latin typeface="Helvetica Neue"/>
                          <a:ea typeface="Helvetica Neue"/>
                          <a:cs typeface="Helvetica Neue"/>
                          <a:sym typeface="Helvetica Neue"/>
                        </a:rPr>
                        <a:t>LUN</a:t>
                      </a:r>
                      <a:endParaRPr sz="1200" b="1" i="0" u="none" strike="noStrike" cap="none" dirty="0">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dirty="0">
                          <a:latin typeface="Helvetica Neue"/>
                          <a:ea typeface="Helvetica Neue"/>
                          <a:cs typeface="Helvetica Neue"/>
                          <a:sym typeface="Helvetica Neue"/>
                        </a:rPr>
                        <a:t>MAR </a:t>
                      </a:r>
                      <a:endParaRPr sz="1200" b="1" i="0" u="none" strike="noStrike" cap="none" dirty="0">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dirty="0">
                          <a:latin typeface="Helvetica Neue"/>
                          <a:ea typeface="Helvetica Neue"/>
                          <a:cs typeface="Helvetica Neue"/>
                          <a:sym typeface="Helvetica Neue"/>
                        </a:rPr>
                        <a:t>MER</a:t>
                      </a:r>
                      <a:endParaRPr sz="1200" b="1" i="0" u="none" strike="noStrike" cap="none" dirty="0">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dirty="0">
                          <a:latin typeface="Helvetica Neue"/>
                          <a:ea typeface="Helvetica Neue"/>
                          <a:cs typeface="Helvetica Neue"/>
                          <a:sym typeface="Helvetica Neue"/>
                        </a:rPr>
                        <a:t>GIO</a:t>
                      </a:r>
                      <a:endParaRPr sz="1200" b="1" i="0" u="none" strike="noStrike" cap="none" dirty="0">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dirty="0">
                          <a:latin typeface="Helvetica Neue"/>
                          <a:ea typeface="Helvetica Neue"/>
                          <a:cs typeface="Helvetica Neue"/>
                          <a:sym typeface="Helvetica Neue"/>
                        </a:rPr>
                        <a:t>VEN</a:t>
                      </a:r>
                      <a:endParaRPr sz="1200" b="1" i="0" u="none" strike="noStrike" cap="none" dirty="0">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dirty="0">
                          <a:latin typeface="Helvetica Neue"/>
                          <a:ea typeface="Helvetica Neue"/>
                          <a:cs typeface="Helvetica Neue"/>
                          <a:sym typeface="Helvetica Neue"/>
                        </a:rPr>
                        <a:t>SAB</a:t>
                      </a:r>
                      <a:endParaRPr sz="1200" b="1" i="0" u="none" strike="noStrike" cap="none" dirty="0">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dirty="0">
                          <a:latin typeface="Helvetica Neue"/>
                          <a:ea typeface="Helvetica Neue"/>
                          <a:cs typeface="Helvetica Neue"/>
                          <a:sym typeface="Helvetica Neue"/>
                        </a:rPr>
                        <a:t>DOM</a:t>
                      </a:r>
                      <a:endParaRPr sz="1200" b="1" i="0" u="none" strike="noStrike" cap="none" dirty="0">
                        <a:solidFill>
                          <a:srgbClr val="000000"/>
                        </a:solidFill>
                        <a:latin typeface="Helvetica Neue"/>
                        <a:ea typeface="Helvetica Neue"/>
                        <a:cs typeface="Helvetica Neue"/>
                        <a:sym typeface="Helvetica Neue"/>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FF7C80"/>
                          </a:solidFill>
                        </a:rPr>
                        <a:t>7:00</a:t>
                      </a:r>
                      <a:endParaRPr sz="1100" b="1" i="0" u="none" strike="noStrike" cap="none" dirty="0">
                        <a:solidFill>
                          <a:srgbClr val="FF7C8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FF7C80"/>
                          </a:solidFill>
                        </a:rPr>
                        <a:t>7:30</a:t>
                      </a:r>
                      <a:endParaRPr sz="1100" b="1" i="0" u="none" strike="noStrike" cap="none" dirty="0">
                        <a:solidFill>
                          <a:srgbClr val="FF7C8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FF7C80"/>
                          </a:solidFill>
                        </a:rPr>
                        <a:t>8:00</a:t>
                      </a:r>
                      <a:endParaRPr sz="1100" b="1" i="0" u="none" strike="noStrike" cap="none" dirty="0">
                        <a:solidFill>
                          <a:srgbClr val="FF7C8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FF7C80"/>
                          </a:solidFill>
                        </a:rPr>
                        <a:t>8:30</a:t>
                      </a:r>
                      <a:endParaRPr sz="1100" b="1" i="0" u="none" strike="noStrike" cap="none" dirty="0">
                        <a:solidFill>
                          <a:srgbClr val="FF7C8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FF7C80"/>
                          </a:solidFill>
                        </a:rPr>
                        <a:t>9:00</a:t>
                      </a:r>
                      <a:endParaRPr sz="1100" b="1" i="0" u="none" strike="noStrike" cap="none" dirty="0">
                        <a:solidFill>
                          <a:srgbClr val="FF7C8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2060"/>
                          </a:solidFill>
                        </a:rPr>
                        <a:t>9:30</a:t>
                      </a:r>
                      <a:endParaRPr sz="1100" b="1" i="0" u="none" strike="noStrike" cap="none" dirty="0">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2060"/>
                          </a:solidFill>
                        </a:rPr>
                        <a:t>10:00</a:t>
                      </a:r>
                      <a:endParaRPr sz="1100" b="1" i="0" u="none" strike="noStrike" cap="none" dirty="0">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2060"/>
                          </a:solidFill>
                        </a:rPr>
                        <a:t>10:30</a:t>
                      </a:r>
                      <a:endParaRPr sz="1100" b="1" i="0" u="none" strike="noStrike" cap="none" dirty="0">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2060"/>
                          </a:solidFill>
                        </a:rPr>
                        <a:t>11:00</a:t>
                      </a:r>
                      <a:endParaRPr sz="1100" b="1" i="0" u="none" strike="noStrike" cap="none" dirty="0">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2060"/>
                          </a:solidFill>
                        </a:rPr>
                        <a:t>11:30</a:t>
                      </a:r>
                      <a:endParaRPr sz="1100" b="1" i="0" u="none" strike="noStrike" cap="none" dirty="0">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2060"/>
                          </a:solidFill>
                        </a:rPr>
                        <a:t>12:00</a:t>
                      </a:r>
                      <a:endParaRPr sz="1100" b="1" i="0" u="none" strike="noStrike" cap="none" dirty="0">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2060"/>
                          </a:solidFill>
                        </a:rPr>
                        <a:t>12:30</a:t>
                      </a:r>
                      <a:endParaRPr sz="1100" b="1" i="0" u="none" strike="noStrike" cap="none" dirty="0">
                        <a:solidFill>
                          <a:srgbClr val="00206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FF0000"/>
                          </a:solidFill>
                        </a:rPr>
                        <a:t>13:00</a:t>
                      </a:r>
                      <a:endParaRPr sz="1100" b="1" i="0" u="none" strike="noStrike" cap="none" dirty="0">
                        <a:solidFill>
                          <a:srgbClr val="FF000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FF0000"/>
                          </a:solidFill>
                        </a:rPr>
                        <a:t>13:30</a:t>
                      </a:r>
                      <a:endParaRPr sz="1100" b="1" i="0" u="none" strike="noStrike" cap="none" dirty="0">
                        <a:solidFill>
                          <a:srgbClr val="FF000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70C0"/>
                          </a:solidFill>
                        </a:rPr>
                        <a:t>14:00</a:t>
                      </a:r>
                      <a:endParaRPr sz="1100" b="1" i="0" u="none" strike="noStrike" cap="none" dirty="0">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70C0"/>
                          </a:solidFill>
                        </a:rPr>
                        <a:t>14:30</a:t>
                      </a:r>
                      <a:endParaRPr sz="1100" b="1" i="0" u="none" strike="noStrike" cap="none" dirty="0">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70C0"/>
                          </a:solidFill>
                        </a:rPr>
                        <a:t>15:00</a:t>
                      </a:r>
                      <a:endParaRPr sz="1100" b="1" i="0" u="none" strike="noStrike" cap="none" dirty="0">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70C0"/>
                          </a:solidFill>
                        </a:rPr>
                        <a:t>15:30</a:t>
                      </a:r>
                      <a:endParaRPr sz="1100" b="1" i="0" u="none" strike="noStrike" cap="none" dirty="0">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8"/>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70C0"/>
                          </a:solidFill>
                        </a:rPr>
                        <a:t>16:00</a:t>
                      </a:r>
                      <a:endParaRPr sz="1100" b="1" i="0" u="none" strike="noStrike" cap="none" dirty="0">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9"/>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70C0"/>
                          </a:solidFill>
                        </a:rPr>
                        <a:t>16:30</a:t>
                      </a:r>
                      <a:endParaRPr sz="1100" b="1" i="0" u="none" strike="noStrike" cap="none" dirty="0">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0"/>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70C0"/>
                          </a:solidFill>
                        </a:rPr>
                        <a:t>17:00</a:t>
                      </a:r>
                      <a:endParaRPr sz="1100" b="1" i="0" u="none" strike="noStrike" cap="none" dirty="0">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1"/>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70C0"/>
                          </a:solidFill>
                        </a:rPr>
                        <a:t>17:30</a:t>
                      </a:r>
                      <a:endParaRPr sz="1100" b="1" i="0" u="none" strike="noStrike" cap="none" dirty="0">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2"/>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70C0"/>
                          </a:solidFill>
                        </a:rPr>
                        <a:t>18:00</a:t>
                      </a:r>
                      <a:endParaRPr sz="1100" b="1" i="0" u="none" strike="noStrike" cap="none" dirty="0">
                        <a:solidFill>
                          <a:srgbClr val="0070C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3"/>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B050"/>
                          </a:solidFill>
                        </a:rPr>
                        <a:t>18:30</a:t>
                      </a:r>
                      <a:endParaRPr sz="1100" b="1" i="0" u="none" strike="noStrike" cap="none" dirty="0">
                        <a:solidFill>
                          <a:srgbClr val="00B05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4"/>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B050"/>
                          </a:solidFill>
                        </a:rPr>
                        <a:t>19:30</a:t>
                      </a:r>
                      <a:endParaRPr sz="1100" b="1" i="0" u="none" strike="noStrike" cap="none" dirty="0">
                        <a:solidFill>
                          <a:srgbClr val="00B05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5"/>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B050"/>
                          </a:solidFill>
                        </a:rPr>
                        <a:t>20:30</a:t>
                      </a:r>
                      <a:endParaRPr sz="1100" b="1" i="0" u="none" strike="noStrike" cap="none" dirty="0">
                        <a:solidFill>
                          <a:srgbClr val="00B05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6"/>
                  </a:ext>
                </a:extLst>
              </a:tr>
              <a:tr h="179425">
                <a:tc>
                  <a:txBody>
                    <a:bodyPr/>
                    <a:lstStyle/>
                    <a:p>
                      <a:pPr marL="0" marR="0" lvl="0" indent="0" algn="ctr" rtl="0">
                        <a:lnSpc>
                          <a:spcPct val="100000"/>
                        </a:lnSpc>
                        <a:spcBef>
                          <a:spcPts val="0"/>
                        </a:spcBef>
                        <a:spcAft>
                          <a:spcPts val="0"/>
                        </a:spcAft>
                        <a:buNone/>
                      </a:pPr>
                      <a:r>
                        <a:rPr lang="en-US" sz="1100" b="1" u="none" strike="noStrike" cap="none" dirty="0">
                          <a:solidFill>
                            <a:srgbClr val="00B050"/>
                          </a:solidFill>
                        </a:rPr>
                        <a:t>21:30</a:t>
                      </a:r>
                      <a:endParaRPr sz="1100" b="1" i="0" u="none" strike="noStrike" cap="none" dirty="0">
                        <a:solidFill>
                          <a:srgbClr val="00B050"/>
                        </a:solidFill>
                        <a:latin typeface="Calibri"/>
                        <a:ea typeface="Calibri"/>
                        <a:cs typeface="Calibri"/>
                        <a:sym typeface="Calibri"/>
                      </a:endParaRPr>
                    </a:p>
                  </a:txBody>
                  <a:tcPr marL="7625" marR="7625" marT="76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txBody>
                  <a:tcPr marL="7625" marR="7625" marT="7625"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27"/>
                  </a:ext>
                </a:extLst>
              </a:tr>
            </a:tbl>
          </a:graphicData>
        </a:graphic>
      </p:graphicFrame>
      <p:sp>
        <p:nvSpPr>
          <p:cNvPr id="199" name="Google Shape;199;p34"/>
          <p:cNvSpPr txBox="1"/>
          <p:nvPr/>
        </p:nvSpPr>
        <p:spPr>
          <a:xfrm>
            <a:off x="9144001" y="2298850"/>
            <a:ext cx="812039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000" b="0" i="0" u="none" strike="noStrike" cap="none" dirty="0">
                <a:solidFill>
                  <a:schemeClr val="dk1"/>
                </a:solidFill>
                <a:latin typeface="Helvetica Neue"/>
                <a:ea typeface="Helvetica Neue"/>
                <a:cs typeface="Helvetica Neue"/>
                <a:sym typeface="Helvetica Neue"/>
              </a:rPr>
              <a:t>Rispettare le scadenze che hai fissato per un periodo medio-lungo implica da parte tua una grande disciplina e organizzazione a partire dal modo in cui pianifichi la tua routine lavorativa quotidiana.</a:t>
            </a:r>
            <a:endParaRPr sz="900" b="0" i="0" u="none" strike="noStrike" cap="none" dirty="0">
              <a:solidFill>
                <a:schemeClr val="dk1"/>
              </a:solidFill>
              <a:latin typeface="Helvetica Neue"/>
              <a:ea typeface="Helvetica Neue"/>
              <a:cs typeface="Helvetica Neue"/>
              <a:sym typeface="Helvetica Neue"/>
            </a:endParaRPr>
          </a:p>
        </p:txBody>
      </p:sp>
      <p:sp>
        <p:nvSpPr>
          <p:cNvPr id="200" name="Google Shape;200;p34"/>
          <p:cNvSpPr/>
          <p:nvPr/>
        </p:nvSpPr>
        <p:spPr>
          <a:xfrm>
            <a:off x="8807501" y="3314472"/>
            <a:ext cx="4178975" cy="57246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dirty="0">
                <a:solidFill>
                  <a:srgbClr val="FF7C80"/>
                </a:solidFill>
                <a:latin typeface="Helvetica Neue"/>
                <a:ea typeface="Helvetica Neue"/>
                <a:cs typeface="Helvetica Neue"/>
                <a:sym typeface="Helvetica Neue"/>
              </a:rPr>
              <a:t>rosa</a:t>
            </a:r>
            <a:r>
              <a:rPr lang="en-US" sz="1600" b="0" i="0" u="none" strike="noStrike" cap="none" dirty="0">
                <a:solidFill>
                  <a:schemeClr val="dk1"/>
                </a:solidFill>
                <a:latin typeface="Helvetica Neue"/>
                <a:ea typeface="Helvetica Neue"/>
                <a:cs typeface="Helvetica Neue"/>
                <a:sym typeface="Helvetica Neue"/>
              </a:rPr>
              <a:t>: </a:t>
            </a:r>
            <a:r>
              <a:rPr lang="it-IT" sz="1600" b="0" i="0" u="none" strike="noStrike" cap="none" dirty="0">
                <a:solidFill>
                  <a:schemeClr val="dk1"/>
                </a:solidFill>
                <a:latin typeface="Helvetica Neue"/>
                <a:ea typeface="Helvetica Neue"/>
                <a:cs typeface="Helvetica Neue"/>
                <a:sym typeface="Helvetica Neue"/>
              </a:rPr>
              <a:t>per iniziare impostare la data e l’orario per  programmare di conseguenza il piano d’azione</a:t>
            </a:r>
            <a:endParaRPr dirty="0"/>
          </a:p>
          <a:p>
            <a:pPr marL="0" marR="0" lvl="0" indent="0" algn="l" rtl="0">
              <a:lnSpc>
                <a:spcPct val="100000"/>
              </a:lnSpc>
              <a:spcBef>
                <a:spcPts val="0"/>
              </a:spcBef>
              <a:spcAft>
                <a:spcPts val="0"/>
              </a:spcAft>
              <a:buNone/>
            </a:pPr>
            <a:endParaRPr sz="16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1" i="0" u="none" strike="noStrike" cap="none" dirty="0">
                <a:solidFill>
                  <a:srgbClr val="002060"/>
                </a:solidFill>
                <a:latin typeface="Helvetica Neue"/>
                <a:ea typeface="Helvetica Neue"/>
                <a:cs typeface="Helvetica Neue"/>
                <a:sym typeface="Helvetica Neue"/>
              </a:rPr>
              <a:t>blu</a:t>
            </a:r>
            <a:r>
              <a:rPr lang="en-US" sz="1600" b="0" i="0" u="none" strike="noStrike" cap="none" dirty="0">
                <a:solidFill>
                  <a:schemeClr val="dk1"/>
                </a:solidFill>
                <a:latin typeface="Helvetica Neue"/>
                <a:ea typeface="Helvetica Neue"/>
                <a:cs typeface="Helvetica Neue"/>
                <a:sym typeface="Helvetica Neue"/>
              </a:rPr>
              <a:t>: controllare le e-mail e </a:t>
            </a:r>
            <a:r>
              <a:rPr lang="en-US" sz="1600" b="0" i="0" u="none" strike="noStrike" cap="none" dirty="0" err="1">
                <a:solidFill>
                  <a:schemeClr val="dk1"/>
                </a:solidFill>
                <a:latin typeface="Helvetica Neue"/>
                <a:ea typeface="Helvetica Neue"/>
                <a:cs typeface="Helvetica Neue"/>
                <a:sym typeface="Helvetica Neue"/>
              </a:rPr>
              <a:t>definire</a:t>
            </a:r>
            <a:r>
              <a:rPr lang="en-US" sz="1600" b="0" i="0" u="none" strike="noStrike" cap="none" dirty="0">
                <a:solidFill>
                  <a:schemeClr val="dk1"/>
                </a:solidFill>
                <a:latin typeface="Helvetica Neue"/>
                <a:ea typeface="Helvetica Neue"/>
                <a:cs typeface="Helvetica Neue"/>
                <a:sym typeface="Helvetica Neue"/>
              </a:rPr>
              <a:t> le priorità, focus e energie sono al loro apice, dare priorità agli input e alle scadenze che informeranno il lavoro di qualcun altro </a:t>
            </a:r>
          </a:p>
          <a:p>
            <a:pPr marL="0" marR="0" lvl="0" indent="0" algn="l" rtl="0">
              <a:lnSpc>
                <a:spcPct val="100000"/>
              </a:lnSpc>
              <a:spcBef>
                <a:spcPts val="0"/>
              </a:spcBef>
              <a:spcAft>
                <a:spcPts val="0"/>
              </a:spcAft>
              <a:buNone/>
            </a:pPr>
            <a:endParaRPr sz="16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1" i="0" u="none" strike="noStrike" cap="none" dirty="0">
                <a:solidFill>
                  <a:srgbClr val="FF0000"/>
                </a:solidFill>
                <a:latin typeface="Helvetica Neue"/>
                <a:ea typeface="Helvetica Neue"/>
                <a:cs typeface="Helvetica Neue"/>
                <a:sym typeface="Helvetica Neue"/>
              </a:rPr>
              <a:t>rosso</a:t>
            </a:r>
            <a:r>
              <a:rPr lang="en-US" sz="1600" b="0" i="0" u="none" strike="noStrike" cap="none" dirty="0">
                <a:solidFill>
                  <a:schemeClr val="dk1"/>
                </a:solidFill>
                <a:latin typeface="Helvetica Neue"/>
                <a:ea typeface="Helvetica Neue"/>
                <a:cs typeface="Helvetica Neue"/>
                <a:sym typeface="Helvetica Neue"/>
              </a:rPr>
              <a:t>: prendersi una pausa, </a:t>
            </a:r>
            <a:r>
              <a:rPr lang="it-IT" sz="1600" b="0" i="0" u="none" strike="noStrike" cap="none" dirty="0">
                <a:solidFill>
                  <a:schemeClr val="dk1"/>
                </a:solidFill>
                <a:latin typeface="Helvetica Neue"/>
                <a:ea typeface="Helvetica Neue"/>
                <a:cs typeface="Helvetica Neue"/>
                <a:sym typeface="Helvetica Neue"/>
              </a:rPr>
              <a:t>ricaricare le </a:t>
            </a:r>
            <a:r>
              <a:rPr lang="it-IT" sz="1600" dirty="0">
                <a:solidFill>
                  <a:schemeClr val="dk1"/>
                </a:solidFill>
                <a:latin typeface="Helvetica Neue"/>
                <a:ea typeface="Helvetica Neue"/>
                <a:cs typeface="Helvetica Neue"/>
                <a:sym typeface="Helvetica Neue"/>
              </a:rPr>
              <a:t>proprie</a:t>
            </a:r>
            <a:r>
              <a:rPr lang="it-IT" sz="1600" b="0" i="0" u="none" strike="noStrike" cap="none" dirty="0">
                <a:solidFill>
                  <a:schemeClr val="dk1"/>
                </a:solidFill>
                <a:latin typeface="Helvetica Neue"/>
                <a:ea typeface="Helvetica Neue"/>
                <a:cs typeface="Helvetica Neue"/>
                <a:sym typeface="Helvetica Neue"/>
              </a:rPr>
              <a:t> batterie e non dimenticare di chiamare i genitori..</a:t>
            </a:r>
            <a:endParaRPr dirty="0"/>
          </a:p>
          <a:p>
            <a:pPr marL="0" marR="0" lvl="0" indent="0" algn="l" rtl="0">
              <a:lnSpc>
                <a:spcPct val="100000"/>
              </a:lnSpc>
              <a:spcBef>
                <a:spcPts val="0"/>
              </a:spcBef>
              <a:spcAft>
                <a:spcPts val="0"/>
              </a:spcAft>
              <a:buNone/>
            </a:pPr>
            <a:endParaRPr sz="16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1" i="0" u="none" strike="noStrike" cap="none" dirty="0">
                <a:solidFill>
                  <a:srgbClr val="0070C0"/>
                </a:solidFill>
                <a:latin typeface="Helvetica Neue"/>
                <a:ea typeface="Helvetica Neue"/>
                <a:cs typeface="Helvetica Neue"/>
                <a:sym typeface="Helvetica Neue"/>
              </a:rPr>
              <a:t>azzurro</a:t>
            </a:r>
            <a:r>
              <a:rPr lang="en-US" sz="1600" b="0" i="0" u="none" strike="noStrike" cap="none" dirty="0">
                <a:solidFill>
                  <a:schemeClr val="dk1"/>
                </a:solidFill>
                <a:latin typeface="Helvetica Neue"/>
                <a:ea typeface="Helvetica Neue"/>
                <a:cs typeface="Helvetica Neue"/>
                <a:sym typeface="Helvetica Neue"/>
              </a:rPr>
              <a:t>:</a:t>
            </a:r>
            <a:r>
              <a:rPr lang="it-IT" sz="1600" b="0" i="0" u="none" strike="noStrike" cap="none" dirty="0">
                <a:solidFill>
                  <a:schemeClr val="dk1"/>
                </a:solidFill>
                <a:latin typeface="Helvetica Neue"/>
                <a:ea typeface="Helvetica Neue"/>
                <a:cs typeface="Helvetica Neue"/>
                <a:sym typeface="Helvetica Neue"/>
              </a:rPr>
              <a:t> controllare le e-mail, perfezionare e rivedere il proprio lavoro /di altrui, passare a priorità secondarie</a:t>
            </a:r>
          </a:p>
          <a:p>
            <a:pPr marL="0" marR="0" lvl="0" indent="0" algn="l" rtl="0">
              <a:lnSpc>
                <a:spcPct val="100000"/>
              </a:lnSpc>
              <a:spcBef>
                <a:spcPts val="0"/>
              </a:spcBef>
              <a:spcAft>
                <a:spcPts val="0"/>
              </a:spcAft>
              <a:buNone/>
            </a:pPr>
            <a:endParaRPr lang="it-IT" sz="16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600" b="1" i="0" u="none" strike="noStrike" cap="none" dirty="0" err="1">
                <a:solidFill>
                  <a:srgbClr val="00B050"/>
                </a:solidFill>
                <a:latin typeface="Helvetica Neue"/>
                <a:ea typeface="Helvetica Neue"/>
                <a:cs typeface="Helvetica Neue"/>
                <a:sym typeface="Helvetica Neue"/>
              </a:rPr>
              <a:t>verde</a:t>
            </a:r>
            <a:r>
              <a:rPr lang="en-US" sz="1600" b="0" i="0" u="none" strike="noStrike" cap="none" dirty="0">
                <a:solidFill>
                  <a:schemeClr val="dk1"/>
                </a:solidFill>
                <a:latin typeface="Helvetica Neue"/>
                <a:ea typeface="Helvetica Neue"/>
                <a:cs typeface="Helvetica Neue"/>
                <a:sym typeface="Helvetica Neue"/>
              </a:rPr>
              <a:t>: </a:t>
            </a:r>
            <a:r>
              <a:rPr lang="it-IT" sz="1600" b="0" i="0" u="none" strike="noStrike" cap="none" dirty="0">
                <a:solidFill>
                  <a:schemeClr val="dk1"/>
                </a:solidFill>
                <a:latin typeface="Helvetica Neue"/>
                <a:ea typeface="Helvetica Neue"/>
                <a:cs typeface="Helvetica Neue"/>
                <a:sym typeface="Helvetica Neue"/>
              </a:rPr>
              <a:t>conclusione della giornata, recupero di tutte le restanti attività in sospeso, pianificazione e aggiornamento dell’agenda per i prossimi giorni successivi</a:t>
            </a:r>
          </a:p>
          <a:p>
            <a:pPr marL="0" marR="0" lvl="0" indent="0" algn="l" rtl="0">
              <a:lnSpc>
                <a:spcPct val="100000"/>
              </a:lnSpc>
              <a:spcBef>
                <a:spcPts val="0"/>
              </a:spcBef>
              <a:spcAft>
                <a:spcPts val="0"/>
              </a:spcAft>
              <a:buNone/>
            </a:pPr>
            <a:endParaRPr lang="it-IT" sz="16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dirty="0"/>
          </a:p>
        </p:txBody>
      </p:sp>
      <p:sp>
        <p:nvSpPr>
          <p:cNvPr id="201" name="Google Shape;201;p34"/>
          <p:cNvSpPr/>
          <p:nvPr/>
        </p:nvSpPr>
        <p:spPr>
          <a:xfrm>
            <a:off x="13198148" y="6263621"/>
            <a:ext cx="792254" cy="235879"/>
          </a:xfrm>
          <a:prstGeom prst="roundRect">
            <a:avLst>
              <a:gd name="adj" fmla="val 16667"/>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2" name="Google Shape;202;p34"/>
          <p:cNvSpPr/>
          <p:nvPr/>
        </p:nvSpPr>
        <p:spPr>
          <a:xfrm>
            <a:off x="13198148" y="5052254"/>
            <a:ext cx="792254" cy="235879"/>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3" name="Google Shape;203;p34"/>
          <p:cNvSpPr/>
          <p:nvPr/>
        </p:nvSpPr>
        <p:spPr>
          <a:xfrm>
            <a:off x="13175176" y="3555574"/>
            <a:ext cx="792254" cy="235879"/>
          </a:xfrm>
          <a:prstGeom prst="roundRect">
            <a:avLst>
              <a:gd name="adj" fmla="val 16667"/>
            </a:avLst>
          </a:prstGeom>
          <a:noFill/>
          <a:ln w="5715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4" name="Google Shape;204;p34"/>
          <p:cNvSpPr/>
          <p:nvPr/>
        </p:nvSpPr>
        <p:spPr>
          <a:xfrm>
            <a:off x="13198148" y="7473390"/>
            <a:ext cx="792254" cy="235879"/>
          </a:xfrm>
          <a:prstGeom prst="roundRect">
            <a:avLst>
              <a:gd name="adj" fmla="val 16667"/>
            </a:avLst>
          </a:prstGeom>
          <a:noFill/>
          <a:ln w="571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5" name="Google Shape;205;p34"/>
          <p:cNvSpPr/>
          <p:nvPr/>
        </p:nvSpPr>
        <p:spPr>
          <a:xfrm>
            <a:off x="2278217" y="4496549"/>
            <a:ext cx="832194" cy="852351"/>
          </a:xfrm>
          <a:prstGeom prst="roundRect">
            <a:avLst>
              <a:gd name="adj" fmla="val 16667"/>
            </a:avLst>
          </a:prstGeom>
          <a:noFill/>
          <a:ln w="5715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6" name="Google Shape;206;p34"/>
          <p:cNvSpPr/>
          <p:nvPr/>
        </p:nvSpPr>
        <p:spPr>
          <a:xfrm>
            <a:off x="4132832" y="5017079"/>
            <a:ext cx="832194" cy="542109"/>
          </a:xfrm>
          <a:prstGeom prst="roundRect">
            <a:avLst>
              <a:gd name="adj" fmla="val 16667"/>
            </a:avLst>
          </a:prstGeom>
          <a:noFill/>
          <a:ln w="571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7" name="Google Shape;207;p34"/>
          <p:cNvSpPr/>
          <p:nvPr/>
        </p:nvSpPr>
        <p:spPr>
          <a:xfrm>
            <a:off x="5959567" y="6909061"/>
            <a:ext cx="934719" cy="1475864"/>
          </a:xfrm>
          <a:prstGeom prst="roundRect">
            <a:avLst>
              <a:gd name="adj" fmla="val 16667"/>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8" name="Google Shape;208;p34"/>
          <p:cNvSpPr/>
          <p:nvPr/>
        </p:nvSpPr>
        <p:spPr>
          <a:xfrm>
            <a:off x="6865258" y="5354343"/>
            <a:ext cx="1859276" cy="335257"/>
          </a:xfrm>
          <a:prstGeom prst="roundRect">
            <a:avLst>
              <a:gd name="adj" fmla="val 16667"/>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p:nvPr/>
        </p:nvSpPr>
        <p:spPr>
          <a:xfrm>
            <a:off x="1447799" y="1573291"/>
            <a:ext cx="13835744"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it-IT" sz="3400" b="1" i="0" u="none" strike="noStrike" cap="none" dirty="0">
                <a:solidFill>
                  <a:srgbClr val="D00B24"/>
                </a:solidFill>
                <a:latin typeface="Arial"/>
                <a:ea typeface="Arial"/>
                <a:cs typeface="Arial"/>
                <a:sym typeface="Arial"/>
              </a:rPr>
              <a:t>1. L’approccio alla ripartizione del lavoro per i lavoratori ibridi</a:t>
            </a:r>
            <a:endParaRPr sz="3400" dirty="0"/>
          </a:p>
        </p:txBody>
      </p:sp>
      <p:sp>
        <p:nvSpPr>
          <p:cNvPr id="214" name="Google Shape;214;p35"/>
          <p:cNvSpPr txBox="1"/>
          <p:nvPr/>
        </p:nvSpPr>
        <p:spPr>
          <a:xfrm>
            <a:off x="1524000" y="2562880"/>
            <a:ext cx="156464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C00000"/>
                </a:solidFill>
                <a:latin typeface="Helvetica Neue"/>
                <a:ea typeface="Helvetica Neue"/>
                <a:cs typeface="Helvetica Neue"/>
                <a:sym typeface="Helvetica Neue"/>
              </a:rPr>
              <a:t>Il ciclo input→ Il ciclo di output → Il ciclo dei risultati per gestire il proprio lavoro</a:t>
            </a:r>
          </a:p>
          <a:p>
            <a:pPr marL="0" marR="0" lvl="0" indent="0" algn="l" rtl="0">
              <a:lnSpc>
                <a:spcPct val="100000"/>
              </a:lnSpc>
              <a:spcBef>
                <a:spcPts val="0"/>
              </a:spcBef>
              <a:spcAft>
                <a:spcPts val="0"/>
              </a:spcAft>
              <a:buNone/>
            </a:pPr>
            <a:endParaRPr sz="2400" b="0" i="1"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La chiave per la definizione delle priorità delle attività deriva dalla sottovalutazione delle varie variabili che rendono un’attività più urgente di altre.</a:t>
            </a:r>
          </a:p>
        </p:txBody>
      </p:sp>
      <p:sp>
        <p:nvSpPr>
          <p:cNvPr id="215" name="Google Shape;215;p35"/>
          <p:cNvSpPr/>
          <p:nvPr/>
        </p:nvSpPr>
        <p:spPr>
          <a:xfrm>
            <a:off x="1524000" y="4302573"/>
            <a:ext cx="8064690"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000" b="0" i="0" u="none" strike="noStrike" cap="none" dirty="0">
                <a:solidFill>
                  <a:schemeClr val="dk1"/>
                </a:solidFill>
                <a:latin typeface="Helvetica Neue"/>
                <a:ea typeface="Helvetica Neue"/>
                <a:cs typeface="Helvetica Neue"/>
                <a:sym typeface="Helvetica Neue"/>
              </a:rPr>
              <a:t>Quando si esaminano tutti i punti dell’elenco delle azioni e, quando si tenta di definire una strategia per la loro programmazione, le variabili che è necessario considerare per valutarne la priorità sono le seguenti:</a:t>
            </a:r>
          </a:p>
          <a:p>
            <a:pPr marL="457200" marR="0" lvl="0" indent="-33020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Termine fissato per il suo completamento</a:t>
            </a:r>
          </a:p>
          <a:p>
            <a:pPr marL="457200" marR="0" lvl="0" indent="-4572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Input che è necessario raccogliere per l’esecuzione dell’attività specificata</a:t>
            </a:r>
          </a:p>
          <a:p>
            <a:pPr marL="457200" marR="0" lvl="0" indent="-4572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La facilità di elaborazione degli input </a:t>
            </a:r>
          </a:p>
          <a:p>
            <a:pPr marL="457200" marR="0" lvl="0" indent="-4572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Destinatari dei risultati finali (INTERNI vs ESTERNI)</a:t>
            </a:r>
          </a:p>
          <a:p>
            <a:pPr marL="457200" marR="0" lvl="0" indent="-4572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Contributo che il tuo compito ha sulla più grande architettura delle cose</a:t>
            </a:r>
          </a:p>
          <a:p>
            <a:pPr marL="457200" marR="0" lvl="0" indent="-457200" algn="l" rtl="0">
              <a:lnSpc>
                <a:spcPct val="100000"/>
              </a:lnSpc>
              <a:spcBef>
                <a:spcPts val="0"/>
              </a:spcBef>
              <a:spcAft>
                <a:spcPts val="0"/>
              </a:spcAft>
              <a:buClr>
                <a:srgbClr val="000000"/>
              </a:buClr>
              <a:buSzPts val="2000"/>
              <a:buFont typeface="Arial"/>
              <a:buChar char="•"/>
            </a:pPr>
            <a:r>
              <a:rPr lang="en-US" sz="2000" b="0" i="0" u="none" strike="noStrike" cap="none" dirty="0">
                <a:solidFill>
                  <a:schemeClr val="dk1"/>
                </a:solidFill>
                <a:latin typeface="Helvetica Neue"/>
                <a:ea typeface="Helvetica Neue"/>
                <a:cs typeface="Helvetica Neue"/>
                <a:sym typeface="Helvetica Neue"/>
              </a:rPr>
              <a:t>Attività ad alta priorità</a:t>
            </a:r>
          </a:p>
        </p:txBody>
      </p:sp>
      <p:sp>
        <p:nvSpPr>
          <p:cNvPr id="216" name="Google Shape;216;p35"/>
          <p:cNvSpPr/>
          <p:nvPr/>
        </p:nvSpPr>
        <p:spPr>
          <a:xfrm>
            <a:off x="10566400" y="4302573"/>
            <a:ext cx="7010400"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000" b="0" i="0" u="none" strike="noStrike" cap="none" dirty="0">
                <a:solidFill>
                  <a:schemeClr val="dk1"/>
                </a:solidFill>
                <a:latin typeface="Helvetica Neue"/>
                <a:ea typeface="Helvetica Neue"/>
                <a:cs typeface="Helvetica Neue"/>
                <a:sym typeface="Helvetica Neue"/>
              </a:rPr>
              <a:t>A seconda di questa tua valutazione interna, potresti trovare tre diversi livelli di urgenza:</a:t>
            </a:r>
          </a:p>
          <a:p>
            <a:pPr marL="0" marR="0" lvl="0" indent="0" algn="l" rtl="0">
              <a:lnSpc>
                <a:spcPct val="100000"/>
              </a:lnSpc>
              <a:spcBef>
                <a:spcPts val="0"/>
              </a:spcBef>
              <a:spcAft>
                <a:spcPts val="0"/>
              </a:spcAft>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2000" b="0" i="0" u="none" strike="noStrike" cap="none" dirty="0">
                <a:solidFill>
                  <a:schemeClr val="dk1"/>
                </a:solidFill>
                <a:latin typeface="Helvetica Neue"/>
                <a:ea typeface="Helvetica Neue"/>
                <a:cs typeface="Helvetica Neue"/>
                <a:sym typeface="Helvetica Neue"/>
              </a:rPr>
              <a:t>	Attività ad alta priorità</a:t>
            </a:r>
          </a:p>
          <a:p>
            <a:pPr marL="0" marR="0" lvl="0" indent="0" algn="l" rtl="0">
              <a:lnSpc>
                <a:spcPct val="100000"/>
              </a:lnSpc>
              <a:spcBef>
                <a:spcPts val="0"/>
              </a:spcBef>
              <a:spcAft>
                <a:spcPts val="0"/>
              </a:spcAft>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lang="it-IT"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it-IT" sz="2000" b="0" i="0" u="none" strike="noStrike" cap="none" dirty="0">
                <a:solidFill>
                  <a:schemeClr val="dk1"/>
                </a:solidFill>
                <a:latin typeface="Helvetica Neue"/>
                <a:ea typeface="Helvetica Neue"/>
                <a:cs typeface="Helvetica Neue"/>
                <a:sym typeface="Helvetica Neue"/>
              </a:rPr>
              <a:t>	Attività con media priorità</a:t>
            </a:r>
            <a:endParaRPr lang="it-IT" dirty="0"/>
          </a:p>
          <a:p>
            <a:pPr marL="0" marR="0" lvl="0" indent="0" algn="l" rtl="0">
              <a:lnSpc>
                <a:spcPct val="100000"/>
              </a:lnSpc>
              <a:spcBef>
                <a:spcPts val="0"/>
              </a:spcBef>
              <a:spcAft>
                <a:spcPts val="0"/>
              </a:spcAft>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2000" b="0" i="0" u="none" strike="noStrike" cap="none" dirty="0">
                <a:solidFill>
                  <a:schemeClr val="dk1"/>
                </a:solidFill>
                <a:latin typeface="Helvetica Neue"/>
                <a:ea typeface="Helvetica Neue"/>
                <a:cs typeface="Helvetica Neue"/>
                <a:sym typeface="Helvetica Neue"/>
              </a:rPr>
              <a:t>	Attività con bassa priorità</a:t>
            </a:r>
            <a:endParaRPr dirty="0"/>
          </a:p>
        </p:txBody>
      </p:sp>
      <p:sp>
        <p:nvSpPr>
          <p:cNvPr id="217" name="Google Shape;217;p35"/>
          <p:cNvSpPr/>
          <p:nvPr/>
        </p:nvSpPr>
        <p:spPr>
          <a:xfrm>
            <a:off x="10653486" y="7322158"/>
            <a:ext cx="639170" cy="628363"/>
          </a:xfrm>
          <a:prstGeom prst="ellipse">
            <a:avLst/>
          </a:prstGeom>
          <a:solidFill>
            <a:srgbClr val="92D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dirty="0">
              <a:solidFill>
                <a:srgbClr val="002060"/>
              </a:solidFill>
              <a:latin typeface="Times New Roman"/>
              <a:ea typeface="Times New Roman"/>
              <a:cs typeface="Times New Roman"/>
              <a:sym typeface="Times New Roman"/>
            </a:endParaRPr>
          </a:p>
        </p:txBody>
      </p:sp>
      <p:sp>
        <p:nvSpPr>
          <p:cNvPr id="218" name="Google Shape;218;p35"/>
          <p:cNvSpPr/>
          <p:nvPr/>
        </p:nvSpPr>
        <p:spPr>
          <a:xfrm>
            <a:off x="10653486" y="6351160"/>
            <a:ext cx="639170" cy="628363"/>
          </a:xfrm>
          <a:prstGeom prst="ellipse">
            <a:avLst/>
          </a:prstGeom>
          <a:solidFill>
            <a:srgbClr val="FFFF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dirty="0">
              <a:solidFill>
                <a:srgbClr val="002060"/>
              </a:solidFill>
              <a:latin typeface="Times New Roman"/>
              <a:ea typeface="Times New Roman"/>
              <a:cs typeface="Times New Roman"/>
              <a:sym typeface="Times New Roman"/>
            </a:endParaRPr>
          </a:p>
        </p:txBody>
      </p:sp>
      <p:sp>
        <p:nvSpPr>
          <p:cNvPr id="219" name="Google Shape;219;p35"/>
          <p:cNvSpPr/>
          <p:nvPr/>
        </p:nvSpPr>
        <p:spPr>
          <a:xfrm>
            <a:off x="10653486" y="5415231"/>
            <a:ext cx="639170" cy="628363"/>
          </a:xfrm>
          <a:prstGeom prst="ellipse">
            <a:avLst/>
          </a:prstGeom>
          <a:solidFill>
            <a:srgbClr val="FF7C8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dirty="0">
              <a:solidFill>
                <a:srgbClr val="00206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p:nvPr/>
        </p:nvSpPr>
        <p:spPr>
          <a:xfrm>
            <a:off x="1447799" y="1573291"/>
            <a:ext cx="13835744"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it-IT" sz="3400" b="1" i="0" u="none" strike="noStrike" cap="none" dirty="0">
                <a:solidFill>
                  <a:srgbClr val="D00B24"/>
                </a:solidFill>
                <a:latin typeface="Arial"/>
                <a:ea typeface="Arial"/>
                <a:cs typeface="Arial"/>
                <a:sym typeface="Arial"/>
              </a:rPr>
              <a:t>1. L’approccio alla ripartizione del lavoro per i lavoratori ibridi</a:t>
            </a:r>
            <a:endParaRPr sz="3400" dirty="0"/>
          </a:p>
        </p:txBody>
      </p:sp>
      <p:sp>
        <p:nvSpPr>
          <p:cNvPr id="225" name="Google Shape;225;p36"/>
          <p:cNvSpPr txBox="1"/>
          <p:nvPr/>
        </p:nvSpPr>
        <p:spPr>
          <a:xfrm>
            <a:off x="1524000" y="2562880"/>
            <a:ext cx="1564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C00000"/>
                </a:solidFill>
                <a:latin typeface="Helvetica Neue"/>
                <a:ea typeface="Helvetica Neue"/>
                <a:cs typeface="Helvetica Neue"/>
                <a:sym typeface="Helvetica Neue"/>
              </a:rPr>
              <a:t>Una gerarchia di priorità all’interno della gerarchia delle priorità</a:t>
            </a:r>
          </a:p>
        </p:txBody>
      </p:sp>
      <p:sp>
        <p:nvSpPr>
          <p:cNvPr id="226" name="Google Shape;226;p36"/>
          <p:cNvSpPr txBox="1"/>
          <p:nvPr/>
        </p:nvSpPr>
        <p:spPr>
          <a:xfrm>
            <a:off x="1524000" y="2884531"/>
            <a:ext cx="4833257"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Gli input richiesti da te sono necessari per portare avanti le cose</a:t>
            </a:r>
          </a:p>
          <a:p>
            <a:pPr marR="0" lvl="0" algn="l" rtl="0">
              <a:lnSpc>
                <a:spcPct val="100000"/>
              </a:lnSpc>
              <a:spcBef>
                <a:spcPts val="0"/>
              </a:spcBef>
              <a:spcAft>
                <a:spcPts val="0"/>
              </a:spcAft>
              <a:buClr>
                <a:srgbClr val="000000"/>
              </a:buClr>
              <a:buSzPts val="2000"/>
            </a:pPr>
            <a:endParaRPr lang="en-US" sz="20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Il compito dovrebbe essere completato dal supervisore/gruppi esterni di interesse</a:t>
            </a:r>
          </a:p>
          <a:p>
            <a:pPr marR="0" lvl="0" algn="l" rtl="0">
              <a:lnSpc>
                <a:spcPct val="100000"/>
              </a:lnSpc>
              <a:spcBef>
                <a:spcPts val="0"/>
              </a:spcBef>
              <a:spcAft>
                <a:spcPts val="0"/>
              </a:spcAft>
              <a:buClr>
                <a:srgbClr val="000000"/>
              </a:buClr>
              <a:buSzPts val="2000"/>
            </a:pPr>
            <a:endParaRPr lang="en-US" sz="20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I risultati generati dall’attività informano ulteriori processi/sono ingarbugliati a scadenze rigorose</a:t>
            </a:r>
          </a:p>
          <a:p>
            <a:pPr marR="0" lvl="0" algn="l" rtl="0">
              <a:lnSpc>
                <a:spcPct val="100000"/>
              </a:lnSpc>
              <a:spcBef>
                <a:spcPts val="0"/>
              </a:spcBef>
              <a:spcAft>
                <a:spcPts val="0"/>
              </a:spcAft>
              <a:buClr>
                <a:srgbClr val="000000"/>
              </a:buClr>
              <a:buSzPts val="2000"/>
            </a:pPr>
            <a:endParaRPr lang="en-US" sz="20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La consegna è dovuta entro le prossime 48 ore</a:t>
            </a:r>
            <a:endParaRPr lang="en-US" sz="2000" b="0" i="0" u="none" strike="noStrike" cap="none" dirty="0">
              <a:solidFill>
                <a:schemeClr val="dk1"/>
              </a:solidFill>
              <a:latin typeface="Helvetica Neue"/>
              <a:ea typeface="Helvetica Neue"/>
              <a:cs typeface="Helvetica Neue"/>
              <a:sym typeface="Helvetica Neue"/>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p:txBody>
      </p:sp>
      <p:sp>
        <p:nvSpPr>
          <p:cNvPr id="227" name="Google Shape;227;p36"/>
          <p:cNvSpPr txBox="1"/>
          <p:nvPr/>
        </p:nvSpPr>
        <p:spPr>
          <a:xfrm>
            <a:off x="6590920" y="2884531"/>
            <a:ext cx="549948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L’attività dovrebbe concludersi più tardi nelle prossime settimane, ma la raccolta di input/elaborazione dei dati richiede molto tempo.</a:t>
            </a:r>
          </a:p>
          <a:p>
            <a:pPr marR="0" lvl="0" algn="l" rtl="0">
              <a:lnSpc>
                <a:spcPct val="100000"/>
              </a:lnSpc>
              <a:spcBef>
                <a:spcPts val="0"/>
              </a:spcBef>
              <a:spcAft>
                <a:spcPts val="0"/>
              </a:spcAft>
              <a:buClr>
                <a:srgbClr val="000000"/>
              </a:buClr>
              <a:buSzPts val="2000"/>
            </a:pPr>
            <a:endParaRPr sz="20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Non sei molto familiare/proficiente con il carico di lavoro previsto per completare l'attività</a:t>
            </a:r>
          </a:p>
          <a:p>
            <a:pPr marR="0" lvl="0" algn="l" rtl="0">
              <a:lnSpc>
                <a:spcPct val="100000"/>
              </a:lnSpc>
              <a:spcBef>
                <a:spcPts val="0"/>
              </a:spcBef>
              <a:spcAft>
                <a:spcPts val="0"/>
              </a:spcAft>
              <a:buClr>
                <a:srgbClr val="000000"/>
              </a:buClr>
              <a:buSzPts val="2000"/>
            </a:pPr>
            <a:endParaRPr sz="20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Gli output richiesti da te sono gli input attesi da altre persone ma non così urgenti da essere etichettati come risorse ad alta priorità</a:t>
            </a:r>
          </a:p>
          <a:p>
            <a:pPr marL="0" marR="0" lvl="0" indent="0" algn="l" rtl="0">
              <a:lnSpc>
                <a:spcPct val="100000"/>
              </a:lnSpc>
              <a:spcBef>
                <a:spcPts val="0"/>
              </a:spcBef>
              <a:spcAft>
                <a:spcPts val="0"/>
              </a:spcAft>
              <a:buNone/>
            </a:pPr>
            <a:endParaRPr sz="20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Le scadenze sono nei prossimi 10 giorni</a:t>
            </a:r>
            <a:endParaRPr sz="2000" b="0" i="0" u="none" strike="noStrike" cap="none" dirty="0">
              <a:solidFill>
                <a:schemeClr val="dk1"/>
              </a:solidFill>
              <a:latin typeface="Helvetica Neue"/>
              <a:ea typeface="Helvetica Neue"/>
              <a:cs typeface="Helvetica Neue"/>
              <a:sym typeface="Helvetica Neue"/>
            </a:endParaRPr>
          </a:p>
        </p:txBody>
      </p:sp>
      <p:sp>
        <p:nvSpPr>
          <p:cNvPr id="228" name="Google Shape;228;p36"/>
          <p:cNvSpPr txBox="1"/>
          <p:nvPr/>
        </p:nvSpPr>
        <p:spPr>
          <a:xfrm>
            <a:off x="12337143" y="2882442"/>
            <a:ext cx="4833258"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Le scadenze, i documenti e le risorse generate dall’attività sono di tua necessità e solo delle tue necessità.</a:t>
            </a:r>
          </a:p>
          <a:p>
            <a:pPr marR="0" lvl="0" algn="l" rtl="0">
              <a:lnSpc>
                <a:spcPct val="100000"/>
              </a:lnSpc>
              <a:spcBef>
                <a:spcPts val="0"/>
              </a:spcBef>
              <a:spcAft>
                <a:spcPts val="0"/>
              </a:spcAft>
              <a:buClr>
                <a:srgbClr val="000000"/>
              </a:buClr>
              <a:buSzPts val="2000"/>
            </a:pPr>
            <a:endParaRPr sz="20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it-IT" sz="2000" b="0" i="0" u="none" strike="noStrike" cap="none" dirty="0">
                <a:solidFill>
                  <a:schemeClr val="dk1"/>
                </a:solidFill>
                <a:latin typeface="Helvetica Neue"/>
                <a:ea typeface="Helvetica Neue"/>
                <a:cs typeface="Helvetica Neue"/>
                <a:sym typeface="Helvetica Neue"/>
              </a:rPr>
              <a:t>Gli input richiesti sono necessari per portare avanti le cose, ma la scadenza è ancora negoziabile</a:t>
            </a:r>
          </a:p>
          <a:p>
            <a:pPr marR="0" lvl="0" algn="l" rtl="0">
              <a:lnSpc>
                <a:spcPct val="100000"/>
              </a:lnSpc>
              <a:spcBef>
                <a:spcPts val="0"/>
              </a:spcBef>
              <a:spcAft>
                <a:spcPts val="0"/>
              </a:spcAft>
              <a:buClr>
                <a:srgbClr val="000000"/>
              </a:buClr>
              <a:buSzPts val="2000"/>
            </a:pPr>
            <a:endParaRPr sz="20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chemeClr val="dk1"/>
                </a:solidFill>
                <a:latin typeface="Helvetica Neue"/>
                <a:ea typeface="Helvetica Neue"/>
                <a:cs typeface="Helvetica Neue"/>
                <a:sym typeface="Helvetica Neue"/>
              </a:rPr>
              <a:t>La scadenza non è prima dei prossimi 10 giorni</a:t>
            </a:r>
            <a:endParaRPr dirty="0"/>
          </a:p>
        </p:txBody>
      </p:sp>
      <p:sp>
        <p:nvSpPr>
          <p:cNvPr id="229" name="Google Shape;229;p36"/>
          <p:cNvSpPr/>
          <p:nvPr/>
        </p:nvSpPr>
        <p:spPr>
          <a:xfrm>
            <a:off x="12337143" y="3157284"/>
            <a:ext cx="500364" cy="461624"/>
          </a:xfrm>
          <a:prstGeom prst="ellipse">
            <a:avLst/>
          </a:prstGeom>
          <a:solidFill>
            <a:srgbClr val="92D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dirty="0">
              <a:solidFill>
                <a:srgbClr val="002060"/>
              </a:solidFill>
              <a:latin typeface="Times New Roman"/>
              <a:ea typeface="Times New Roman"/>
              <a:cs typeface="Times New Roman"/>
              <a:sym typeface="Times New Roman"/>
            </a:endParaRPr>
          </a:p>
        </p:txBody>
      </p:sp>
      <p:sp>
        <p:nvSpPr>
          <p:cNvPr id="230" name="Google Shape;230;p36"/>
          <p:cNvSpPr/>
          <p:nvPr/>
        </p:nvSpPr>
        <p:spPr>
          <a:xfrm>
            <a:off x="6680390" y="3136991"/>
            <a:ext cx="500364" cy="461624"/>
          </a:xfrm>
          <a:prstGeom prst="ellipse">
            <a:avLst/>
          </a:prstGeom>
          <a:solidFill>
            <a:srgbClr val="FFFF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dirty="0">
              <a:solidFill>
                <a:srgbClr val="002060"/>
              </a:solidFill>
              <a:latin typeface="Times New Roman"/>
              <a:ea typeface="Times New Roman"/>
              <a:cs typeface="Times New Roman"/>
              <a:sym typeface="Times New Roman"/>
            </a:endParaRPr>
          </a:p>
        </p:txBody>
      </p:sp>
      <p:sp>
        <p:nvSpPr>
          <p:cNvPr id="231" name="Google Shape;231;p36"/>
          <p:cNvSpPr/>
          <p:nvPr/>
        </p:nvSpPr>
        <p:spPr>
          <a:xfrm>
            <a:off x="1524000" y="3136989"/>
            <a:ext cx="500364" cy="461624"/>
          </a:xfrm>
          <a:prstGeom prst="ellipse">
            <a:avLst/>
          </a:prstGeom>
          <a:solidFill>
            <a:srgbClr val="FF7C8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800" b="0" i="0" u="none" strike="noStrike" cap="none" dirty="0">
              <a:solidFill>
                <a:srgbClr val="00206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p:nvPr/>
        </p:nvSpPr>
        <p:spPr>
          <a:xfrm>
            <a:off x="1447799" y="1573291"/>
            <a:ext cx="1383574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D00B24"/>
                </a:solidFill>
                <a:latin typeface="Arial"/>
                <a:ea typeface="Arial"/>
                <a:cs typeface="Arial"/>
                <a:sym typeface="Arial"/>
              </a:rPr>
              <a:t>2. Prestazioni sotto pressione</a:t>
            </a:r>
            <a:endParaRPr sz="3600" b="1" i="0" u="none" strike="noStrike" cap="none" dirty="0">
              <a:solidFill>
                <a:srgbClr val="D00B24"/>
              </a:solidFill>
              <a:latin typeface="Arial"/>
              <a:ea typeface="Arial"/>
              <a:cs typeface="Arial"/>
              <a:sym typeface="Arial"/>
            </a:endParaRPr>
          </a:p>
        </p:txBody>
      </p:sp>
      <p:sp>
        <p:nvSpPr>
          <p:cNvPr id="237" name="Google Shape;237;p37"/>
          <p:cNvSpPr txBox="1"/>
          <p:nvPr/>
        </p:nvSpPr>
        <p:spPr>
          <a:xfrm>
            <a:off x="1553980" y="2219581"/>
            <a:ext cx="15646400" cy="63709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C00000"/>
                </a:solidFill>
                <a:latin typeface="Helvetica Neue"/>
                <a:ea typeface="Helvetica Neue"/>
                <a:cs typeface="Helvetica Neue"/>
                <a:sym typeface="Helvetica Neue"/>
              </a:rPr>
              <a:t>Come trovare l'equilibrio quando le cose si fanno difficili?</a:t>
            </a:r>
          </a:p>
          <a:p>
            <a:pPr marL="0" marR="0" lvl="0" indent="0" algn="l"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Nonostante sia bravo a programmare il tuo calendario, ci saranno effettivamente periodi molto più impegnativi e che ti richiederanno più energia rispetto ad altri. </a:t>
            </a:r>
          </a:p>
          <a:p>
            <a:pPr marL="0" marR="0" lvl="0" indent="0" algn="l" rtl="0">
              <a:lnSpc>
                <a:spcPct val="100000"/>
              </a:lnSpc>
              <a:spcBef>
                <a:spcPts val="0"/>
              </a:spcBef>
              <a:spcAft>
                <a:spcPts val="0"/>
              </a:spcAft>
              <a:buClr>
                <a:srgbClr val="000000"/>
              </a:buClr>
              <a:buSzPts val="2400"/>
              <a:buFont typeface="Arial"/>
              <a:buNone/>
            </a:pPr>
            <a:endParaRPr lang="it-IT"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La formula magica è che non si applica alcuna formula magica: in ogni lavoro, in ogni ruolo, ci sono periodi stagionali di «</a:t>
            </a:r>
            <a:r>
              <a:rPr lang="it-IT" sz="2400" b="0" i="0" u="none" strike="noStrike" cap="none" dirty="0" err="1">
                <a:solidFill>
                  <a:schemeClr val="dk1"/>
                </a:solidFill>
                <a:latin typeface="Helvetica Neue"/>
                <a:ea typeface="Helvetica Neue"/>
                <a:cs typeface="Helvetica Neue"/>
                <a:sym typeface="Helvetica Neue"/>
              </a:rPr>
              <a:t>overwork</a:t>
            </a:r>
            <a:r>
              <a:rPr lang="it-IT" sz="2400" b="0" i="0" u="none" strike="noStrike" cap="none" dirty="0">
                <a:solidFill>
                  <a:schemeClr val="dk1"/>
                </a:solidFill>
                <a:latin typeface="Helvetica Neue"/>
                <a:ea typeface="Helvetica Neue"/>
                <a:cs typeface="Helvetica Neue"/>
                <a:sym typeface="Helvetica Neue"/>
              </a:rPr>
              <a:t>». Questo potrebbe essere correlato a caratteristiche distintive del mercato/industria in cui si opera che rendono certi mesi dell’anno un’esperienza piuttosto vivace (e-commerce digitale durante la stagione di Natale, turismo durante l'estate, ecc.). </a:t>
            </a:r>
          </a:p>
          <a:p>
            <a:pPr marL="0" marR="0" lvl="0" indent="0" algn="l" rtl="0">
              <a:lnSpc>
                <a:spcPct val="100000"/>
              </a:lnSpc>
              <a:spcBef>
                <a:spcPts val="0"/>
              </a:spcBef>
              <a:spcAft>
                <a:spcPts val="0"/>
              </a:spcAft>
              <a:buClr>
                <a:srgbClr val="000000"/>
              </a:buClr>
              <a:buSzPts val="2400"/>
              <a:buFont typeface="Arial"/>
              <a:buNone/>
            </a:pPr>
            <a:endParaRPr lang="it-IT"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Non è possibile modificare le regole del gioco: quello che puoi fare è allenare le tue massime prestazioni quando arriva il momento. </a:t>
            </a:r>
          </a:p>
          <a:p>
            <a:pPr marL="0" marR="0" lvl="0" indent="0" algn="l" rtl="0">
              <a:lnSpc>
                <a:spcPct val="100000"/>
              </a:lnSpc>
              <a:spcBef>
                <a:spcPts val="0"/>
              </a:spcBef>
              <a:spcAft>
                <a:spcPts val="0"/>
              </a:spcAft>
              <a:buClr>
                <a:srgbClr val="000000"/>
              </a:buClr>
              <a:buSzPts val="2400"/>
              <a:buFont typeface="Arial"/>
              <a:buNone/>
            </a:pPr>
            <a:endParaRPr lang="it-IT"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Nelle prossime diapositive, troverete 10 consigli che diventeranno molto utili quando le cose diventano serie: la maggior parte di questi trucchi non implica alcuna reale differenza di </a:t>
            </a:r>
            <a:r>
              <a:rPr lang="it-IT" sz="2400" dirty="0">
                <a:solidFill>
                  <a:schemeClr val="dk1"/>
                </a:solidFill>
                <a:latin typeface="Helvetica Neue"/>
                <a:ea typeface="Helvetica Neue"/>
                <a:cs typeface="Helvetica Neue"/>
                <a:sym typeface="Helvetica Neue"/>
              </a:rPr>
              <a:t>attitudini</a:t>
            </a:r>
            <a:r>
              <a:rPr lang="it-IT" sz="2400" b="0" i="0" u="none" strike="noStrike" cap="none" dirty="0">
                <a:solidFill>
                  <a:schemeClr val="dk1"/>
                </a:solidFill>
                <a:latin typeface="Helvetica Neue"/>
                <a:ea typeface="Helvetica Neue"/>
                <a:cs typeface="Helvetica Neue"/>
                <a:sym typeface="Helvetica Neue"/>
              </a:rPr>
              <a:t> </a:t>
            </a:r>
            <a:r>
              <a:rPr lang="it-IT" sz="2400" dirty="0">
                <a:solidFill>
                  <a:schemeClr val="dk1"/>
                </a:solidFill>
                <a:latin typeface="Helvetica Neue"/>
                <a:ea typeface="Helvetica Neue"/>
                <a:cs typeface="Helvetica Neue"/>
                <a:sym typeface="Helvetica Neue"/>
              </a:rPr>
              <a:t>rispetto a</a:t>
            </a:r>
            <a:r>
              <a:rPr lang="it-IT" sz="2400" b="0" i="0" u="none" strike="noStrike" cap="none" dirty="0">
                <a:solidFill>
                  <a:schemeClr val="dk1"/>
                </a:solidFill>
                <a:latin typeface="Helvetica Neue"/>
                <a:ea typeface="Helvetica Neue"/>
                <a:cs typeface="Helvetica Neue"/>
                <a:sym typeface="Helvetica Neue"/>
              </a:rPr>
              <a:t> ciò che abbiamo già visto. Vengono </a:t>
            </a:r>
            <a:r>
              <a:rPr lang="it-IT" sz="2400" dirty="0">
                <a:solidFill>
                  <a:schemeClr val="dk1"/>
                </a:solidFill>
                <a:latin typeface="Helvetica Neue"/>
                <a:ea typeface="Helvetica Neue"/>
                <a:cs typeface="Helvetica Neue"/>
                <a:sym typeface="Helvetica Neue"/>
              </a:rPr>
              <a:t>come attività pratiche</a:t>
            </a:r>
            <a:r>
              <a:rPr lang="it-IT" sz="2400" b="0" i="0" u="none" strike="noStrike" cap="none" dirty="0">
                <a:solidFill>
                  <a:schemeClr val="dk1"/>
                </a:solidFill>
                <a:latin typeface="Helvetica Neue"/>
                <a:ea typeface="Helvetica Neue"/>
                <a:cs typeface="Helvetica Neue"/>
                <a:sym typeface="Helvetica Neue"/>
              </a:rPr>
              <a:t> e hack operativi per massimizzare ulteriormente l’impatto delle tue capacità di gestione del tempo.</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p:nvPr/>
        </p:nvSpPr>
        <p:spPr>
          <a:xfrm>
            <a:off x="1447799" y="1573291"/>
            <a:ext cx="1383574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D00B24"/>
                </a:solidFill>
                <a:latin typeface="Arial"/>
                <a:ea typeface="Arial"/>
                <a:cs typeface="Arial"/>
                <a:sym typeface="Arial"/>
              </a:rPr>
              <a:t>2. Prestazioni sotto pressione</a:t>
            </a:r>
            <a:endParaRPr sz="3600" b="1" i="0" u="none" strike="noStrike" cap="none" dirty="0">
              <a:solidFill>
                <a:srgbClr val="D00B24"/>
              </a:solidFill>
              <a:latin typeface="Arial"/>
              <a:ea typeface="Arial"/>
              <a:cs typeface="Arial"/>
              <a:sym typeface="Arial"/>
            </a:endParaRPr>
          </a:p>
        </p:txBody>
      </p:sp>
      <p:sp>
        <p:nvSpPr>
          <p:cNvPr id="243" name="Google Shape;243;p38"/>
          <p:cNvSpPr txBox="1"/>
          <p:nvPr/>
        </p:nvSpPr>
        <p:spPr>
          <a:xfrm>
            <a:off x="1524000" y="2562880"/>
            <a:ext cx="156464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C00000"/>
                </a:solidFill>
                <a:latin typeface="Helvetica Neue"/>
                <a:ea typeface="Helvetica Neue"/>
                <a:cs typeface="Helvetica Neue"/>
                <a:sym typeface="Helvetica Neue"/>
              </a:rPr>
              <a:t>10 hack di produttività per prestazioni difficili</a:t>
            </a:r>
          </a:p>
          <a:p>
            <a:pPr marL="0" marR="0" lvl="0" indent="0" algn="l" rtl="0">
              <a:lnSpc>
                <a:spcPct val="100000"/>
              </a:lnSpc>
              <a:spcBef>
                <a:spcPts val="0"/>
              </a:spcBef>
              <a:spcAft>
                <a:spcPts val="0"/>
              </a:spcAft>
              <a:buNone/>
            </a:pPr>
            <a:endParaRPr lang="it-IT" sz="2400" b="1" i="0" u="none" strike="noStrike" cap="none" dirty="0">
              <a:solidFill>
                <a:srgbClr val="C00000"/>
              </a:solidFill>
              <a:latin typeface="Helvetica Neue"/>
              <a:ea typeface="Helvetica Neue"/>
              <a:cs typeface="Helvetica Neue"/>
              <a:sym typeface="Helvetica Neue"/>
            </a:endParaRPr>
          </a:p>
        </p:txBody>
      </p:sp>
      <p:sp>
        <p:nvSpPr>
          <p:cNvPr id="244" name="Google Shape;244;p38"/>
          <p:cNvSpPr txBox="1"/>
          <p:nvPr/>
        </p:nvSpPr>
        <p:spPr>
          <a:xfrm>
            <a:off x="1524000" y="3265099"/>
            <a:ext cx="2607606"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7C80"/>
                </a:solidFill>
                <a:latin typeface="Helvetica Neue"/>
                <a:ea typeface="Helvetica Neue"/>
                <a:cs typeface="Helvetica Neue"/>
                <a:sym typeface="Helvetica Neue"/>
              </a:rPr>
              <a:t>1. </a:t>
            </a:r>
            <a:r>
              <a:rPr lang="it-IT" sz="1800" b="1" i="0" u="none" strike="noStrike" cap="none" dirty="0">
                <a:solidFill>
                  <a:srgbClr val="FF7C80"/>
                </a:solidFill>
                <a:latin typeface="Helvetica Neue"/>
                <a:ea typeface="Helvetica Neue"/>
                <a:cs typeface="Helvetica Neue"/>
                <a:sym typeface="Helvetica Neue"/>
              </a:rPr>
              <a:t>Creare delle caselle temporali </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Helvetica Neue"/>
                <a:ea typeface="Helvetica Neue"/>
                <a:cs typeface="Helvetica Neue"/>
                <a:sym typeface="Helvetica Neue"/>
              </a:rPr>
              <a:t>Identifica gli slot temporali nel tuo calendario a cui vuoi dare la priorità per attivazioni specifiche e nient’altro.</a:t>
            </a:r>
          </a:p>
          <a:p>
            <a:pPr marL="0" marR="0" lvl="0" indent="0" algn="l" rtl="0">
              <a:lnSpc>
                <a:spcPct val="100000"/>
              </a:lnSpc>
              <a:spcBef>
                <a:spcPts val="0"/>
              </a:spcBef>
              <a:spcAft>
                <a:spcPts val="0"/>
              </a:spcAft>
              <a:buClr>
                <a:srgbClr val="000000"/>
              </a:buClr>
              <a:buSzPts val="1800"/>
              <a:buFont typeface="Arial"/>
              <a:buNone/>
            </a:pPr>
            <a:endParaRPr lang="it-IT" sz="1800" b="0" i="0" u="none" strike="noStrike" cap="none" dirty="0">
              <a:solidFill>
                <a:schemeClr val="dk1"/>
              </a:solidFill>
              <a:latin typeface="Helvetica Neue"/>
              <a:ea typeface="Helvetica Neue"/>
              <a:cs typeface="Helvetica Neue"/>
              <a:sym typeface="Helvetica Neue"/>
            </a:endParaRPr>
          </a:p>
        </p:txBody>
      </p:sp>
      <p:sp>
        <p:nvSpPr>
          <p:cNvPr id="245" name="Google Shape;245;p38"/>
          <p:cNvSpPr txBox="1"/>
          <p:nvPr/>
        </p:nvSpPr>
        <p:spPr>
          <a:xfrm>
            <a:off x="7840197" y="3265099"/>
            <a:ext cx="2607606"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7C80"/>
                </a:solidFill>
                <a:latin typeface="Helvetica Neue"/>
                <a:ea typeface="Helvetica Neue"/>
                <a:cs typeface="Helvetica Neue"/>
                <a:sym typeface="Helvetica Neue"/>
              </a:rPr>
              <a:t>3. Imparare a </a:t>
            </a:r>
            <a:r>
              <a:rPr lang="en-US" sz="1800" b="1" dirty="0">
                <a:solidFill>
                  <a:srgbClr val="FF7C80"/>
                </a:solidFill>
                <a:latin typeface="Helvetica Neue"/>
                <a:ea typeface="Helvetica Neue"/>
                <a:cs typeface="Helvetica Neue"/>
                <a:sym typeface="Helvetica Neue"/>
              </a:rPr>
              <a:t>dire di </a:t>
            </a:r>
            <a:r>
              <a:rPr lang="en-US" sz="1800" b="1" i="0" u="none" strike="noStrike" cap="none" dirty="0">
                <a:solidFill>
                  <a:srgbClr val="FF7C80"/>
                </a:solidFill>
                <a:latin typeface="Helvetica Neue"/>
                <a:ea typeface="Helvetica Neue"/>
                <a:cs typeface="Helvetica Neue"/>
                <a:sym typeface="Helvetica Neue"/>
              </a:rPr>
              <a:t>“no”</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Helvetica Neue"/>
                <a:ea typeface="Helvetica Neue"/>
                <a:cs typeface="Helvetica Neue"/>
                <a:sym typeface="Helvetica Neue"/>
              </a:rPr>
              <a:t>Sii sempre molto realistico: non puoi accontentare tutti in ogni momento</a:t>
            </a:r>
          </a:p>
          <a:p>
            <a:pPr marL="0" marR="0" lvl="0" indent="0" algn="l" rtl="0">
              <a:lnSpc>
                <a:spcPct val="100000"/>
              </a:lnSpc>
              <a:spcBef>
                <a:spcPts val="0"/>
              </a:spcBef>
              <a:spcAft>
                <a:spcPts val="0"/>
              </a:spcAft>
              <a:buClr>
                <a:srgbClr val="000000"/>
              </a:buClr>
              <a:buSzPts val="1800"/>
              <a:buFont typeface="Arial"/>
              <a:buNone/>
            </a:pPr>
            <a:endParaRPr lang="it-IT" sz="1800" b="0" i="0" u="none" strike="noStrike" cap="none" dirty="0">
              <a:solidFill>
                <a:schemeClr val="dk1"/>
              </a:solidFill>
              <a:latin typeface="Helvetica Neue"/>
              <a:ea typeface="Helvetica Neue"/>
              <a:cs typeface="Helvetica Neue"/>
              <a:sym typeface="Helvetica Neue"/>
            </a:endParaRPr>
          </a:p>
        </p:txBody>
      </p:sp>
      <p:sp>
        <p:nvSpPr>
          <p:cNvPr id="246" name="Google Shape;246;p38"/>
          <p:cNvSpPr txBox="1"/>
          <p:nvPr/>
        </p:nvSpPr>
        <p:spPr>
          <a:xfrm>
            <a:off x="11046419" y="3265099"/>
            <a:ext cx="2607606"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7C80"/>
                </a:solidFill>
                <a:latin typeface="Helvetica Neue"/>
                <a:ea typeface="Helvetica Neue"/>
                <a:cs typeface="Helvetica Neue"/>
                <a:sym typeface="Helvetica Neue"/>
              </a:rPr>
              <a:t>4. </a:t>
            </a:r>
            <a:r>
              <a:rPr lang="it-IT" sz="1800" b="1" i="0" u="none" strike="noStrike" cap="none" dirty="0">
                <a:solidFill>
                  <a:srgbClr val="FF7C80"/>
                </a:solidFill>
                <a:latin typeface="Helvetica Neue"/>
                <a:ea typeface="Helvetica Neue"/>
                <a:cs typeface="Helvetica Neue"/>
                <a:sym typeface="Helvetica Neue"/>
              </a:rPr>
              <a:t>Il movimento è sinonimo di motivazione</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Helvetica Neue"/>
                <a:ea typeface="Helvetica Neue"/>
                <a:cs typeface="Helvetica Neue"/>
                <a:sym typeface="Helvetica Neue"/>
              </a:rPr>
              <a:t>Non c’è niente di più energetico che passare 12 ore davanti a una scrivania. Dai scossa al tuo corpo</a:t>
            </a:r>
          </a:p>
          <a:p>
            <a:pPr marL="0" marR="0" lvl="0" indent="0" algn="l" rtl="0">
              <a:lnSpc>
                <a:spcPct val="100000"/>
              </a:lnSpc>
              <a:spcBef>
                <a:spcPts val="0"/>
              </a:spcBef>
              <a:spcAft>
                <a:spcPts val="0"/>
              </a:spcAft>
              <a:buClr>
                <a:srgbClr val="000000"/>
              </a:buClr>
              <a:buSzPts val="1800"/>
              <a:buFont typeface="Arial"/>
              <a:buNone/>
            </a:pPr>
            <a:endParaRPr lang="it-IT" sz="1800" b="0" i="0" u="none" strike="noStrike" cap="none" dirty="0">
              <a:solidFill>
                <a:schemeClr val="dk1"/>
              </a:solidFill>
              <a:latin typeface="Helvetica Neue"/>
              <a:ea typeface="Helvetica Neue"/>
              <a:cs typeface="Helvetica Neue"/>
              <a:sym typeface="Helvetica Neue"/>
            </a:endParaRPr>
          </a:p>
        </p:txBody>
      </p:sp>
      <p:sp>
        <p:nvSpPr>
          <p:cNvPr id="247" name="Google Shape;247;p38"/>
          <p:cNvSpPr txBox="1"/>
          <p:nvPr/>
        </p:nvSpPr>
        <p:spPr>
          <a:xfrm>
            <a:off x="14267738" y="3265099"/>
            <a:ext cx="3176028"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7C80"/>
                </a:solidFill>
                <a:latin typeface="Helvetica Neue"/>
                <a:ea typeface="Helvetica Neue"/>
                <a:cs typeface="Helvetica Neue"/>
                <a:sym typeface="Helvetica Neue"/>
              </a:rPr>
              <a:t>5. Andare offline</a:t>
            </a:r>
            <a:endParaRPr dirty="0"/>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206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Helvetica Neue"/>
                <a:ea typeface="Helvetica Neue"/>
                <a:cs typeface="Helvetica Neue"/>
                <a:sym typeface="Helvetica Neue"/>
              </a:rPr>
              <a:t>E-mail, chiamate, messaggi sono un’enorme fonte di distrazione: informa i tuoi colleghi e supervisori che hai bisogno di un po</a:t>
            </a:r>
            <a:r>
              <a:rPr lang="it-IT" sz="1800" dirty="0">
                <a:solidFill>
                  <a:schemeClr val="dk1"/>
                </a:solidFill>
                <a:latin typeface="Helvetica Neue"/>
                <a:ea typeface="Helvetica Neue"/>
                <a:cs typeface="Helvetica Neue"/>
                <a:sym typeface="Helvetica Neue"/>
              </a:rPr>
              <a:t>’ </a:t>
            </a:r>
            <a:r>
              <a:rPr lang="it-IT" sz="1800" b="0" i="0" u="none" strike="noStrike" cap="none" dirty="0">
                <a:solidFill>
                  <a:schemeClr val="dk1"/>
                </a:solidFill>
                <a:latin typeface="Helvetica Neue"/>
                <a:ea typeface="Helvetica Neue"/>
                <a:cs typeface="Helvetica Neue"/>
                <a:sym typeface="Helvetica Neue"/>
              </a:rPr>
              <a:t>di tempo di concentrazione, pace e silenzio assoluto  </a:t>
            </a:r>
          </a:p>
          <a:p>
            <a:pPr marL="0" marR="0" lvl="0" indent="0" algn="l" rtl="0">
              <a:lnSpc>
                <a:spcPct val="100000"/>
              </a:lnSpc>
              <a:spcBef>
                <a:spcPts val="0"/>
              </a:spcBef>
              <a:spcAft>
                <a:spcPts val="0"/>
              </a:spcAft>
              <a:buClr>
                <a:srgbClr val="000000"/>
              </a:buClr>
              <a:buSzPts val="1800"/>
              <a:buFont typeface="Arial"/>
              <a:buNone/>
            </a:pPr>
            <a:endParaRPr lang="it-IT" sz="1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endParaRPr lang="it-IT" sz="1800" b="0" i="0" u="none" strike="noStrike" cap="none" dirty="0">
              <a:solidFill>
                <a:schemeClr val="dk1"/>
              </a:solidFill>
              <a:latin typeface="Helvetica Neue"/>
              <a:ea typeface="Helvetica Neue"/>
              <a:cs typeface="Helvetica Neue"/>
              <a:sym typeface="Helvetica Neue"/>
            </a:endParaRPr>
          </a:p>
        </p:txBody>
      </p:sp>
      <p:sp>
        <p:nvSpPr>
          <p:cNvPr id="248" name="Google Shape;248;p38"/>
          <p:cNvSpPr txBox="1"/>
          <p:nvPr/>
        </p:nvSpPr>
        <p:spPr>
          <a:xfrm>
            <a:off x="4588684" y="3265099"/>
            <a:ext cx="2667994"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7C80"/>
                </a:solidFill>
                <a:latin typeface="Helvetica Neue"/>
                <a:ea typeface="Helvetica Neue"/>
                <a:cs typeface="Helvetica Neue"/>
                <a:sym typeface="Helvetica Neue"/>
              </a:rPr>
              <a:t>2. </a:t>
            </a:r>
            <a:r>
              <a:rPr lang="it-IT" sz="1800" b="1" i="0" u="none" strike="noStrike" cap="none" dirty="0">
                <a:solidFill>
                  <a:srgbClr val="FF7C80"/>
                </a:solidFill>
                <a:latin typeface="Helvetica Neue"/>
                <a:ea typeface="Helvetica Neue"/>
                <a:cs typeface="Helvetica Neue"/>
                <a:sym typeface="Helvetica Neue"/>
              </a:rPr>
              <a:t>Concentrarsi su ciò che conta</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Helvetica Neue"/>
                <a:ea typeface="Helvetica Neue"/>
                <a:cs typeface="Helvetica Neue"/>
                <a:sym typeface="Helvetica Neue"/>
              </a:rPr>
              <a:t>Di tanto in tanto, ti verrà richiesto di modificare la tua agenda in modo che alcune delle attività vengano posticipate</a:t>
            </a:r>
          </a:p>
          <a:p>
            <a:pPr marL="0" marR="0" lvl="0" indent="0" algn="l" rtl="0">
              <a:lnSpc>
                <a:spcPct val="100000"/>
              </a:lnSpc>
              <a:spcBef>
                <a:spcPts val="0"/>
              </a:spcBef>
              <a:spcAft>
                <a:spcPts val="0"/>
              </a:spcAft>
              <a:buClr>
                <a:srgbClr val="000000"/>
              </a:buClr>
              <a:buSzPts val="1800"/>
              <a:buFont typeface="Arial"/>
              <a:buNone/>
            </a:pPr>
            <a:endParaRPr lang="it-IT" sz="1800" b="0" i="0" u="none" strike="noStrike" cap="none" dirty="0">
              <a:solidFill>
                <a:schemeClr val="dk1"/>
              </a:solidFill>
              <a:latin typeface="Helvetica Neue"/>
              <a:ea typeface="Helvetica Neue"/>
              <a:cs typeface="Helvetica Neue"/>
              <a:sym typeface="Helvetica Neue"/>
            </a:endParaRPr>
          </a:p>
        </p:txBody>
      </p:sp>
      <p:sp>
        <p:nvSpPr>
          <p:cNvPr id="249" name="Google Shape;249;p38"/>
          <p:cNvSpPr txBox="1"/>
          <p:nvPr/>
        </p:nvSpPr>
        <p:spPr>
          <a:xfrm>
            <a:off x="1524000" y="5873204"/>
            <a:ext cx="2607606"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7C80"/>
                </a:solidFill>
                <a:latin typeface="Helvetica Neue"/>
                <a:ea typeface="Helvetica Neue"/>
                <a:cs typeface="Helvetica Neue"/>
                <a:sym typeface="Helvetica Neue"/>
              </a:rPr>
              <a:t>6. </a:t>
            </a:r>
            <a:r>
              <a:rPr lang="it-IT" sz="1800" b="1" i="0" u="none" strike="noStrike" cap="none" dirty="0">
                <a:solidFill>
                  <a:srgbClr val="FF7C80"/>
                </a:solidFill>
                <a:latin typeface="Helvetica Neue"/>
                <a:ea typeface="Helvetica Neue"/>
                <a:cs typeface="Helvetica Neue"/>
                <a:sym typeface="Helvetica Neue"/>
              </a:rPr>
              <a:t>Prendersi cura di se stesso </a:t>
            </a: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206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Helvetica Neue"/>
                <a:ea typeface="Helvetica Neue"/>
                <a:cs typeface="Helvetica Neue"/>
                <a:sym typeface="Helvetica Neue"/>
              </a:rPr>
              <a:t>Vai a fare una passeggiata, prendi qualcosa da mangiare, chiama un amico...</a:t>
            </a:r>
          </a:p>
          <a:p>
            <a:pPr marL="0" marR="0" lvl="0" indent="0" algn="l" rtl="0">
              <a:lnSpc>
                <a:spcPct val="100000"/>
              </a:lnSpc>
              <a:spcBef>
                <a:spcPts val="0"/>
              </a:spcBef>
              <a:spcAft>
                <a:spcPts val="0"/>
              </a:spcAft>
              <a:buClr>
                <a:srgbClr val="000000"/>
              </a:buClr>
              <a:buSzPts val="1800"/>
              <a:buFont typeface="Arial"/>
              <a:buNone/>
            </a:pPr>
            <a:endParaRPr lang="it-IT" sz="1800" b="0" i="0" u="none" strike="noStrike" cap="none" dirty="0">
              <a:solidFill>
                <a:schemeClr val="dk1"/>
              </a:solidFill>
              <a:latin typeface="Helvetica Neue"/>
              <a:ea typeface="Helvetica Neue"/>
              <a:cs typeface="Helvetica Neue"/>
              <a:sym typeface="Helvetica Neue"/>
            </a:endParaRPr>
          </a:p>
        </p:txBody>
      </p:sp>
      <p:sp>
        <p:nvSpPr>
          <p:cNvPr id="250" name="Google Shape;250;p38"/>
          <p:cNvSpPr txBox="1"/>
          <p:nvPr/>
        </p:nvSpPr>
        <p:spPr>
          <a:xfrm>
            <a:off x="7810003" y="5868694"/>
            <a:ext cx="2607606"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7C80"/>
                </a:solidFill>
                <a:latin typeface="Helvetica Neue"/>
                <a:ea typeface="Helvetica Neue"/>
                <a:cs typeface="Helvetica Neue"/>
                <a:sym typeface="Helvetica Neue"/>
              </a:rPr>
              <a:t>8. </a:t>
            </a:r>
            <a:r>
              <a:rPr lang="it-IT" sz="1800" b="1" i="0" u="none" strike="noStrike" cap="none" dirty="0">
                <a:solidFill>
                  <a:srgbClr val="FF7C80"/>
                </a:solidFill>
                <a:latin typeface="Helvetica Neue"/>
                <a:ea typeface="Helvetica Neue"/>
                <a:cs typeface="Helvetica Neue"/>
                <a:sym typeface="Helvetica Neue"/>
              </a:rPr>
              <a:t>Mangiare sano</a:t>
            </a:r>
            <a:endParaRPr dirty="0"/>
          </a:p>
          <a:p>
            <a:pPr marL="0" marR="0" lvl="0" indent="0" algn="l" rtl="0">
              <a:lnSpc>
                <a:spcPct val="100000"/>
              </a:lnSpc>
              <a:spcBef>
                <a:spcPts val="0"/>
              </a:spcBef>
              <a:spcAft>
                <a:spcPts val="0"/>
              </a:spcAft>
              <a:buClr>
                <a:srgbClr val="000000"/>
              </a:buClr>
              <a:buSzPts val="1800"/>
              <a:buFont typeface="Arial"/>
              <a:buNone/>
            </a:pPr>
            <a:endParaRPr lang="it-IT" sz="1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Helvetica Neue"/>
                <a:ea typeface="Helvetica Neue"/>
                <a:cs typeface="Helvetica Neue"/>
                <a:sym typeface="Helvetica Neue"/>
              </a:rPr>
              <a:t>Niente cibo spazzatura, no a tutto ciò che ti renderà stanco e non produttivo nelle ore pomeridiane/serali</a:t>
            </a:r>
          </a:p>
          <a:p>
            <a:pPr marL="0" marR="0" lvl="0" indent="0" algn="l" rtl="0">
              <a:lnSpc>
                <a:spcPct val="100000"/>
              </a:lnSpc>
              <a:spcBef>
                <a:spcPts val="0"/>
              </a:spcBef>
              <a:spcAft>
                <a:spcPts val="0"/>
              </a:spcAft>
              <a:buClr>
                <a:srgbClr val="000000"/>
              </a:buClr>
              <a:buSzPts val="1800"/>
              <a:buFont typeface="Arial"/>
              <a:buNone/>
            </a:pPr>
            <a:endParaRPr lang="it-IT" sz="1800" b="0" i="0" u="none" strike="noStrike" cap="none" dirty="0">
              <a:solidFill>
                <a:schemeClr val="dk1"/>
              </a:solidFill>
              <a:latin typeface="Helvetica Neue"/>
              <a:ea typeface="Helvetica Neue"/>
              <a:cs typeface="Helvetica Neue"/>
              <a:sym typeface="Helvetica Neue"/>
            </a:endParaRPr>
          </a:p>
        </p:txBody>
      </p:sp>
      <p:sp>
        <p:nvSpPr>
          <p:cNvPr id="251" name="Google Shape;251;p38"/>
          <p:cNvSpPr txBox="1"/>
          <p:nvPr/>
        </p:nvSpPr>
        <p:spPr>
          <a:xfrm>
            <a:off x="11031322" y="5868694"/>
            <a:ext cx="2607606"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7C80"/>
                </a:solidFill>
                <a:latin typeface="Helvetica Neue"/>
                <a:ea typeface="Helvetica Neue"/>
                <a:cs typeface="Helvetica Neue"/>
                <a:sym typeface="Helvetica Neue"/>
              </a:rPr>
              <a:t>9. Regola dei due minuti</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Helvetica Neue"/>
                <a:ea typeface="Helvetica Neue"/>
                <a:cs typeface="Helvetica Neue"/>
                <a:sym typeface="Helvetica Neue"/>
              </a:rPr>
              <a:t>Tutto ciò che richiede da te meno di 2 minuti — e non è nella tua casella time/offline — fallo ora. Non procrastinare ciò che si può fare senza sforzi</a:t>
            </a:r>
          </a:p>
        </p:txBody>
      </p:sp>
      <p:sp>
        <p:nvSpPr>
          <p:cNvPr id="252" name="Google Shape;252;p38"/>
          <p:cNvSpPr txBox="1"/>
          <p:nvPr/>
        </p:nvSpPr>
        <p:spPr>
          <a:xfrm>
            <a:off x="14267738" y="5813978"/>
            <a:ext cx="2607606"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7C80"/>
                </a:solidFill>
                <a:latin typeface="Helvetica Neue"/>
                <a:ea typeface="Helvetica Neue"/>
                <a:cs typeface="Helvetica Neue"/>
                <a:sym typeface="Helvetica Neue"/>
              </a:rPr>
              <a:t>10. </a:t>
            </a:r>
            <a:r>
              <a:rPr lang="it-IT" sz="1800" b="1" i="0" u="none" strike="noStrike" cap="none" dirty="0">
                <a:solidFill>
                  <a:srgbClr val="FF7C80"/>
                </a:solidFill>
                <a:latin typeface="Helvetica Neue"/>
                <a:ea typeface="Helvetica Neue"/>
                <a:cs typeface="Helvetica Neue"/>
                <a:sym typeface="Helvetica Neue"/>
              </a:rPr>
              <a:t>Controllare  il tuo uso dei social media</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Helvetica Neue"/>
                <a:ea typeface="Helvetica Neue"/>
                <a:cs typeface="Helvetica Neue"/>
                <a:sym typeface="Helvetica Neue"/>
              </a:rPr>
              <a:t>A meno che non sia per motivi di lavoro, evita l'uso dei social media nel tuo tempo libero. </a:t>
            </a:r>
          </a:p>
          <a:p>
            <a:pPr marL="0" marR="0" lvl="0" indent="0" algn="l" rtl="0">
              <a:lnSpc>
                <a:spcPct val="100000"/>
              </a:lnSpc>
              <a:spcBef>
                <a:spcPts val="0"/>
              </a:spcBef>
              <a:spcAft>
                <a:spcPts val="0"/>
              </a:spcAft>
              <a:buClr>
                <a:srgbClr val="000000"/>
              </a:buClr>
              <a:buSzPts val="1800"/>
              <a:buFont typeface="Arial"/>
              <a:buNone/>
            </a:pPr>
            <a:endParaRPr lang="it-IT" sz="1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endParaRPr lang="it-IT" sz="1800" b="0" i="0" u="none" strike="noStrike" cap="none" dirty="0">
              <a:solidFill>
                <a:schemeClr val="dk1"/>
              </a:solidFill>
              <a:latin typeface="Helvetica Neue"/>
              <a:ea typeface="Helvetica Neue"/>
              <a:cs typeface="Helvetica Neue"/>
              <a:sym typeface="Helvetica Neue"/>
            </a:endParaRPr>
          </a:p>
        </p:txBody>
      </p:sp>
      <p:sp>
        <p:nvSpPr>
          <p:cNvPr id="253" name="Google Shape;253;p38"/>
          <p:cNvSpPr txBox="1"/>
          <p:nvPr/>
        </p:nvSpPr>
        <p:spPr>
          <a:xfrm>
            <a:off x="4603780" y="5873204"/>
            <a:ext cx="301622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7C80"/>
                </a:solidFill>
                <a:latin typeface="Helvetica Neue"/>
                <a:ea typeface="Helvetica Neue"/>
                <a:cs typeface="Helvetica Neue"/>
                <a:sym typeface="Helvetica Neue"/>
              </a:rPr>
              <a:t>7. </a:t>
            </a:r>
            <a:r>
              <a:rPr lang="it-IT" sz="1800" b="1" i="0" u="none" strike="noStrike" cap="none" dirty="0">
                <a:solidFill>
                  <a:srgbClr val="FF7C80"/>
                </a:solidFill>
                <a:latin typeface="Helvetica Neue"/>
                <a:ea typeface="Helvetica Neue"/>
                <a:cs typeface="Helvetica Neue"/>
                <a:sym typeface="Helvetica Neue"/>
              </a:rPr>
              <a:t>Elencare le cose da fare</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Helvetica Neue"/>
                <a:ea typeface="Helvetica Neue"/>
                <a:cs typeface="Helvetica Neue"/>
                <a:sym typeface="Helvetica Neue"/>
              </a:rPr>
              <a:t>Annota le cose e cerca di tenere traccia di tutto, non è necessario elaborare tutti gli input immediatamente ma almeno sarà più facile tornare sulla tua lista con un piano d'azione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p:nvPr/>
        </p:nvSpPr>
        <p:spPr>
          <a:xfrm>
            <a:off x="1447799" y="1573291"/>
            <a:ext cx="1383574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D00B24"/>
                </a:solidFill>
                <a:latin typeface="Arial"/>
                <a:ea typeface="Arial"/>
                <a:cs typeface="Arial"/>
                <a:sym typeface="Arial"/>
              </a:rPr>
              <a:t>2. Prestazioni sotto pressione</a:t>
            </a:r>
            <a:endParaRPr sz="3600" b="1" i="0" u="none" strike="noStrike" cap="none" dirty="0">
              <a:solidFill>
                <a:srgbClr val="D00B24"/>
              </a:solidFill>
              <a:latin typeface="Arial"/>
              <a:ea typeface="Arial"/>
              <a:cs typeface="Arial"/>
              <a:sym typeface="Arial"/>
            </a:endParaRPr>
          </a:p>
        </p:txBody>
      </p:sp>
      <p:sp>
        <p:nvSpPr>
          <p:cNvPr id="259" name="Google Shape;259;p39"/>
          <p:cNvSpPr txBox="1"/>
          <p:nvPr/>
        </p:nvSpPr>
        <p:spPr>
          <a:xfrm>
            <a:off x="1524000" y="2562880"/>
            <a:ext cx="156464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C00000"/>
                </a:solidFill>
                <a:latin typeface="Helvetica Neue"/>
                <a:ea typeface="Helvetica Neue"/>
                <a:cs typeface="Helvetica Neue"/>
                <a:sym typeface="Helvetica Neue"/>
              </a:rPr>
              <a:t>Dare priorità alle priorità: come farlo</a:t>
            </a: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Ancora una volta, torniamo a parlare della priorità della tua agenda: vuoi gestire gli eventi nel tuo programma, non il contrario — non rimanere vittima di te stesso e non permettere a fattori esterni di dettare le tue routine. Per farlo, è necessario impostare e attenersi a tre regole fondamentali:</a:t>
            </a:r>
            <a:endParaRPr dirty="0"/>
          </a:p>
        </p:txBody>
      </p:sp>
      <p:sp>
        <p:nvSpPr>
          <p:cNvPr id="260" name="Google Shape;260;p39"/>
          <p:cNvSpPr txBox="1"/>
          <p:nvPr/>
        </p:nvSpPr>
        <p:spPr>
          <a:xfrm>
            <a:off x="1524000" y="4317018"/>
            <a:ext cx="5239604" cy="4001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dirty="0">
                <a:solidFill>
                  <a:srgbClr val="FF7C80"/>
                </a:solidFill>
                <a:latin typeface="Helvetica Neue"/>
                <a:ea typeface="Helvetica Neue"/>
                <a:cs typeface="Helvetica Neue"/>
                <a:sym typeface="Helvetica Neue"/>
              </a:rPr>
              <a:t>Pulire prima la scrivania degli altri</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Potrebbe sembrare controintuitivo, ma quando sei sotto pressione, non c’è niente di più snervante che avere qualcun altro costantemente che ti ricordi che sei in ritardo </a:t>
            </a:r>
            <a:r>
              <a:rPr lang="it-IT" sz="2000" dirty="0">
                <a:solidFill>
                  <a:schemeClr val="dk1"/>
                </a:solidFill>
                <a:latin typeface="Helvetica Neue"/>
                <a:ea typeface="Helvetica Neue"/>
                <a:cs typeface="Helvetica Neue"/>
                <a:sym typeface="Helvetica Neue"/>
              </a:rPr>
              <a:t>rispetto a</a:t>
            </a:r>
            <a:r>
              <a:rPr lang="it-IT" sz="2000" b="0" i="0" u="none" strike="noStrike" cap="none" dirty="0">
                <a:solidFill>
                  <a:schemeClr val="dk1"/>
                </a:solidFill>
                <a:latin typeface="Helvetica Neue"/>
                <a:ea typeface="Helvetica Neue"/>
                <a:cs typeface="Helvetica Neue"/>
                <a:sym typeface="Helvetica Neue"/>
              </a:rPr>
              <a:t> quella cosa che ti hanno chiesto di fare un po’ di tempo fa. </a:t>
            </a: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Inoltre, purtroppo, sperimenterai in prima persona quanto scomodo sia anche elaborare il tuo compito perché stai ancora aspettando quel file da quella persona</a:t>
            </a:r>
            <a:endParaRPr dirty="0"/>
          </a:p>
        </p:txBody>
      </p:sp>
      <p:sp>
        <p:nvSpPr>
          <p:cNvPr id="261" name="Google Shape;261;p39"/>
          <p:cNvSpPr txBox="1"/>
          <p:nvPr/>
        </p:nvSpPr>
        <p:spPr>
          <a:xfrm>
            <a:off x="6998295" y="4317018"/>
            <a:ext cx="5239604" cy="33855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FF7C80"/>
                </a:solidFill>
                <a:latin typeface="Helvetica Neue"/>
                <a:ea typeface="Helvetica Neue"/>
                <a:cs typeface="Helvetica Neue"/>
                <a:sym typeface="Helvetica Neue"/>
              </a:rPr>
              <a:t>Concentrarsi sulle proprie attività rapide</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A meno che tu non possa fare diversamente, pulisci la scrivania da tutte quelle poche cose che occupano i tuoi pensieri. </a:t>
            </a: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Inoltre, il fatto </a:t>
            </a:r>
            <a:r>
              <a:rPr lang="it-IT" sz="2000" dirty="0">
                <a:solidFill>
                  <a:schemeClr val="dk1"/>
                </a:solidFill>
                <a:latin typeface="Helvetica Neue"/>
                <a:ea typeface="Helvetica Neue"/>
                <a:cs typeface="Helvetica Neue"/>
                <a:sym typeface="Helvetica Neue"/>
              </a:rPr>
              <a:t>che ti muova </a:t>
            </a:r>
            <a:r>
              <a:rPr lang="it-IT" sz="2000" b="0" i="0" u="none" strike="noStrike" cap="none" dirty="0">
                <a:solidFill>
                  <a:schemeClr val="dk1"/>
                </a:solidFill>
                <a:latin typeface="Helvetica Neue"/>
                <a:ea typeface="Helvetica Neue"/>
                <a:cs typeface="Helvetica Neue"/>
                <a:sym typeface="Helvetica Neue"/>
              </a:rPr>
              <a:t>attraverso la tua lista d’azione un </a:t>
            </a:r>
            <a:r>
              <a:rPr lang="it-IT" sz="2000" dirty="0">
                <a:solidFill>
                  <a:schemeClr val="dk1"/>
                </a:solidFill>
                <a:latin typeface="Helvetica Neue"/>
                <a:ea typeface="Helvetica Neue"/>
                <a:cs typeface="Helvetica Neue"/>
                <a:sym typeface="Helvetica Neue"/>
              </a:rPr>
              <a:t>«</a:t>
            </a:r>
            <a:r>
              <a:rPr lang="it-IT" sz="2000" b="0" i="0" u="none" strike="noStrike" cap="none" dirty="0">
                <a:solidFill>
                  <a:schemeClr val="dk1"/>
                </a:solidFill>
                <a:latin typeface="Helvetica Neue"/>
                <a:ea typeface="Helvetica Neue"/>
                <a:cs typeface="Helvetica Neue"/>
                <a:sym typeface="Helvetica Neue"/>
              </a:rPr>
              <a:t>morso» alla volta ti aiuta a generare per te stesso un senso di realizzazione e orgoglio</a:t>
            </a:r>
            <a:endParaRPr dirty="0"/>
          </a:p>
        </p:txBody>
      </p:sp>
      <p:sp>
        <p:nvSpPr>
          <p:cNvPr id="262" name="Google Shape;262;p39"/>
          <p:cNvSpPr txBox="1"/>
          <p:nvPr/>
        </p:nvSpPr>
        <p:spPr>
          <a:xfrm>
            <a:off x="12472590" y="4317018"/>
            <a:ext cx="5594184" cy="4308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1" i="0" u="none" strike="noStrike" cap="none" dirty="0">
                <a:solidFill>
                  <a:srgbClr val="FF7C80"/>
                </a:solidFill>
                <a:latin typeface="Helvetica Neue"/>
                <a:ea typeface="Helvetica Neue"/>
                <a:cs typeface="Helvetica Neue"/>
                <a:sym typeface="Helvetica Neue"/>
              </a:rPr>
              <a:t>Salvaguardare la propria serata </a:t>
            </a:r>
            <a:endParaRPr lang="it-IT"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Inizia ad arrivare tardi la sera, e hai ancora qualche pa</a:t>
            </a:r>
            <a:r>
              <a:rPr lang="it-IT" sz="2000" dirty="0">
                <a:solidFill>
                  <a:schemeClr val="dk1"/>
                </a:solidFill>
                <a:latin typeface="Helvetica Neue"/>
                <a:ea typeface="Helvetica Neue"/>
                <a:cs typeface="Helvetica Neue"/>
                <a:sym typeface="Helvetica Neue"/>
              </a:rPr>
              <a:t>rte</a:t>
            </a:r>
            <a:r>
              <a:rPr lang="it-IT" sz="2000" b="0" i="0" u="none" strike="noStrike" cap="none" dirty="0">
                <a:solidFill>
                  <a:schemeClr val="dk1"/>
                </a:solidFill>
                <a:latin typeface="Helvetica Neue"/>
                <a:ea typeface="Helvetica Neue"/>
                <a:cs typeface="Helvetica Neue"/>
                <a:sym typeface="Helvetica Neue"/>
              </a:rPr>
              <a:t> della tua lista delle cose da fare... hai </a:t>
            </a:r>
            <a:r>
              <a:rPr lang="it-IT" sz="2000" b="1" i="0" u="sng" strike="noStrike" cap="none" dirty="0">
                <a:solidFill>
                  <a:schemeClr val="dk1"/>
                </a:solidFill>
                <a:latin typeface="Helvetica Neue"/>
                <a:ea typeface="Helvetica Neue"/>
                <a:cs typeface="Helvetica Neue"/>
                <a:sym typeface="Helvetica Neue"/>
              </a:rPr>
              <a:t>davvero</a:t>
            </a:r>
            <a:r>
              <a:rPr lang="it-IT" sz="2000" b="0" i="0" u="none" strike="noStrike" cap="none" dirty="0">
                <a:solidFill>
                  <a:schemeClr val="dk1"/>
                </a:solidFill>
                <a:latin typeface="Helvetica Neue"/>
                <a:ea typeface="Helvetica Neue"/>
                <a:cs typeface="Helvetica Neue"/>
                <a:sym typeface="Helvetica Neue"/>
              </a:rPr>
              <a:t> bisogno di questo lavoro entro domani? </a:t>
            </a: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Le ore di lavoro serali dovrebbero essere riservate alle attività che si sa sono meno esigenti dal punto di vista energetico (ad esempio, il lavoro dell’amministratore come rispondere alle e-mail che sono rimaste in sospeso durante il giorno, piuttosto che la produzione e lo sviluppo)</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
          <p:cNvSpPr txBox="1"/>
          <p:nvPr/>
        </p:nvSpPr>
        <p:spPr>
          <a:xfrm>
            <a:off x="1795157" y="1514179"/>
            <a:ext cx="4367104"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D00B24"/>
                </a:solidFill>
                <a:latin typeface="Arial"/>
                <a:ea typeface="Arial"/>
                <a:cs typeface="Arial"/>
                <a:sym typeface="Arial"/>
              </a:rPr>
              <a:t>Riassumendo</a:t>
            </a:r>
            <a:endParaRPr sz="1400" b="0" i="0" u="none" strike="noStrike" cap="none" dirty="0">
              <a:solidFill>
                <a:srgbClr val="000000"/>
              </a:solidFill>
              <a:latin typeface="Arial"/>
              <a:ea typeface="Arial"/>
              <a:cs typeface="Arial"/>
              <a:sym typeface="Arial"/>
            </a:endParaRPr>
          </a:p>
        </p:txBody>
      </p:sp>
      <p:pic>
        <p:nvPicPr>
          <p:cNvPr id="268" name="Google Shape;268;p8"/>
          <p:cNvPicPr preferRelativeResize="0"/>
          <p:nvPr/>
        </p:nvPicPr>
        <p:blipFill rotWithShape="1">
          <a:blip r:embed="rId3">
            <a:alphaModFix/>
          </a:blip>
          <a:srcRect/>
          <a:stretch/>
        </p:blipFill>
        <p:spPr>
          <a:xfrm rot="-5400000">
            <a:off x="1749446" y="2976729"/>
            <a:ext cx="467367" cy="450740"/>
          </a:xfrm>
          <a:prstGeom prst="rect">
            <a:avLst/>
          </a:prstGeom>
          <a:noFill/>
          <a:ln>
            <a:noFill/>
          </a:ln>
        </p:spPr>
      </p:pic>
      <p:pic>
        <p:nvPicPr>
          <p:cNvPr id="269" name="Google Shape;269;p8"/>
          <p:cNvPicPr preferRelativeResize="0"/>
          <p:nvPr/>
        </p:nvPicPr>
        <p:blipFill rotWithShape="1">
          <a:blip r:embed="rId3">
            <a:alphaModFix/>
          </a:blip>
          <a:srcRect/>
          <a:stretch/>
        </p:blipFill>
        <p:spPr>
          <a:xfrm rot="-5400000">
            <a:off x="1749446" y="5637323"/>
            <a:ext cx="467367" cy="450740"/>
          </a:xfrm>
          <a:prstGeom prst="rect">
            <a:avLst/>
          </a:prstGeom>
          <a:noFill/>
          <a:ln>
            <a:noFill/>
          </a:ln>
        </p:spPr>
      </p:pic>
      <p:pic>
        <p:nvPicPr>
          <p:cNvPr id="270" name="Google Shape;270;p8"/>
          <p:cNvPicPr preferRelativeResize="0"/>
          <p:nvPr/>
        </p:nvPicPr>
        <p:blipFill rotWithShape="1">
          <a:blip r:embed="rId3">
            <a:alphaModFix/>
          </a:blip>
          <a:srcRect/>
          <a:stretch/>
        </p:blipFill>
        <p:spPr>
          <a:xfrm rot="-5400000">
            <a:off x="10310549" y="3029773"/>
            <a:ext cx="467367" cy="450740"/>
          </a:xfrm>
          <a:prstGeom prst="rect">
            <a:avLst/>
          </a:prstGeom>
          <a:noFill/>
          <a:ln>
            <a:noFill/>
          </a:ln>
        </p:spPr>
      </p:pic>
      <p:pic>
        <p:nvPicPr>
          <p:cNvPr id="271" name="Google Shape;271;p8"/>
          <p:cNvPicPr preferRelativeResize="0"/>
          <p:nvPr/>
        </p:nvPicPr>
        <p:blipFill rotWithShape="1">
          <a:blip r:embed="rId3">
            <a:alphaModFix/>
          </a:blip>
          <a:srcRect/>
          <a:stretch/>
        </p:blipFill>
        <p:spPr>
          <a:xfrm rot="-5400000">
            <a:off x="10310549" y="5690367"/>
            <a:ext cx="467367" cy="450740"/>
          </a:xfrm>
          <a:prstGeom prst="rect">
            <a:avLst/>
          </a:prstGeom>
          <a:noFill/>
          <a:ln>
            <a:noFill/>
          </a:ln>
        </p:spPr>
      </p:pic>
      <p:sp>
        <p:nvSpPr>
          <p:cNvPr id="272" name="Google Shape;272;p8"/>
          <p:cNvSpPr txBox="1"/>
          <p:nvPr/>
        </p:nvSpPr>
        <p:spPr>
          <a:xfrm>
            <a:off x="2362200" y="2926265"/>
            <a:ext cx="5606939"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ED9DAB"/>
                </a:solidFill>
                <a:latin typeface="Helvetica Neue"/>
                <a:ea typeface="Helvetica Neue"/>
                <a:cs typeface="Helvetica Neue"/>
                <a:sym typeface="Helvetica Neue"/>
              </a:rPr>
              <a:t>L’approccio alla ripartizione del lavoro per i lavoratori ibridi </a:t>
            </a:r>
          </a:p>
        </p:txBody>
      </p:sp>
      <p:sp>
        <p:nvSpPr>
          <p:cNvPr id="273" name="Google Shape;273;p8"/>
          <p:cNvSpPr txBox="1"/>
          <p:nvPr/>
        </p:nvSpPr>
        <p:spPr>
          <a:xfrm>
            <a:off x="1795156" y="4202579"/>
            <a:ext cx="6956957" cy="83095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Dividi la tua quantità di lavoro in un sotto gruppo di attività più gestibile e meno pressante</a:t>
            </a:r>
            <a:endParaRPr sz="1400" b="0" i="0" u="none" strike="noStrike" cap="none" dirty="0">
              <a:solidFill>
                <a:srgbClr val="000000"/>
              </a:solidFill>
              <a:latin typeface="Arial"/>
              <a:ea typeface="Arial"/>
              <a:cs typeface="Arial"/>
              <a:sym typeface="Arial"/>
            </a:endParaRPr>
          </a:p>
        </p:txBody>
      </p:sp>
      <p:sp>
        <p:nvSpPr>
          <p:cNvPr id="274" name="Google Shape;274;p8"/>
          <p:cNvSpPr txBox="1"/>
          <p:nvPr/>
        </p:nvSpPr>
        <p:spPr>
          <a:xfrm>
            <a:off x="2362200" y="5617102"/>
            <a:ext cx="574813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ED9DAB"/>
                </a:solidFill>
                <a:latin typeface="Helvetica Neue"/>
                <a:ea typeface="Helvetica Neue"/>
                <a:cs typeface="Helvetica Neue"/>
                <a:sym typeface="Helvetica Neue"/>
              </a:rPr>
              <a:t>Prestazioni sotto pressione</a:t>
            </a:r>
            <a:endParaRPr sz="2800" b="1" i="0" u="none" strike="noStrike" cap="none" dirty="0">
              <a:solidFill>
                <a:srgbClr val="ED9DAB"/>
              </a:solidFill>
              <a:latin typeface="Helvetica Neue"/>
              <a:ea typeface="Helvetica Neue"/>
              <a:cs typeface="Helvetica Neue"/>
              <a:sym typeface="Helvetica Neue"/>
            </a:endParaRPr>
          </a:p>
        </p:txBody>
      </p:sp>
      <p:sp>
        <p:nvSpPr>
          <p:cNvPr id="275" name="Google Shape;275;p8"/>
          <p:cNvSpPr txBox="1"/>
          <p:nvPr/>
        </p:nvSpPr>
        <p:spPr>
          <a:xfrm>
            <a:off x="10845803" y="2964369"/>
            <a:ext cx="475006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ED9DAB"/>
                </a:solidFill>
                <a:latin typeface="Helvetica Neue"/>
                <a:ea typeface="Helvetica Neue"/>
                <a:cs typeface="Helvetica Neue"/>
                <a:sym typeface="Helvetica Neue"/>
              </a:rPr>
              <a:t>Prioritizzazione</a:t>
            </a:r>
            <a:endParaRPr sz="2800" b="1" i="0" u="none" strike="noStrike" cap="none" dirty="0">
              <a:solidFill>
                <a:srgbClr val="ED9DAB"/>
              </a:solidFill>
              <a:latin typeface="Helvetica Neue"/>
              <a:ea typeface="Helvetica Neue"/>
              <a:cs typeface="Helvetica Neue"/>
              <a:sym typeface="Helvetica Neue"/>
            </a:endParaRPr>
          </a:p>
        </p:txBody>
      </p:sp>
      <p:sp>
        <p:nvSpPr>
          <p:cNvPr id="276" name="Google Shape;276;p8"/>
          <p:cNvSpPr txBox="1"/>
          <p:nvPr/>
        </p:nvSpPr>
        <p:spPr>
          <a:xfrm>
            <a:off x="10845803" y="5628895"/>
            <a:ext cx="5079997"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ED9DAB"/>
                </a:solidFill>
                <a:latin typeface="Helvetica Neue"/>
                <a:ea typeface="Helvetica Neue"/>
                <a:cs typeface="Helvetica Neue"/>
                <a:sym typeface="Helvetica Neue"/>
              </a:rPr>
              <a:t>Fare ordine e lasciare niente all’interpretazione</a:t>
            </a:r>
            <a:endParaRPr dirty="0"/>
          </a:p>
        </p:txBody>
      </p:sp>
      <p:sp>
        <p:nvSpPr>
          <p:cNvPr id="277" name="Google Shape;277;p8"/>
          <p:cNvSpPr txBox="1"/>
          <p:nvPr/>
        </p:nvSpPr>
        <p:spPr>
          <a:xfrm>
            <a:off x="10318861" y="4033791"/>
            <a:ext cx="6691881" cy="120028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it-IT" sz="2400" b="0" i="0" u="none" strike="noStrike" cap="none" dirty="0">
                <a:solidFill>
                  <a:schemeClr val="dk1"/>
                </a:solidFill>
                <a:latin typeface="Helvetica Neue"/>
                <a:ea typeface="Helvetica Neue"/>
                <a:cs typeface="Helvetica Neue"/>
                <a:sym typeface="Helvetica Neue"/>
              </a:rPr>
              <a:t>Concentrati su ciò che conta di più e spostati da lì di conseguenza: esamina le scadenze e l'impatto del tuo compito</a:t>
            </a:r>
            <a:endParaRPr dirty="0"/>
          </a:p>
        </p:txBody>
      </p:sp>
      <p:sp>
        <p:nvSpPr>
          <p:cNvPr id="278" name="Google Shape;278;p8"/>
          <p:cNvSpPr txBox="1"/>
          <p:nvPr/>
        </p:nvSpPr>
        <p:spPr>
          <a:xfrm>
            <a:off x="10318862" y="6767628"/>
            <a:ext cx="6691880" cy="120028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Concentrati sulla comunicazione, su contenuti e risultati </a:t>
            </a:r>
            <a:r>
              <a:rPr lang="it-IT" sz="2400" dirty="0">
                <a:solidFill>
                  <a:schemeClr val="dk1"/>
                </a:solidFill>
                <a:latin typeface="Helvetica Neue"/>
                <a:ea typeface="Helvetica Neue"/>
                <a:cs typeface="Helvetica Neue"/>
                <a:sym typeface="Helvetica Neue"/>
              </a:rPr>
              <a:t>per </a:t>
            </a:r>
            <a:r>
              <a:rPr lang="it-IT" sz="2400" b="0" i="0" u="none" strike="noStrike" cap="none" dirty="0">
                <a:solidFill>
                  <a:schemeClr val="dk1"/>
                </a:solidFill>
                <a:latin typeface="Helvetica Neue"/>
                <a:ea typeface="Helvetica Neue"/>
                <a:cs typeface="Helvetica Neue"/>
                <a:sym typeface="Helvetica Neue"/>
              </a:rPr>
              <a:t>poi passare al processo che porta alle tue conclusioni</a:t>
            </a:r>
          </a:p>
        </p:txBody>
      </p:sp>
      <p:sp>
        <p:nvSpPr>
          <p:cNvPr id="279" name="Google Shape;279;p8"/>
          <p:cNvSpPr txBox="1"/>
          <p:nvPr/>
        </p:nvSpPr>
        <p:spPr>
          <a:xfrm>
            <a:off x="1757758" y="6708750"/>
            <a:ext cx="7386241" cy="120028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it-IT" sz="2400" b="0" i="0" u="none" strike="noStrike" cap="none" dirty="0">
                <a:solidFill>
                  <a:schemeClr val="dk1"/>
                </a:solidFill>
                <a:latin typeface="Helvetica Neue"/>
                <a:ea typeface="Helvetica Neue"/>
                <a:cs typeface="Helvetica Neue"/>
                <a:sym typeface="Helvetica Neue"/>
              </a:rPr>
              <a:t>Pianifica, organizza, monitora e valuta l’esecuzione delle cose: pulisci prima le scrivanie degli altri e passa a ciò che è più facile per te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i="0" u="none" strike="noStrike" cap="none" dirty="0">
                <a:solidFill>
                  <a:srgbClr val="D00B24"/>
                </a:solidFill>
                <a:latin typeface="Arial"/>
                <a:ea typeface="Arial"/>
                <a:cs typeface="Arial"/>
                <a:sym typeface="Arial"/>
              </a:rPr>
              <a:t>Grazie!</a:t>
            </a:r>
            <a:endParaRPr sz="8000" b="1" i="0" u="none" strike="noStrike" cap="none" dirty="0">
              <a:solidFill>
                <a:srgbClr val="D00B24"/>
              </a:solidFill>
              <a:latin typeface="Arial"/>
              <a:ea typeface="Arial"/>
              <a:cs typeface="Arial"/>
              <a:sym typeface="Arial"/>
            </a:endParaRPr>
          </a:p>
        </p:txBody>
      </p:sp>
      <p:sp>
        <p:nvSpPr>
          <p:cNvPr id="285" name="Google Shape;285;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0" i="0" u="sng" strike="noStrike" cap="none"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b="0" i="0" u="sng" strike="noStrike" cap="none"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b="0" i="0" u="sng" strike="noStrike" cap="none"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b="0" i="0" u="none" strike="noStrike" cap="none" dirty="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7949784"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D00B24"/>
                </a:solidFill>
                <a:latin typeface="Arial"/>
                <a:ea typeface="Arial"/>
                <a:cs typeface="Arial"/>
                <a:sym typeface="Arial"/>
              </a:rPr>
              <a:t>Risultati di apprendimento</a:t>
            </a:r>
          </a:p>
          <a:p>
            <a:pPr marL="0" marR="0" lvl="0" indent="0" algn="l" rtl="0">
              <a:lnSpc>
                <a:spcPct val="100000"/>
              </a:lnSpc>
              <a:spcBef>
                <a:spcPts val="0"/>
              </a:spcBef>
              <a:spcAft>
                <a:spcPts val="0"/>
              </a:spcAft>
              <a:buClr>
                <a:srgbClr val="000000"/>
              </a:buClr>
              <a:buSzPts val="4400"/>
              <a:buFont typeface="Arial"/>
              <a:buNone/>
            </a:pPr>
            <a:endParaRPr lang="en-US" sz="4400" b="1" i="0" u="none" strike="noStrike" cap="none" dirty="0">
              <a:solidFill>
                <a:srgbClr val="D00B24"/>
              </a:solidFill>
              <a:latin typeface="Arial"/>
              <a:ea typeface="Arial"/>
              <a:cs typeface="Arial"/>
              <a:sym typeface="Arial"/>
            </a:endParaRPr>
          </a:p>
        </p:txBody>
      </p:sp>
      <p:sp>
        <p:nvSpPr>
          <p:cNvPr id="122" name="Google Shape;122;p2"/>
          <p:cNvSpPr txBox="1"/>
          <p:nvPr/>
        </p:nvSpPr>
        <p:spPr>
          <a:xfrm>
            <a:off x="1524000" y="2850738"/>
            <a:ext cx="10040186" cy="553957"/>
          </a:xfrm>
          <a:prstGeom prst="rect">
            <a:avLst/>
          </a:prstGeom>
          <a:noFill/>
          <a:ln>
            <a:noFill/>
          </a:ln>
        </p:spPr>
        <p:txBody>
          <a:bodyPr spcFirstLastPara="1" wrap="square" lIns="91425" tIns="45700" rIns="91425" bIns="45700" anchor="t" anchorCtr="0">
            <a:spAutoFit/>
          </a:bodyPr>
          <a:lstStyle/>
          <a:p>
            <a:r>
              <a:rPr lang="it-IT" sz="3000" dirty="0">
                <a:effectLst/>
                <a:latin typeface="+mj-lt"/>
              </a:rPr>
              <a:t>Alla fine di questo modulo, dovrai:</a:t>
            </a:r>
          </a:p>
        </p:txBody>
      </p:sp>
      <p:pic>
        <p:nvPicPr>
          <p:cNvPr id="123" name="Google Shape;123;p2"/>
          <p:cNvPicPr preferRelativeResize="0"/>
          <p:nvPr/>
        </p:nvPicPr>
        <p:blipFill rotWithShape="1">
          <a:blip r:embed="rId3">
            <a:alphaModFix/>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a:alphaModFix/>
          </a:blip>
          <a:srcRect/>
          <a:stretch/>
        </p:blipFill>
        <p:spPr>
          <a:xfrm rot="-5400000">
            <a:off x="1649001" y="5272210"/>
            <a:ext cx="467367" cy="450740"/>
          </a:xfrm>
          <a:prstGeom prst="rect">
            <a:avLst/>
          </a:prstGeom>
          <a:noFill/>
          <a:ln>
            <a:noFill/>
          </a:ln>
        </p:spPr>
      </p:pic>
      <p:pic>
        <p:nvPicPr>
          <p:cNvPr id="125" name="Google Shape;125;p2"/>
          <p:cNvPicPr preferRelativeResize="0"/>
          <p:nvPr/>
        </p:nvPicPr>
        <p:blipFill rotWithShape="1">
          <a:blip r:embed="rId3">
            <a:alphaModFix/>
          </a:blip>
          <a:srcRect/>
          <a:stretch/>
        </p:blipFill>
        <p:spPr>
          <a:xfrm rot="-5400000">
            <a:off x="1649002" y="6677758"/>
            <a:ext cx="467367" cy="450740"/>
          </a:xfrm>
          <a:prstGeom prst="rect">
            <a:avLst/>
          </a:prstGeom>
          <a:noFill/>
          <a:ln>
            <a:noFill/>
          </a:ln>
        </p:spPr>
      </p:pic>
      <p:sp>
        <p:nvSpPr>
          <p:cNvPr id="126" name="Google Shape;126;p2"/>
          <p:cNvSpPr txBox="1"/>
          <p:nvPr/>
        </p:nvSpPr>
        <p:spPr>
          <a:xfrm>
            <a:off x="2514596" y="3635185"/>
            <a:ext cx="9208831" cy="95406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it-IT" sz="2800" b="1" i="0" u="none" strike="noStrike" cap="none" dirty="0">
                <a:solidFill>
                  <a:srgbClr val="ED9DAB"/>
                </a:solidFill>
                <a:latin typeface="Helvetica Neue"/>
                <a:ea typeface="Helvetica Neue"/>
                <a:cs typeface="Helvetica Neue"/>
                <a:sym typeface="Helvetica Neue"/>
              </a:rPr>
              <a:t>Essere più efficiente e più efficace nella gestione del carico di lavoro</a:t>
            </a:r>
          </a:p>
        </p:txBody>
      </p:sp>
      <p:sp>
        <p:nvSpPr>
          <p:cNvPr id="127" name="Google Shape;127;p2"/>
          <p:cNvSpPr txBox="1"/>
          <p:nvPr/>
        </p:nvSpPr>
        <p:spPr>
          <a:xfrm>
            <a:off x="2514595" y="5259960"/>
            <a:ext cx="10573607" cy="52318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it-IT" sz="2800" b="1" i="0" u="none" strike="noStrike" cap="none" dirty="0">
                <a:solidFill>
                  <a:srgbClr val="ED9DAB"/>
                </a:solidFill>
                <a:latin typeface="Helvetica Neue"/>
                <a:ea typeface="Helvetica Neue"/>
                <a:cs typeface="Helvetica Neue"/>
                <a:sym typeface="Helvetica Neue"/>
              </a:rPr>
              <a:t>Comprendere meglio le priorità delle attività</a:t>
            </a:r>
          </a:p>
        </p:txBody>
      </p:sp>
      <p:sp>
        <p:nvSpPr>
          <p:cNvPr id="128" name="Google Shape;128;p2"/>
          <p:cNvSpPr txBox="1"/>
          <p:nvPr/>
        </p:nvSpPr>
        <p:spPr>
          <a:xfrm>
            <a:off x="2514598" y="6679350"/>
            <a:ext cx="12893724" cy="95406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it-IT" sz="2800" b="1" i="0" u="none" strike="noStrike" cap="none" dirty="0">
                <a:solidFill>
                  <a:srgbClr val="ED9DAB"/>
                </a:solidFill>
                <a:latin typeface="Helvetica Neue"/>
                <a:ea typeface="Helvetica Neue"/>
                <a:cs typeface="Helvetica Neue"/>
                <a:sym typeface="Helvetica Neue"/>
              </a:rPr>
              <a:t>Padroneggiare alcuni hack da eseguire sotto pressione</a:t>
            </a:r>
          </a:p>
          <a:p>
            <a:pPr marL="0" marR="0" lvl="0" indent="0" algn="l" rtl="0">
              <a:lnSpc>
                <a:spcPct val="100000"/>
              </a:lnSpc>
              <a:spcBef>
                <a:spcPts val="0"/>
              </a:spcBef>
              <a:spcAft>
                <a:spcPts val="0"/>
              </a:spcAft>
              <a:buClr>
                <a:srgbClr val="000000"/>
              </a:buClr>
              <a:buSzPts val="2800"/>
              <a:buFont typeface="Arial"/>
              <a:buNone/>
            </a:pPr>
            <a:endParaRPr lang="it-IT" sz="2800" b="1" i="0" u="none" strike="noStrike" cap="none" dirty="0">
              <a:solidFill>
                <a:srgbClr val="ED9DAB"/>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D00B24"/>
                </a:solidFill>
                <a:latin typeface="Arial"/>
                <a:ea typeface="Arial"/>
                <a:cs typeface="Arial"/>
                <a:sym typeface="Arial"/>
              </a:rPr>
              <a:t>Indice</a:t>
            </a:r>
            <a:endParaRPr sz="4400" b="1" i="0" u="none" strike="noStrike" cap="none" dirty="0">
              <a:solidFill>
                <a:srgbClr val="D00B24"/>
              </a:solidFill>
              <a:latin typeface="Arial"/>
              <a:ea typeface="Arial"/>
              <a:cs typeface="Arial"/>
              <a:sym typeface="Arial"/>
            </a:endParaRPr>
          </a:p>
        </p:txBody>
      </p:sp>
      <p:pic>
        <p:nvPicPr>
          <p:cNvPr id="134" name="Google Shape;134;p3"/>
          <p:cNvPicPr preferRelativeResize="0"/>
          <p:nvPr/>
        </p:nvPicPr>
        <p:blipFill rotWithShape="1">
          <a:blip r:embed="rId3">
            <a:alphaModFix/>
          </a:blip>
          <a:srcRect/>
          <a:stretch/>
        </p:blipFill>
        <p:spPr>
          <a:xfrm rot="-5400000">
            <a:off x="1749446" y="2949433"/>
            <a:ext cx="467367" cy="450740"/>
          </a:xfrm>
          <a:prstGeom prst="rect">
            <a:avLst/>
          </a:prstGeom>
          <a:noFill/>
          <a:ln>
            <a:noFill/>
          </a:ln>
        </p:spPr>
      </p:pic>
      <p:pic>
        <p:nvPicPr>
          <p:cNvPr id="135" name="Google Shape;135;p3"/>
          <p:cNvPicPr preferRelativeResize="0"/>
          <p:nvPr/>
        </p:nvPicPr>
        <p:blipFill rotWithShape="1">
          <a:blip r:embed="rId3">
            <a:alphaModFix/>
          </a:blip>
          <a:srcRect/>
          <a:stretch/>
        </p:blipFill>
        <p:spPr>
          <a:xfrm rot="-5400000">
            <a:off x="1742986" y="4399541"/>
            <a:ext cx="467367" cy="450740"/>
          </a:xfrm>
          <a:prstGeom prst="rect">
            <a:avLst/>
          </a:prstGeom>
          <a:noFill/>
          <a:ln>
            <a:noFill/>
          </a:ln>
        </p:spPr>
      </p:pic>
      <p:grpSp>
        <p:nvGrpSpPr>
          <p:cNvPr id="136" name="Google Shape;136;p3"/>
          <p:cNvGrpSpPr/>
          <p:nvPr/>
        </p:nvGrpSpPr>
        <p:grpSpPr>
          <a:xfrm>
            <a:off x="2362200" y="2919517"/>
            <a:ext cx="11763233" cy="1260181"/>
            <a:chOff x="6420992" y="1321255"/>
            <a:chExt cx="5124927" cy="1260181"/>
          </a:xfrm>
        </p:grpSpPr>
        <p:sp>
          <p:nvSpPr>
            <p:cNvPr id="137" name="Google Shape;137;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it-IT" sz="2400" b="0" i="0" u="none" strike="noStrike" cap="none" dirty="0">
                  <a:solidFill>
                    <a:schemeClr val="dk1"/>
                  </a:solidFill>
                  <a:latin typeface="Helvetica Neue"/>
                  <a:ea typeface="Helvetica Neue"/>
                  <a:cs typeface="Helvetica Neue"/>
                  <a:sym typeface="Helvetica Neue"/>
                </a:rPr>
                <a:t>Mangiare un elefante un boccone alla volta</a:t>
              </a: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chemeClr val="dk1"/>
                  </a:solidFill>
                  <a:latin typeface="Helvetica Neue"/>
                  <a:ea typeface="Helvetica Neue"/>
                  <a:cs typeface="Helvetica Neue"/>
                  <a:sym typeface="Helvetica Neue"/>
                </a:rPr>
                <a:t>Il ciclo input→ Il ciclo di output → Il </a:t>
              </a:r>
              <a:r>
                <a:rPr lang="it-IT" sz="2400" b="0" i="0" u="none" strike="noStrike" cap="none" dirty="0">
                  <a:solidFill>
                    <a:schemeClr val="dk1"/>
                  </a:solidFill>
                  <a:latin typeface="Helvetica Neue"/>
                  <a:ea typeface="Helvetica Neue"/>
                  <a:cs typeface="Helvetica Neue"/>
                  <a:sym typeface="Helvetica Neue"/>
                </a:rPr>
                <a:t>ciclo dei risultati per gestire il proprio lavoro</a:t>
              </a:r>
              <a:endParaRPr dirty="0"/>
            </a:p>
          </p:txBody>
        </p:sp>
        <p:sp>
          <p:nvSpPr>
            <p:cNvPr id="138" name="Google Shape;138;p3"/>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it-IT" sz="2800" b="1" i="0" u="none" strike="noStrike" cap="none" dirty="0">
                  <a:solidFill>
                    <a:schemeClr val="dk1"/>
                  </a:solidFill>
                  <a:latin typeface="Arial"/>
                  <a:ea typeface="Arial"/>
                  <a:cs typeface="Arial"/>
                  <a:sym typeface="Arial"/>
                </a:rPr>
                <a:t>L’approccio alla ripartizione del lavoro per i lavoratori ibridi</a:t>
              </a:r>
            </a:p>
          </p:txBody>
        </p:sp>
      </p:grpSp>
      <p:grpSp>
        <p:nvGrpSpPr>
          <p:cNvPr id="139" name="Google Shape;139;p3"/>
          <p:cNvGrpSpPr/>
          <p:nvPr/>
        </p:nvGrpSpPr>
        <p:grpSpPr>
          <a:xfrm>
            <a:off x="2362199" y="4397552"/>
            <a:ext cx="14110649" cy="1245062"/>
            <a:chOff x="6420993" y="1336374"/>
            <a:chExt cx="5124926" cy="1245062"/>
          </a:xfrm>
        </p:grpSpPr>
        <p:sp>
          <p:nvSpPr>
            <p:cNvPr id="140" name="Google Shape;140;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it-IT" sz="2400" b="0" i="0" u="none" strike="noStrike" cap="none" dirty="0">
                  <a:solidFill>
                    <a:schemeClr val="dk1"/>
                  </a:solidFill>
                  <a:latin typeface="Helvetica Neue"/>
                  <a:ea typeface="Helvetica Neue"/>
                  <a:cs typeface="Helvetica Neue"/>
                  <a:sym typeface="Helvetica Neue"/>
                </a:rPr>
                <a:t>Come trovare l’equilibrio quando le cose si fanno difficili</a:t>
              </a:r>
              <a:r>
                <a:rPr lang="it-IT" sz="2000" b="0" i="0" u="none" strike="noStrike" cap="none" dirty="0">
                  <a:solidFill>
                    <a:schemeClr val="dk1"/>
                  </a:solidFill>
                  <a:latin typeface="Helvetica Neue"/>
                  <a:ea typeface="Helvetica Neue"/>
                  <a:cs typeface="Helvetica Neue"/>
                  <a:sym typeface="Helvetica Neue"/>
                </a:rPr>
                <a:t>?</a:t>
              </a:r>
              <a:endParaRPr lang="it-IT" sz="2400" b="0" i="0" u="none" strike="noStrike" cap="none" dirty="0">
                <a:solidFill>
                  <a:schemeClr val="dk1"/>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chemeClr val="dk1"/>
                  </a:solidFill>
                  <a:latin typeface="Helvetica Neue"/>
                  <a:ea typeface="Helvetica Neue"/>
                  <a:cs typeface="Helvetica Neue"/>
                  <a:sym typeface="Helvetica Neue"/>
                </a:rPr>
                <a:t>Dare priorità alle priorità: come farlo</a:t>
              </a:r>
              <a:endParaRPr sz="1400" b="0" i="0" u="none" strike="noStrike" cap="none" dirty="0">
                <a:solidFill>
                  <a:srgbClr val="000000"/>
                </a:solidFill>
                <a:latin typeface="Arial"/>
                <a:ea typeface="Arial"/>
                <a:cs typeface="Arial"/>
                <a:sym typeface="Arial"/>
              </a:endParaRPr>
            </a:p>
          </p:txBody>
        </p:sp>
        <p:sp>
          <p:nvSpPr>
            <p:cNvPr id="141" name="Google Shape;141;p3"/>
            <p:cNvSpPr txBox="1"/>
            <p:nvPr/>
          </p:nvSpPr>
          <p:spPr>
            <a:xfrm>
              <a:off x="6420993" y="1336374"/>
              <a:ext cx="5124925" cy="52318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chemeClr val="dk1"/>
                  </a:solidFill>
                  <a:latin typeface="Helvetica Neue"/>
                  <a:ea typeface="Helvetica Neue"/>
                  <a:cs typeface="Helvetica Neue"/>
                  <a:sym typeface="Helvetica Neue"/>
                </a:rPr>
                <a:t>Prestazioni sotto pressione</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p:nvPr/>
        </p:nvSpPr>
        <p:spPr>
          <a:xfrm>
            <a:off x="1447799" y="1573291"/>
            <a:ext cx="13835744"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it-IT" sz="3400" b="1" i="0" u="none" strike="noStrike" cap="none" dirty="0">
                <a:solidFill>
                  <a:srgbClr val="D00B24"/>
                </a:solidFill>
                <a:latin typeface="Arial"/>
                <a:ea typeface="Arial"/>
                <a:cs typeface="Arial"/>
                <a:sym typeface="Arial"/>
              </a:rPr>
              <a:t>1. L’approccio alla ripartizione del lavoro per i lavoratori ibridi</a:t>
            </a:r>
            <a:endParaRPr sz="3400" dirty="0"/>
          </a:p>
        </p:txBody>
      </p:sp>
      <p:sp>
        <p:nvSpPr>
          <p:cNvPr id="147" name="Google Shape;147;p4"/>
          <p:cNvSpPr txBox="1"/>
          <p:nvPr/>
        </p:nvSpPr>
        <p:spPr>
          <a:xfrm>
            <a:off x="1524000" y="2562880"/>
            <a:ext cx="1564640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D00B24"/>
                </a:solidFill>
                <a:latin typeface="Arial"/>
                <a:ea typeface="Arial"/>
                <a:cs typeface="Arial"/>
                <a:sym typeface="Arial"/>
              </a:rPr>
              <a:t>Mangiare un elefante un boccone alla volta</a:t>
            </a:r>
          </a:p>
          <a:p>
            <a:pPr marL="0" marR="0" lvl="0" indent="0" algn="l"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1" u="none" strike="noStrike" cap="none" dirty="0">
                <a:solidFill>
                  <a:schemeClr val="dk1"/>
                </a:solidFill>
                <a:latin typeface="Helvetica Neue"/>
                <a:ea typeface="Helvetica Neue"/>
                <a:cs typeface="Helvetica Neue"/>
                <a:sym typeface="Helvetica Neue"/>
              </a:rPr>
              <a:t>Mangiare un elefante un boccone alla volta </a:t>
            </a:r>
            <a:r>
              <a:rPr lang="it-IT" sz="2400" b="0" u="none" strike="noStrike" cap="none" dirty="0">
                <a:solidFill>
                  <a:schemeClr val="dk1"/>
                </a:solidFill>
                <a:latin typeface="Helvetica Neue"/>
                <a:ea typeface="Helvetica Neue"/>
                <a:cs typeface="Helvetica Neue"/>
                <a:sym typeface="Helvetica Neue"/>
              </a:rPr>
              <a:t>è un famoso idioma del teologo sudafricano e vescovo Desmond Tutu</a:t>
            </a:r>
            <a:r>
              <a:rPr lang="it-IT" sz="2400" b="0" i="1" u="none" strike="noStrike" cap="none" dirty="0">
                <a:solidFill>
                  <a:schemeClr val="dk1"/>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rgbClr val="000000"/>
              </a:buClr>
              <a:buSzPts val="2400"/>
              <a:buFont typeface="Arial"/>
              <a:buNone/>
            </a:pPr>
            <a:r>
              <a:rPr lang="it-IT" sz="2400" b="0" u="none" strike="noStrike" cap="none" dirty="0">
                <a:solidFill>
                  <a:schemeClr val="dk1"/>
                </a:solidFill>
                <a:latin typeface="Helvetica Neue"/>
                <a:ea typeface="Helvetica Neue"/>
                <a:cs typeface="Helvetica Neue"/>
                <a:sym typeface="Helvetica Neue"/>
              </a:rPr>
              <a:t>L’espressione è spesso usata nell’ambiente aziendale, e si riferisce all’opportunità di realizzare qualcosa che sembra troppo grande per essere affrontato finché non viene fatto pezzo per pezzo, un passo dopo l’altro. </a:t>
            </a:r>
          </a:p>
          <a:p>
            <a:pPr marL="0" marR="0" lvl="0" indent="0" algn="l" rtl="0">
              <a:lnSpc>
                <a:spcPct val="100000"/>
              </a:lnSpc>
              <a:spcBef>
                <a:spcPts val="0"/>
              </a:spcBef>
              <a:spcAft>
                <a:spcPts val="0"/>
              </a:spcAft>
              <a:buClr>
                <a:srgbClr val="000000"/>
              </a:buClr>
              <a:buSzPts val="2400"/>
              <a:buFont typeface="Arial"/>
              <a:buNone/>
            </a:pPr>
            <a:endParaRPr lang="it-IT" sz="2400" b="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u="none" strike="noStrike" cap="none" dirty="0">
                <a:solidFill>
                  <a:schemeClr val="dk1"/>
                </a:solidFill>
                <a:latin typeface="Helvetica Neue"/>
                <a:ea typeface="Helvetica Neue"/>
                <a:cs typeface="Helvetica Neue"/>
                <a:sym typeface="Helvetica Neue"/>
              </a:rPr>
              <a:t>Durante il tuo periodo di preparazione e nella fase iniziale del tuo sviluppo professionale, la maggior parte delle volte ti sentirai stanco, sotto pressione e sopraffatto da nuovi compiti che si accumulano più velocemente di come puoi elaborarli. </a:t>
            </a:r>
          </a:p>
          <a:p>
            <a:pPr marL="0" marR="0" lvl="0" indent="0" algn="l" rtl="0">
              <a:lnSpc>
                <a:spcPct val="100000"/>
              </a:lnSpc>
              <a:spcBef>
                <a:spcPts val="0"/>
              </a:spcBef>
              <a:spcAft>
                <a:spcPts val="0"/>
              </a:spcAft>
              <a:buClr>
                <a:srgbClr val="000000"/>
              </a:buClr>
              <a:buSzPts val="2400"/>
              <a:buFont typeface="Arial"/>
              <a:buNone/>
            </a:pPr>
            <a:r>
              <a:rPr lang="it-IT" sz="2400" b="0" u="none" strike="noStrike" cap="none" dirty="0">
                <a:solidFill>
                  <a:schemeClr val="dk1"/>
                </a:solidFill>
                <a:latin typeface="Helvetica Neue"/>
                <a:ea typeface="Helvetica Neue"/>
                <a:cs typeface="Helvetica Neue"/>
                <a:sym typeface="Helvetica Neue"/>
              </a:rPr>
              <a:t>Stai certo che questa impressione è dovuta principalmente alla mancanza da parte tua (per ora) di tecniche di auto-organizzazione robuste, solide e affidabili. </a:t>
            </a:r>
          </a:p>
          <a:p>
            <a:pPr marL="0" marR="0" lvl="0" indent="0" algn="l" rtl="0">
              <a:lnSpc>
                <a:spcPct val="100000"/>
              </a:lnSpc>
              <a:spcBef>
                <a:spcPts val="0"/>
              </a:spcBef>
              <a:spcAft>
                <a:spcPts val="0"/>
              </a:spcAft>
              <a:buClr>
                <a:srgbClr val="000000"/>
              </a:buClr>
              <a:buSzPts val="2400"/>
              <a:buFont typeface="Arial"/>
              <a:buNone/>
            </a:pPr>
            <a:r>
              <a:rPr lang="it-IT" sz="2400" b="0" u="none" strike="noStrike" cap="none" dirty="0">
                <a:solidFill>
                  <a:schemeClr val="dk1"/>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rgbClr val="000000"/>
              </a:buClr>
              <a:buSzPts val="2400"/>
              <a:buFont typeface="Arial"/>
              <a:buNone/>
            </a:pPr>
            <a:r>
              <a:rPr lang="it-IT" sz="2400" b="0" u="none" strike="noStrike" cap="none" dirty="0">
                <a:solidFill>
                  <a:schemeClr val="dk1"/>
                </a:solidFill>
                <a:latin typeface="Helvetica Neue"/>
                <a:ea typeface="Helvetica Neue"/>
                <a:cs typeface="Helvetica Neue"/>
                <a:sym typeface="Helvetica Neue"/>
              </a:rPr>
              <a:t>Nelle prossime diapositive, saranno introdotti ad alcune di queste tecniche che aiutano ad andare avanti con agilità ed efficacia.</a:t>
            </a:r>
            <a:endParaRPr sz="2400" b="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p:nvPr/>
        </p:nvSpPr>
        <p:spPr>
          <a:xfrm>
            <a:off x="1447799" y="1573291"/>
            <a:ext cx="13835744"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it-IT" sz="3400" b="1" i="0" u="none" strike="noStrike" cap="none" dirty="0">
                <a:solidFill>
                  <a:srgbClr val="D00B24"/>
                </a:solidFill>
                <a:latin typeface="Arial"/>
                <a:ea typeface="Arial"/>
                <a:cs typeface="Arial"/>
                <a:sym typeface="Arial"/>
              </a:rPr>
              <a:t>1. L’approccio alla ripartizione del lavoro per i lavoratori ibridi</a:t>
            </a:r>
            <a:endParaRPr sz="3400" dirty="0"/>
          </a:p>
        </p:txBody>
      </p:sp>
      <p:sp>
        <p:nvSpPr>
          <p:cNvPr id="153" name="Google Shape;153;p29"/>
          <p:cNvSpPr txBox="1"/>
          <p:nvPr/>
        </p:nvSpPr>
        <p:spPr>
          <a:xfrm>
            <a:off x="1524000" y="2562880"/>
            <a:ext cx="15646400" cy="6001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C00000"/>
                </a:solidFill>
                <a:latin typeface="Helvetica Neue"/>
                <a:ea typeface="Helvetica Neue"/>
                <a:cs typeface="Helvetica Neue"/>
                <a:sym typeface="Helvetica Neue"/>
              </a:rPr>
              <a:t>Pianificare per avere un piano</a:t>
            </a:r>
            <a:endParaRPr sz="2400" b="1" i="0" u="none" strike="noStrike" cap="none" dirty="0">
              <a:solidFill>
                <a:srgbClr val="C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Il primo trucco per ridurre questo senso di pressione è cogliere l’opportunità di pianificare e organizzare il carico di lavoro. In altre parole, si desidera iniziare a </a:t>
            </a:r>
            <a:r>
              <a:rPr lang="it-IT" sz="2400" dirty="0">
                <a:solidFill>
                  <a:schemeClr val="dk1"/>
                </a:solidFill>
                <a:latin typeface="Helvetica Neue"/>
                <a:ea typeface="Helvetica Neue"/>
                <a:cs typeface="Helvetica Neue"/>
                <a:sym typeface="Helvetica Neue"/>
              </a:rPr>
              <a:t>suddividere</a:t>
            </a:r>
            <a:r>
              <a:rPr lang="it-IT" sz="2400" b="0" i="0" u="none" strike="noStrike" cap="none" dirty="0">
                <a:solidFill>
                  <a:schemeClr val="dk1"/>
                </a:solidFill>
                <a:latin typeface="Helvetica Neue"/>
                <a:ea typeface="Helvetica Neue"/>
                <a:cs typeface="Helvetica Neue"/>
                <a:sym typeface="Helvetica Neue"/>
              </a:rPr>
              <a:t> i </a:t>
            </a:r>
            <a:r>
              <a:rPr lang="it-IT" sz="2400" dirty="0">
                <a:solidFill>
                  <a:schemeClr val="dk1"/>
                </a:solidFill>
                <a:latin typeface="Helvetica Neue"/>
                <a:ea typeface="Helvetica Neue"/>
                <a:cs typeface="Helvetica Neue"/>
                <a:sym typeface="Helvetica Neue"/>
              </a:rPr>
              <a:t>«</a:t>
            </a:r>
            <a:r>
              <a:rPr lang="it-IT" sz="2400" b="0" i="0" u="none" strike="noStrike" cap="none" dirty="0">
                <a:solidFill>
                  <a:schemeClr val="dk1"/>
                </a:solidFill>
                <a:latin typeface="Helvetica Neue"/>
                <a:ea typeface="Helvetica Neue"/>
                <a:cs typeface="Helvetica Neue"/>
                <a:sym typeface="Helvetica Neue"/>
              </a:rPr>
              <a:t>molti pezzi</a:t>
            </a:r>
            <a:r>
              <a:rPr lang="it-IT" sz="2400" dirty="0">
                <a:solidFill>
                  <a:schemeClr val="dk1"/>
                </a:solidFill>
                <a:latin typeface="Helvetica Neue"/>
                <a:ea typeface="Helvetica Neue"/>
                <a:cs typeface="Helvetica Neue"/>
                <a:sym typeface="Helvetica Neue"/>
              </a:rPr>
              <a:t>»</a:t>
            </a:r>
            <a:r>
              <a:rPr lang="it-IT" sz="2400" b="0" i="0" u="none" strike="noStrike" cap="none" dirty="0">
                <a:solidFill>
                  <a:schemeClr val="dk1"/>
                </a:solidFill>
                <a:latin typeface="Helvetica Neue"/>
                <a:ea typeface="Helvetica Neue"/>
                <a:cs typeface="Helvetica Neue"/>
                <a:sym typeface="Helvetica Neue"/>
              </a:rPr>
              <a:t> l’elefante.</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Una volta che inizi a percepire che troppe cose si stanno accumulando </a:t>
            </a:r>
            <a:r>
              <a:rPr lang="it-IT" sz="2400" dirty="0">
                <a:solidFill>
                  <a:schemeClr val="dk1"/>
                </a:solidFill>
                <a:latin typeface="Helvetica Neue"/>
                <a:ea typeface="Helvetica Neue"/>
                <a:cs typeface="Helvetica Neue"/>
                <a:sym typeface="Helvetica Neue"/>
              </a:rPr>
              <a:t>nella</a:t>
            </a:r>
            <a:r>
              <a:rPr lang="it-IT" sz="2400" b="0" i="0" u="none" strike="noStrike" cap="none" dirty="0">
                <a:solidFill>
                  <a:schemeClr val="dk1"/>
                </a:solidFill>
                <a:latin typeface="Helvetica Neue"/>
                <a:ea typeface="Helvetica Neue"/>
                <a:cs typeface="Helvetica Neue"/>
                <a:sym typeface="Helvetica Neue"/>
              </a:rPr>
              <a:t> tua agenda, quello è il momento in cui devi: </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	</a:t>
            </a:r>
            <a:r>
              <a:rPr lang="it-IT" sz="2400" b="0" i="0" u="none" strike="noStrike" cap="none" dirty="0">
                <a:solidFill>
                  <a:schemeClr val="dk1"/>
                </a:solidFill>
                <a:latin typeface="Helvetica Neue"/>
                <a:ea typeface="Helvetica Neue"/>
                <a:cs typeface="Helvetica Neue"/>
                <a:sym typeface="Helvetica Neue"/>
              </a:rPr>
              <a:t>Fare un respiro profondo e prendere un momento per te stesso</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	</a:t>
            </a:r>
            <a:r>
              <a:rPr lang="it-IT" sz="2400" b="0" i="0" u="none" strike="noStrike" cap="none" dirty="0">
                <a:solidFill>
                  <a:schemeClr val="dk1"/>
                </a:solidFill>
                <a:latin typeface="Helvetica Neue"/>
                <a:ea typeface="Helvetica Neue"/>
                <a:cs typeface="Helvetica Neue"/>
                <a:sym typeface="Helvetica Neue"/>
              </a:rPr>
              <a:t>Annotare tutte le cose che sono in sospeso del tuo lavoro, sotto forma di una lista di cose da fare</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Helvetica Neue"/>
                <a:ea typeface="Helvetica Neue"/>
                <a:cs typeface="Helvetica Neue"/>
                <a:sym typeface="Helvetica Neue"/>
              </a:rPr>
              <a:t>	</a:t>
            </a:r>
            <a:r>
              <a:rPr lang="it-IT" sz="2400" b="0" i="0" u="none" strike="noStrike" cap="none" dirty="0">
                <a:solidFill>
                  <a:schemeClr val="dk1"/>
                </a:solidFill>
                <a:latin typeface="Helvetica Neue"/>
                <a:ea typeface="Helvetica Neue"/>
                <a:cs typeface="Helvetica Neue"/>
                <a:sym typeface="Helvetica Neue"/>
              </a:rPr>
              <a:t>Passare attraverso tutti i punti della tua lista di azioni e suddividerli in un piano</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Una volta che i punti sono in ordine, inizierai presto a renderti conto di come, in effetti, le cose siano ragionevolmente gestibili.</a:t>
            </a:r>
          </a:p>
        </p:txBody>
      </p:sp>
      <p:sp>
        <p:nvSpPr>
          <p:cNvPr id="154" name="Google Shape;154;p29"/>
          <p:cNvSpPr/>
          <p:nvPr/>
        </p:nvSpPr>
        <p:spPr>
          <a:xfrm>
            <a:off x="1762646" y="5370286"/>
            <a:ext cx="545125" cy="508537"/>
          </a:xfrm>
          <a:prstGeom prst="ellipse">
            <a:avLst/>
          </a:prstGeom>
          <a:solidFill>
            <a:srgbClr val="F7CAAC"/>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0" i="0" u="none" strike="noStrike" cap="none" dirty="0">
                <a:solidFill>
                  <a:srgbClr val="002060"/>
                </a:solidFill>
                <a:latin typeface="Times New Roman"/>
                <a:ea typeface="Times New Roman"/>
                <a:cs typeface="Times New Roman"/>
                <a:sym typeface="Times New Roman"/>
              </a:rPr>
              <a:t>1</a:t>
            </a:r>
            <a:endParaRPr sz="3600" b="0" i="0" u="none" strike="noStrike" cap="none" dirty="0">
              <a:solidFill>
                <a:srgbClr val="002060"/>
              </a:solidFill>
              <a:latin typeface="Times New Roman"/>
              <a:ea typeface="Times New Roman"/>
              <a:cs typeface="Times New Roman"/>
              <a:sym typeface="Times New Roman"/>
            </a:endParaRPr>
          </a:p>
        </p:txBody>
      </p:sp>
      <p:sp>
        <p:nvSpPr>
          <p:cNvPr id="155" name="Google Shape;155;p29"/>
          <p:cNvSpPr/>
          <p:nvPr/>
        </p:nvSpPr>
        <p:spPr>
          <a:xfrm>
            <a:off x="1762646" y="6217461"/>
            <a:ext cx="545125" cy="508537"/>
          </a:xfrm>
          <a:prstGeom prst="ellipse">
            <a:avLst/>
          </a:prstGeom>
          <a:solidFill>
            <a:srgbClr val="F7CAAC"/>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0" i="0" u="none" strike="noStrike" cap="none" dirty="0">
                <a:solidFill>
                  <a:srgbClr val="002060"/>
                </a:solidFill>
                <a:latin typeface="Times New Roman"/>
                <a:ea typeface="Times New Roman"/>
                <a:cs typeface="Times New Roman"/>
                <a:sym typeface="Times New Roman"/>
              </a:rPr>
              <a:t>2</a:t>
            </a:r>
            <a:endParaRPr sz="3600" b="0" i="0" u="none" strike="noStrike" cap="none" dirty="0">
              <a:solidFill>
                <a:srgbClr val="002060"/>
              </a:solidFill>
              <a:latin typeface="Times New Roman"/>
              <a:ea typeface="Times New Roman"/>
              <a:cs typeface="Times New Roman"/>
              <a:sym typeface="Times New Roman"/>
            </a:endParaRPr>
          </a:p>
        </p:txBody>
      </p:sp>
      <p:sp>
        <p:nvSpPr>
          <p:cNvPr id="156" name="Google Shape;156;p29"/>
          <p:cNvSpPr/>
          <p:nvPr/>
        </p:nvSpPr>
        <p:spPr>
          <a:xfrm>
            <a:off x="1762646" y="7064635"/>
            <a:ext cx="545125" cy="508537"/>
          </a:xfrm>
          <a:prstGeom prst="ellipse">
            <a:avLst/>
          </a:prstGeom>
          <a:solidFill>
            <a:srgbClr val="F7CAAC"/>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0" i="0" u="none" strike="noStrike" cap="none" dirty="0">
                <a:solidFill>
                  <a:srgbClr val="002060"/>
                </a:solidFill>
                <a:latin typeface="Times New Roman"/>
                <a:ea typeface="Times New Roman"/>
                <a:cs typeface="Times New Roman"/>
                <a:sym typeface="Times New Roman"/>
              </a:rPr>
              <a:t>3</a:t>
            </a:r>
            <a:endParaRPr sz="3600" b="0" i="0" u="none" strike="noStrike" cap="none" dirty="0">
              <a:solidFill>
                <a:srgbClr val="00206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p:nvPr/>
        </p:nvSpPr>
        <p:spPr>
          <a:xfrm>
            <a:off x="1447799" y="1573291"/>
            <a:ext cx="13835744"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it-IT" sz="3400" b="1" i="0" u="none" strike="noStrike" cap="none" dirty="0">
                <a:solidFill>
                  <a:srgbClr val="D00B24"/>
                </a:solidFill>
                <a:latin typeface="Arial"/>
                <a:ea typeface="Arial"/>
                <a:cs typeface="Arial"/>
                <a:sym typeface="Arial"/>
              </a:rPr>
              <a:t>1. L’approccio alla ripartizione del lavoro per i lavoratori ibridi</a:t>
            </a:r>
            <a:endParaRPr sz="3400" dirty="0"/>
          </a:p>
        </p:txBody>
      </p:sp>
      <p:sp>
        <p:nvSpPr>
          <p:cNvPr id="162" name="Google Shape;162;p30"/>
          <p:cNvSpPr txBox="1"/>
          <p:nvPr/>
        </p:nvSpPr>
        <p:spPr>
          <a:xfrm>
            <a:off x="1524000" y="2562880"/>
            <a:ext cx="1564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C00000"/>
                </a:solidFill>
                <a:latin typeface="Helvetica Neue"/>
                <a:ea typeface="Helvetica Neue"/>
                <a:cs typeface="Helvetica Neue"/>
                <a:sym typeface="Helvetica Neue"/>
              </a:rPr>
              <a:t>Impostare suddivisioni di lavoro che ti portano a un carico di lavoro più gestibile</a:t>
            </a:r>
          </a:p>
        </p:txBody>
      </p:sp>
      <p:graphicFrame>
        <p:nvGraphicFramePr>
          <p:cNvPr id="163" name="Google Shape;163;p30"/>
          <p:cNvGraphicFramePr/>
          <p:nvPr>
            <p:extLst>
              <p:ext uri="{D42A27DB-BD31-4B8C-83A1-F6EECF244321}">
                <p14:modId xmlns:p14="http://schemas.microsoft.com/office/powerpoint/2010/main" val="3293964446"/>
              </p:ext>
            </p:extLst>
          </p:nvPr>
        </p:nvGraphicFramePr>
        <p:xfrm>
          <a:off x="1625600" y="3024504"/>
          <a:ext cx="14199000" cy="5542490"/>
        </p:xfrm>
        <a:graphic>
          <a:graphicData uri="http://schemas.openxmlformats.org/drawingml/2006/table">
            <a:tbl>
              <a:tblPr firstRow="1" bandRow="1">
                <a:noFill/>
                <a:tableStyleId>{407FDD30-2220-434C-AC66-AC2C10388D88}</a:tableStyleId>
              </a:tblPr>
              <a:tblGrid>
                <a:gridCol w="1642850">
                  <a:extLst>
                    <a:ext uri="{9D8B030D-6E8A-4147-A177-3AD203B41FA5}">
                      <a16:colId xmlns:a16="http://schemas.microsoft.com/office/drawing/2014/main" val="20000"/>
                    </a:ext>
                  </a:extLst>
                </a:gridCol>
                <a:gridCol w="208300">
                  <a:extLst>
                    <a:ext uri="{9D8B030D-6E8A-4147-A177-3AD203B41FA5}">
                      <a16:colId xmlns:a16="http://schemas.microsoft.com/office/drawing/2014/main" val="20001"/>
                    </a:ext>
                  </a:extLst>
                </a:gridCol>
                <a:gridCol w="3415375">
                  <a:extLst>
                    <a:ext uri="{9D8B030D-6E8A-4147-A177-3AD203B41FA5}">
                      <a16:colId xmlns:a16="http://schemas.microsoft.com/office/drawing/2014/main" val="20002"/>
                    </a:ext>
                  </a:extLst>
                </a:gridCol>
                <a:gridCol w="279975">
                  <a:extLst>
                    <a:ext uri="{9D8B030D-6E8A-4147-A177-3AD203B41FA5}">
                      <a16:colId xmlns:a16="http://schemas.microsoft.com/office/drawing/2014/main" val="20003"/>
                    </a:ext>
                  </a:extLst>
                </a:gridCol>
                <a:gridCol w="432625">
                  <a:extLst>
                    <a:ext uri="{9D8B030D-6E8A-4147-A177-3AD203B41FA5}">
                      <a16:colId xmlns:a16="http://schemas.microsoft.com/office/drawing/2014/main" val="20004"/>
                    </a:ext>
                  </a:extLst>
                </a:gridCol>
                <a:gridCol w="432625">
                  <a:extLst>
                    <a:ext uri="{9D8B030D-6E8A-4147-A177-3AD203B41FA5}">
                      <a16:colId xmlns:a16="http://schemas.microsoft.com/office/drawing/2014/main" val="20005"/>
                    </a:ext>
                  </a:extLst>
                </a:gridCol>
                <a:gridCol w="432625">
                  <a:extLst>
                    <a:ext uri="{9D8B030D-6E8A-4147-A177-3AD203B41FA5}">
                      <a16:colId xmlns:a16="http://schemas.microsoft.com/office/drawing/2014/main" val="20006"/>
                    </a:ext>
                  </a:extLst>
                </a:gridCol>
                <a:gridCol w="432625">
                  <a:extLst>
                    <a:ext uri="{9D8B030D-6E8A-4147-A177-3AD203B41FA5}">
                      <a16:colId xmlns:a16="http://schemas.microsoft.com/office/drawing/2014/main" val="20007"/>
                    </a:ext>
                  </a:extLst>
                </a:gridCol>
                <a:gridCol w="432625">
                  <a:extLst>
                    <a:ext uri="{9D8B030D-6E8A-4147-A177-3AD203B41FA5}">
                      <a16:colId xmlns:a16="http://schemas.microsoft.com/office/drawing/2014/main" val="20008"/>
                    </a:ext>
                  </a:extLst>
                </a:gridCol>
                <a:gridCol w="432625">
                  <a:extLst>
                    <a:ext uri="{9D8B030D-6E8A-4147-A177-3AD203B41FA5}">
                      <a16:colId xmlns:a16="http://schemas.microsoft.com/office/drawing/2014/main" val="20009"/>
                    </a:ext>
                  </a:extLst>
                </a:gridCol>
                <a:gridCol w="432625">
                  <a:extLst>
                    <a:ext uri="{9D8B030D-6E8A-4147-A177-3AD203B41FA5}">
                      <a16:colId xmlns:a16="http://schemas.microsoft.com/office/drawing/2014/main" val="20010"/>
                    </a:ext>
                  </a:extLst>
                </a:gridCol>
                <a:gridCol w="432625">
                  <a:extLst>
                    <a:ext uri="{9D8B030D-6E8A-4147-A177-3AD203B41FA5}">
                      <a16:colId xmlns:a16="http://schemas.microsoft.com/office/drawing/2014/main" val="20011"/>
                    </a:ext>
                  </a:extLst>
                </a:gridCol>
                <a:gridCol w="432625">
                  <a:extLst>
                    <a:ext uri="{9D8B030D-6E8A-4147-A177-3AD203B41FA5}">
                      <a16:colId xmlns:a16="http://schemas.microsoft.com/office/drawing/2014/main" val="20012"/>
                    </a:ext>
                  </a:extLst>
                </a:gridCol>
                <a:gridCol w="432625">
                  <a:extLst>
                    <a:ext uri="{9D8B030D-6E8A-4147-A177-3AD203B41FA5}">
                      <a16:colId xmlns:a16="http://schemas.microsoft.com/office/drawing/2014/main" val="20013"/>
                    </a:ext>
                  </a:extLst>
                </a:gridCol>
                <a:gridCol w="432625">
                  <a:extLst>
                    <a:ext uri="{9D8B030D-6E8A-4147-A177-3AD203B41FA5}">
                      <a16:colId xmlns:a16="http://schemas.microsoft.com/office/drawing/2014/main" val="20014"/>
                    </a:ext>
                  </a:extLst>
                </a:gridCol>
                <a:gridCol w="432625">
                  <a:extLst>
                    <a:ext uri="{9D8B030D-6E8A-4147-A177-3AD203B41FA5}">
                      <a16:colId xmlns:a16="http://schemas.microsoft.com/office/drawing/2014/main" val="20015"/>
                    </a:ext>
                  </a:extLst>
                </a:gridCol>
                <a:gridCol w="432625">
                  <a:extLst>
                    <a:ext uri="{9D8B030D-6E8A-4147-A177-3AD203B41FA5}">
                      <a16:colId xmlns:a16="http://schemas.microsoft.com/office/drawing/2014/main" val="20016"/>
                    </a:ext>
                  </a:extLst>
                </a:gridCol>
                <a:gridCol w="432625">
                  <a:extLst>
                    <a:ext uri="{9D8B030D-6E8A-4147-A177-3AD203B41FA5}">
                      <a16:colId xmlns:a16="http://schemas.microsoft.com/office/drawing/2014/main" val="20017"/>
                    </a:ext>
                  </a:extLst>
                </a:gridCol>
                <a:gridCol w="432625">
                  <a:extLst>
                    <a:ext uri="{9D8B030D-6E8A-4147-A177-3AD203B41FA5}">
                      <a16:colId xmlns:a16="http://schemas.microsoft.com/office/drawing/2014/main" val="20018"/>
                    </a:ext>
                  </a:extLst>
                </a:gridCol>
                <a:gridCol w="432625">
                  <a:extLst>
                    <a:ext uri="{9D8B030D-6E8A-4147-A177-3AD203B41FA5}">
                      <a16:colId xmlns:a16="http://schemas.microsoft.com/office/drawing/2014/main" val="20019"/>
                    </a:ext>
                  </a:extLst>
                </a:gridCol>
                <a:gridCol w="432625">
                  <a:extLst>
                    <a:ext uri="{9D8B030D-6E8A-4147-A177-3AD203B41FA5}">
                      <a16:colId xmlns:a16="http://schemas.microsoft.com/office/drawing/2014/main" val="20020"/>
                    </a:ext>
                  </a:extLst>
                </a:gridCol>
                <a:gridCol w="432625">
                  <a:extLst>
                    <a:ext uri="{9D8B030D-6E8A-4147-A177-3AD203B41FA5}">
                      <a16:colId xmlns:a16="http://schemas.microsoft.com/office/drawing/2014/main" val="20021"/>
                    </a:ext>
                  </a:extLst>
                </a:gridCol>
                <a:gridCol w="432625">
                  <a:extLst>
                    <a:ext uri="{9D8B030D-6E8A-4147-A177-3AD203B41FA5}">
                      <a16:colId xmlns:a16="http://schemas.microsoft.com/office/drawing/2014/main" val="20022"/>
                    </a:ext>
                  </a:extLst>
                </a:gridCol>
                <a:gridCol w="432625">
                  <a:extLst>
                    <a:ext uri="{9D8B030D-6E8A-4147-A177-3AD203B41FA5}">
                      <a16:colId xmlns:a16="http://schemas.microsoft.com/office/drawing/2014/main" val="20023"/>
                    </a:ext>
                  </a:extLst>
                </a:gridCol>
              </a:tblGrid>
              <a:tr h="380550">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Suddivisione del lavoro</a:t>
                      </a:r>
                      <a:endParaRPr sz="1200" u="none" strike="noStrike" cap="none" dirty="0">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rowSpan="21">
                  <a:txBody>
                    <a:bodyPr/>
                    <a:lstStyle/>
                    <a:p>
                      <a:pPr marL="0" marR="0" lvl="0" indent="0" algn="l" rtl="0">
                        <a:lnSpc>
                          <a:spcPct val="100000"/>
                        </a:lnSpc>
                        <a:spcBef>
                          <a:spcPts val="0"/>
                        </a:spcBef>
                        <a:spcAft>
                          <a:spcPts val="0"/>
                        </a:spcAft>
                        <a:buNone/>
                      </a:pPr>
                      <a:endParaRPr sz="6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Azione</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rowSpan="21">
                  <a:txBody>
                    <a:bodyPr/>
                    <a:lstStyle/>
                    <a:p>
                      <a:pPr marL="0" marR="0" lvl="0" indent="0" algn="l" rtl="0">
                        <a:lnSpc>
                          <a:spcPct val="100000"/>
                        </a:lnSpc>
                        <a:spcBef>
                          <a:spcPts val="0"/>
                        </a:spcBef>
                        <a:spcAft>
                          <a:spcPts val="0"/>
                        </a:spcAft>
                        <a:buNone/>
                      </a:pPr>
                      <a:endParaRPr sz="1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1</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2</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3</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4</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5</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6</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7</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8</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9</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10</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11</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12</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13</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14</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15</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16</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17</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18</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19</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200" u="none" strike="noStrike" cap="none" dirty="0">
                          <a:latin typeface="Helvetica Neue"/>
                          <a:ea typeface="Helvetica Neue"/>
                          <a:cs typeface="Helvetica Neue"/>
                          <a:sym typeface="Helvetica Neue"/>
                        </a:rPr>
                        <a:t>20</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None/>
                      </a:pPr>
                      <a:endParaRPr sz="1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1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gridSpan="20">
                  <a:txBody>
                    <a:bodyPr/>
                    <a:lstStyle/>
                    <a:p>
                      <a:pPr marL="0" marR="0" lvl="0" indent="0" algn="l" rtl="0">
                        <a:lnSpc>
                          <a:spcPct val="100000"/>
                        </a:lnSpc>
                        <a:spcBef>
                          <a:spcPts val="0"/>
                        </a:spcBef>
                        <a:spcAft>
                          <a:spcPts val="0"/>
                        </a:spcAft>
                        <a:buNone/>
                      </a:pPr>
                      <a:endParaRPr sz="1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247725">
                <a:tc rowSpan="4">
                  <a:txBody>
                    <a:bodyPr/>
                    <a:lstStyle/>
                    <a:p>
                      <a:pPr marL="0" marR="0" lvl="0" indent="0" algn="l" rtl="0">
                        <a:lnSpc>
                          <a:spcPct val="100000"/>
                        </a:lnSpc>
                        <a:spcBef>
                          <a:spcPts val="0"/>
                        </a:spcBef>
                        <a:spcAft>
                          <a:spcPts val="0"/>
                        </a:spcAft>
                        <a:buNone/>
                      </a:pPr>
                      <a:r>
                        <a:rPr lang="it-IT" sz="1200" u="none" strike="noStrike" cap="none" dirty="0">
                          <a:solidFill>
                            <a:schemeClr val="lt1"/>
                          </a:solidFill>
                          <a:latin typeface="Helvetica Neue"/>
                          <a:ea typeface="Helvetica Neue"/>
                          <a:cs typeface="Helvetica Neue"/>
                          <a:sym typeface="Helvetica Neue"/>
                        </a:rPr>
                        <a:t>SUDDIVISIONE DEL LAVORO 1</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1.1 ___ </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baseline="0" dirty="0">
                          <a:latin typeface="Helvetica Neue"/>
                          <a:ea typeface="Helvetica Neue"/>
                          <a:cs typeface="Helvetica Neue"/>
                          <a:sym typeface="Helvetica Neue"/>
                        </a:rPr>
                        <a:t>Attività 1.2 ___</a:t>
                      </a:r>
                      <a:endParaRPr baseline="0"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1.3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1.4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62300">
                <a:tc>
                  <a:txBody>
                    <a:bodyPr/>
                    <a:lstStyle/>
                    <a:p>
                      <a:pPr marL="0" marR="0" lvl="0" indent="0" algn="l" rtl="0">
                        <a:lnSpc>
                          <a:spcPct val="100000"/>
                        </a:lnSpc>
                        <a:spcBef>
                          <a:spcPts val="0"/>
                        </a:spcBef>
                        <a:spcAft>
                          <a:spcPts val="0"/>
                        </a:spcAft>
                        <a:buNone/>
                      </a:pPr>
                      <a:endParaRPr sz="1200" u="none" strike="noStrike" cap="none" dirty="0">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11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47725">
                <a:tc rowSpan="3">
                  <a:txBody>
                    <a:bodyPr/>
                    <a:lstStyle/>
                    <a:p>
                      <a:pPr marL="0" marR="0" lvl="0" indent="0" algn="l" rtl="0">
                        <a:lnSpc>
                          <a:spcPct val="100000"/>
                        </a:lnSpc>
                        <a:spcBef>
                          <a:spcPts val="0"/>
                        </a:spcBef>
                        <a:spcAft>
                          <a:spcPts val="0"/>
                        </a:spcAft>
                        <a:buNone/>
                      </a:pPr>
                      <a:r>
                        <a:rPr lang="it-IT" sz="1200" u="none" strike="noStrike" cap="none" dirty="0">
                          <a:solidFill>
                            <a:schemeClr val="lt1"/>
                          </a:solidFill>
                          <a:latin typeface="Helvetica Neue"/>
                          <a:ea typeface="Helvetica Neue"/>
                          <a:cs typeface="Helvetica Neue"/>
                          <a:sym typeface="Helvetica Neue"/>
                        </a:rPr>
                        <a:t>SUDDIVISIONE DEL LAVORO 2</a:t>
                      </a:r>
                      <a:endParaRPr sz="1200" u="none" strike="noStrike" cap="none" dirty="0">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2.1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2.2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2.3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4B08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62300">
                <a:tc>
                  <a:txBody>
                    <a:bodyPr/>
                    <a:lstStyle/>
                    <a:p>
                      <a:pPr marL="0" marR="0" lvl="0" indent="0" algn="l" rtl="0">
                        <a:lnSpc>
                          <a:spcPct val="100000"/>
                        </a:lnSpc>
                        <a:spcBef>
                          <a:spcPts val="0"/>
                        </a:spcBef>
                        <a:spcAft>
                          <a:spcPts val="0"/>
                        </a:spcAft>
                        <a:buNone/>
                      </a:pPr>
                      <a:endParaRPr sz="1200" u="none" strike="noStrike" cap="none" dirty="0">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11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47725">
                <a:tc rowSpan="6">
                  <a:txBody>
                    <a:bodyPr/>
                    <a:lstStyle/>
                    <a:p>
                      <a:pPr marL="0" marR="0" lvl="0" indent="0" algn="l" rtl="0">
                        <a:lnSpc>
                          <a:spcPct val="100000"/>
                        </a:lnSpc>
                        <a:spcBef>
                          <a:spcPts val="0"/>
                        </a:spcBef>
                        <a:spcAft>
                          <a:spcPts val="0"/>
                        </a:spcAft>
                        <a:buNone/>
                      </a:pPr>
                      <a:r>
                        <a:rPr lang="it-IT" sz="1200" u="none" strike="noStrike" cap="none" dirty="0">
                          <a:solidFill>
                            <a:schemeClr val="lt1"/>
                          </a:solidFill>
                          <a:latin typeface="Helvetica Neue"/>
                          <a:ea typeface="Helvetica Neue"/>
                          <a:cs typeface="Helvetica Neue"/>
                          <a:sym typeface="Helvetica Neue"/>
                        </a:rPr>
                        <a:t>SUDDIVISIONE DEL LAVORO 3</a:t>
                      </a:r>
                      <a:endParaRPr sz="1200" u="none" strike="noStrike" cap="none" dirty="0">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3.1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3.2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3.3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3.4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3.5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3.6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C55A1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62300">
                <a:tc>
                  <a:txBody>
                    <a:bodyPr/>
                    <a:lstStyle/>
                    <a:p>
                      <a:pPr marL="0" marR="0" lvl="0" indent="0" algn="l" rtl="0">
                        <a:lnSpc>
                          <a:spcPct val="100000"/>
                        </a:lnSpc>
                        <a:spcBef>
                          <a:spcPts val="0"/>
                        </a:spcBef>
                        <a:spcAft>
                          <a:spcPts val="0"/>
                        </a:spcAft>
                        <a:buNone/>
                      </a:pPr>
                      <a:endParaRPr sz="1200" u="none" strike="noStrike" cap="none" dirty="0">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11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2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47725">
                <a:tc rowSpan="3">
                  <a:txBody>
                    <a:bodyPr/>
                    <a:lstStyle/>
                    <a:p>
                      <a:pPr marL="0" marR="0" lvl="0" indent="0" algn="l" rtl="0">
                        <a:lnSpc>
                          <a:spcPct val="100000"/>
                        </a:lnSpc>
                        <a:spcBef>
                          <a:spcPts val="0"/>
                        </a:spcBef>
                        <a:spcAft>
                          <a:spcPts val="0"/>
                        </a:spcAft>
                        <a:buNone/>
                      </a:pPr>
                      <a:r>
                        <a:rPr lang="it-IT" sz="1200" u="none" strike="noStrike" cap="none" dirty="0">
                          <a:solidFill>
                            <a:schemeClr val="lt1"/>
                          </a:solidFill>
                          <a:latin typeface="Helvetica Neue"/>
                          <a:ea typeface="Helvetica Neue"/>
                          <a:cs typeface="Helvetica Neue"/>
                          <a:sym typeface="Helvetica Neue"/>
                        </a:rPr>
                        <a:t>SUDDIVISIONE DEL LAVORO 4</a:t>
                      </a:r>
                      <a:endParaRPr sz="1200" u="none" strike="noStrike" cap="none" dirty="0">
                        <a:solidFill>
                          <a:schemeClr val="lt1"/>
                        </a:solidFill>
                        <a:latin typeface="Helvetica Neue"/>
                        <a:ea typeface="Helvetica Neue"/>
                        <a:cs typeface="Helvetica Neue"/>
                        <a:sym typeface="Helvetica Neue"/>
                      </a:endParaRPr>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4.1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4.2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19"/>
                  </a:ext>
                </a:extLst>
              </a:tr>
              <a:tr h="247725">
                <a:tc vMerge="1">
                  <a:txBody>
                    <a:bodyPr/>
                    <a:lstStyle/>
                    <a:p>
                      <a:endParaRPr lang="it-IT"/>
                    </a:p>
                  </a:txBody>
                  <a:tcPr/>
                </a:tc>
                <a:tc vMerge="1">
                  <a:txBody>
                    <a:bodyPr/>
                    <a:lstStyle/>
                    <a:p>
                      <a:endParaRPr lang="it-IT"/>
                    </a:p>
                  </a:txBody>
                  <a:tcPr/>
                </a:tc>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4.3 ___</a:t>
                      </a:r>
                      <a:endParaRPr dirty="0"/>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vMerge="1">
                  <a:txBody>
                    <a:bodyPr/>
                    <a:lstStyle/>
                    <a:p>
                      <a:endParaRPr lang="it-IT"/>
                    </a:p>
                  </a:txBody>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tc>
                  <a:txBody>
                    <a:bodyPr/>
                    <a:lstStyle/>
                    <a:p>
                      <a:pPr marL="0" marR="0" lvl="0" indent="0" algn="l" rtl="0">
                        <a:lnSpc>
                          <a:spcPct val="100000"/>
                        </a:lnSpc>
                        <a:spcBef>
                          <a:spcPts val="0"/>
                        </a:spcBef>
                        <a:spcAft>
                          <a:spcPts val="0"/>
                        </a:spcAft>
                        <a:buNone/>
                      </a:pPr>
                      <a:endParaRPr sz="9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833C0B"/>
                    </a:solidFill>
                  </a:tcPr>
                </a:tc>
                <a:extLst>
                  <a:ext uri="{0D108BD9-81ED-4DB2-BD59-A6C34878D82A}">
                    <a16:rowId xmlns:a16="http://schemas.microsoft.com/office/drawing/2014/main" val="10020"/>
                  </a:ext>
                </a:extLst>
              </a:tr>
            </a:tbl>
          </a:graphicData>
        </a:graphic>
      </p:graphicFrame>
      <p:sp>
        <p:nvSpPr>
          <p:cNvPr id="164" name="Google Shape;164;p30"/>
          <p:cNvSpPr txBox="1"/>
          <p:nvPr/>
        </p:nvSpPr>
        <p:spPr>
          <a:xfrm>
            <a:off x="14119529" y="2562880"/>
            <a:ext cx="1704833" cy="307777"/>
          </a:xfrm>
          <a:prstGeom prst="rect">
            <a:avLst/>
          </a:prstGeom>
          <a:noFill/>
          <a:ln w="571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dirty="0">
                <a:solidFill>
                  <a:srgbClr val="7F7F7F"/>
                </a:solidFill>
              </a:rPr>
              <a:t>Misurato in giorni</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p:nvPr/>
        </p:nvSpPr>
        <p:spPr>
          <a:xfrm>
            <a:off x="1447799" y="1573291"/>
            <a:ext cx="13835744"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it-IT" sz="3400" b="1" i="0" u="none" strike="noStrike" cap="none" dirty="0">
                <a:solidFill>
                  <a:srgbClr val="D00B24"/>
                </a:solidFill>
                <a:latin typeface="Arial"/>
                <a:ea typeface="Arial"/>
                <a:cs typeface="Arial"/>
                <a:sym typeface="Arial"/>
              </a:rPr>
              <a:t>1. L’approccio alla ripartizione del lavoro per i lavoratori ibridi</a:t>
            </a:r>
            <a:endParaRPr sz="3400" dirty="0"/>
          </a:p>
        </p:txBody>
      </p:sp>
      <p:sp>
        <p:nvSpPr>
          <p:cNvPr id="170" name="Google Shape;170;p31"/>
          <p:cNvSpPr txBox="1"/>
          <p:nvPr/>
        </p:nvSpPr>
        <p:spPr>
          <a:xfrm>
            <a:off x="3717235" y="2656614"/>
            <a:ext cx="14081662"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C00000"/>
                </a:solidFill>
                <a:latin typeface="Helvetica Neue"/>
                <a:ea typeface="Helvetica Neue"/>
                <a:cs typeface="Helvetica Neue"/>
                <a:sym typeface="Helvetica Neue"/>
              </a:rPr>
              <a:t>Impostare suddivisioni di lavoro che ti portano a un carico di lavoro più gestibile</a:t>
            </a:r>
          </a:p>
          <a:p>
            <a:pPr marL="0" marR="0" lvl="0" indent="0" algn="l"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latin typeface="Helvetica Neue"/>
                <a:ea typeface="Helvetica Neue"/>
                <a:cs typeface="Helvetica Neue"/>
                <a:sym typeface="Helvetica Neue"/>
              </a:rPr>
              <a:t> La suddivisione del lavoro (WP)</a:t>
            </a:r>
            <a:r>
              <a:rPr lang="en-US" sz="2400" b="0" i="0" u="none" strike="noStrike" cap="none" dirty="0">
                <a:solidFill>
                  <a:schemeClr val="dk1"/>
                </a:solidFill>
                <a:latin typeface="Helvetica Neue"/>
                <a:ea typeface="Helvetica Neue"/>
                <a:cs typeface="Helvetica Neue"/>
                <a:sym typeface="Helvetica Neue"/>
              </a:rPr>
              <a:t> </a:t>
            </a:r>
            <a:r>
              <a:rPr lang="it-IT" sz="2400" b="0" i="0" u="none" strike="noStrike" cap="none" dirty="0">
                <a:solidFill>
                  <a:schemeClr val="dk1"/>
                </a:solidFill>
                <a:latin typeface="Helvetica Neue"/>
                <a:ea typeface="Helvetica Neue"/>
                <a:cs typeface="Helvetica Neue"/>
                <a:sym typeface="Helvetica Neue"/>
              </a:rPr>
              <a:t> comprende una serie di azioni (ad esempio, attività) che portano al raggiungimento dei principali risultati: la pubblicazione e la consegna di una relazione importante, la presentazione di un’analisi, o qualsiasi cosa ci si possa aspettare concretamente da te.</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Un intero WP (Suddivisione del lavoro, ex.WP3) potrebbe essere rappresentato, ad esempio, dalla presentazione all’intero gruppo di progetto di un piano di gestione del progetto (PMP). </a:t>
            </a:r>
          </a:p>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La bozza e il consolidamento del piano di gestione del progetto comprendono infatti varie attività e sub-attività che ti porteranno al suo completamento finale. </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Se è richiesto di preparare un tale documento, non concepirlo come un compito completo, ma piuttosto come un sistema di attività integrate.</a:t>
            </a:r>
            <a:r>
              <a:rPr lang="en-US" sz="2400" b="0" i="0" u="none" strike="noStrike" cap="none" dirty="0">
                <a:solidFill>
                  <a:schemeClr val="dk1"/>
                </a:solidFill>
                <a:latin typeface="Helvetica Neue"/>
                <a:ea typeface="Helvetica Neue"/>
                <a:cs typeface="Helvetica Neue"/>
                <a:sym typeface="Helvetica Neue"/>
              </a:rPr>
              <a:t>	</a:t>
            </a:r>
            <a:endParaRPr dirty="0"/>
          </a:p>
        </p:txBody>
      </p:sp>
      <p:graphicFrame>
        <p:nvGraphicFramePr>
          <p:cNvPr id="171" name="Google Shape;171;p31"/>
          <p:cNvGraphicFramePr/>
          <p:nvPr>
            <p:extLst>
              <p:ext uri="{D42A27DB-BD31-4B8C-83A1-F6EECF244321}">
                <p14:modId xmlns:p14="http://schemas.microsoft.com/office/powerpoint/2010/main" val="3933032955"/>
              </p:ext>
            </p:extLst>
          </p:nvPr>
        </p:nvGraphicFramePr>
        <p:xfrm>
          <a:off x="1524000" y="3226219"/>
          <a:ext cx="1656325" cy="5256150"/>
        </p:xfrm>
        <a:graphic>
          <a:graphicData uri="http://schemas.openxmlformats.org/drawingml/2006/table">
            <a:tbl>
              <a:tblPr firstRow="1" bandRow="1">
                <a:noFill/>
                <a:tableStyleId>{407FDD30-2220-434C-AC66-AC2C10388D88}</a:tableStyleId>
              </a:tblPr>
              <a:tblGrid>
                <a:gridCol w="1438625">
                  <a:extLst>
                    <a:ext uri="{9D8B030D-6E8A-4147-A177-3AD203B41FA5}">
                      <a16:colId xmlns:a16="http://schemas.microsoft.com/office/drawing/2014/main" val="20000"/>
                    </a:ext>
                  </a:extLst>
                </a:gridCol>
                <a:gridCol w="217700">
                  <a:extLst>
                    <a:ext uri="{9D8B030D-6E8A-4147-A177-3AD203B41FA5}">
                      <a16:colId xmlns:a16="http://schemas.microsoft.com/office/drawing/2014/main" val="20001"/>
                    </a:ext>
                  </a:extLst>
                </a:gridCol>
              </a:tblGrid>
              <a:tr h="438175">
                <a:tc>
                  <a:txBody>
                    <a:bodyPr/>
                    <a:lstStyle/>
                    <a:p>
                      <a:pPr marL="0" marR="0" lvl="0" indent="0" algn="ctr" rtl="0">
                        <a:lnSpc>
                          <a:spcPct val="100000"/>
                        </a:lnSpc>
                        <a:spcBef>
                          <a:spcPts val="0"/>
                        </a:spcBef>
                        <a:spcAft>
                          <a:spcPts val="0"/>
                        </a:spcAft>
                        <a:buNone/>
                      </a:pPr>
                      <a:r>
                        <a:rPr lang="en-US" sz="1400" u="none" strike="noStrike" cap="none" dirty="0">
                          <a:latin typeface="Helvetica Neue"/>
                          <a:ea typeface="Helvetica Neue"/>
                          <a:cs typeface="Helvetica Neue"/>
                          <a:sym typeface="Helvetica Neue"/>
                        </a:rPr>
                        <a:t>Suddivisione del lavoro</a:t>
                      </a:r>
                      <a:endParaRPr sz="1400" u="none" strike="noStrike" cap="none" dirty="0">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7C80"/>
                    </a:solidFill>
                  </a:tcPr>
                </a:tc>
                <a:tc rowSpan="9">
                  <a:txBody>
                    <a:bodyPr/>
                    <a:lstStyle/>
                    <a:p>
                      <a:pPr marL="0" marR="0" lvl="0" indent="0" algn="l" rtl="0">
                        <a:lnSpc>
                          <a:spcPct val="100000"/>
                        </a:lnSpc>
                        <a:spcBef>
                          <a:spcPts val="0"/>
                        </a:spcBef>
                        <a:spcAft>
                          <a:spcPts val="0"/>
                        </a:spcAft>
                        <a:buNone/>
                      </a:pPr>
                      <a:endParaRPr sz="1000" u="none" strike="noStrike" cap="none" dirty="0">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None/>
                      </a:pPr>
                      <a:endParaRPr sz="100" u="none" strike="noStrike" cap="none" dirty="0">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vMerge="1">
                  <a:txBody>
                    <a:bodyPr/>
                    <a:lstStyle/>
                    <a:p>
                      <a:endParaRPr lang="it-IT"/>
                    </a:p>
                  </a:txBody>
                  <a:tcPr/>
                </a:tc>
                <a:extLst>
                  <a:ext uri="{0D108BD9-81ED-4DB2-BD59-A6C34878D82A}">
                    <a16:rowId xmlns:a16="http://schemas.microsoft.com/office/drawing/2014/main" val="10001"/>
                  </a:ext>
                </a:extLst>
              </a:tr>
              <a:tr h="914475">
                <a:tc>
                  <a:txBody>
                    <a:bodyPr/>
                    <a:lstStyle/>
                    <a:p>
                      <a:pPr marL="0" marR="0" lvl="0" indent="0" algn="l" rtl="0">
                        <a:lnSpc>
                          <a:spcPct val="100000"/>
                        </a:lnSpc>
                        <a:spcBef>
                          <a:spcPts val="0"/>
                        </a:spcBef>
                        <a:spcAft>
                          <a:spcPts val="0"/>
                        </a:spcAft>
                        <a:buNone/>
                      </a:pPr>
                      <a:r>
                        <a:rPr lang="it-IT" sz="1400" b="0" i="0" u="none" strike="noStrike" cap="none" dirty="0">
                          <a:solidFill>
                            <a:schemeClr val="lt1"/>
                          </a:solidFill>
                          <a:latin typeface="Helvetica Neue"/>
                          <a:ea typeface="Helvetica Neue"/>
                          <a:cs typeface="Helvetica Neue"/>
                          <a:sym typeface="Helvetica Neue"/>
                        </a:rPr>
                        <a:t>SUDDIVISIONE DEL LAVORO 1</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tc vMerge="1">
                  <a:txBody>
                    <a:bodyPr/>
                    <a:lstStyle/>
                    <a:p>
                      <a:endParaRPr lang="it-IT"/>
                    </a:p>
                  </a:txBody>
                  <a:tcPr/>
                </a:tc>
                <a:extLst>
                  <a:ext uri="{0D108BD9-81ED-4DB2-BD59-A6C34878D82A}">
                    <a16:rowId xmlns:a16="http://schemas.microsoft.com/office/drawing/2014/main" val="10002"/>
                  </a:ext>
                </a:extLst>
              </a:tr>
              <a:tr h="285375">
                <a:tc>
                  <a:txBody>
                    <a:bodyPr/>
                    <a:lstStyle/>
                    <a:p>
                      <a:pPr marL="0" marR="0" lvl="0" indent="0" algn="l" rtl="0">
                        <a:lnSpc>
                          <a:spcPct val="100000"/>
                        </a:lnSpc>
                        <a:spcBef>
                          <a:spcPts val="0"/>
                        </a:spcBef>
                        <a:spcAft>
                          <a:spcPts val="0"/>
                        </a:spcAft>
                        <a:buNone/>
                      </a:pPr>
                      <a:endParaRPr sz="1400" u="none" strike="noStrike" cap="none" dirty="0">
                        <a:solidFill>
                          <a:schemeClr val="lt1"/>
                        </a:solidFill>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vMerge="1">
                  <a:txBody>
                    <a:bodyPr/>
                    <a:lstStyle/>
                    <a:p>
                      <a:endParaRPr lang="it-IT"/>
                    </a:p>
                  </a:txBody>
                  <a:tcPr/>
                </a:tc>
                <a:extLst>
                  <a:ext uri="{0D108BD9-81ED-4DB2-BD59-A6C34878D82A}">
                    <a16:rowId xmlns:a16="http://schemas.microsoft.com/office/drawing/2014/main" val="10003"/>
                  </a:ext>
                </a:extLst>
              </a:tr>
              <a:tr h="698050">
                <a:tc>
                  <a:txBody>
                    <a:bodyPr/>
                    <a:lstStyle/>
                    <a:p>
                      <a:pPr marL="0" marR="0" lvl="0" indent="0" algn="l" rtl="0">
                        <a:lnSpc>
                          <a:spcPct val="100000"/>
                        </a:lnSpc>
                        <a:spcBef>
                          <a:spcPts val="0"/>
                        </a:spcBef>
                        <a:spcAft>
                          <a:spcPts val="0"/>
                        </a:spcAft>
                        <a:buNone/>
                      </a:pPr>
                      <a:r>
                        <a:rPr lang="it-IT" sz="1400" u="none" strike="noStrike" cap="none" dirty="0">
                          <a:solidFill>
                            <a:schemeClr val="lt1"/>
                          </a:solidFill>
                          <a:latin typeface="Helvetica Neue"/>
                          <a:ea typeface="Helvetica Neue"/>
                          <a:cs typeface="Helvetica Neue"/>
                          <a:sym typeface="Helvetica Neue"/>
                        </a:rPr>
                        <a:t>SUDDIVISIONE DEL LAVORO 2</a:t>
                      </a:r>
                      <a:endParaRPr sz="1400" u="none" strike="noStrike" cap="none" dirty="0">
                        <a:solidFill>
                          <a:schemeClr val="lt1"/>
                        </a:solidFill>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B081"/>
                    </a:solidFill>
                  </a:tcPr>
                </a:tc>
                <a:tc vMerge="1">
                  <a:txBody>
                    <a:bodyPr/>
                    <a:lstStyle/>
                    <a:p>
                      <a:endParaRPr lang="it-IT"/>
                    </a:p>
                  </a:txBody>
                  <a:tcPr/>
                </a:tc>
                <a:extLst>
                  <a:ext uri="{0D108BD9-81ED-4DB2-BD59-A6C34878D82A}">
                    <a16:rowId xmlns:a16="http://schemas.microsoft.com/office/drawing/2014/main" val="10004"/>
                  </a:ext>
                </a:extLst>
              </a:tr>
              <a:tr h="285375">
                <a:tc>
                  <a:txBody>
                    <a:bodyPr/>
                    <a:lstStyle/>
                    <a:p>
                      <a:pPr marL="0" marR="0" lvl="0" indent="0" algn="l" rtl="0">
                        <a:lnSpc>
                          <a:spcPct val="100000"/>
                        </a:lnSpc>
                        <a:spcBef>
                          <a:spcPts val="0"/>
                        </a:spcBef>
                        <a:spcAft>
                          <a:spcPts val="0"/>
                        </a:spcAft>
                        <a:buNone/>
                      </a:pPr>
                      <a:endParaRPr sz="1400" u="none" strike="noStrike" cap="none" dirty="0">
                        <a:solidFill>
                          <a:schemeClr val="lt1"/>
                        </a:solidFill>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vMerge="1">
                  <a:txBody>
                    <a:bodyPr/>
                    <a:lstStyle/>
                    <a:p>
                      <a:endParaRPr lang="it-IT"/>
                    </a:p>
                  </a:txBody>
                  <a:tcPr/>
                </a:tc>
                <a:extLst>
                  <a:ext uri="{0D108BD9-81ED-4DB2-BD59-A6C34878D82A}">
                    <a16:rowId xmlns:a16="http://schemas.microsoft.com/office/drawing/2014/main" val="10005"/>
                  </a:ext>
                </a:extLst>
              </a:tr>
              <a:tr h="1396125">
                <a:tc>
                  <a:txBody>
                    <a:bodyPr/>
                    <a:lstStyle/>
                    <a:p>
                      <a:pPr marL="0" marR="0" lvl="0" indent="0" algn="l" rtl="0">
                        <a:lnSpc>
                          <a:spcPct val="100000"/>
                        </a:lnSpc>
                        <a:spcBef>
                          <a:spcPts val="0"/>
                        </a:spcBef>
                        <a:spcAft>
                          <a:spcPts val="0"/>
                        </a:spcAft>
                        <a:buNone/>
                      </a:pPr>
                      <a:r>
                        <a:rPr lang="it-IT" sz="1400" b="0" i="0" u="none" strike="noStrike" cap="none" dirty="0">
                          <a:solidFill>
                            <a:schemeClr val="lt1"/>
                          </a:solidFill>
                          <a:latin typeface="Helvetica Neue"/>
                          <a:ea typeface="Helvetica Neue"/>
                          <a:cs typeface="Helvetica Neue"/>
                          <a:sym typeface="Helvetica Neue"/>
                        </a:rPr>
                        <a:t>SUDDIVISIONE DEL LAVORO 3</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5A11"/>
                    </a:solidFill>
                  </a:tcPr>
                </a:tc>
                <a:tc vMerge="1">
                  <a:txBody>
                    <a:bodyPr/>
                    <a:lstStyle/>
                    <a:p>
                      <a:endParaRPr lang="it-IT"/>
                    </a:p>
                  </a:txBody>
                  <a:tcPr/>
                </a:tc>
                <a:extLst>
                  <a:ext uri="{0D108BD9-81ED-4DB2-BD59-A6C34878D82A}">
                    <a16:rowId xmlns:a16="http://schemas.microsoft.com/office/drawing/2014/main" val="10006"/>
                  </a:ext>
                </a:extLst>
              </a:tr>
              <a:tr h="294475">
                <a:tc>
                  <a:txBody>
                    <a:bodyPr/>
                    <a:lstStyle/>
                    <a:p>
                      <a:pPr marL="0" marR="0" lvl="0" indent="0" algn="l" rtl="0">
                        <a:lnSpc>
                          <a:spcPct val="100000"/>
                        </a:lnSpc>
                        <a:spcBef>
                          <a:spcPts val="0"/>
                        </a:spcBef>
                        <a:spcAft>
                          <a:spcPts val="0"/>
                        </a:spcAft>
                        <a:buNone/>
                      </a:pPr>
                      <a:endParaRPr sz="1400" u="none" strike="noStrike" cap="none" dirty="0">
                        <a:solidFill>
                          <a:schemeClr val="lt1"/>
                        </a:solidFill>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vMerge="1">
                  <a:txBody>
                    <a:bodyPr/>
                    <a:lstStyle/>
                    <a:p>
                      <a:endParaRPr lang="it-IT"/>
                    </a:p>
                  </a:txBody>
                  <a:tcPr/>
                </a:tc>
                <a:extLst>
                  <a:ext uri="{0D108BD9-81ED-4DB2-BD59-A6C34878D82A}">
                    <a16:rowId xmlns:a16="http://schemas.microsoft.com/office/drawing/2014/main" val="10007"/>
                  </a:ext>
                </a:extLst>
              </a:tr>
              <a:tr h="698050">
                <a:tc>
                  <a:txBody>
                    <a:bodyPr/>
                    <a:lstStyle/>
                    <a:p>
                      <a:pPr marL="0" marR="0" lvl="0" indent="0" algn="l" rtl="0">
                        <a:lnSpc>
                          <a:spcPct val="100000"/>
                        </a:lnSpc>
                        <a:spcBef>
                          <a:spcPts val="0"/>
                        </a:spcBef>
                        <a:spcAft>
                          <a:spcPts val="0"/>
                        </a:spcAft>
                        <a:buNone/>
                      </a:pPr>
                      <a:r>
                        <a:rPr lang="it-IT" sz="1400" u="none" strike="noStrike" cap="none" dirty="0">
                          <a:solidFill>
                            <a:schemeClr val="lt1"/>
                          </a:solidFill>
                          <a:latin typeface="Helvetica Neue"/>
                          <a:ea typeface="Helvetica Neue"/>
                          <a:cs typeface="Helvetica Neue"/>
                          <a:sym typeface="Helvetica Neue"/>
                        </a:rPr>
                        <a:t>SUDDIVISIONE DEL LAVORO 4</a:t>
                      </a:r>
                      <a:endParaRPr sz="1400" u="none" strike="noStrike" cap="none" dirty="0">
                        <a:solidFill>
                          <a:schemeClr val="lt1"/>
                        </a:solidFill>
                        <a:latin typeface="Helvetica Neue"/>
                        <a:ea typeface="Helvetica Neue"/>
                        <a:cs typeface="Helvetica Neue"/>
                        <a:sym typeface="Helvetica Neue"/>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833C0B"/>
                    </a:solidFill>
                  </a:tcPr>
                </a:tc>
                <a:tc vMerge="1">
                  <a:txBody>
                    <a:bodyPr/>
                    <a:lstStyle/>
                    <a:p>
                      <a:endParaRPr lang="it-IT"/>
                    </a:p>
                  </a:txBody>
                  <a:tcPr/>
                </a:tc>
                <a:extLst>
                  <a:ext uri="{0D108BD9-81ED-4DB2-BD59-A6C34878D82A}">
                    <a16:rowId xmlns:a16="http://schemas.microsoft.com/office/drawing/2014/main" val="10008"/>
                  </a:ext>
                </a:extLst>
              </a:tr>
            </a:tbl>
          </a:graphicData>
        </a:graphic>
      </p:graphicFrame>
      <p:sp>
        <p:nvSpPr>
          <p:cNvPr id="172" name="Google Shape;172;p31"/>
          <p:cNvSpPr/>
          <p:nvPr/>
        </p:nvSpPr>
        <p:spPr>
          <a:xfrm>
            <a:off x="1524001" y="6023429"/>
            <a:ext cx="1436914" cy="1393371"/>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p:nvPr/>
        </p:nvSpPr>
        <p:spPr>
          <a:xfrm>
            <a:off x="1447799" y="1573291"/>
            <a:ext cx="1383574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it-IT" sz="3600" b="1" i="0" u="none" strike="noStrike" cap="none" dirty="0">
                <a:solidFill>
                  <a:srgbClr val="D00B24"/>
                </a:solidFill>
                <a:latin typeface="Arial"/>
                <a:ea typeface="Arial"/>
                <a:cs typeface="Arial"/>
                <a:sym typeface="Arial"/>
              </a:rPr>
              <a:t>1. L’approccio alla ripartizione del lavoro per i lavoratori ibridi</a:t>
            </a:r>
            <a:endParaRPr dirty="0"/>
          </a:p>
        </p:txBody>
      </p:sp>
      <p:sp>
        <p:nvSpPr>
          <p:cNvPr id="178" name="Google Shape;178;p32"/>
          <p:cNvSpPr txBox="1"/>
          <p:nvPr/>
        </p:nvSpPr>
        <p:spPr>
          <a:xfrm>
            <a:off x="1524000" y="2562880"/>
            <a:ext cx="1564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C00000"/>
                </a:solidFill>
                <a:latin typeface="Helvetica Neue"/>
                <a:ea typeface="Helvetica Neue"/>
                <a:cs typeface="Helvetica Neue"/>
                <a:sym typeface="Helvetica Neue"/>
              </a:rPr>
              <a:t>Impostare suddivisioni di lavoro che ti portano a un carico di lavoro più gestibile</a:t>
            </a:r>
          </a:p>
        </p:txBody>
      </p:sp>
      <p:sp>
        <p:nvSpPr>
          <p:cNvPr id="179" name="Google Shape;179;p32"/>
          <p:cNvSpPr txBox="1"/>
          <p:nvPr/>
        </p:nvSpPr>
        <p:spPr>
          <a:xfrm>
            <a:off x="3888746" y="3054148"/>
            <a:ext cx="13281654"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dirty="0">
                <a:solidFill>
                  <a:schemeClr val="dk1"/>
                </a:solidFill>
                <a:latin typeface="Helvetica Neue"/>
                <a:ea typeface="Helvetica Neue"/>
                <a:cs typeface="Helvetica Neue"/>
                <a:sym typeface="Helvetica Neue"/>
              </a:rPr>
              <a:t>Tornando all’esempio del PMP, supponiamo che la preparazione di questo documento possa essere formalmente suddivisa in sei attività separate. Pensando al PMP di JUST, possiamo identificarli come segue:</a:t>
            </a:r>
          </a:p>
          <a:p>
            <a:pPr marL="457200" marR="0" lvl="0" indent="-457200" algn="l" rtl="0">
              <a:lnSpc>
                <a:spcPct val="100000"/>
              </a:lnSpc>
              <a:spcBef>
                <a:spcPts val="0"/>
              </a:spcBef>
              <a:spcAft>
                <a:spcPts val="0"/>
              </a:spcAft>
              <a:buClr>
                <a:srgbClr val="000000"/>
              </a:buClr>
              <a:buSzPts val="2400"/>
              <a:buFont typeface="+mj-lt"/>
              <a:buAutoNum type="arabicPeriod"/>
            </a:pPr>
            <a:r>
              <a:rPr lang="it-IT" sz="2400" b="0" i="0" u="none" strike="noStrike" cap="none" dirty="0">
                <a:solidFill>
                  <a:schemeClr val="dk1"/>
                </a:solidFill>
                <a:latin typeface="Helvetica Neue"/>
                <a:ea typeface="Helvetica Neue"/>
                <a:cs typeface="Helvetica Neue"/>
                <a:sym typeface="Helvetica Neue"/>
              </a:rPr>
              <a:t>Progetto di uno schema iniziale: consolidamento della tabella dei contenuti</a:t>
            </a:r>
          </a:p>
          <a:p>
            <a:pPr marL="514350" marR="0" lvl="0" indent="-36195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514350" marR="0" lvl="0" indent="-514350" algn="l" rtl="0">
              <a:lnSpc>
                <a:spcPct val="100000"/>
              </a:lnSpc>
              <a:spcBef>
                <a:spcPts val="0"/>
              </a:spcBef>
              <a:spcAft>
                <a:spcPts val="0"/>
              </a:spcAft>
              <a:buClr>
                <a:srgbClr val="2F5496"/>
              </a:buClr>
              <a:buSzPts val="2400"/>
              <a:buFont typeface="Arial"/>
              <a:buAutoNum type="arabicPeriod"/>
            </a:pPr>
            <a:r>
              <a:rPr lang="it-IT" sz="2400" b="0" i="0" u="none" strike="noStrike" cap="none" dirty="0">
                <a:solidFill>
                  <a:schemeClr val="dk1"/>
                </a:solidFill>
                <a:latin typeface="Helvetica Neue"/>
                <a:ea typeface="Helvetica Neue"/>
                <a:cs typeface="Helvetica Neue"/>
                <a:sym typeface="Helvetica Neue"/>
              </a:rPr>
              <a:t>Convalida iniziale delle prime due sezioni: Introduzione al progetto e risultati attesi</a:t>
            </a:r>
          </a:p>
          <a:p>
            <a:pPr marR="0" lvl="0" algn="l" rtl="0">
              <a:lnSpc>
                <a:spcPct val="100000"/>
              </a:lnSpc>
              <a:spcBef>
                <a:spcPts val="0"/>
              </a:spcBef>
              <a:spcAft>
                <a:spcPts val="0"/>
              </a:spcAft>
              <a:buClr>
                <a:srgbClr val="2F5496"/>
              </a:buClr>
              <a:buSzPts val="2400"/>
            </a:pPr>
            <a:endParaRPr sz="2400" b="0" i="0" u="none" strike="noStrike" cap="none" dirty="0">
              <a:solidFill>
                <a:schemeClr val="dk1"/>
              </a:solidFill>
              <a:latin typeface="Helvetica Neue"/>
              <a:ea typeface="Helvetica Neue"/>
              <a:cs typeface="Helvetica Neue"/>
              <a:sym typeface="Helvetica Neue"/>
            </a:endParaRPr>
          </a:p>
          <a:p>
            <a:pPr marL="514350" marR="0" lvl="0" indent="-514350" algn="l" rtl="0">
              <a:lnSpc>
                <a:spcPct val="100000"/>
              </a:lnSpc>
              <a:spcBef>
                <a:spcPts val="0"/>
              </a:spcBef>
              <a:spcAft>
                <a:spcPts val="0"/>
              </a:spcAft>
              <a:buClr>
                <a:srgbClr val="2F5496"/>
              </a:buClr>
              <a:buSzPts val="2400"/>
              <a:buFont typeface="Arial"/>
              <a:buAutoNum type="arabicPeriod"/>
            </a:pPr>
            <a:r>
              <a:rPr lang="it-IT" sz="2400" b="0" i="0" u="none" strike="noStrike" cap="none" dirty="0">
                <a:solidFill>
                  <a:schemeClr val="dk1"/>
                </a:solidFill>
                <a:latin typeface="Helvetica Neue"/>
                <a:ea typeface="Helvetica Neue"/>
                <a:cs typeface="Helvetica Neue"/>
                <a:sym typeface="Helvetica Neue"/>
              </a:rPr>
              <a:t>Presentazione dettagliata dei risultati del progetto e delle pietre miliari</a:t>
            </a:r>
          </a:p>
          <a:p>
            <a:pPr marR="0" lvl="0" algn="l" rtl="0">
              <a:lnSpc>
                <a:spcPct val="100000"/>
              </a:lnSpc>
              <a:spcBef>
                <a:spcPts val="0"/>
              </a:spcBef>
              <a:spcAft>
                <a:spcPts val="0"/>
              </a:spcAft>
              <a:buClr>
                <a:srgbClr val="2F5496"/>
              </a:buClr>
              <a:buSzPts val="2400"/>
            </a:pPr>
            <a:endParaRPr sz="2400" b="0" i="0" u="none" strike="noStrike" cap="none" dirty="0">
              <a:solidFill>
                <a:schemeClr val="dk1"/>
              </a:solidFill>
              <a:latin typeface="Helvetica Neue"/>
              <a:ea typeface="Helvetica Neue"/>
              <a:cs typeface="Helvetica Neue"/>
              <a:sym typeface="Helvetica Neue"/>
            </a:endParaRPr>
          </a:p>
          <a:p>
            <a:pPr marL="514350" marR="0" lvl="0" indent="-514350" algn="l" rtl="0">
              <a:lnSpc>
                <a:spcPct val="100000"/>
              </a:lnSpc>
              <a:spcBef>
                <a:spcPts val="0"/>
              </a:spcBef>
              <a:spcAft>
                <a:spcPts val="0"/>
              </a:spcAft>
              <a:buClr>
                <a:srgbClr val="2F5496"/>
              </a:buClr>
              <a:buSzPts val="2400"/>
              <a:buFont typeface="Arial"/>
              <a:buAutoNum type="arabicPeriod"/>
            </a:pPr>
            <a:r>
              <a:rPr lang="it-IT" sz="2400" b="0" i="0" u="none" strike="noStrike" cap="none" dirty="0">
                <a:solidFill>
                  <a:schemeClr val="dk1"/>
                </a:solidFill>
                <a:latin typeface="Helvetica Neue"/>
                <a:ea typeface="Helvetica Neue"/>
                <a:cs typeface="Helvetica Neue"/>
                <a:sym typeface="Helvetica Neue"/>
              </a:rPr>
              <a:t>Comunicazione puntuale e precisa della gestione finanziaria e del controllo del bilancio</a:t>
            </a:r>
          </a:p>
          <a:p>
            <a:pPr marL="514350" marR="0" lvl="0" indent="-36195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514350" marR="0" lvl="0" indent="-514350" algn="l" rtl="0">
              <a:lnSpc>
                <a:spcPct val="100000"/>
              </a:lnSpc>
              <a:spcBef>
                <a:spcPts val="0"/>
              </a:spcBef>
              <a:spcAft>
                <a:spcPts val="0"/>
              </a:spcAft>
              <a:buClr>
                <a:srgbClr val="2F5496"/>
              </a:buClr>
              <a:buSzPts val="2400"/>
              <a:buFont typeface="Arial"/>
              <a:buAutoNum type="arabicPeriod"/>
            </a:pPr>
            <a:r>
              <a:rPr lang="it-IT" sz="2400" b="0" i="0" u="none" strike="noStrike" cap="none" dirty="0">
                <a:solidFill>
                  <a:schemeClr val="dk1"/>
                </a:solidFill>
                <a:latin typeface="Helvetica Neue"/>
                <a:ea typeface="Helvetica Neue"/>
                <a:cs typeface="Helvetica Neue"/>
                <a:sym typeface="Helvetica Neue"/>
              </a:rPr>
              <a:t>Organizzazione e pianificazione di meccanismi di monitoraggio e valutazione per la garanzia della qualità</a:t>
            </a:r>
          </a:p>
          <a:p>
            <a:pPr marL="514350" marR="0" lvl="0" indent="-36195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514350" marR="0" lvl="0" indent="-514350" algn="l" rtl="0">
              <a:lnSpc>
                <a:spcPct val="100000"/>
              </a:lnSpc>
              <a:spcBef>
                <a:spcPts val="0"/>
              </a:spcBef>
              <a:spcAft>
                <a:spcPts val="0"/>
              </a:spcAft>
              <a:buClr>
                <a:srgbClr val="2F5496"/>
              </a:buClr>
              <a:buSzPts val="2400"/>
              <a:buFont typeface="Arial"/>
              <a:buAutoNum type="arabicPeriod"/>
            </a:pPr>
            <a:r>
              <a:rPr lang="it-IT" sz="2400" b="0" i="0" u="none" strike="noStrike" cap="none" dirty="0">
                <a:solidFill>
                  <a:schemeClr val="dk1"/>
                </a:solidFill>
                <a:latin typeface="Helvetica Neue"/>
                <a:ea typeface="Helvetica Neue"/>
                <a:cs typeface="Helvetica Neue"/>
                <a:sym typeface="Helvetica Neue"/>
              </a:rPr>
              <a:t>Presentazione delle strategie di coinvolgimento STKH e del piano di PR</a:t>
            </a:r>
            <a:endParaRPr dirty="0"/>
          </a:p>
        </p:txBody>
      </p:sp>
      <p:graphicFrame>
        <p:nvGraphicFramePr>
          <p:cNvPr id="180" name="Google Shape;180;p32"/>
          <p:cNvGraphicFramePr/>
          <p:nvPr>
            <p:extLst>
              <p:ext uri="{D42A27DB-BD31-4B8C-83A1-F6EECF244321}">
                <p14:modId xmlns:p14="http://schemas.microsoft.com/office/powerpoint/2010/main" val="4044884344"/>
              </p:ext>
            </p:extLst>
          </p:nvPr>
        </p:nvGraphicFramePr>
        <p:xfrm>
          <a:off x="1648806" y="3160302"/>
          <a:ext cx="1888525" cy="5434985"/>
        </p:xfrm>
        <a:graphic>
          <a:graphicData uri="http://schemas.openxmlformats.org/drawingml/2006/table">
            <a:tbl>
              <a:tblPr firstRow="1" bandRow="1">
                <a:noFill/>
                <a:tableStyleId>{407FDD30-2220-434C-AC66-AC2C10388D88}</a:tableStyleId>
              </a:tblPr>
              <a:tblGrid>
                <a:gridCol w="1888525">
                  <a:extLst>
                    <a:ext uri="{9D8B030D-6E8A-4147-A177-3AD203B41FA5}">
                      <a16:colId xmlns:a16="http://schemas.microsoft.com/office/drawing/2014/main" val="20000"/>
                    </a:ext>
                  </a:extLst>
                </a:gridCol>
              </a:tblGrid>
              <a:tr h="395425">
                <a:tc>
                  <a:txBody>
                    <a:bodyPr/>
                    <a:lstStyle/>
                    <a:p>
                      <a:pPr marL="0" marR="0" lvl="0" indent="0" algn="ctr" rtl="0">
                        <a:lnSpc>
                          <a:spcPct val="100000"/>
                        </a:lnSpc>
                        <a:spcBef>
                          <a:spcPts val="0"/>
                        </a:spcBef>
                        <a:spcAft>
                          <a:spcPts val="0"/>
                        </a:spcAft>
                        <a:buNone/>
                      </a:pPr>
                      <a:r>
                        <a:rPr lang="en-US" sz="1200" u="none" strike="noStrike" cap="none" dirty="0">
                          <a:latin typeface="Helvetica Neue"/>
                          <a:sym typeface="Helvetica Neue"/>
                        </a:rPr>
                        <a:t>Azione</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7C80"/>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None/>
                      </a:pPr>
                      <a:endParaRPr sz="100" u="none" strike="noStrike" cap="none" dirty="0">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50250">
                <a:tc>
                  <a:txBody>
                    <a:bodyPr/>
                    <a:lstStyle/>
                    <a:p>
                      <a:pPr marL="0" marR="0" lvl="0" indent="0" algn="l" rtl="0">
                        <a:lnSpc>
                          <a:spcPct val="100000"/>
                        </a:lnSpc>
                        <a:spcBef>
                          <a:spcPts val="0"/>
                        </a:spcBef>
                        <a:spcAft>
                          <a:spcPts val="0"/>
                        </a:spcAft>
                        <a:buNone/>
                      </a:pPr>
                      <a:r>
                        <a:rPr lang="en-US" sz="1100" b="0" u="none" strike="noStrike" cap="none" dirty="0">
                          <a:solidFill>
                            <a:schemeClr val="dk1"/>
                          </a:solidFill>
                          <a:latin typeface="Helvetica Neue"/>
                          <a:ea typeface="Helvetica Neue"/>
                          <a:cs typeface="Helvetica Neue"/>
                          <a:sym typeface="Helvetica Neue"/>
                        </a:rPr>
                        <a:t>Attività 1.1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0250">
                <a:tc>
                  <a:txBody>
                    <a:bodyPr/>
                    <a:lstStyle/>
                    <a:p>
                      <a:pPr marL="0" marR="0" lvl="0" indent="0" algn="l" rtl="0">
                        <a:lnSpc>
                          <a:spcPct val="100000"/>
                        </a:lnSpc>
                        <a:spcBef>
                          <a:spcPts val="0"/>
                        </a:spcBef>
                        <a:spcAft>
                          <a:spcPts val="0"/>
                        </a:spcAft>
                        <a:buNone/>
                      </a:pPr>
                      <a:r>
                        <a:rPr lang="en-US" sz="1100" b="0" u="none" strike="noStrike" cap="none" dirty="0">
                          <a:solidFill>
                            <a:schemeClr val="dk1"/>
                          </a:solidFill>
                          <a:latin typeface="Helvetica Neue"/>
                          <a:ea typeface="Helvetica Neue"/>
                          <a:cs typeface="Helvetica Neue"/>
                          <a:sym typeface="Helvetica Neue"/>
                        </a:rPr>
                        <a:t>Attività 1.2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50250">
                <a:tc>
                  <a:txBody>
                    <a:bodyPr/>
                    <a:lstStyle/>
                    <a:p>
                      <a:pPr marL="0" marR="0" lvl="0" indent="0" algn="l" rtl="0">
                        <a:lnSpc>
                          <a:spcPct val="100000"/>
                        </a:lnSpc>
                        <a:spcBef>
                          <a:spcPts val="0"/>
                        </a:spcBef>
                        <a:spcAft>
                          <a:spcPts val="0"/>
                        </a:spcAft>
                        <a:buNone/>
                      </a:pPr>
                      <a:r>
                        <a:rPr lang="en-US" sz="1100" b="0" u="none" strike="noStrike" cap="none" dirty="0">
                          <a:solidFill>
                            <a:schemeClr val="dk1"/>
                          </a:solidFill>
                          <a:latin typeface="Helvetica Neue"/>
                          <a:ea typeface="Helvetica Neue"/>
                          <a:cs typeface="Helvetica Neue"/>
                          <a:sym typeface="Helvetica Neue"/>
                        </a:rPr>
                        <a:t>Attività 1.3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50250">
                <a:tc>
                  <a:txBody>
                    <a:bodyPr/>
                    <a:lstStyle/>
                    <a:p>
                      <a:pPr marL="0" marR="0" lvl="0" indent="0" algn="l" rtl="0">
                        <a:lnSpc>
                          <a:spcPct val="100000"/>
                        </a:lnSpc>
                        <a:spcBef>
                          <a:spcPts val="0"/>
                        </a:spcBef>
                        <a:spcAft>
                          <a:spcPts val="0"/>
                        </a:spcAft>
                        <a:buNone/>
                      </a:pPr>
                      <a:r>
                        <a:rPr lang="en-US" sz="1100" b="0" u="none" strike="noStrike" cap="none" dirty="0">
                          <a:solidFill>
                            <a:schemeClr val="dk1"/>
                          </a:solidFill>
                          <a:latin typeface="Helvetica Neue"/>
                          <a:ea typeface="Helvetica Neue"/>
                          <a:cs typeface="Helvetica Neue"/>
                          <a:sym typeface="Helvetica Neue"/>
                        </a:rPr>
                        <a:t>Attività 1.4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50250">
                <a:tc>
                  <a:txBody>
                    <a:bodyPr/>
                    <a:lstStyle/>
                    <a:p>
                      <a:pPr marL="0" marR="0" lvl="0" indent="0" algn="l" rtl="0">
                        <a:lnSpc>
                          <a:spcPct val="100000"/>
                        </a:lnSpc>
                        <a:spcBef>
                          <a:spcPts val="0"/>
                        </a:spcBef>
                        <a:spcAft>
                          <a:spcPts val="0"/>
                        </a:spcAft>
                        <a:buNone/>
                      </a:pPr>
                      <a:endParaRPr sz="1100" u="none" strike="noStrike" cap="none" dirty="0">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Activity 2.1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Activity 2.2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Activity 2.3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50250">
                <a:tc>
                  <a:txBody>
                    <a:bodyPr/>
                    <a:lstStyle/>
                    <a:p>
                      <a:pPr marL="0" marR="0" lvl="0" indent="0" algn="l" rtl="0">
                        <a:lnSpc>
                          <a:spcPct val="100000"/>
                        </a:lnSpc>
                        <a:spcBef>
                          <a:spcPts val="0"/>
                        </a:spcBef>
                        <a:spcAft>
                          <a:spcPts val="0"/>
                        </a:spcAft>
                        <a:buNone/>
                      </a:pPr>
                      <a:endParaRPr sz="1100" u="none" strike="noStrike" cap="none" dirty="0">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3.1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3.2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3.3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3.4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3.5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3.6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50250">
                <a:tc>
                  <a:txBody>
                    <a:bodyPr/>
                    <a:lstStyle/>
                    <a:p>
                      <a:pPr marL="0" marR="0" lvl="0" indent="0" algn="l" rtl="0">
                        <a:lnSpc>
                          <a:spcPct val="100000"/>
                        </a:lnSpc>
                        <a:spcBef>
                          <a:spcPts val="0"/>
                        </a:spcBef>
                        <a:spcAft>
                          <a:spcPts val="0"/>
                        </a:spcAft>
                        <a:buNone/>
                      </a:pPr>
                      <a:endParaRPr sz="1100" u="none" strike="noStrike" cap="none" dirty="0">
                        <a:latin typeface="Helvetica Neue"/>
                        <a:ea typeface="Helvetica Neue"/>
                        <a:cs typeface="Helvetica Neue"/>
                        <a:sym typeface="Helvetica Neue"/>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4.1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4.2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19"/>
                  </a:ext>
                </a:extLst>
              </a:tr>
              <a:tr h="250250">
                <a:tc>
                  <a:txBody>
                    <a:bodyPr/>
                    <a:lstStyle/>
                    <a:p>
                      <a:pPr marL="0" marR="0" lvl="0" indent="0" algn="l" rtl="0">
                        <a:lnSpc>
                          <a:spcPct val="100000"/>
                        </a:lnSpc>
                        <a:spcBef>
                          <a:spcPts val="0"/>
                        </a:spcBef>
                        <a:spcAft>
                          <a:spcPts val="0"/>
                        </a:spcAft>
                        <a:buNone/>
                      </a:pPr>
                      <a:r>
                        <a:rPr lang="en-US" sz="1100" u="none" strike="noStrike" cap="none" dirty="0">
                          <a:latin typeface="Helvetica Neue"/>
                          <a:ea typeface="Helvetica Neue"/>
                          <a:cs typeface="Helvetica Neue"/>
                          <a:sym typeface="Helvetica Neue"/>
                        </a:rPr>
                        <a:t>Attività 4.3 ___</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20"/>
                  </a:ext>
                </a:extLst>
              </a:tr>
            </a:tbl>
          </a:graphicData>
        </a:graphic>
      </p:graphicFrame>
      <p:sp>
        <p:nvSpPr>
          <p:cNvPr id="181" name="Google Shape;181;p32"/>
          <p:cNvSpPr/>
          <p:nvPr/>
        </p:nvSpPr>
        <p:spPr>
          <a:xfrm>
            <a:off x="1648806" y="6008915"/>
            <a:ext cx="1888537" cy="1596572"/>
          </a:xfrm>
          <a:prstGeom prst="rect">
            <a:avLst/>
          </a:prstGeom>
          <a:noFill/>
          <a:ln w="5715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p:nvPr/>
        </p:nvSpPr>
        <p:spPr>
          <a:xfrm>
            <a:off x="1447799" y="1573291"/>
            <a:ext cx="13835744"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it-IT" sz="3400" b="1" i="0" u="none" strike="noStrike" cap="none" dirty="0">
                <a:solidFill>
                  <a:srgbClr val="D00B24"/>
                </a:solidFill>
                <a:latin typeface="Arial"/>
                <a:ea typeface="Arial"/>
                <a:cs typeface="Arial"/>
                <a:sym typeface="Arial"/>
              </a:rPr>
              <a:t>1. L’approccio alla ripartizione del lavoro per i lavoratori ibridi</a:t>
            </a:r>
            <a:endParaRPr sz="3400" dirty="0"/>
          </a:p>
        </p:txBody>
      </p:sp>
      <p:sp>
        <p:nvSpPr>
          <p:cNvPr id="187" name="Google Shape;187;p33"/>
          <p:cNvSpPr txBox="1"/>
          <p:nvPr/>
        </p:nvSpPr>
        <p:spPr>
          <a:xfrm>
            <a:off x="1524000" y="2562880"/>
            <a:ext cx="15646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C00000"/>
                </a:solidFill>
                <a:latin typeface="Helvetica Neue"/>
                <a:ea typeface="Helvetica Neue"/>
                <a:cs typeface="Helvetica Neue"/>
                <a:sym typeface="Helvetica Neue"/>
              </a:rPr>
              <a:t>Impostare suddivisioni di lavoro che ti portano a un carico di lavoro più gestibile</a:t>
            </a:r>
          </a:p>
        </p:txBody>
      </p:sp>
      <p:sp>
        <p:nvSpPr>
          <p:cNvPr id="188" name="Google Shape;188;p33"/>
          <p:cNvSpPr txBox="1"/>
          <p:nvPr/>
        </p:nvSpPr>
        <p:spPr>
          <a:xfrm>
            <a:off x="12675900" y="3024504"/>
            <a:ext cx="4494500"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Con questo in mente, ora potete finalmente visualizzare il tempo concreto in cui i risultati di questo </a:t>
            </a:r>
            <a:r>
              <a:rPr lang="it-IT" sz="2000" b="0" i="0" u="none" strike="noStrike" cap="none" dirty="0" err="1">
                <a:solidFill>
                  <a:schemeClr val="dk1"/>
                </a:solidFill>
                <a:latin typeface="Helvetica Neue"/>
                <a:ea typeface="Helvetica Neue"/>
                <a:cs typeface="Helvetica Neue"/>
                <a:sym typeface="Helvetica Neue"/>
              </a:rPr>
              <a:t>WP</a:t>
            </a:r>
            <a:r>
              <a:rPr lang="it-IT" sz="2000" b="0" i="0" u="none" strike="noStrike" cap="none" dirty="0">
                <a:solidFill>
                  <a:schemeClr val="dk1"/>
                </a:solidFill>
                <a:latin typeface="Helvetica Neue"/>
                <a:ea typeface="Helvetica Neue"/>
                <a:cs typeface="Helvetica Neue"/>
                <a:sym typeface="Helvetica Neue"/>
              </a:rPr>
              <a:t> vi assorbiranno e come i compiti sono distribuiti nel tempo, cioè quando devono essere completati.</a:t>
            </a:r>
          </a:p>
          <a:p>
            <a:pPr marL="0" marR="0" lvl="0" indent="0" algn="l" rtl="0">
              <a:lnSpc>
                <a:spcPct val="100000"/>
              </a:lnSpc>
              <a:spcBef>
                <a:spcPts val="0"/>
              </a:spcBef>
              <a:spcAft>
                <a:spcPts val="0"/>
              </a:spcAft>
              <a:buClr>
                <a:srgbClr val="000000"/>
              </a:buClr>
              <a:buSzPts val="2000"/>
              <a:buFont typeface="Arial"/>
              <a:buNone/>
            </a:pPr>
            <a:endParaRPr lang="it-IT" sz="20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Lasciatevi dei margini di flessibilità: è una buona raccomandazione sovrastimare di proposito il tempo necessario per un'azione specifica, nel caso in cui un'urgenza vi richieda di accantonare ciò che state facendo e di concentrarvi su qualcos'altro.</a:t>
            </a:r>
          </a:p>
          <a:p>
            <a:pPr marL="0" marR="0" lvl="0" indent="0" algn="l" rtl="0">
              <a:lnSpc>
                <a:spcPct val="100000"/>
              </a:lnSpc>
              <a:spcBef>
                <a:spcPts val="0"/>
              </a:spcBef>
              <a:spcAft>
                <a:spcPts val="0"/>
              </a:spcAft>
              <a:buClr>
                <a:srgbClr val="000000"/>
              </a:buClr>
              <a:buSzPts val="2000"/>
              <a:buFont typeface="Arial"/>
              <a:buNone/>
            </a:pPr>
            <a:endParaRPr lang="it-IT" sz="20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dirty="0">
                <a:solidFill>
                  <a:schemeClr val="dk1"/>
                </a:solidFill>
                <a:latin typeface="Helvetica Neue"/>
                <a:ea typeface="Helvetica Neue"/>
                <a:cs typeface="Helvetica Neue"/>
                <a:sym typeface="Helvetica Neue"/>
              </a:rPr>
              <a:t>Cercate di attenervi al piano, ma siate pronti a frequenti aggiustamenti.</a:t>
            </a:r>
            <a:endParaRPr dirty="0"/>
          </a:p>
        </p:txBody>
      </p:sp>
      <p:graphicFrame>
        <p:nvGraphicFramePr>
          <p:cNvPr id="189" name="Google Shape;189;p33"/>
          <p:cNvGraphicFramePr/>
          <p:nvPr>
            <p:extLst>
              <p:ext uri="{D42A27DB-BD31-4B8C-83A1-F6EECF244321}">
                <p14:modId xmlns:p14="http://schemas.microsoft.com/office/powerpoint/2010/main" val="1628482573"/>
              </p:ext>
            </p:extLst>
          </p:nvPr>
        </p:nvGraphicFramePr>
        <p:xfrm>
          <a:off x="1638440" y="3115656"/>
          <a:ext cx="10423000" cy="5346150"/>
        </p:xfrm>
        <a:graphic>
          <a:graphicData uri="http://schemas.openxmlformats.org/drawingml/2006/table">
            <a:tbl>
              <a:tblPr firstRow="1" bandRow="1">
                <a:noFill/>
                <a:tableStyleId>{407FDD30-2220-434C-AC66-AC2C10388D88}</a:tableStyleId>
              </a:tblPr>
              <a:tblGrid>
                <a:gridCol w="1485400">
                  <a:extLst>
                    <a:ext uri="{9D8B030D-6E8A-4147-A177-3AD203B41FA5}">
                      <a16:colId xmlns:a16="http://schemas.microsoft.com/office/drawing/2014/main" val="20000"/>
                    </a:ext>
                  </a:extLst>
                </a:gridCol>
                <a:gridCol w="1485400">
                  <a:extLst>
                    <a:ext uri="{9D8B030D-6E8A-4147-A177-3AD203B41FA5}">
                      <a16:colId xmlns:a16="http://schemas.microsoft.com/office/drawing/2014/main" val="20001"/>
                    </a:ext>
                  </a:extLst>
                </a:gridCol>
                <a:gridCol w="1485400">
                  <a:extLst>
                    <a:ext uri="{9D8B030D-6E8A-4147-A177-3AD203B41FA5}">
                      <a16:colId xmlns:a16="http://schemas.microsoft.com/office/drawing/2014/main" val="20002"/>
                    </a:ext>
                  </a:extLst>
                </a:gridCol>
                <a:gridCol w="1485400">
                  <a:extLst>
                    <a:ext uri="{9D8B030D-6E8A-4147-A177-3AD203B41FA5}">
                      <a16:colId xmlns:a16="http://schemas.microsoft.com/office/drawing/2014/main" val="20003"/>
                    </a:ext>
                  </a:extLst>
                </a:gridCol>
                <a:gridCol w="1485400">
                  <a:extLst>
                    <a:ext uri="{9D8B030D-6E8A-4147-A177-3AD203B41FA5}">
                      <a16:colId xmlns:a16="http://schemas.microsoft.com/office/drawing/2014/main" val="20004"/>
                    </a:ext>
                  </a:extLst>
                </a:gridCol>
                <a:gridCol w="1485400">
                  <a:extLst>
                    <a:ext uri="{9D8B030D-6E8A-4147-A177-3AD203B41FA5}">
                      <a16:colId xmlns:a16="http://schemas.microsoft.com/office/drawing/2014/main" val="20005"/>
                    </a:ext>
                  </a:extLst>
                </a:gridCol>
                <a:gridCol w="1510600">
                  <a:extLst>
                    <a:ext uri="{9D8B030D-6E8A-4147-A177-3AD203B41FA5}">
                      <a16:colId xmlns:a16="http://schemas.microsoft.com/office/drawing/2014/main" val="20006"/>
                    </a:ext>
                  </a:extLst>
                </a:gridCol>
              </a:tblGrid>
              <a:tr h="791100">
                <a:tc>
                  <a:txBody>
                    <a:bodyPr/>
                    <a:lstStyle/>
                    <a:p>
                      <a:pPr marL="0" marR="0" lvl="0" indent="0" algn="ctr" rtl="0">
                        <a:lnSpc>
                          <a:spcPct val="100000"/>
                        </a:lnSpc>
                        <a:spcBef>
                          <a:spcPts val="0"/>
                        </a:spcBef>
                        <a:spcAft>
                          <a:spcPts val="0"/>
                        </a:spcAft>
                        <a:buNone/>
                      </a:pPr>
                      <a:r>
                        <a:rPr lang="en-US" sz="1800" u="none" strike="noStrike" cap="none" dirty="0">
                          <a:latin typeface="Helvetica Neue"/>
                          <a:ea typeface="Helvetica Neue"/>
                          <a:cs typeface="Helvetica Neue"/>
                          <a:sym typeface="Helvetica Neue"/>
                        </a:rPr>
                        <a:t>Giorno 10</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dirty="0">
                          <a:latin typeface="Helvetica Neue"/>
                          <a:ea typeface="Helvetica Neue"/>
                          <a:cs typeface="Helvetica Neue"/>
                          <a:sym typeface="Helvetica Neue"/>
                        </a:rPr>
                        <a:t>Giorno 11</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dirty="0">
                          <a:latin typeface="Helvetica Neue"/>
                          <a:ea typeface="Helvetica Neue"/>
                          <a:cs typeface="Helvetica Neue"/>
                          <a:sym typeface="Helvetica Neue"/>
                        </a:rPr>
                        <a:t>Giorno 12</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dirty="0">
                          <a:latin typeface="Helvetica Neue"/>
                          <a:ea typeface="Helvetica Neue"/>
                          <a:cs typeface="Helvetica Neue"/>
                          <a:sym typeface="Helvetica Neue"/>
                        </a:rPr>
                        <a:t>Giorno 13</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dirty="0">
                          <a:latin typeface="Helvetica Neue"/>
                          <a:ea typeface="Helvetica Neue"/>
                          <a:cs typeface="Helvetica Neue"/>
                          <a:sym typeface="Helvetica Neue"/>
                        </a:rPr>
                        <a:t>Giorno 14</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dirty="0">
                          <a:latin typeface="Helvetica Neue"/>
                          <a:ea typeface="Helvetica Neue"/>
                          <a:cs typeface="Helvetica Neue"/>
                          <a:sym typeface="Helvetica Neue"/>
                        </a:rPr>
                        <a:t>Giorno 15</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tc>
                  <a:txBody>
                    <a:bodyPr/>
                    <a:lstStyle/>
                    <a:p>
                      <a:pPr marL="0" marR="0" lvl="0" indent="0" algn="ctr" rtl="0">
                        <a:lnSpc>
                          <a:spcPct val="100000"/>
                        </a:lnSpc>
                        <a:spcBef>
                          <a:spcPts val="0"/>
                        </a:spcBef>
                        <a:spcAft>
                          <a:spcPts val="0"/>
                        </a:spcAft>
                        <a:buNone/>
                      </a:pPr>
                      <a:r>
                        <a:rPr lang="en-US" sz="1800" u="none" strike="noStrike" cap="none" dirty="0">
                          <a:latin typeface="Helvetica Neue"/>
                          <a:ea typeface="Helvetica Neue"/>
                          <a:cs typeface="Helvetica Neue"/>
                          <a:sym typeface="Helvetica Neue"/>
                        </a:rPr>
                        <a:t>Giorno 16</a:t>
                      </a:r>
                      <a:endParaRPr dirty="0"/>
                    </a:p>
                  </a:txBody>
                  <a:tcPr marL="91450" marR="91450" marT="45725" marB="45725" anchor="ctr">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F7C80"/>
                    </a:solidFill>
                  </a:tcPr>
                </a:tc>
                <a:extLst>
                  <a:ext uri="{0D108BD9-81ED-4DB2-BD59-A6C34878D82A}">
                    <a16:rowId xmlns:a16="http://schemas.microsoft.com/office/drawing/2014/main" val="10000"/>
                  </a:ext>
                </a:extLst>
              </a:tr>
              <a:tr h="745900">
                <a:tc>
                  <a:txBody>
                    <a:bodyPr/>
                    <a:lstStyle/>
                    <a:p>
                      <a:pPr marL="0" marR="0" lvl="0" indent="0" algn="l" rtl="0">
                        <a:lnSpc>
                          <a:spcPct val="100000"/>
                        </a:lnSpc>
                        <a:spcBef>
                          <a:spcPts val="0"/>
                        </a:spcBef>
                        <a:spcAft>
                          <a:spcPts val="0"/>
                        </a:spcAft>
                        <a:buNone/>
                      </a:pPr>
                      <a:endParaRPr sz="30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45900">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85725">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45900">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45900">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785725">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endParaRPr sz="1050" u="none" strike="noStrike" cap="none" dirty="0">
                        <a:latin typeface="Helvetica Neue"/>
                        <a:ea typeface="Helvetica Neue"/>
                        <a:cs typeface="Helvetica Neue"/>
                        <a:sym typeface="Helvetica Neue"/>
                      </a:endParaRPr>
                    </a:p>
                  </a:txBody>
                  <a:tcPr marL="91450" marR="91450" marT="45725" marB="45725">
                    <a:lnL w="12700" cap="flat" cmpd="sng">
                      <a:solidFill>
                        <a:srgbClr val="F2F2F2"/>
                      </a:solidFill>
                      <a:prstDash val="solid"/>
                      <a:round/>
                      <a:headEnd type="none" w="sm" len="sm"/>
                      <a:tailEnd type="none" w="sm" len="sm"/>
                    </a:lnL>
                    <a:lnR w="12700" cap="flat" cmpd="sng">
                      <a:solidFill>
                        <a:srgbClr val="F2F2F2"/>
                      </a:solidFill>
                      <a:prstDash val="solid"/>
                      <a:round/>
                      <a:headEnd type="none" w="sm" len="sm"/>
                      <a:tailEnd type="none" w="sm" len="sm"/>
                    </a:lnR>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BFBFBF"/>
                    </a:solidFill>
                  </a:tcPr>
                </a:tc>
                <a:extLst>
                  <a:ext uri="{0D108BD9-81ED-4DB2-BD59-A6C34878D82A}">
                    <a16:rowId xmlns:a16="http://schemas.microsoft.com/office/drawing/2014/main" val="10006"/>
                  </a:ext>
                </a:extLst>
              </a:tr>
            </a:tbl>
          </a:graphicData>
        </a:graphic>
      </p:graphicFrame>
      <p:sp>
        <p:nvSpPr>
          <p:cNvPr id="190" name="Google Shape;190;p33"/>
          <p:cNvSpPr/>
          <p:nvPr/>
        </p:nvSpPr>
        <p:spPr>
          <a:xfrm>
            <a:off x="1769063" y="3951739"/>
            <a:ext cx="17755740" cy="4601219"/>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2F5496"/>
              </a:buClr>
              <a:buSzPts val="2000"/>
              <a:buFont typeface="Arial"/>
              <a:buAutoNum type="arabicPeriod"/>
            </a:pPr>
            <a:r>
              <a:rPr lang="it-IT" sz="2000" b="0" i="0" u="none" strike="noStrike" cap="none" dirty="0">
                <a:solidFill>
                  <a:srgbClr val="002060"/>
                </a:solidFill>
                <a:latin typeface="Helvetica Neue"/>
                <a:ea typeface="Helvetica Neue"/>
                <a:cs typeface="Helvetica Neue"/>
                <a:sym typeface="Helvetica Neue"/>
              </a:rPr>
              <a:t>Bozza di uno schema iniziale: consolidamento dell’indice</a:t>
            </a:r>
          </a:p>
          <a:p>
            <a:pPr marL="514350" marR="0" lvl="0" indent="-387350" algn="l" rtl="0">
              <a:lnSpc>
                <a:spcPct val="100000"/>
              </a:lnSpc>
              <a:spcBef>
                <a:spcPts val="0"/>
              </a:spcBef>
              <a:spcAft>
                <a:spcPts val="0"/>
              </a:spcAft>
              <a:buClr>
                <a:srgbClr val="2F5496"/>
              </a:buClr>
              <a:buSzPts val="2000"/>
              <a:buFont typeface="Arial"/>
              <a:buNone/>
            </a:pPr>
            <a:endParaRPr lang="it-IT" sz="2000" b="0" i="0" u="none" strike="noStrike" cap="none" dirty="0">
              <a:solidFill>
                <a:srgbClr val="002060"/>
              </a:solidFill>
              <a:latin typeface="Helvetica Neue"/>
              <a:ea typeface="Helvetica Neue"/>
              <a:cs typeface="Helvetica Neue"/>
              <a:sym typeface="Helvetica Neue"/>
            </a:endParaRPr>
          </a:p>
          <a:p>
            <a:pPr marL="228600" marR="0" lvl="0" indent="-171450" algn="l" rtl="0">
              <a:lnSpc>
                <a:spcPct val="100000"/>
              </a:lnSpc>
              <a:spcBef>
                <a:spcPts val="0"/>
              </a:spcBef>
              <a:spcAft>
                <a:spcPts val="0"/>
              </a:spcAft>
              <a:buClr>
                <a:srgbClr val="000000"/>
              </a:buClr>
              <a:buSzPts val="900"/>
              <a:buFont typeface="Arial"/>
              <a:buNone/>
            </a:pPr>
            <a:endParaRPr sz="900" b="0" i="0" u="none" strike="noStrike" cap="none" dirty="0">
              <a:solidFill>
                <a:srgbClr val="002060"/>
              </a:solidFill>
              <a:latin typeface="Helvetica Neue"/>
              <a:ea typeface="Helvetica Neue"/>
              <a:cs typeface="Helvetica Neue"/>
              <a:sym typeface="Helvetica Neue"/>
            </a:endParaRPr>
          </a:p>
          <a:p>
            <a:pPr marL="514350" marR="0" lvl="0" indent="-514350" algn="l" rtl="0">
              <a:lnSpc>
                <a:spcPct val="100000"/>
              </a:lnSpc>
              <a:spcBef>
                <a:spcPts val="0"/>
              </a:spcBef>
              <a:spcAft>
                <a:spcPts val="0"/>
              </a:spcAft>
              <a:buClr>
                <a:srgbClr val="2F5496"/>
              </a:buClr>
              <a:buSzPts val="2000"/>
              <a:buFont typeface="Arial"/>
              <a:buAutoNum type="arabicPeriod"/>
            </a:pPr>
            <a:r>
              <a:rPr lang="it-IT" sz="2000" b="0" i="0" u="none" strike="noStrike" cap="none" dirty="0">
                <a:solidFill>
                  <a:srgbClr val="002060"/>
                </a:solidFill>
                <a:latin typeface="Helvetica Neue"/>
                <a:ea typeface="Helvetica Neue"/>
                <a:cs typeface="Helvetica Neue"/>
                <a:sym typeface="Helvetica Neue"/>
              </a:rPr>
              <a:t>Validazione iniziale delle prime due sezioni: Introduzione al progetto e risultati attesi</a:t>
            </a:r>
          </a:p>
          <a:p>
            <a:pPr marL="742950" marR="0" lvl="0" indent="-565150" algn="l" rtl="0">
              <a:lnSpc>
                <a:spcPct val="100000"/>
              </a:lnSpc>
              <a:spcBef>
                <a:spcPts val="0"/>
              </a:spcBef>
              <a:spcAft>
                <a:spcPts val="0"/>
              </a:spcAft>
              <a:buClr>
                <a:srgbClr val="000000"/>
              </a:buClr>
              <a:buSzPts val="2800"/>
              <a:buFont typeface="Arial"/>
              <a:buNone/>
            </a:pPr>
            <a:endParaRPr sz="2800" b="0" i="0" u="none" strike="noStrike" cap="none" dirty="0">
              <a:solidFill>
                <a:srgbClr val="002060"/>
              </a:solidFill>
              <a:latin typeface="Helvetica Neue"/>
              <a:ea typeface="Helvetica Neue"/>
              <a:cs typeface="Helvetica Neue"/>
              <a:sym typeface="Helvetica Neue"/>
            </a:endParaRPr>
          </a:p>
          <a:p>
            <a:pPr marL="514350" marR="0" lvl="0" indent="-514350" algn="l" rtl="0">
              <a:lnSpc>
                <a:spcPct val="100000"/>
              </a:lnSpc>
              <a:spcBef>
                <a:spcPts val="0"/>
              </a:spcBef>
              <a:spcAft>
                <a:spcPts val="0"/>
              </a:spcAft>
              <a:buClr>
                <a:srgbClr val="2F5496"/>
              </a:buClr>
              <a:buSzPts val="2000"/>
              <a:buFont typeface="Arial"/>
              <a:buAutoNum type="arabicPeriod"/>
            </a:pPr>
            <a:r>
              <a:rPr lang="it-IT" sz="2000" b="0" i="0" u="none" strike="noStrike" cap="none" dirty="0">
                <a:solidFill>
                  <a:srgbClr val="002060"/>
                </a:solidFill>
                <a:latin typeface="Helvetica Neue"/>
                <a:ea typeface="Helvetica Neue"/>
                <a:cs typeface="Helvetica Neue"/>
                <a:sym typeface="Helvetica Neue"/>
              </a:rPr>
              <a:t>Presentazione dettagliata dei risultati del progetto e delle tappe intermedie</a:t>
            </a:r>
          </a:p>
          <a:p>
            <a:pPr marL="514350" marR="0" lvl="0" indent="-311150" algn="l" rtl="0">
              <a:lnSpc>
                <a:spcPct val="100000"/>
              </a:lnSpc>
              <a:spcBef>
                <a:spcPts val="0"/>
              </a:spcBef>
              <a:spcAft>
                <a:spcPts val="0"/>
              </a:spcAft>
              <a:buClr>
                <a:srgbClr val="000000"/>
              </a:buClr>
              <a:buSzPts val="3200"/>
              <a:buFont typeface="Arial"/>
              <a:buNone/>
            </a:pPr>
            <a:endParaRPr sz="3200" b="0" i="0" u="none" strike="noStrike" cap="none" dirty="0">
              <a:solidFill>
                <a:srgbClr val="002060"/>
              </a:solidFill>
              <a:latin typeface="Helvetica Neue"/>
              <a:ea typeface="Helvetica Neue"/>
              <a:cs typeface="Helvetica Neue"/>
              <a:sym typeface="Helvetica Neue"/>
            </a:endParaRPr>
          </a:p>
          <a:p>
            <a:pPr marL="514350" marR="0" lvl="0" indent="-514350" algn="l" rtl="0">
              <a:lnSpc>
                <a:spcPct val="100000"/>
              </a:lnSpc>
              <a:spcBef>
                <a:spcPts val="0"/>
              </a:spcBef>
              <a:spcAft>
                <a:spcPts val="0"/>
              </a:spcAft>
              <a:buClr>
                <a:srgbClr val="2F5496"/>
              </a:buClr>
              <a:buSzPts val="2000"/>
              <a:buFont typeface="Arial"/>
              <a:buAutoNum type="arabicPeriod"/>
            </a:pPr>
            <a:r>
              <a:rPr lang="it-IT" sz="2000" b="0" i="0" u="none" strike="noStrike" cap="none" dirty="0">
                <a:solidFill>
                  <a:srgbClr val="002060"/>
                </a:solidFill>
                <a:latin typeface="Helvetica Neue"/>
                <a:ea typeface="Helvetica Neue"/>
                <a:cs typeface="Helvetica Neue"/>
                <a:sym typeface="Helvetica Neue"/>
              </a:rPr>
              <a:t>Comunicazione puntuale e precisa della gestione finanziaria e del controllo del budget</a:t>
            </a:r>
            <a:endParaRPr dirty="0"/>
          </a:p>
          <a:p>
            <a:pPr marL="514350" marR="0" lvl="0" indent="-336550" algn="l" rtl="0">
              <a:lnSpc>
                <a:spcPct val="100000"/>
              </a:lnSpc>
              <a:spcBef>
                <a:spcPts val="0"/>
              </a:spcBef>
              <a:spcAft>
                <a:spcPts val="0"/>
              </a:spcAft>
              <a:buClr>
                <a:srgbClr val="000000"/>
              </a:buClr>
              <a:buSzPts val="2800"/>
              <a:buFont typeface="Arial"/>
              <a:buNone/>
            </a:pPr>
            <a:endParaRPr sz="2800" b="0" i="0" u="none" strike="noStrike" cap="none" dirty="0">
              <a:solidFill>
                <a:srgbClr val="002060"/>
              </a:solidFill>
              <a:latin typeface="Helvetica Neue"/>
              <a:ea typeface="Helvetica Neue"/>
              <a:cs typeface="Helvetica Neue"/>
              <a:sym typeface="Helvetica Neue"/>
            </a:endParaRPr>
          </a:p>
          <a:p>
            <a:pPr marL="514350" marR="0" lvl="0" indent="-514350" algn="l" rtl="0">
              <a:lnSpc>
                <a:spcPct val="100000"/>
              </a:lnSpc>
              <a:spcBef>
                <a:spcPts val="0"/>
              </a:spcBef>
              <a:spcAft>
                <a:spcPts val="0"/>
              </a:spcAft>
              <a:buClr>
                <a:srgbClr val="2F5496"/>
              </a:buClr>
              <a:buSzPts val="2000"/>
              <a:buFont typeface="Arial"/>
              <a:buAutoNum type="arabicPeriod"/>
            </a:pPr>
            <a:r>
              <a:rPr lang="it-IT" sz="2000" b="0" i="0" u="none" strike="noStrike" cap="none" dirty="0">
                <a:solidFill>
                  <a:srgbClr val="002060"/>
                </a:solidFill>
                <a:latin typeface="Helvetica Neue"/>
                <a:ea typeface="Helvetica Neue"/>
                <a:cs typeface="Helvetica Neue"/>
                <a:sym typeface="Helvetica Neue"/>
              </a:rPr>
              <a:t>Predisposizione e pianificazione dei meccanismi di monitoraggio e valutazione per </a:t>
            </a:r>
          </a:p>
          <a:p>
            <a:pPr marR="0" lvl="0" algn="l" rtl="0">
              <a:lnSpc>
                <a:spcPct val="100000"/>
              </a:lnSpc>
              <a:spcBef>
                <a:spcPts val="0"/>
              </a:spcBef>
              <a:spcAft>
                <a:spcPts val="0"/>
              </a:spcAft>
              <a:buClr>
                <a:srgbClr val="2F5496"/>
              </a:buClr>
              <a:buSzPts val="2000"/>
            </a:pPr>
            <a:r>
              <a:rPr lang="it-IT" sz="2000" b="0" i="0" u="none" strike="noStrike" cap="none" dirty="0">
                <a:solidFill>
                  <a:srgbClr val="002060"/>
                </a:solidFill>
                <a:latin typeface="Helvetica Neue"/>
                <a:ea typeface="Helvetica Neue"/>
                <a:cs typeface="Helvetica Neue"/>
                <a:sym typeface="Helvetica Neue"/>
              </a:rPr>
              <a:t>l'assicurazione della qualità</a:t>
            </a:r>
          </a:p>
          <a:p>
            <a:pPr marR="0" lvl="0" algn="l" rtl="0">
              <a:lnSpc>
                <a:spcPct val="100000"/>
              </a:lnSpc>
              <a:spcBef>
                <a:spcPts val="0"/>
              </a:spcBef>
              <a:spcAft>
                <a:spcPts val="0"/>
              </a:spcAft>
              <a:buClr>
                <a:srgbClr val="2F5496"/>
              </a:buClr>
              <a:buSzPts val="2000"/>
            </a:pPr>
            <a:endParaRPr sz="3600" b="0" i="0" u="none" strike="noStrike" cap="none" dirty="0">
              <a:solidFill>
                <a:srgbClr val="002060"/>
              </a:solidFill>
              <a:latin typeface="Helvetica Neue"/>
              <a:ea typeface="Helvetica Neue"/>
              <a:cs typeface="Helvetica Neue"/>
              <a:sym typeface="Helvetica Neue"/>
            </a:endParaRPr>
          </a:p>
          <a:p>
            <a:pPr marL="514350" marR="0" lvl="0" indent="-514350" algn="l" rtl="0">
              <a:lnSpc>
                <a:spcPct val="100000"/>
              </a:lnSpc>
              <a:spcBef>
                <a:spcPts val="0"/>
              </a:spcBef>
              <a:spcAft>
                <a:spcPts val="0"/>
              </a:spcAft>
              <a:buClr>
                <a:srgbClr val="2F5496"/>
              </a:buClr>
              <a:buSzPts val="2000"/>
              <a:buFont typeface="Arial"/>
              <a:buAutoNum type="arabicPeriod"/>
            </a:pPr>
            <a:r>
              <a:rPr lang="it-IT" sz="2000" b="0" i="0" u="none" strike="noStrike" cap="none" dirty="0">
                <a:solidFill>
                  <a:srgbClr val="002060"/>
                </a:solidFill>
                <a:latin typeface="Helvetica Neue"/>
                <a:ea typeface="Helvetica Neue"/>
                <a:cs typeface="Helvetica Neue"/>
                <a:sym typeface="Helvetica Neue"/>
              </a:rPr>
              <a:t>Presentazione delle strategie di coinvolgimento di STKH e del piano di PR</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2635</Words>
  <Application>Microsoft Office PowerPoint</Application>
  <PresentationFormat>Custom</PresentationFormat>
  <Paragraphs>338</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Times New Roman</vt:lpstr>
      <vt:lpstr>Tahoma</vt:lpstr>
      <vt:lpstr>Calibri</vt:lpstr>
      <vt:lpstr>Helvetica Neue</vt:lpstr>
      <vt:lpstr>Arial</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gloria ridolfi</cp:lastModifiedBy>
  <cp:revision>11</cp:revision>
  <dcterms:created xsi:type="dcterms:W3CDTF">2022-05-13T08:01:25Z</dcterms:created>
  <dcterms:modified xsi:type="dcterms:W3CDTF">2023-05-04T08:09:44Z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