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6"/>
  </p:notesMasterIdLst>
  <p:sldIdLst>
    <p:sldId id="256" r:id="rId3"/>
    <p:sldId id="257"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80" r:id="rId23"/>
    <p:sldId id="284" r:id="rId24"/>
    <p:sldId id="265" r:id="rId25"/>
  </p:sldIdLst>
  <p:sldSz cx="18288000" cy="10287000"/>
  <p:notesSz cx="18288000" cy="10287000"/>
  <p:embeddedFontLst>
    <p:embeddedFont>
      <p:font typeface="Helvetica Neue" panose="020B0604020202020204" charset="0"/>
      <p:regular r:id="rId27"/>
      <p:bold r:id="rId28"/>
      <p:italic r:id="rId29"/>
      <p:boldItalic r:id="rId30"/>
    </p:embeddedFont>
    <p:embeddedFont>
      <p:font typeface="Noto Sans Symbols" panose="020B0502040504020204" pitchFamily="34" charset="0"/>
      <p:regular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87EEF-FAD7-43E1-91E6-C818B8905FA9}" v="5" dt="2023-03-08T12:42:16.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8" autoAdjust="0"/>
    <p:restoredTop sz="94660"/>
  </p:normalViewPr>
  <p:slideViewPr>
    <p:cSldViewPr snapToGrid="0">
      <p:cViewPr varScale="1">
        <p:scale>
          <a:sx n="58" d="100"/>
          <a:sy n="58" d="100"/>
        </p:scale>
        <p:origin x="610"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9.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150101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912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4" name="Google Shape;404;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2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1" name="Google Shape;391;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96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9" name="Google Shape;39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93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7" name="Google Shape;407;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8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4" name="Google Shape;414;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16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2" name="Google Shape;422;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0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0" name="Google Shape;430;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415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6" name="Google Shape;446;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273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9" name="Google Shape;41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274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8" name="Google Shape;428;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48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126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6" name="Google Shape;446;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750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3" name="Google Shape;453;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417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4" name="Google Shape;454;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992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16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5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1" name="Google Shape;341;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28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8" name="Google Shape;348;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28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9" name="Google Shape;359;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1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69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9" name="Google Shape;389;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10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7" name="Google Shape;397;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11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pixabay.com/photos/figure-puzzle-last-part-success-32775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196548" y="5966352"/>
            <a:ext cx="1515717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400" b="1" dirty="0">
                <a:solidFill>
                  <a:srgbClr val="D00B24"/>
                </a:solidFill>
              </a:rPr>
              <a:t>Gestione dei tempi e dei compiti del lavoro di squadra</a:t>
            </a:r>
            <a:endParaRPr lang="it-IT" sz="4400" b="1" dirty="0">
              <a:solidFill>
                <a:srgbClr val="D00B24"/>
              </a:solidFill>
              <a:latin typeface="Arial"/>
              <a:ea typeface="Arial"/>
              <a:cs typeface="Arial"/>
              <a:sym typeface="Arial"/>
            </a:endParaRPr>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University of Málaga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dirty="0">
              <a:solidFill>
                <a:srgbClr val="7F7F7F"/>
              </a:solidFill>
              <a:latin typeface="Tahoma"/>
              <a:ea typeface="Tahoma"/>
              <a:cs typeface="Tahoma"/>
              <a:sym typeface="Tahoma"/>
            </a:endParaRPr>
          </a:p>
        </p:txBody>
      </p:sp>
      <p:pic>
        <p:nvPicPr>
          <p:cNvPr id="2" name="Imagen 1" descr="Un dibujo de una cara feliz&#10;&#10;Descripción generada automáticamente con confianza baja">
            <a:extLst>
              <a:ext uri="{FF2B5EF4-FFF2-40B4-BE49-F238E27FC236}">
                <a16:creationId xmlns:a16="http://schemas.microsoft.com/office/drawing/2014/main" id="{1965BDE7-274D-D765-870E-258A9D3324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13446" y="597797"/>
            <a:ext cx="2522160" cy="9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407" name="Google Shape;407;p62"/>
          <p:cNvSpPr/>
          <p:nvPr/>
        </p:nvSpPr>
        <p:spPr>
          <a:xfrm>
            <a:off x="1523880" y="2562840"/>
            <a:ext cx="16115760" cy="1796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Attività di pianificazione</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Per conoscere la matrice di «urgenza-importanza» e come gestirla, accedi a questi video scansionando i QR o facendo clic sui link. Dopo, commenta con partner o compagni.</a:t>
            </a:r>
            <a:endParaRPr sz="2800" b="0" i="0" u="none" strike="noStrike" cap="none" dirty="0">
              <a:latin typeface="Arial"/>
              <a:ea typeface="Arial"/>
              <a:cs typeface="Arial"/>
              <a:sym typeface="Arial"/>
            </a:endParaRPr>
          </a:p>
        </p:txBody>
      </p:sp>
      <p:grpSp>
        <p:nvGrpSpPr>
          <p:cNvPr id="408" name="Google Shape;408;p62"/>
          <p:cNvGrpSpPr/>
          <p:nvPr/>
        </p:nvGrpSpPr>
        <p:grpSpPr>
          <a:xfrm>
            <a:off x="7920000" y="5076000"/>
            <a:ext cx="3059640" cy="2944080"/>
            <a:chOff x="7920000" y="5076000"/>
            <a:chExt cx="3059640" cy="2944080"/>
          </a:xfrm>
        </p:grpSpPr>
        <p:sp>
          <p:nvSpPr>
            <p:cNvPr id="409" name="Google Shape;409;p62"/>
            <p:cNvSpPr/>
            <p:nvPr/>
          </p:nvSpPr>
          <p:spPr>
            <a:xfrm>
              <a:off x="7920000" y="7418160"/>
              <a:ext cx="305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https://www.youtube.com/watch?v=-xyYArJnEGE</a:t>
              </a:r>
              <a:endParaRPr sz="1800" b="0" i="0" u="none" strike="noStrike" cap="none" dirty="0">
                <a:latin typeface="Arial"/>
                <a:ea typeface="Arial"/>
                <a:cs typeface="Arial"/>
                <a:sym typeface="Arial"/>
              </a:endParaRPr>
            </a:p>
          </p:txBody>
        </p:sp>
        <p:pic>
          <p:nvPicPr>
            <p:cNvPr id="410" name="Google Shape;410;p62"/>
            <p:cNvPicPr preferRelativeResize="0"/>
            <p:nvPr/>
          </p:nvPicPr>
          <p:blipFill rotWithShape="1">
            <a:blip r:embed="rId3">
              <a:alphaModFix/>
            </a:blip>
            <a:srcRect/>
            <a:stretch/>
          </p:blipFill>
          <p:spPr>
            <a:xfrm>
              <a:off x="8278920" y="5076000"/>
              <a:ext cx="2341800" cy="2341800"/>
            </a:xfrm>
            <a:prstGeom prst="rect">
              <a:avLst/>
            </a:prstGeom>
            <a:noFill/>
            <a:ln>
              <a:noFill/>
            </a:ln>
          </p:spPr>
        </p:pic>
      </p:grpSp>
      <p:sp>
        <p:nvSpPr>
          <p:cNvPr id="411" name="Google Shape;411;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12" name="Google Shape;412;p62"/>
          <p:cNvGrpSpPr/>
          <p:nvPr/>
        </p:nvGrpSpPr>
        <p:grpSpPr>
          <a:xfrm>
            <a:off x="14040000" y="5077080"/>
            <a:ext cx="2950200" cy="2941920"/>
            <a:chOff x="14040000" y="5077080"/>
            <a:chExt cx="2950200" cy="2941920"/>
          </a:xfrm>
        </p:grpSpPr>
        <p:sp>
          <p:nvSpPr>
            <p:cNvPr id="413" name="Google Shape;413;p62"/>
            <p:cNvSpPr/>
            <p:nvPr/>
          </p:nvSpPr>
          <p:spPr>
            <a:xfrm>
              <a:off x="14040000" y="7417080"/>
              <a:ext cx="295020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https://www.youtube.com/watch?v=sD44_TGcyVQ</a:t>
              </a:r>
              <a:endParaRPr sz="1800" b="0" i="0" u="none" strike="noStrike" cap="none" dirty="0">
                <a:latin typeface="Arial"/>
                <a:ea typeface="Arial"/>
                <a:cs typeface="Arial"/>
                <a:sym typeface="Arial"/>
              </a:endParaRPr>
            </a:p>
          </p:txBody>
        </p:sp>
        <p:pic>
          <p:nvPicPr>
            <p:cNvPr id="414" name="Google Shape;414;p62"/>
            <p:cNvPicPr preferRelativeResize="0"/>
            <p:nvPr/>
          </p:nvPicPr>
          <p:blipFill rotWithShape="1">
            <a:blip r:embed="rId4">
              <a:alphaModFix/>
            </a:blip>
            <a:srcRect/>
            <a:stretch/>
          </p:blipFill>
          <p:spPr>
            <a:xfrm>
              <a:off x="14344200" y="5077080"/>
              <a:ext cx="2341800" cy="2341800"/>
            </a:xfrm>
            <a:prstGeom prst="rect">
              <a:avLst/>
            </a:prstGeom>
            <a:noFill/>
            <a:ln>
              <a:noFill/>
            </a:ln>
          </p:spPr>
        </p:pic>
      </p:grpSp>
      <p:sp>
        <p:nvSpPr>
          <p:cNvPr id="415" name="Google Shape;415;p62"/>
          <p:cNvSpPr/>
          <p:nvPr/>
        </p:nvSpPr>
        <p:spPr>
          <a:xfrm>
            <a:off x="1980000" y="7380000"/>
            <a:ext cx="3239640" cy="857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https://www.youtube.com/watch?v=nBy-3G1m-ME</a:t>
            </a:r>
            <a:endParaRPr sz="1800" b="0" i="0" u="none" strike="noStrike" cap="none" dirty="0">
              <a:latin typeface="Arial"/>
              <a:ea typeface="Arial"/>
              <a:cs typeface="Arial"/>
              <a:sym typeface="Arial"/>
            </a:endParaRPr>
          </a:p>
        </p:txBody>
      </p:sp>
      <p:pic>
        <p:nvPicPr>
          <p:cNvPr id="416" name="Google Shape;416;p62"/>
          <p:cNvPicPr preferRelativeResize="0"/>
          <p:nvPr/>
        </p:nvPicPr>
        <p:blipFill rotWithShape="1">
          <a:blip r:embed="rId5">
            <a:alphaModFix/>
          </a:blip>
          <a:srcRect/>
          <a:stretch/>
        </p:blipFill>
        <p:spPr>
          <a:xfrm>
            <a:off x="2374560" y="5103000"/>
            <a:ext cx="2341800" cy="234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4880" y="3206520"/>
            <a:ext cx="6175800" cy="4533120"/>
          </a:xfrm>
          <a:prstGeom prst="rect">
            <a:avLst/>
          </a:prstGeom>
          <a:noFill/>
          <a:ln>
            <a:noFill/>
          </a:ln>
        </p:spPr>
      </p:pic>
      <p:sp>
        <p:nvSpPr>
          <p:cNvPr id="394" name="Google Shape;394;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395" name="Google Shape;395;p62"/>
          <p:cNvSpPr/>
          <p:nvPr/>
        </p:nvSpPr>
        <p:spPr>
          <a:xfrm>
            <a:off x="1523880" y="2562840"/>
            <a:ext cx="1022832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Chi sono i ladri di tempo?</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Nel mondo del lavoro, sono quelle attività o persone o anche situazioni che ti fanno perdere tempo. Ci sono quelli esterni e interni e devi essere tu a decidere se rubare il tuo tempo o meno.  </a:t>
            </a: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Ci sono due ladri di tempo:</a:t>
            </a: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it-IT" sz="2800" b="0" i="0" u="none" strike="noStrike" cap="none" dirty="0">
                <a:solidFill>
                  <a:srgbClr val="000000"/>
                </a:solidFill>
                <a:latin typeface="Helvetica Neue"/>
                <a:ea typeface="Helvetica Neue"/>
                <a:cs typeface="Helvetica Neue"/>
                <a:sym typeface="Helvetica Neue"/>
              </a:rPr>
              <a:t>Esterno </a:t>
            </a: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it-IT" sz="2800" b="0" i="0" u="none" strike="noStrike" cap="none" dirty="0">
                <a:solidFill>
                  <a:srgbClr val="000000"/>
                </a:solidFill>
                <a:latin typeface="Helvetica Neue"/>
                <a:ea typeface="Helvetica Neue"/>
                <a:cs typeface="Helvetica Neue"/>
                <a:sym typeface="Helvetica Neue"/>
              </a:rPr>
              <a:t>Interno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396" name="Google Shape;396;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02" name="Google Shape;402;p63"/>
          <p:cNvSpPr/>
          <p:nvPr/>
        </p:nvSpPr>
        <p:spPr>
          <a:xfrm>
            <a:off x="1523880" y="2562840"/>
            <a:ext cx="920664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R="0" lvl="0" algn="l" rtl="0">
              <a:lnSpc>
                <a:spcPct val="100000"/>
              </a:lnSpc>
              <a:spcBef>
                <a:spcPts val="0"/>
              </a:spcBef>
              <a:spcAft>
                <a:spcPts val="0"/>
              </a:spcAft>
              <a:buClr>
                <a:srgbClr val="000000"/>
              </a:buClr>
              <a:buSzPts val="2800"/>
            </a:pPr>
            <a:r>
              <a:rPr lang="en-US" sz="2800" b="1" i="0" u="none" strike="noStrike" cap="none" dirty="0">
                <a:solidFill>
                  <a:srgbClr val="000000"/>
                </a:solidFill>
                <a:latin typeface="Helvetica Neue"/>
                <a:ea typeface="Helvetica Neue"/>
                <a:cs typeface="Helvetica Neue"/>
                <a:sym typeface="Helvetica Neue"/>
              </a:rPr>
              <a:t>Ladri di tempo esterni: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2800"/>
              <a:buFont typeface="+mj-lt"/>
              <a:buAutoNum type="arabicPeriod"/>
            </a:pPr>
            <a:r>
              <a:rPr lang="it-IT" sz="2800" b="1" i="0" u="none" strike="noStrike" cap="none" dirty="0">
                <a:solidFill>
                  <a:srgbClr val="000000"/>
                </a:solidFill>
                <a:latin typeface="Helvetica Neue"/>
                <a:ea typeface="Helvetica Neue"/>
                <a:cs typeface="Helvetica Neue"/>
                <a:sym typeface="Helvetica Neue"/>
              </a:rPr>
              <a:t>Interruzioni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Sono i ladri più frequenti. Possono essere: chiamate, visite senza appuntamento, richieste di aiuto... </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Quando ti trovi di fronte a un'interruzione, è importante rimanere fermi e decidere se il tuo tempo venga rubato o meno.</a:t>
            </a:r>
            <a:endParaRPr sz="2800" b="0" i="0" u="none" strike="noStrike" cap="none" dirty="0">
              <a:latin typeface="Arial"/>
              <a:ea typeface="Arial"/>
              <a:cs typeface="Arial"/>
              <a:sym typeface="Arial"/>
            </a:endParaRPr>
          </a:p>
        </p:txBody>
      </p:sp>
      <p:sp>
        <p:nvSpPr>
          <p:cNvPr id="403" name="Google Shape;40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04" name="Google Shape;404;p63" descr="Enfoque de cerca en mujeres indias mostrando gesto de alto en cámara, antecedentes borrosos, fuerte joven mujer protestando contra violencia doméstica y abuso, acoso, diciendo no a la discriminación de géner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80000" y="2819520"/>
            <a:ext cx="6399360" cy="4696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10" name="Google Shape;410;p64"/>
          <p:cNvSpPr/>
          <p:nvPr/>
        </p:nvSpPr>
        <p:spPr>
          <a:xfrm>
            <a:off x="1523880" y="2562840"/>
            <a:ext cx="14266080" cy="4355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Se ricevi una di queste interruzioni, valuta se si tratta di un'emergenza che richiede la tua attenzione immediata.</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Se si decide che non è necessario assistervi in quel momento, rifiutare l'interruzione, educatamente e con fermezza.</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Metti alcune barriere per evitare queste interruzioni, come spegnere il telefono, chiudere la porta dell'ufficio, usare le cuffie, chiedere di non essere interrotto in determinati momenti, ecc.</a:t>
            </a:r>
            <a:endParaRPr sz="2800" b="0" i="0" u="none" strike="noStrike" cap="none" dirty="0">
              <a:latin typeface="Arial"/>
              <a:ea typeface="Arial"/>
              <a:cs typeface="Arial"/>
              <a:sym typeface="Arial"/>
            </a:endParaRPr>
          </a:p>
        </p:txBody>
      </p:sp>
      <p:sp>
        <p:nvSpPr>
          <p:cNvPr id="411" name="Google Shape;411;p64"/>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43600" y="4004280"/>
            <a:ext cx="5909400" cy="2907360"/>
          </a:xfrm>
          <a:prstGeom prst="rect">
            <a:avLst/>
          </a:prstGeom>
          <a:noFill/>
          <a:ln>
            <a:noFill/>
          </a:ln>
        </p:spPr>
      </p:pic>
      <p:sp>
        <p:nvSpPr>
          <p:cNvPr id="417" name="Google Shape;417;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18" name="Google Shape;418;p65"/>
          <p:cNvSpPr/>
          <p:nvPr/>
        </p:nvSpPr>
        <p:spPr>
          <a:xfrm>
            <a:off x="1523880" y="2562840"/>
            <a:ext cx="13980240" cy="691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lang="it-IT"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it-IT" sz="2800" b="1" i="0" u="none" strike="noStrike" cap="none" dirty="0">
                <a:solidFill>
                  <a:srgbClr val="000000"/>
                </a:solidFill>
                <a:latin typeface="Helvetica Neue"/>
                <a:ea typeface="Helvetica Neue"/>
                <a:cs typeface="Helvetica Neue"/>
                <a:sym typeface="Helvetica Neue"/>
              </a:rPr>
              <a:t>Notifiche</a:t>
            </a:r>
            <a:endParaRPr lang="it-IT"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Le notifiche non sono quasi mai urgenti, ad esempio:</a:t>
            </a: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Mail</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Social networks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Sms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Sottoscrizioni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Devi perdere la paura di essere disconnesso da questi canali per alcune ore.</a:t>
            </a: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Come evitarlo:</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a:solidFill>
                  <a:srgbClr val="000000"/>
                </a:solidFill>
                <a:latin typeface="Helvetica Neue"/>
                <a:ea typeface="Helvetica Neue"/>
                <a:cs typeface="Helvetica Neue"/>
                <a:sym typeface="Helvetica Neue"/>
              </a:rPr>
              <a:t>Silenzia tutte le notifiche</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Ignorarli è difficile, quindi è meglio non averli.</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Impostare gli orari della giornata in cui si controllerà ogni canale.</a:t>
            </a:r>
          </a:p>
        </p:txBody>
      </p:sp>
      <p:sp>
        <p:nvSpPr>
          <p:cNvPr id="419" name="Google Shape;419;p65"/>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49880" y="4316400"/>
            <a:ext cx="4755240" cy="2729520"/>
          </a:xfrm>
          <a:prstGeom prst="rect">
            <a:avLst/>
          </a:prstGeom>
          <a:noFill/>
          <a:ln>
            <a:noFill/>
          </a:ln>
        </p:spPr>
      </p:pic>
      <p:sp>
        <p:nvSpPr>
          <p:cNvPr id="425" name="Google Shape;425;p6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26" name="Google Shape;426;p66"/>
          <p:cNvSpPr/>
          <p:nvPr/>
        </p:nvSpPr>
        <p:spPr>
          <a:xfrm>
            <a:off x="1523880" y="2562840"/>
            <a:ext cx="1215144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it-IT" sz="2800" b="1" i="0" u="none" strike="noStrike" cap="none" dirty="0">
                <a:solidFill>
                  <a:srgbClr val="000000"/>
                </a:solidFill>
                <a:latin typeface="Helvetica Neue"/>
                <a:ea typeface="Helvetica Neue"/>
                <a:cs typeface="Helvetica Neue"/>
                <a:sym typeface="Helvetica Neue"/>
              </a:rPr>
              <a:t>Riunioni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Se lavori con altre persone, dovrai necessariamente partecipare alle riunioni; anche con clienti, partner o fornitori. Le riunioni in sé non portano via tempo, lo fanno solo quando vengono fatte male, quindi fai in modo che le tue riunioni non diventino delle «</a:t>
            </a:r>
            <a:r>
              <a:rPr lang="it-IT" sz="2800" dirty="0">
                <a:latin typeface="Helvetica Neue"/>
                <a:ea typeface="Helvetica Neue"/>
                <a:cs typeface="Helvetica Neue"/>
                <a:sym typeface="Helvetica Neue"/>
              </a:rPr>
              <a:t>ladre </a:t>
            </a:r>
            <a:r>
              <a:rPr lang="it-IT" sz="2800" b="0" i="0" u="none" strike="noStrike" cap="none" dirty="0">
                <a:solidFill>
                  <a:srgbClr val="000000"/>
                </a:solidFill>
                <a:latin typeface="Helvetica Neue"/>
                <a:ea typeface="Helvetica Neue"/>
                <a:cs typeface="Helvetica Neue"/>
                <a:sym typeface="Helvetica Neue"/>
              </a:rPr>
              <a:t>di tempo».</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Aspetti importanti</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Il modulo: Gli incontri dovrebbero avere una struttura, con un orario di inizio e di fine</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Contenuto: </a:t>
            </a:r>
            <a:r>
              <a:rPr lang="it-IT" sz="2800" dirty="0">
                <a:latin typeface="Helvetica Neue"/>
                <a:ea typeface="Helvetica Neue"/>
                <a:cs typeface="Helvetica Neue"/>
                <a:sym typeface="Helvetica Neue"/>
              </a:rPr>
              <a:t>fissa </a:t>
            </a:r>
            <a:r>
              <a:rPr lang="it-IT" sz="2800" b="0" i="0" u="none" strike="noStrike" cap="none" dirty="0">
                <a:solidFill>
                  <a:srgbClr val="000000"/>
                </a:solidFill>
                <a:latin typeface="Helvetica Neue"/>
                <a:ea typeface="Helvetica Neue"/>
                <a:cs typeface="Helvetica Neue"/>
                <a:sym typeface="Helvetica Neue"/>
              </a:rPr>
              <a:t>gli argomenti che verranno discussi. </a:t>
            </a:r>
          </a:p>
          <a:p>
            <a:pPr marL="457200" marR="0" lvl="0" indent="-457200" algn="l" rtl="0">
              <a:lnSpc>
                <a:spcPct val="100000"/>
              </a:lnSpc>
              <a:spcBef>
                <a:spcPts val="0"/>
              </a:spcBef>
              <a:spcAft>
                <a:spcPts val="0"/>
              </a:spcAft>
              <a:buClr>
                <a:srgbClr val="000000"/>
              </a:buClr>
              <a:buSzPts val="2800"/>
              <a:buFont typeface="Noto Sans Symbols"/>
              <a:buChar char="▪"/>
            </a:pPr>
            <a:r>
              <a:rPr lang="it-IT" sz="2800" b="0" i="0" u="none" strike="noStrike" cap="none" dirty="0">
                <a:solidFill>
                  <a:srgbClr val="000000"/>
                </a:solidFill>
                <a:latin typeface="Helvetica Neue"/>
                <a:ea typeface="Helvetica Neue"/>
                <a:cs typeface="Helvetica Neue"/>
                <a:sym typeface="Helvetica Neue"/>
              </a:rPr>
              <a:t>Urgenze: La maggior parte delle riunioni non sono vere emergenze, quindi non richiedono attenzione immediata.</a:t>
            </a:r>
            <a:endParaRPr sz="2800" b="0" i="0" u="none" strike="noStrike" cap="none" dirty="0">
              <a:latin typeface="Arial"/>
              <a:ea typeface="Arial"/>
              <a:cs typeface="Arial"/>
              <a:sym typeface="Arial"/>
            </a:endParaRPr>
          </a:p>
        </p:txBody>
      </p:sp>
      <p:sp>
        <p:nvSpPr>
          <p:cNvPr id="427" name="Google Shape;427;p66"/>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33" name="Google Shape;433;p67"/>
          <p:cNvSpPr/>
          <p:nvPr/>
        </p:nvSpPr>
        <p:spPr>
          <a:xfrm>
            <a:off x="1523880" y="2562840"/>
            <a:ext cx="9367920" cy="3929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Ladri di tempo interni: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Mancanza di organizzazione</a:t>
            </a:r>
            <a:endParaRPr lang="en-US" sz="2800" b="1" dirty="0">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La cosa migliore da fare è dedicare un pò di tempo ogni giorno alla pianificazione e al monitoraggio delle attività.</a:t>
            </a:r>
          </a:p>
        </p:txBody>
      </p:sp>
      <p:sp>
        <p:nvSpPr>
          <p:cNvPr id="434" name="Google Shape;434;p67"/>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35" name="Google Shape;435;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57520" y="3069360"/>
            <a:ext cx="6726600" cy="4937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Lavoro di squadra più efficiente</a:t>
            </a:r>
          </a:p>
        </p:txBody>
      </p:sp>
      <p:sp>
        <p:nvSpPr>
          <p:cNvPr id="449" name="Google Shape;449;p69"/>
          <p:cNvSpPr/>
          <p:nvPr/>
        </p:nvSpPr>
        <p:spPr>
          <a:xfrm>
            <a:off x="1523880" y="2562840"/>
            <a:ext cx="13611240" cy="5635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i="0" u="none" strike="noStrike" cap="none" dirty="0">
                <a:solidFill>
                  <a:srgbClr val="000000"/>
                </a:solidFill>
                <a:latin typeface="Helvetica Neue"/>
                <a:ea typeface="Helvetica Neue"/>
                <a:cs typeface="Helvetica Neue"/>
                <a:sym typeface="Helvetica Neue"/>
              </a:rPr>
              <a:t>atteggiamento e comportamento per evitarli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Ladri di tempo interni: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Procrastinazione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Sai che questi compiti non svaniranno; rimandandoli li trasformi in urgenze in seguito.</a:t>
            </a:r>
            <a:endParaRPr sz="2800" b="0" i="0" u="none" strike="noStrike" cap="none" dirty="0">
              <a:latin typeface="Arial"/>
              <a:ea typeface="Arial"/>
              <a:cs typeface="Arial"/>
              <a:sym typeface="Arial"/>
            </a:endParaRPr>
          </a:p>
        </p:txBody>
      </p:sp>
      <p:sp>
        <p:nvSpPr>
          <p:cNvPr id="450" name="Google Shape;450;p69"/>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422" name="Google Shape;422;p63"/>
          <p:cNvSpPr/>
          <p:nvPr/>
        </p:nvSpPr>
        <p:spPr>
          <a:xfrm>
            <a:off x="1523880" y="2562840"/>
            <a:ext cx="909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Gestione della procrastinazione</a:t>
            </a:r>
          </a:p>
          <a:p>
            <a:pPr marL="0" marR="0" lvl="0" indent="0" algn="just"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Per conoscere la matrice di urgenza-importanza e come gestirla, accedi ai seguenti video scansionando i QR o facendo clic sui link. Dopo, commenta con i partner o i compagni. La procrastinazione significa spendere troppo tempo a fare cose che non dobbiamo fare, o che sono poco importanti, invece di trascorrere del tempo sulle cose che davvero contano.</a:t>
            </a:r>
          </a:p>
          <a:p>
            <a:pPr marL="0" marR="0" lvl="0" indent="0" algn="just"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Ci sono anche molteplici effetti negativi: prestazioni lavorative, reputazione, ansia, autostima, problemi di salute, ecc.</a:t>
            </a:r>
            <a:endParaRPr sz="2800" b="0" i="0" u="none" strike="noStrike" cap="none" dirty="0">
              <a:latin typeface="Arial"/>
              <a:ea typeface="Arial"/>
              <a:cs typeface="Arial"/>
              <a:sym typeface="Arial"/>
            </a:endParaRPr>
          </a:p>
        </p:txBody>
      </p:sp>
      <p:sp>
        <p:nvSpPr>
          <p:cNvPr id="423" name="Google Shape;42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24" name="Google Shape;42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5280" y="3420000"/>
            <a:ext cx="5562000" cy="4652280"/>
          </a:xfrm>
          <a:prstGeom prst="rect">
            <a:avLst/>
          </a:prstGeom>
          <a:noFill/>
          <a:ln>
            <a:noFill/>
          </a:ln>
        </p:spPr>
      </p:pic>
      <p:sp>
        <p:nvSpPr>
          <p:cNvPr id="425" name="Google Shape;425;p63"/>
          <p:cNvSpPr/>
          <p:nvPr/>
        </p:nvSpPr>
        <p:spPr>
          <a:xfrm>
            <a:off x="4845010" y="814734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Image: https://pixabay.com/illustrations/postpone-postponed-delay-delayed-4951898/Free to useunder pixaby license</a:t>
            </a:r>
            <a:endParaRPr sz="1800" b="0" i="0" u="none" strike="noStrike" cap="none"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431" name="Google Shape;431;p64"/>
          <p:cNvSpPr/>
          <p:nvPr/>
        </p:nvSpPr>
        <p:spPr>
          <a:xfrm>
            <a:off x="1523880" y="2562840"/>
            <a:ext cx="9095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Gestione della procrastinazione</a:t>
            </a:r>
          </a:p>
          <a:p>
            <a:pPr marL="0" marR="0" lvl="0" indent="0" algn="l" rtl="0">
              <a:lnSpc>
                <a:spcPct val="100000"/>
              </a:lnSpc>
              <a:spcBef>
                <a:spcPts val="0"/>
              </a:spcBef>
              <a:spcAft>
                <a:spcPts val="0"/>
              </a:spcAft>
              <a:buClr>
                <a:srgbClr val="000000"/>
              </a:buClr>
              <a:buSzPts val="2800"/>
              <a:buFont typeface="Helvetica Neue"/>
              <a:buNone/>
            </a:pPr>
            <a:endParaRPr lang="en-US" sz="2800" b="1" i="0" u="none" strike="noStrike" cap="none" dirty="0">
              <a:solidFill>
                <a:srgbClr val="000000"/>
              </a:solidFill>
              <a:latin typeface="Helvetica Neue"/>
              <a:ea typeface="Helvetica Neue"/>
              <a:cs typeface="Helvetica Neue"/>
              <a:sym typeface="Helvetica Neue"/>
            </a:endParaRPr>
          </a:p>
        </p:txBody>
      </p:sp>
      <p:sp>
        <p:nvSpPr>
          <p:cNvPr id="432" name="Google Shape;432;p64"/>
          <p:cNvSpPr/>
          <p:nvPr/>
        </p:nvSpPr>
        <p:spPr>
          <a:xfrm>
            <a:off x="4860000" y="738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33" name="Google Shape;433;p64"/>
          <p:cNvPicPr preferRelativeResize="0"/>
          <p:nvPr/>
        </p:nvPicPr>
        <p:blipFill rotWithShape="1">
          <a:blip r:embed="rId3">
            <a:alphaModFix/>
          </a:blip>
          <a:srcRect/>
          <a:stretch/>
        </p:blipFill>
        <p:spPr>
          <a:xfrm>
            <a:off x="11735280" y="3420000"/>
            <a:ext cx="5562000" cy="4652280"/>
          </a:xfrm>
          <a:prstGeom prst="rect">
            <a:avLst/>
          </a:prstGeom>
          <a:noFill/>
          <a:ln>
            <a:noFill/>
          </a:ln>
        </p:spPr>
      </p:pic>
      <p:sp>
        <p:nvSpPr>
          <p:cNvPr id="434" name="Google Shape;434;p64"/>
          <p:cNvSpPr/>
          <p:nvPr/>
        </p:nvSpPr>
        <p:spPr>
          <a:xfrm>
            <a:off x="1523880" y="453348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64"/>
          <p:cNvSpPr/>
          <p:nvPr/>
        </p:nvSpPr>
        <p:spPr>
          <a:xfrm>
            <a:off x="1523880" y="4533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[Evitare le distrazioni]</a:t>
            </a:r>
            <a:endParaRPr sz="4000" b="0" i="0" u="none" strike="noStrike" cap="none" dirty="0">
              <a:latin typeface="Arial"/>
              <a:ea typeface="Arial"/>
              <a:cs typeface="Arial"/>
              <a:sym typeface="Arial"/>
            </a:endParaRPr>
          </a:p>
        </p:txBody>
      </p:sp>
      <p:sp>
        <p:nvSpPr>
          <p:cNvPr id="436" name="Google Shape;436;p64"/>
          <p:cNvSpPr/>
          <p:nvPr/>
        </p:nvSpPr>
        <p:spPr>
          <a:xfrm>
            <a:off x="1637280" y="4646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64"/>
          <p:cNvSpPr/>
          <p:nvPr/>
        </p:nvSpPr>
        <p:spPr>
          <a:xfrm>
            <a:off x="1523880" y="57798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[Focus sull’attenzione]</a:t>
            </a:r>
            <a:endParaRPr sz="4000" b="0" i="0" u="none" strike="noStrike" cap="none" dirty="0">
              <a:latin typeface="Arial"/>
              <a:ea typeface="Arial"/>
              <a:cs typeface="Arial"/>
              <a:sym typeface="Arial"/>
            </a:endParaRPr>
          </a:p>
        </p:txBody>
      </p:sp>
      <p:sp>
        <p:nvSpPr>
          <p:cNvPr id="438" name="Google Shape;438;p64"/>
          <p:cNvSpPr/>
          <p:nvPr/>
        </p:nvSpPr>
        <p:spPr>
          <a:xfrm>
            <a:off x="1637280" y="58932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64"/>
          <p:cNvSpPr/>
          <p:nvPr/>
        </p:nvSpPr>
        <p:spPr>
          <a:xfrm>
            <a:off x="1523880" y="7026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[“Io scelgo” invece di “I ho”]</a:t>
            </a:r>
            <a:endParaRPr sz="4000" b="0" i="0" u="none" strike="noStrike" cap="none" dirty="0">
              <a:latin typeface="Arial"/>
              <a:ea typeface="Arial"/>
              <a:cs typeface="Arial"/>
              <a:sym typeface="Arial"/>
            </a:endParaRPr>
          </a:p>
        </p:txBody>
      </p:sp>
      <p:sp>
        <p:nvSpPr>
          <p:cNvPr id="440" name="Google Shape;440;p64"/>
          <p:cNvSpPr/>
          <p:nvPr/>
        </p:nvSpPr>
        <p:spPr>
          <a:xfrm>
            <a:off x="1637280" y="713952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64"/>
          <p:cNvSpPr/>
          <p:nvPr/>
        </p:nvSpPr>
        <p:spPr>
          <a:xfrm>
            <a:off x="1523880" y="32396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dirty="0">
                <a:solidFill>
                  <a:srgbClr val="FFFFFF"/>
                </a:solidFill>
              </a:rPr>
              <a:t>[Evitare il multitasking]</a:t>
            </a:r>
            <a:endParaRPr sz="4000" b="0" i="0" u="none" strike="noStrike" cap="none" dirty="0">
              <a:latin typeface="Arial"/>
              <a:ea typeface="Arial"/>
              <a:cs typeface="Arial"/>
              <a:sym typeface="Arial"/>
            </a:endParaRPr>
          </a:p>
        </p:txBody>
      </p:sp>
      <p:sp>
        <p:nvSpPr>
          <p:cNvPr id="442" name="Google Shape;442;p64"/>
          <p:cNvSpPr/>
          <p:nvPr/>
        </p:nvSpPr>
        <p:spPr>
          <a:xfrm>
            <a:off x="1637280" y="33530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64"/>
          <p:cNvSpPr/>
          <p:nvPr/>
        </p:nvSpPr>
        <p:spPr>
          <a:xfrm>
            <a:off x="11735280" y="8072640"/>
            <a:ext cx="536436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https://www.mindtools.com/a5plzk8/how-to-stop-procrastinating</a:t>
            </a:r>
            <a:endParaRPr sz="1800" b="0" i="0" u="none" strike="noStrike" cap="none"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76200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Risultati di apprendimento</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Helvetica Neue"/>
                <a:ea typeface="Helvetica Neue"/>
                <a:cs typeface="Helvetica Neue"/>
                <a:sym typeface="Helvetica Neue"/>
              </a:rPr>
              <a:t>Alla fine di questo modulo:</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086466"/>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306270"/>
            <a:ext cx="467367" cy="450740"/>
          </a:xfrm>
          <a:prstGeom prst="rect">
            <a:avLst/>
          </a:prstGeom>
          <a:noFill/>
          <a:ln>
            <a:noFill/>
          </a:ln>
        </p:spPr>
      </p:pic>
      <p:sp>
        <p:nvSpPr>
          <p:cNvPr id="128" name="Google Shape;128;p2"/>
          <p:cNvSpPr txBox="1"/>
          <p:nvPr/>
        </p:nvSpPr>
        <p:spPr>
          <a:xfrm>
            <a:off x="2514595" y="3635185"/>
            <a:ext cx="7912853"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a:solidFill>
                  <a:srgbClr val="ED9DAB"/>
                </a:solidFill>
                <a:latin typeface="Helvetica Neue"/>
                <a:ea typeface="Helvetica Neue"/>
                <a:cs typeface="Helvetica Neue"/>
                <a:sym typeface="Helvetica Neue"/>
              </a:rPr>
              <a:t>comprenderai l'importanza dell'organizzazione personale per migliorare la produttività</a:t>
            </a:r>
            <a:endParaRPr sz="2800" b="1" dirty="0">
              <a:solidFill>
                <a:srgbClr val="ED9DAB"/>
              </a:solidFill>
              <a:latin typeface="Helvetica Neue"/>
              <a:ea typeface="Helvetica Neue"/>
              <a:cs typeface="Helvetica Neue"/>
              <a:sym typeface="Helvetica Neue"/>
            </a:endParaRPr>
          </a:p>
        </p:txBody>
      </p:sp>
      <p:sp>
        <p:nvSpPr>
          <p:cNvPr id="131" name="Google Shape;131;p2"/>
          <p:cNvSpPr txBox="1"/>
          <p:nvPr/>
        </p:nvSpPr>
        <p:spPr>
          <a:xfrm>
            <a:off x="2514596" y="5052135"/>
            <a:ext cx="6415092"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a:solidFill>
                  <a:srgbClr val="ED9DAB"/>
                </a:solidFill>
                <a:latin typeface="Helvetica Neue"/>
                <a:ea typeface="Helvetica Neue"/>
                <a:cs typeface="Helvetica Neue"/>
                <a:sym typeface="Helvetica Neue"/>
              </a:rPr>
              <a:t>comprenderai il processo di pianificazione</a:t>
            </a:r>
          </a:p>
        </p:txBody>
      </p:sp>
      <p:sp>
        <p:nvSpPr>
          <p:cNvPr id="134" name="Google Shape;134;p2"/>
          <p:cNvSpPr txBox="1"/>
          <p:nvPr/>
        </p:nvSpPr>
        <p:spPr>
          <a:xfrm>
            <a:off x="2514598" y="6271939"/>
            <a:ext cx="641509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Imparerai come evitare la procrastinazione</a:t>
            </a:r>
            <a:endParaRPr sz="2800" b="1" dirty="0">
              <a:solidFill>
                <a:srgbClr val="ED9DAB"/>
              </a:solidFill>
              <a:latin typeface="Helvetica Neue"/>
              <a:ea typeface="Helvetica Neue"/>
              <a:cs typeface="Helvetica Neue"/>
              <a:sym typeface="Helvetica Neue"/>
            </a:endParaRPr>
          </a:p>
        </p:txBody>
      </p:sp>
      <p:pic>
        <p:nvPicPr>
          <p:cNvPr id="135" name="Google Shape;13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449" name="Google Shape;449;p65"/>
          <p:cNvSpPr/>
          <p:nvPr/>
        </p:nvSpPr>
        <p:spPr>
          <a:xfrm>
            <a:off x="1523880" y="2562840"/>
            <a:ext cx="9095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Gestione della procrastinazione</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Cosa è la tecnica del pomodoro? Guarda questo video.</a:t>
            </a:r>
            <a:endParaRPr sz="2800" b="0" i="0" u="none" strike="noStrike" cap="none" dirty="0">
              <a:latin typeface="Arial"/>
              <a:ea typeface="Arial"/>
              <a:cs typeface="Arial"/>
              <a:sym typeface="Arial"/>
            </a:endParaRPr>
          </a:p>
        </p:txBody>
      </p:sp>
      <p:sp>
        <p:nvSpPr>
          <p:cNvPr id="450" name="Google Shape;450;p65"/>
          <p:cNvSpPr/>
          <p:nvPr/>
        </p:nvSpPr>
        <p:spPr>
          <a:xfrm>
            <a:off x="6120000" y="8113680"/>
            <a:ext cx="7379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https://www.youtube.com/watch?v=mNBmG24djoY</a:t>
            </a:r>
            <a:endParaRPr sz="1800" b="0" i="0" u="none" strike="noStrike" cap="none" dirty="0">
              <a:latin typeface="Arial"/>
              <a:ea typeface="Arial"/>
              <a:cs typeface="Arial"/>
              <a:sym typeface="Arial"/>
            </a:endParaRPr>
          </a:p>
        </p:txBody>
      </p:sp>
      <p:pic>
        <p:nvPicPr>
          <p:cNvPr id="451" name="Google Shape;451;p65"/>
          <p:cNvPicPr preferRelativeResize="0"/>
          <p:nvPr/>
        </p:nvPicPr>
        <p:blipFill rotWithShape="1">
          <a:blip r:embed="rId3">
            <a:alphaModFix/>
          </a:blip>
          <a:srcRect/>
          <a:stretch/>
        </p:blipFill>
        <p:spPr>
          <a:xfrm>
            <a:off x="6956640" y="3896640"/>
            <a:ext cx="3843000" cy="384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Lavoro</a:t>
            </a:r>
            <a:r>
              <a:rPr lang="en-US" sz="4400" b="1" dirty="0">
                <a:solidFill>
                  <a:srgbClr val="D00B24"/>
                </a:solidFill>
              </a:rPr>
              <a:t> di squadra più efficiente</a:t>
            </a:r>
            <a:endParaRPr sz="4400" b="0" i="0" u="none" strike="noStrike" cap="none" dirty="0">
              <a:latin typeface="Arial"/>
              <a:ea typeface="Arial"/>
              <a:cs typeface="Arial"/>
              <a:sym typeface="Arial"/>
            </a:endParaRPr>
          </a:p>
        </p:txBody>
      </p:sp>
      <p:sp>
        <p:nvSpPr>
          <p:cNvPr id="456" name="Google Shape;456;p70"/>
          <p:cNvSpPr/>
          <p:nvPr/>
        </p:nvSpPr>
        <p:spPr>
          <a:xfrm>
            <a:off x="1523880" y="2562840"/>
            <a:ext cx="13611240" cy="4782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it-IT" sz="2800" b="1" i="0" u="none" strike="noStrike" cap="none" dirty="0">
                <a:solidFill>
                  <a:srgbClr val="000000"/>
                </a:solidFill>
                <a:latin typeface="Helvetica Neue"/>
                <a:ea typeface="Helvetica Neue"/>
                <a:cs typeface="Helvetica Neue"/>
                <a:sym typeface="Helvetica Neue"/>
              </a:rPr>
              <a:t>Stop ai ladri di tempo nelle riunioni</a:t>
            </a:r>
            <a:r>
              <a:rPr lang="en-US" sz="2800" b="1" i="0" u="none" strike="noStrike" cap="none" dirty="0">
                <a:solidFill>
                  <a:srgbClr val="000000"/>
                </a:solidFill>
                <a:latin typeface="Helvetica Neue"/>
                <a:ea typeface="Helvetica Neue"/>
                <a:cs typeface="Helvetica Neue"/>
                <a:sym typeface="Helvetica Neue"/>
              </a:rPr>
              <a:t>: </a:t>
            </a:r>
            <a:r>
              <a:rPr lang="it-IT" sz="2800" b="1" dirty="0">
                <a:latin typeface="Helvetica Neue"/>
                <a:ea typeface="Helvetica Neue"/>
                <a:cs typeface="Helvetica Neue"/>
                <a:sym typeface="Helvetica Neue"/>
              </a:rPr>
              <a:t>attitudini e comportamenti per evitarli</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Ladri di tempo interni:</a:t>
            </a:r>
          </a:p>
          <a:p>
            <a:pPr marL="0" marR="0" lvl="0" indent="0" algn="l" rtl="0">
              <a:lnSpc>
                <a:spcPct val="100000"/>
              </a:lnSpc>
              <a:spcBef>
                <a:spcPts val="0"/>
              </a:spcBef>
              <a:spcAft>
                <a:spcPts val="0"/>
              </a:spcAft>
              <a:buSzPts val="2800"/>
              <a:buFont typeface="Arial"/>
              <a:buNone/>
            </a:pPr>
            <a:endParaRPr lang="en-US" sz="2800" b="0" i="0" u="none" strike="noStrike" cap="none" dirty="0">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800"/>
              <a:buFont typeface="Noto Sans Symbols"/>
              <a:buChar char="▪"/>
            </a:pPr>
            <a:r>
              <a:rPr lang="it-IT" sz="2800" b="1" i="0" u="none" strike="noStrike" cap="none" dirty="0">
                <a:solidFill>
                  <a:srgbClr val="000000"/>
                </a:solidFill>
                <a:latin typeface="Helvetica Neue"/>
                <a:ea typeface="Helvetica Neue"/>
                <a:cs typeface="Helvetica Neue"/>
                <a:sym typeface="Helvetica Neue"/>
              </a:rPr>
              <a:t>Non delegare e non saper dire "no"</a:t>
            </a:r>
          </a:p>
          <a:p>
            <a:pPr marL="0" marR="0" lvl="0" indent="0" algn="just"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Questi due comportamenti ti privano di molto tempo ed energia. Quando non delegate alcuni dei vostri compiti e pretendete di fare tutto, vi sovraccaricate ed esaurite il tempo per i compiti che sono davvero importanti</a:t>
            </a:r>
          </a:p>
          <a:p>
            <a:pPr marL="0" marR="0" lvl="0" indent="0" algn="just"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457200" marR="0" lvl="0" indent="-457200" algn="just"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Helvetica Neue"/>
                <a:ea typeface="Helvetica Neue"/>
                <a:cs typeface="Helvetica Neue"/>
                <a:sym typeface="Helvetica Neue"/>
              </a:rPr>
              <a:t>Problemi di comunicazione</a:t>
            </a:r>
          </a:p>
          <a:p>
            <a:pPr marL="0" marR="0" lvl="0" indent="0" algn="just"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Nella tua vita personale e nel tuo lavoro, l'interazione con altre persone è molto frequente. Affinché queste interazioni non diventino detentori di tempo che rallentano la tua produttività, devi allenare le tue capacità comunicative.</a:t>
            </a:r>
            <a:endParaRPr sz="2800" b="0" i="0" u="none" strike="noStrike" cap="none" dirty="0">
              <a:latin typeface="Arial"/>
              <a:ea typeface="Arial"/>
              <a:cs typeface="Arial"/>
              <a:sym typeface="Arial"/>
            </a:endParaRPr>
          </a:p>
        </p:txBody>
      </p:sp>
      <p:sp>
        <p:nvSpPr>
          <p:cNvPr id="457" name="Google Shape;457;p70"/>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6"/>
          <p:cNvSpPr/>
          <p:nvPr/>
        </p:nvSpPr>
        <p:spPr>
          <a:xfrm>
            <a:off x="1795320" y="1514160"/>
            <a:ext cx="4457996"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dirty="0">
                <a:solidFill>
                  <a:srgbClr val="D00B24"/>
                </a:solidFill>
                <a:latin typeface="Arial"/>
                <a:ea typeface="Arial"/>
                <a:cs typeface="Arial"/>
                <a:sym typeface="Arial"/>
              </a:rPr>
              <a:t>Riassumendo: </a:t>
            </a:r>
            <a:endParaRPr sz="4400" b="0" i="0" u="none" strike="noStrike" cap="none" dirty="0">
              <a:latin typeface="Arial"/>
              <a:ea typeface="Arial"/>
              <a:cs typeface="Arial"/>
              <a:sym typeface="Arial"/>
            </a:endParaRPr>
          </a:p>
        </p:txBody>
      </p:sp>
      <p:sp>
        <p:nvSpPr>
          <p:cNvPr id="457" name="Google Shape;457;p66"/>
          <p:cNvSpPr/>
          <p:nvPr/>
        </p:nvSpPr>
        <p:spPr>
          <a:xfrm>
            <a:off x="2281303" y="2951280"/>
            <a:ext cx="348603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700" b="1" i="0" u="none" strike="noStrike" cap="none" dirty="0">
                <a:solidFill>
                  <a:srgbClr val="ED9DAB"/>
                </a:solidFill>
                <a:latin typeface="Helvetica Neue"/>
                <a:ea typeface="Helvetica Neue"/>
                <a:cs typeface="Helvetica Neue"/>
                <a:sym typeface="Helvetica Neue"/>
              </a:rPr>
              <a:t>Miglioramento dell’organizzazione personale:</a:t>
            </a:r>
            <a:endParaRPr sz="2700" b="0" i="0" u="none" strike="noStrike" cap="none" dirty="0">
              <a:latin typeface="Arial"/>
              <a:ea typeface="Arial"/>
              <a:cs typeface="Arial"/>
              <a:sym typeface="Arial"/>
            </a:endParaRPr>
          </a:p>
        </p:txBody>
      </p:sp>
      <p:sp>
        <p:nvSpPr>
          <p:cNvPr id="458" name="Google Shape;458;p66"/>
          <p:cNvSpPr/>
          <p:nvPr/>
        </p:nvSpPr>
        <p:spPr>
          <a:xfrm>
            <a:off x="2362320" y="4320720"/>
            <a:ext cx="2614414" cy="11865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it-IT" sz="2400" dirty="0">
                <a:latin typeface="Helvetica Neue"/>
                <a:ea typeface="Helvetica Neue"/>
                <a:cs typeface="Helvetica Neue"/>
                <a:sym typeface="Helvetica Neue"/>
              </a:rPr>
              <a:t>Produttività</a:t>
            </a:r>
            <a:r>
              <a:rPr lang="it-IT" sz="2400" b="0" i="0" u="none" strike="noStrike" cap="none" dirty="0">
                <a:solidFill>
                  <a:srgbClr val="000000"/>
                </a:solidFill>
                <a:latin typeface="Helvetica Neue"/>
                <a:ea typeface="Helvetica Neue"/>
                <a:cs typeface="Helvetica Neue"/>
                <a:sym typeface="Helvetica Neue"/>
              </a:rPr>
              <a:t> e stabilità emotiva.</a:t>
            </a:r>
            <a:endParaRPr lang="it-IT" sz="2400" b="0" i="0" u="none" strike="noStrike" cap="none" dirty="0">
              <a:sym typeface="Arial"/>
            </a:endParaRPr>
          </a:p>
        </p:txBody>
      </p:sp>
      <p:sp>
        <p:nvSpPr>
          <p:cNvPr id="459" name="Google Shape;459;p66"/>
          <p:cNvSpPr/>
          <p:nvPr/>
        </p:nvSpPr>
        <p:spPr>
          <a:xfrm>
            <a:off x="2362320" y="5617080"/>
            <a:ext cx="274248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Arial"/>
                <a:cs typeface="Arial"/>
                <a:sym typeface="Helvetica Neue"/>
              </a:rPr>
              <a:t>Definizione di obiettivi SMART</a:t>
            </a:r>
          </a:p>
          <a:p>
            <a:pPr marL="0" marR="0" lvl="0" indent="0" algn="l" rtl="0">
              <a:lnSpc>
                <a:spcPct val="100000"/>
              </a:lnSpc>
              <a:spcBef>
                <a:spcPts val="0"/>
              </a:spcBef>
              <a:spcAft>
                <a:spcPts val="0"/>
              </a:spcAft>
              <a:buClr>
                <a:srgbClr val="ED9DAB"/>
              </a:buClr>
              <a:buSzPts val="2800"/>
              <a:buFont typeface="Helvetica Neue"/>
              <a:buNone/>
            </a:pPr>
            <a:endParaRPr sz="2800" b="0" i="0" u="none" strike="noStrike" cap="none" dirty="0">
              <a:latin typeface="Arial"/>
              <a:ea typeface="Arial"/>
              <a:cs typeface="Arial"/>
              <a:sym typeface="Arial"/>
            </a:endParaRPr>
          </a:p>
        </p:txBody>
      </p:sp>
      <p:sp>
        <p:nvSpPr>
          <p:cNvPr id="460" name="Google Shape;460;p66"/>
          <p:cNvSpPr/>
          <p:nvPr/>
        </p:nvSpPr>
        <p:spPr>
          <a:xfrm>
            <a:off x="2334960" y="7040040"/>
            <a:ext cx="3217320"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Abbattere obiettivi complessi</a:t>
            </a:r>
          </a:p>
        </p:txBody>
      </p:sp>
      <p:sp>
        <p:nvSpPr>
          <p:cNvPr id="461" name="Google Shape;461;p66"/>
          <p:cNvSpPr/>
          <p:nvPr/>
        </p:nvSpPr>
        <p:spPr>
          <a:xfrm>
            <a:off x="13182480" y="2964240"/>
            <a:ext cx="274248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Pianificazione </a:t>
            </a:r>
            <a:endParaRPr sz="2800" b="0" i="0" u="none" strike="noStrike" cap="none" dirty="0">
              <a:latin typeface="Arial"/>
              <a:ea typeface="Arial"/>
              <a:cs typeface="Arial"/>
              <a:sym typeface="Arial"/>
            </a:endParaRPr>
          </a:p>
        </p:txBody>
      </p:sp>
      <p:sp>
        <p:nvSpPr>
          <p:cNvPr id="462" name="Google Shape;462;p66"/>
          <p:cNvSpPr/>
          <p:nvPr/>
        </p:nvSpPr>
        <p:spPr>
          <a:xfrm>
            <a:off x="13182480" y="3677040"/>
            <a:ext cx="4637160" cy="11493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Classificazione – Matrice Eisenhower </a:t>
            </a: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Assegnazione di tempi.</a:t>
            </a:r>
            <a:endParaRPr sz="2400" b="0" i="0" u="none" strike="noStrike" cap="none" dirty="0">
              <a:latin typeface="Arial"/>
              <a:ea typeface="Arial"/>
              <a:cs typeface="Arial"/>
              <a:sym typeface="Arial"/>
            </a:endParaRPr>
          </a:p>
        </p:txBody>
      </p:sp>
      <p:sp>
        <p:nvSpPr>
          <p:cNvPr id="463" name="Google Shape;463;p66"/>
          <p:cNvSpPr/>
          <p:nvPr/>
        </p:nvSpPr>
        <p:spPr>
          <a:xfrm>
            <a:off x="13182480" y="510084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Procrastinazione</a:t>
            </a:r>
            <a:endParaRPr sz="2800" b="0" i="0" u="none" strike="noStrike" cap="none" dirty="0">
              <a:latin typeface="Arial"/>
              <a:ea typeface="Arial"/>
              <a:cs typeface="Arial"/>
              <a:sym typeface="Arial"/>
            </a:endParaRPr>
          </a:p>
        </p:txBody>
      </p:sp>
      <p:sp>
        <p:nvSpPr>
          <p:cNvPr id="464" name="Google Shape;464;p66"/>
          <p:cNvSpPr/>
          <p:nvPr/>
        </p:nvSpPr>
        <p:spPr>
          <a:xfrm>
            <a:off x="13182480" y="5712194"/>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Tecnica del pomodoro</a:t>
            </a:r>
            <a:endParaRPr sz="2400" b="0" i="0" u="none" strike="noStrike" cap="none" dirty="0">
              <a:latin typeface="Arial"/>
              <a:ea typeface="Arial"/>
              <a:cs typeface="Arial"/>
              <a:sym typeface="Arial"/>
            </a:endParaRPr>
          </a:p>
        </p:txBody>
      </p:sp>
      <p:pic>
        <p:nvPicPr>
          <p:cNvPr id="465" name="Google Shape;465;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2977560"/>
            <a:ext cx="466560" cy="450000"/>
          </a:xfrm>
          <a:prstGeom prst="rect">
            <a:avLst/>
          </a:prstGeom>
          <a:noFill/>
          <a:ln>
            <a:noFill/>
          </a:ln>
        </p:spPr>
      </p:pic>
      <p:pic>
        <p:nvPicPr>
          <p:cNvPr id="466" name="Google Shape;466;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5637960"/>
            <a:ext cx="466560" cy="450000"/>
          </a:xfrm>
          <a:prstGeom prst="rect">
            <a:avLst/>
          </a:prstGeom>
          <a:noFill/>
          <a:ln>
            <a:noFill/>
          </a:ln>
        </p:spPr>
      </p:pic>
      <p:pic>
        <p:nvPicPr>
          <p:cNvPr id="467" name="Google Shape;467;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3030480"/>
            <a:ext cx="466560" cy="450000"/>
          </a:xfrm>
          <a:prstGeom prst="rect">
            <a:avLst/>
          </a:prstGeom>
          <a:noFill/>
          <a:ln>
            <a:noFill/>
          </a:ln>
        </p:spPr>
      </p:pic>
      <p:pic>
        <p:nvPicPr>
          <p:cNvPr id="468" name="Google Shape;468;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23518" y="5050180"/>
            <a:ext cx="466560" cy="450000"/>
          </a:xfrm>
          <a:prstGeom prst="rect">
            <a:avLst/>
          </a:prstGeom>
          <a:noFill/>
          <a:ln>
            <a:noFill/>
          </a:ln>
        </p:spPr>
      </p:pic>
      <p:pic>
        <p:nvPicPr>
          <p:cNvPr id="469" name="Google Shape;469;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80" y="3600720"/>
            <a:ext cx="6322320" cy="3084840"/>
          </a:xfrm>
          <a:prstGeom prst="rect">
            <a:avLst/>
          </a:prstGeom>
          <a:noFill/>
          <a:ln>
            <a:noFill/>
          </a:ln>
        </p:spPr>
      </p:pic>
      <p:sp>
        <p:nvSpPr>
          <p:cNvPr id="2" name="Google Shape;463;p66">
            <a:extLst>
              <a:ext uri="{FF2B5EF4-FFF2-40B4-BE49-F238E27FC236}">
                <a16:creationId xmlns:a16="http://schemas.microsoft.com/office/drawing/2014/main" id="{5B76E69F-D2E4-E0F2-2FD4-EF2DB9C2895D}"/>
              </a:ext>
            </a:extLst>
          </p:cNvPr>
          <p:cNvSpPr/>
          <p:nvPr/>
        </p:nvSpPr>
        <p:spPr>
          <a:xfrm>
            <a:off x="13182480" y="651024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Stop ai ladri di tempo</a:t>
            </a:r>
            <a:endParaRPr sz="2800" b="0" i="0" u="none" strike="noStrike" cap="none" dirty="0">
              <a:latin typeface="Arial"/>
              <a:ea typeface="Arial"/>
              <a:cs typeface="Arial"/>
              <a:sym typeface="Arial"/>
            </a:endParaRPr>
          </a:p>
        </p:txBody>
      </p:sp>
      <p:sp>
        <p:nvSpPr>
          <p:cNvPr id="3" name="Google Shape;464;p66">
            <a:extLst>
              <a:ext uri="{FF2B5EF4-FFF2-40B4-BE49-F238E27FC236}">
                <a16:creationId xmlns:a16="http://schemas.microsoft.com/office/drawing/2014/main" id="{7AD3E84E-F53A-A83F-D61B-AEA383D7194B}"/>
              </a:ext>
            </a:extLst>
          </p:cNvPr>
          <p:cNvSpPr/>
          <p:nvPr/>
        </p:nvSpPr>
        <p:spPr>
          <a:xfrm>
            <a:off x="13182480" y="708552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Esterni e interni</a:t>
            </a:r>
            <a:endParaRPr sz="2400" b="0" i="0" u="none" strike="noStrike" cap="none" dirty="0">
              <a:latin typeface="Arial"/>
              <a:ea typeface="Arial"/>
              <a:cs typeface="Arial"/>
              <a:sym typeface="Arial"/>
            </a:endParaRPr>
          </a:p>
        </p:txBody>
      </p:sp>
      <p:pic>
        <p:nvPicPr>
          <p:cNvPr id="4" name="Google Shape;468;p66">
            <a:extLst>
              <a:ext uri="{FF2B5EF4-FFF2-40B4-BE49-F238E27FC236}">
                <a16:creationId xmlns:a16="http://schemas.microsoft.com/office/drawing/2014/main" id="{EE5D1BB2-3ADA-DF89-95B0-E6092AD5AB1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6572520"/>
            <a:ext cx="466560" cy="45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dirty="0">
                <a:solidFill>
                  <a:srgbClr val="D00B24"/>
                </a:solidFill>
                <a:latin typeface="Arial"/>
                <a:ea typeface="Arial"/>
                <a:cs typeface="Arial"/>
                <a:sym typeface="Arial"/>
              </a:rPr>
              <a:t>Grazie</a:t>
            </a:r>
            <a:r>
              <a:rPr lang="en-US" sz="8000" b="1" dirty="0">
                <a:solidFill>
                  <a:srgbClr val="D00B24"/>
                </a:solidFill>
              </a:rPr>
              <a:t>!</a:t>
            </a:r>
            <a:endParaRPr sz="8000" b="1" i="0" u="none" strike="noStrike" cap="none" dirty="0">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dirty="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Indice</a:t>
            </a:r>
            <a:endParaRPr sz="4400" b="1" dirty="0">
              <a:solidFill>
                <a:srgbClr val="D00B24"/>
              </a:solidFill>
              <a:latin typeface="Arial"/>
              <a:ea typeface="Arial"/>
              <a:cs typeface="Arial"/>
              <a:sym typeface="Arial"/>
            </a:endParaRPr>
          </a:p>
        </p:txBody>
      </p:sp>
      <p:grpSp>
        <p:nvGrpSpPr>
          <p:cNvPr id="141" name="Google Shape;141;p3"/>
          <p:cNvGrpSpPr/>
          <p:nvPr/>
        </p:nvGrpSpPr>
        <p:grpSpPr>
          <a:xfrm>
            <a:off x="2362200" y="2919517"/>
            <a:ext cx="7038975" cy="1629513"/>
            <a:chOff x="6420992" y="1321255"/>
            <a:chExt cx="7038975" cy="1629513"/>
          </a:xfrm>
        </p:grpSpPr>
        <p:sp>
          <p:nvSpPr>
            <p:cNvPr id="142" name="Google Shape;142;p3"/>
            <p:cNvSpPr txBox="1"/>
            <p:nvPr/>
          </p:nvSpPr>
          <p:spPr>
            <a:xfrm>
              <a:off x="6420994" y="1750480"/>
              <a:ext cx="5432683"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Organizzazione personale</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rPr>
                <a:t>Attività di pianificazione</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Helvetica Neue"/>
                </a:rPr>
                <a:t>Stop ai ladri di tempo nelle riunioni</a:t>
              </a:r>
              <a:endParaRPr sz="2400" dirty="0">
                <a:solidFill>
                  <a:schemeClr val="dk1"/>
                </a:solidFill>
                <a:latin typeface="Helvetica Neue"/>
              </a:endParaRPr>
            </a:p>
          </p:txBody>
        </p:sp>
        <p:sp>
          <p:nvSpPr>
            <p:cNvPr id="143" name="Google Shape;143;p3"/>
            <p:cNvSpPr txBox="1"/>
            <p:nvPr/>
          </p:nvSpPr>
          <p:spPr>
            <a:xfrm>
              <a:off x="6420992" y="1321255"/>
              <a:ext cx="703897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a:solidFill>
                    <a:schemeClr val="dk1"/>
                  </a:solidFill>
                  <a:latin typeface="Helvetica Neue"/>
                  <a:ea typeface="Helvetica Neue"/>
                  <a:cs typeface="Helvetica Neue"/>
                  <a:sym typeface="Helvetica Neue"/>
                </a:rPr>
                <a:t>Gestione dei tempi e dei compiti</a:t>
              </a:r>
            </a:p>
          </p:txBody>
        </p:sp>
      </p:gr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344" name="Google Shape;344;p56"/>
          <p:cNvSpPr/>
          <p:nvPr/>
        </p:nvSpPr>
        <p:spPr>
          <a:xfrm>
            <a:off x="1523880" y="2562840"/>
            <a:ext cx="9815760" cy="30758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Organizzazione personale</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L'organizzazione personale è l'azione che una persona intraprende per strutturare le proprie azioni in modo produttivo e psicologicamente equilibrato. Include un intero insieme di competenze che consentono alla persona di affrontare in modo efficiente i propri compiti.</a:t>
            </a:r>
            <a:endParaRPr sz="2800" b="0" i="0" u="none" strike="noStrike" cap="none" dirty="0">
              <a:latin typeface="Arial"/>
              <a:ea typeface="Arial"/>
              <a:cs typeface="Arial"/>
              <a:sym typeface="Arial"/>
            </a:endParaRPr>
          </a:p>
        </p:txBody>
      </p:sp>
      <p:pic>
        <p:nvPicPr>
          <p:cNvPr id="345" name="Google Shape;345;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4920" y="4229280"/>
            <a:ext cx="5562000" cy="38426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p:nvPr/>
        </p:nvSpPr>
        <p:spPr>
          <a:xfrm>
            <a:off x="1523880" y="2562840"/>
            <a:ext cx="13181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Organizzazione personale</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Comporta un insieme di abilità che possono essere acquisite e migliorate.</a:t>
            </a:r>
          </a:p>
        </p:txBody>
      </p:sp>
      <p:grpSp>
        <p:nvGrpSpPr>
          <p:cNvPr id="351" name="Google Shape;351;p57"/>
          <p:cNvGrpSpPr/>
          <p:nvPr/>
        </p:nvGrpSpPr>
        <p:grpSpPr>
          <a:xfrm>
            <a:off x="2895480" y="1969200"/>
            <a:ext cx="12191400" cy="8127360"/>
            <a:chOff x="2895480" y="1969200"/>
            <a:chExt cx="12191400" cy="8127360"/>
          </a:xfrm>
        </p:grpSpPr>
        <p:sp>
          <p:nvSpPr>
            <p:cNvPr id="352" name="Google Shape;352;p57"/>
            <p:cNvSpPr/>
            <p:nvPr/>
          </p:nvSpPr>
          <p:spPr>
            <a:xfrm>
              <a:off x="2895480" y="1969200"/>
              <a:ext cx="12191400" cy="8127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57"/>
            <p:cNvSpPr/>
            <p:nvPr/>
          </p:nvSpPr>
          <p:spPr>
            <a:xfrm>
              <a:off x="289908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2700" b="0" i="0" u="none" strike="noStrike" cap="none" dirty="0">
                  <a:solidFill>
                    <a:srgbClr val="FFFFFF"/>
                  </a:solidFill>
                  <a:latin typeface="Arial"/>
                  <a:ea typeface="Arial"/>
                  <a:cs typeface="Arial"/>
                  <a:sym typeface="Arial"/>
                </a:rPr>
                <a:t>[abilità]</a:t>
              </a:r>
              <a:endParaRPr sz="2700" b="0" i="0" u="none" strike="noStrike" cap="none" dirty="0">
                <a:latin typeface="Arial"/>
                <a:ea typeface="Arial"/>
                <a:cs typeface="Arial"/>
                <a:sym typeface="Arial"/>
              </a:endParaRPr>
            </a:p>
          </p:txBody>
        </p:sp>
        <p:sp>
          <p:nvSpPr>
            <p:cNvPr id="354" name="Google Shape;354;p57"/>
            <p:cNvSpPr/>
            <p:nvPr/>
          </p:nvSpPr>
          <p:spPr>
            <a:xfrm>
              <a:off x="6655633" y="5162760"/>
              <a:ext cx="5096655"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2700" b="0" i="0" u="none" strike="noStrike" cap="none" dirty="0">
                  <a:solidFill>
                    <a:srgbClr val="FFFFFF"/>
                  </a:solidFill>
                  <a:latin typeface="Arial"/>
                  <a:ea typeface="Arial"/>
                  <a:cs typeface="Arial"/>
                  <a:sym typeface="Arial"/>
                </a:rPr>
                <a:t>[avere o imparare]</a:t>
              </a:r>
              <a:endParaRPr sz="2700" b="0" i="0" u="none" strike="noStrike" cap="none" dirty="0">
                <a:latin typeface="Arial"/>
                <a:ea typeface="Arial"/>
                <a:cs typeface="Arial"/>
                <a:sym typeface="Arial"/>
              </a:endParaRPr>
            </a:p>
          </p:txBody>
        </p:sp>
        <p:sp>
          <p:nvSpPr>
            <p:cNvPr id="355" name="Google Shape;355;p57"/>
            <p:cNvSpPr/>
            <p:nvPr/>
          </p:nvSpPr>
          <p:spPr>
            <a:xfrm>
              <a:off x="1073232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2700" b="0" i="0" u="none" strike="noStrike" cap="none" dirty="0">
                  <a:solidFill>
                    <a:srgbClr val="FFFFFF"/>
                  </a:solidFill>
                  <a:latin typeface="Arial"/>
                  <a:ea typeface="Arial"/>
                  <a:cs typeface="Arial"/>
                  <a:sym typeface="Arial"/>
                </a:rPr>
                <a:t>[miglioramento]</a:t>
              </a:r>
              <a:endParaRPr sz="2700" b="0" i="0" u="none" strike="noStrike" cap="none" dirty="0">
                <a:latin typeface="Arial"/>
                <a:ea typeface="Arial"/>
                <a:cs typeface="Arial"/>
                <a:sym typeface="Arial"/>
              </a:endParaRPr>
            </a:p>
          </p:txBody>
        </p:sp>
      </p:grpSp>
      <p:sp>
        <p:nvSpPr>
          <p:cNvPr id="356" name="Google Shape;356;p5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p:nvPr/>
        </p:nvSpPr>
        <p:spPr>
          <a:xfrm>
            <a:off x="1469160" y="2290680"/>
            <a:ext cx="1539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Organizzazione personale: obiettivi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L'organizzazione personale implica conoscere il punto di partenza prima di iniziare un compito, quali sono gli obiettivi, conoscere le risorse disponibili, pianificare una procedura e stabilire un calendario. Gli obiettivi dovrebbero essere SMART.</a:t>
            </a:r>
            <a:endParaRPr sz="2800" b="0" i="0" u="none" strike="noStrike" cap="none" dirty="0">
              <a:latin typeface="Arial"/>
              <a:ea typeface="Arial"/>
              <a:cs typeface="Arial"/>
              <a:sym typeface="Arial"/>
            </a:endParaRPr>
          </a:p>
        </p:txBody>
      </p:sp>
      <p:sp>
        <p:nvSpPr>
          <p:cNvPr id="362" name="Google Shape;362;p58"/>
          <p:cNvSpPr/>
          <p:nvPr/>
        </p:nvSpPr>
        <p:spPr>
          <a:xfrm>
            <a:off x="1496520" y="464832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58"/>
          <p:cNvSpPr/>
          <p:nvPr/>
        </p:nvSpPr>
        <p:spPr>
          <a:xfrm>
            <a:off x="1496520" y="509544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58"/>
          <p:cNvSpPr/>
          <p:nvPr/>
        </p:nvSpPr>
        <p:spPr>
          <a:xfrm>
            <a:off x="1988280" y="46969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[Specifici]</a:t>
            </a:r>
            <a:endParaRPr sz="4000" b="0" i="0" u="none" strike="noStrike" cap="none" dirty="0">
              <a:latin typeface="Arial"/>
              <a:ea typeface="Arial"/>
              <a:cs typeface="Arial"/>
              <a:sym typeface="Arial"/>
            </a:endParaRPr>
          </a:p>
        </p:txBody>
      </p:sp>
      <p:sp>
        <p:nvSpPr>
          <p:cNvPr id="365" name="Google Shape;365;p58"/>
          <p:cNvSpPr/>
          <p:nvPr/>
        </p:nvSpPr>
        <p:spPr>
          <a:xfrm>
            <a:off x="1496520" y="632016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58"/>
          <p:cNvSpPr/>
          <p:nvPr/>
        </p:nvSpPr>
        <p:spPr>
          <a:xfrm>
            <a:off x="1988280" y="592164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en-US" sz="4000" dirty="0">
                <a:solidFill>
                  <a:srgbClr val="FFFFFF"/>
                </a:solidFill>
              </a:rPr>
              <a:t>O</a:t>
            </a:r>
            <a:r>
              <a:rPr lang="en-US" sz="4000" b="0" i="0" u="none" strike="noStrike" cap="none" dirty="0">
                <a:solidFill>
                  <a:srgbClr val="FFFFFF"/>
                </a:solidFill>
                <a:latin typeface="Arial"/>
                <a:ea typeface="Arial"/>
                <a:cs typeface="Arial"/>
                <a:sym typeface="Arial"/>
              </a:rPr>
              <a:t>ttenibili]</a:t>
            </a:r>
            <a:endParaRPr sz="4000" b="0" i="0" u="none" strike="noStrike" cap="none" dirty="0">
              <a:latin typeface="Arial"/>
              <a:ea typeface="Arial"/>
              <a:cs typeface="Arial"/>
              <a:sym typeface="Arial"/>
            </a:endParaRPr>
          </a:p>
        </p:txBody>
      </p:sp>
      <p:sp>
        <p:nvSpPr>
          <p:cNvPr id="367" name="Google Shape;367;p58"/>
          <p:cNvSpPr/>
          <p:nvPr/>
        </p:nvSpPr>
        <p:spPr>
          <a:xfrm>
            <a:off x="1496520" y="754488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58"/>
          <p:cNvSpPr/>
          <p:nvPr/>
        </p:nvSpPr>
        <p:spPr>
          <a:xfrm>
            <a:off x="1988280" y="714636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[Limitati nel tempo]</a:t>
            </a:r>
            <a:endParaRPr sz="4000" b="0" i="0" u="none" strike="noStrike" cap="none" dirty="0">
              <a:latin typeface="Arial"/>
              <a:ea typeface="Arial"/>
              <a:cs typeface="Arial"/>
              <a:sym typeface="Arial"/>
            </a:endParaRPr>
          </a:p>
        </p:txBody>
      </p:sp>
      <p:sp>
        <p:nvSpPr>
          <p:cNvPr id="369" name="Google Shape;369;p58"/>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370" name="Google Shape;370;p58"/>
          <p:cNvSpPr/>
          <p:nvPr/>
        </p:nvSpPr>
        <p:spPr>
          <a:xfrm>
            <a:off x="10620000" y="532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[Misurabili]</a:t>
            </a:r>
            <a:endParaRPr sz="4000" b="0" i="0" u="none" strike="noStrike" cap="none" dirty="0">
              <a:latin typeface="Arial"/>
              <a:ea typeface="Arial"/>
              <a:cs typeface="Arial"/>
              <a:sym typeface="Arial"/>
            </a:endParaRPr>
          </a:p>
        </p:txBody>
      </p:sp>
      <p:sp>
        <p:nvSpPr>
          <p:cNvPr id="371" name="Google Shape;371;p58"/>
          <p:cNvSpPr/>
          <p:nvPr/>
        </p:nvSpPr>
        <p:spPr>
          <a:xfrm>
            <a:off x="10579320" y="658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[Realistici]</a:t>
            </a:r>
            <a:endParaRPr sz="4000" b="0" i="0" u="none" strike="noStrike" cap="none"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p:nvPr/>
        </p:nvSpPr>
        <p:spPr>
          <a:xfrm>
            <a:off x="1523879" y="2562840"/>
            <a:ext cx="15235123"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Organizzazione personale: Gli obiettivi SMART consentono</a:t>
            </a:r>
          </a:p>
          <a:p>
            <a:pPr marL="0" marR="0" lvl="0" indent="0" algn="l" rtl="0">
              <a:lnSpc>
                <a:spcPct val="100000"/>
              </a:lnSpc>
              <a:spcBef>
                <a:spcPts val="0"/>
              </a:spcBef>
              <a:spcAft>
                <a:spcPts val="0"/>
              </a:spcAft>
              <a:buClr>
                <a:srgbClr val="000000"/>
              </a:buClr>
              <a:buSzPts val="2800"/>
              <a:buFont typeface="Helvetica Neue"/>
              <a:buNone/>
            </a:pPr>
            <a:endParaRPr lang="en-US" sz="28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1" i="0" u="none" strike="noStrike" cap="none" dirty="0">
              <a:latin typeface="Arial"/>
              <a:ea typeface="Arial"/>
              <a:cs typeface="Arial"/>
              <a:sym typeface="Arial"/>
            </a:endParaRPr>
          </a:p>
        </p:txBody>
      </p:sp>
      <p:sp>
        <p:nvSpPr>
          <p:cNvPr id="377" name="Google Shape;377;p59"/>
          <p:cNvSpPr/>
          <p:nvPr/>
        </p:nvSpPr>
        <p:spPr>
          <a:xfrm>
            <a:off x="1523880" y="453384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59"/>
          <p:cNvSpPr/>
          <p:nvPr/>
        </p:nvSpPr>
        <p:spPr>
          <a:xfrm>
            <a:off x="1523880" y="4533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[Focus sull’attenzione]</a:t>
            </a:r>
            <a:endParaRPr sz="4000" b="0" i="0" u="none" strike="noStrike" cap="none" dirty="0">
              <a:latin typeface="Arial"/>
              <a:ea typeface="Arial"/>
              <a:cs typeface="Arial"/>
              <a:sym typeface="Arial"/>
            </a:endParaRPr>
          </a:p>
        </p:txBody>
      </p:sp>
      <p:sp>
        <p:nvSpPr>
          <p:cNvPr id="379" name="Google Shape;379;p59"/>
          <p:cNvSpPr/>
          <p:nvPr/>
        </p:nvSpPr>
        <p:spPr>
          <a:xfrm>
            <a:off x="1637280" y="46472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59"/>
          <p:cNvSpPr/>
          <p:nvPr/>
        </p:nvSpPr>
        <p:spPr>
          <a:xfrm>
            <a:off x="1523880" y="578016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[Riduzione di angoscia]</a:t>
            </a:r>
            <a:endParaRPr sz="4000" b="0" i="0" u="none" strike="noStrike" cap="none" dirty="0">
              <a:latin typeface="Arial"/>
              <a:ea typeface="Arial"/>
              <a:cs typeface="Arial"/>
              <a:sym typeface="Arial"/>
            </a:endParaRPr>
          </a:p>
        </p:txBody>
      </p:sp>
      <p:sp>
        <p:nvSpPr>
          <p:cNvPr id="381" name="Google Shape;381;p59"/>
          <p:cNvSpPr/>
          <p:nvPr/>
        </p:nvSpPr>
        <p:spPr>
          <a:xfrm>
            <a:off x="1637280" y="589356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59"/>
          <p:cNvSpPr/>
          <p:nvPr/>
        </p:nvSpPr>
        <p:spPr>
          <a:xfrm>
            <a:off x="1523880" y="7026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[Evitare la procrastinazione]</a:t>
            </a:r>
            <a:endParaRPr sz="4000" b="0" i="0" u="none" strike="noStrike" cap="none" dirty="0">
              <a:latin typeface="Arial"/>
              <a:ea typeface="Arial"/>
              <a:cs typeface="Arial"/>
              <a:sym typeface="Arial"/>
            </a:endParaRPr>
          </a:p>
        </p:txBody>
      </p:sp>
      <p:sp>
        <p:nvSpPr>
          <p:cNvPr id="383" name="Google Shape;383;p59"/>
          <p:cNvSpPr/>
          <p:nvPr/>
        </p:nvSpPr>
        <p:spPr>
          <a:xfrm>
            <a:off x="1637280" y="7139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5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385" name="Google Shape;385;p59"/>
          <p:cNvSpPr/>
          <p:nvPr/>
        </p:nvSpPr>
        <p:spPr>
          <a:xfrm>
            <a:off x="1523880" y="32400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[Aumento della produttività]</a:t>
            </a:r>
            <a:endParaRPr sz="4000" b="0" i="0" u="none" strike="noStrike" cap="none" dirty="0">
              <a:latin typeface="Arial"/>
              <a:ea typeface="Arial"/>
              <a:cs typeface="Arial"/>
              <a:sym typeface="Arial"/>
            </a:endParaRPr>
          </a:p>
        </p:txBody>
      </p:sp>
      <p:sp>
        <p:nvSpPr>
          <p:cNvPr id="386" name="Google Shape;386;p59"/>
          <p:cNvSpPr/>
          <p:nvPr/>
        </p:nvSpPr>
        <p:spPr>
          <a:xfrm>
            <a:off x="1637280" y="33534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392" name="Google Shape;392;p60"/>
          <p:cNvSpPr/>
          <p:nvPr/>
        </p:nvSpPr>
        <p:spPr>
          <a:xfrm>
            <a:off x="1523880" y="2562840"/>
            <a:ext cx="981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Organizzazione personale: obiettivi</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Quando gli obiettivi sono molto grandi, complessi o molto a lungo termine, è utile suddividerli in obiettivi più semplici e a breve termine.</a:t>
            </a:r>
            <a:endParaRPr sz="2800" b="0" i="0" u="none" strike="noStrike" cap="none" dirty="0">
              <a:latin typeface="Arial"/>
              <a:ea typeface="Arial"/>
              <a:cs typeface="Arial"/>
              <a:sym typeface="Arial"/>
            </a:endParaRPr>
          </a:p>
        </p:txBody>
      </p:sp>
      <p:pic>
        <p:nvPicPr>
          <p:cNvPr id="393" name="Google Shape;393;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23920" y="4229280"/>
            <a:ext cx="6075720" cy="4050360"/>
          </a:xfrm>
          <a:prstGeom prst="rect">
            <a:avLst/>
          </a:prstGeom>
          <a:noFill/>
          <a:ln>
            <a:noFill/>
          </a:ln>
        </p:spPr>
      </p:pic>
      <p:sp>
        <p:nvSpPr>
          <p:cNvPr id="394" name="Google Shape;394;p60"/>
          <p:cNvSpPr/>
          <p:nvPr/>
        </p:nvSpPr>
        <p:spPr>
          <a:xfrm>
            <a:off x="4860000" y="990000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dirty="0">
                <a:latin typeface="Arial"/>
                <a:ea typeface="Arial"/>
                <a:cs typeface="Arial"/>
                <a:sym typeface="Arial"/>
              </a:rPr>
              <a:t>image: </a:t>
            </a:r>
            <a:r>
              <a:rPr lang="en-US" sz="1800" b="0" i="0" u="sng" strike="noStrike" cap="none" dirty="0">
                <a:solidFill>
                  <a:schemeClr val="hlink"/>
                </a:solidFill>
                <a:latin typeface="Arial"/>
                <a:ea typeface="Arial"/>
                <a:cs typeface="Arial"/>
                <a:sym typeface="Arial"/>
                <a:hlinkClick r:id="rId4"/>
              </a:rPr>
              <a:t>https://pixabay.com/photos/figure-puzzle-last-part-success-3277570/</a:t>
            </a:r>
            <a:r>
              <a:rPr lang="en-US" sz="1800" b="0" i="0" u="none" strike="noStrike" cap="none" dirty="0">
                <a:latin typeface="Arial"/>
                <a:ea typeface="Arial"/>
                <a:cs typeface="Arial"/>
                <a:sym typeface="Arial"/>
              </a:rPr>
              <a:t> Free to useunder pixaby license</a:t>
            </a:r>
            <a:endParaRPr sz="1800" b="0" i="0" u="none" strike="noStrike" cap="none"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it-IT" sz="4400" b="1" i="0" u="none" strike="noStrike" cap="none" dirty="0">
                <a:solidFill>
                  <a:srgbClr val="D00B24"/>
                </a:solidFill>
                <a:latin typeface="Arial"/>
                <a:ea typeface="Arial"/>
                <a:cs typeface="Arial"/>
                <a:sym typeface="Arial"/>
              </a:rPr>
              <a:t>Gestione dei tempi e dei compiti</a:t>
            </a:r>
          </a:p>
        </p:txBody>
      </p:sp>
      <p:sp>
        <p:nvSpPr>
          <p:cNvPr id="400" name="Google Shape;400;p61"/>
          <p:cNvSpPr/>
          <p:nvPr/>
        </p:nvSpPr>
        <p:spPr>
          <a:xfrm>
            <a:off x="1447920" y="2333160"/>
            <a:ext cx="10287360" cy="6380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a:solidFill>
                  <a:srgbClr val="000000"/>
                </a:solidFill>
                <a:latin typeface="Helvetica Neue"/>
                <a:ea typeface="Helvetica Neue"/>
                <a:cs typeface="Helvetica Neue"/>
                <a:sym typeface="Helvetica Neue"/>
              </a:rPr>
              <a:t>Attività di pianificazione</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La pianificazione personale è la capacità di fissare obiettivi personali, di avere un piano d'azione e di realizzarli, che aiuta a migliorare le prestazioni professionali.</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it-IT" sz="2800" b="0" i="0" u="none" strike="noStrike" cap="none" dirty="0">
                <a:solidFill>
                  <a:srgbClr val="000000"/>
                </a:solidFill>
                <a:latin typeface="Helvetica Neue"/>
                <a:ea typeface="Helvetica Neue"/>
                <a:cs typeface="Helvetica Neue"/>
                <a:sym typeface="Helvetica Neue"/>
              </a:rPr>
              <a:t>Le attività di classificazione aiutano a pianificare le attività, dando loro priorità e permettendo di dare abbastanza tempo.</a:t>
            </a:r>
            <a:br>
              <a:rPr lang="en-US" sz="2800" b="0" i="0" u="none" strike="noStrike" cap="none" dirty="0">
                <a:latin typeface="Arial"/>
                <a:ea typeface="Arial"/>
                <a:cs typeface="Arial"/>
                <a:sym typeface="Arial"/>
              </a:rPr>
            </a:br>
            <a:br>
              <a:rPr lang="en-US" sz="2800" b="0" i="0" u="none" strike="noStrike" cap="none" dirty="0">
                <a:latin typeface="Arial"/>
                <a:ea typeface="Arial"/>
                <a:cs typeface="Arial"/>
                <a:sym typeface="Arial"/>
              </a:rPr>
            </a:br>
            <a:r>
              <a:rPr lang="it-IT" sz="2800" b="0" i="0" u="none" strike="noStrike" cap="none" dirty="0">
                <a:solidFill>
                  <a:srgbClr val="000000"/>
                </a:solidFill>
                <a:latin typeface="Helvetica Neue"/>
                <a:ea typeface="Helvetica Neue"/>
                <a:cs typeface="Helvetica Neue"/>
                <a:sym typeface="Helvetica Neue"/>
              </a:rPr>
              <a:t>Un noto metodo di classificazione è la matrice «urgente-importante».</a:t>
            </a:r>
            <a:br>
              <a:rPr lang="en-US" sz="2800" b="0" i="0" u="none" strike="noStrike" cap="none" dirty="0">
                <a:latin typeface="Arial"/>
                <a:ea typeface="Arial"/>
                <a:cs typeface="Arial"/>
                <a:sym typeface="Arial"/>
              </a:rPr>
            </a:br>
            <a:endParaRPr lang="en-US" sz="2800" dirty="0"/>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Al</a:t>
            </a:r>
            <a:r>
              <a:rPr lang="en-US" sz="2800" dirty="0">
                <a:latin typeface="Helvetica Neue"/>
                <a:ea typeface="Helvetica Neue"/>
                <a:cs typeface="Helvetica Neue"/>
                <a:sym typeface="Helvetica Neue"/>
              </a:rPr>
              <a:t>tre strategie su </a:t>
            </a:r>
            <a:r>
              <a:rPr lang="en-US" sz="2800" b="0" i="0" u="none" strike="noStrike" cap="none" dirty="0">
                <a:solidFill>
                  <a:srgbClr val="000000"/>
                </a:solidFill>
                <a:latin typeface="Helvetica Neue"/>
                <a:ea typeface="Helvetica Neue"/>
                <a:cs typeface="Helvetica Neue"/>
                <a:sym typeface="Helvetica Neue"/>
              </a:rPr>
              <a:t>https://www.usa.edu/blog/time-management-techniques/</a:t>
            </a:r>
            <a:endParaRPr sz="2800" b="0" i="0" u="none" strike="noStrike" cap="none" dirty="0">
              <a:latin typeface="Arial"/>
              <a:ea typeface="Arial"/>
              <a:cs typeface="Arial"/>
              <a:sym typeface="Arial"/>
            </a:endParaRPr>
          </a:p>
        </p:txBody>
      </p:sp>
      <p:pic>
        <p:nvPicPr>
          <p:cNvPr id="401" name="Google Shape;401;p61"/>
          <p:cNvPicPr preferRelativeResize="0"/>
          <p:nvPr/>
        </p:nvPicPr>
        <p:blipFill rotWithShape="1">
          <a:blip r:embed="rId3">
            <a:alphaModFix/>
          </a:blip>
          <a:srcRect/>
          <a:stretch/>
        </p:blipFill>
        <p:spPr>
          <a:xfrm>
            <a:off x="11735280" y="3420000"/>
            <a:ext cx="5562000" cy="46522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Personalizado</PresentationFormat>
  <Paragraphs>164</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23</vt:i4>
      </vt:variant>
    </vt:vector>
  </HeadingPairs>
  <TitlesOfParts>
    <vt:vector size="30" baseType="lpstr">
      <vt:lpstr>Helvetica Neue</vt:lpstr>
      <vt:lpstr>Tahoma</vt:lpstr>
      <vt:lpstr>Noto Sans Symbols</vt:lpstr>
      <vt:lpstr>Arial</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7</cp:revision>
  <dcterms:created xsi:type="dcterms:W3CDTF">2022-05-13T08:01:25Z</dcterms:created>
  <dcterms:modified xsi:type="dcterms:W3CDTF">2024-08-26T10:16:59Z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