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D_4EE14147.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0B_6D239101.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5"/>
  </p:notesMasterIdLst>
  <p:sldIdLst>
    <p:sldId id="256" r:id="rId3"/>
    <p:sldId id="259" r:id="rId4"/>
    <p:sldId id="258" r:id="rId5"/>
    <p:sldId id="281" r:id="rId6"/>
    <p:sldId id="282" r:id="rId7"/>
    <p:sldId id="285" r:id="rId8"/>
    <p:sldId id="284" r:id="rId9"/>
    <p:sldId id="286" r:id="rId10"/>
    <p:sldId id="275" r:id="rId11"/>
    <p:sldId id="276" r:id="rId12"/>
    <p:sldId id="277" r:id="rId13"/>
    <p:sldId id="278" r:id="rId14"/>
    <p:sldId id="279" r:id="rId15"/>
    <p:sldId id="280" r:id="rId16"/>
    <p:sldId id="261" r:id="rId17"/>
    <p:sldId id="271" r:id="rId18"/>
    <p:sldId id="267" r:id="rId19"/>
    <p:sldId id="268" r:id="rId20"/>
    <p:sldId id="269" r:id="rId21"/>
    <p:sldId id="270" r:id="rId22"/>
    <p:sldId id="266" r:id="rId23"/>
    <p:sldId id="265" r:id="rId24"/>
  </p:sldIdLst>
  <p:sldSz cx="18288000" cy="10287000"/>
  <p:notesSz cx="18288000" cy="10287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Microsoft Sans Serif" panose="020B0604020202020204" pitchFamily="34" charset="0"/>
      <p:regular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XsE3ZAhbinuL+k/EXRooBohm9v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A95183-0CB2-0CC9-378A-4A4FCE4417F2}" name="Pazerini Petra" initials="PP" userId="S-1-5-21-2383597489-2197158559-1002493431-3028" providerId="AD"/>
  <p188:author id="{890923D7-C7B6-A1B8-47A2-B0856CDAFC89}" name="Hana Palušková" initials="HP" userId="bd7e3989570f8b89" providerId="Windows Live"/>
  <p188:author id="{6F186EDB-37F9-7058-194F-FFFEFA10FF25}" name="francesca chiavaroli" initials="fc" userId="S::chiavaroli.2021769@studenti.uniroma1.it::de57b6c3-5f54-49fc-a102-3e8b3eceaa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50"/>
  </p:normalViewPr>
  <p:slideViewPr>
    <p:cSldViewPr snapToGrid="0">
      <p:cViewPr varScale="1">
        <p:scale>
          <a:sx n="55" d="100"/>
          <a:sy n="55" d="100"/>
        </p:scale>
        <p:origin x="710" y="3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42" Type="http://customschemas.google.com/relationships/presentationmetadata" Target="metadata"/><Relationship Id="rId47"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ableStyles" Target="tableStyles.xml"/></Relationships>
</file>

<file path=ppt/comments/modernComment_10B_6D239101.xml><?xml version="1.0" encoding="utf-8"?>
<p188:cmLst xmlns:a="http://schemas.openxmlformats.org/drawingml/2006/main" xmlns:r="http://schemas.openxmlformats.org/officeDocument/2006/relationships" xmlns:p188="http://schemas.microsoft.com/office/powerpoint/2018/8/main">
  <p188:cm id="{0445BA2B-2BCF-4C04-88B0-CD9672562518}" authorId="{6F186EDB-37F9-7058-194F-FFFEFA10FF25}" created="2023-04-12T20:44:20.181">
    <ac:txMkLst xmlns:ac="http://schemas.microsoft.com/office/drawing/2013/main/command">
      <pc:docMk xmlns:pc="http://schemas.microsoft.com/office/powerpoint/2013/main/command"/>
      <pc:sldMk xmlns:pc="http://schemas.microsoft.com/office/powerpoint/2013/main/command" cId="1831047425" sldId="267"/>
      <ac:spMk id="4" creationId="{048D9346-BFCC-BA40-EF37-6F1595731E49}"/>
      <ac:txMk cp="406" len="153">
        <ac:context len="564" hash="3659640124"/>
      </ac:txMk>
    </ac:txMkLst>
    <p188:pos x="6328642" y="3223908"/>
    <p188:txBody>
      <a:bodyPr/>
      <a:lstStyle/>
      <a:p>
        <a:r>
          <a:rPr lang="en-IE"/>
          <a:t>Non ho capito bene la traduzione della parte in rosso
</a:t>
        </a:r>
      </a:p>
    </p188:txBody>
  </p188:cm>
</p188:cmLst>
</file>

<file path=ppt/comments/modernComment_11D_4EE14147.xml><?xml version="1.0" encoding="utf-8"?>
<p188:cmLst xmlns:a="http://schemas.openxmlformats.org/drawingml/2006/main" xmlns:r="http://schemas.openxmlformats.org/officeDocument/2006/relationships" xmlns:p188="http://schemas.microsoft.com/office/powerpoint/2018/8/main">
  <p188:cm id="{27F080CF-8AAE-407D-8E8B-DFF8E743225B}" authorId="{6F186EDB-37F9-7058-194F-FFFEFA10FF25}" created="2023-04-12T20:03:33.379">
    <pc:sldMkLst xmlns:pc="http://schemas.microsoft.com/office/powerpoint/2013/main/command">
      <pc:docMk/>
      <pc:sldMk cId="1323385159" sldId="285"/>
    </pc:sldMkLst>
    <p188:txBody>
      <a:bodyPr/>
      <a:lstStyle/>
      <a:p>
        <a:r>
          <a:rPr lang="en-IE"/>
          <a:t>Qui non ero sicura su come E-E andasse tradotto, quindi l'ho lasciato così</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44261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26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55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74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46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73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78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43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70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0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736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84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715000" y="771525"/>
            <a:ext cx="6859588" cy="3857625"/>
          </a:xfrm>
        </p:spPr>
      </p:sp>
      <p:sp>
        <p:nvSpPr>
          <p:cNvPr id="3" name="Zástupný objekt pre poznámky 2"/>
          <p:cNvSpPr>
            <a:spLocks noGrp="1"/>
          </p:cNvSpPr>
          <p:nvPr>
            <p:ph type="body" idx="1"/>
          </p:nvPr>
        </p:nvSpPr>
        <p:spPr/>
        <p:txBody>
          <a:bodyPr/>
          <a:lstStyle/>
          <a:p>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a mini-documentary film</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 – hyperlinka - OK</a:t>
            </a:r>
            <a:endParaRPr lang="sk-SK" dirty="0"/>
          </a:p>
        </p:txBody>
      </p:sp>
      <p:sp>
        <p:nvSpPr>
          <p:cNvPr id="4" name="Zástupný objekt pre číslo snímky 3"/>
          <p:cNvSpPr>
            <a:spLocks noGrp="1"/>
          </p:cNvSpPr>
          <p:nvPr>
            <p:ph type="sldNum" sz="quarter" idx="5"/>
          </p:nvPr>
        </p:nvSpPr>
        <p:spPr/>
        <p:txBody>
          <a:bodyPr/>
          <a:lstStyle/>
          <a:p>
            <a:fld id="{128EA049-A7F8-4AA9-9F97-2AB7B6184673}" type="slidenum">
              <a:rPr lang="sk-SK" smtClean="0"/>
              <a:t>4</a:t>
            </a:fld>
            <a:endParaRPr lang="sk-SK"/>
          </a:p>
        </p:txBody>
      </p:sp>
    </p:spTree>
    <p:extLst>
      <p:ext uri="{BB962C8B-B14F-4D97-AF65-F5344CB8AC3E}">
        <p14:creationId xmlns:p14="http://schemas.microsoft.com/office/powerpoint/2010/main" val="267497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5715000" y="771525"/>
            <a:ext cx="6859588" cy="3857625"/>
          </a:xfrm>
        </p:spPr>
      </p:sp>
      <p:sp>
        <p:nvSpPr>
          <p:cNvPr id="3" name="Zástupný symbol poznámok 2"/>
          <p:cNvSpPr>
            <a:spLocks noGrp="1"/>
          </p:cNvSpPr>
          <p:nvPr>
            <p:ph type="body" idx="1"/>
          </p:nvPr>
        </p:nvSpPr>
        <p:spPr/>
        <p:txBody>
          <a:bodyPr/>
          <a:lstStyle/>
          <a:p>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US" sz="1100" dirty="0">
                <a:latin typeface="Microsoft Sans Serif" panose="020B0604020202020204" pitchFamily="34" charset="0"/>
                <a:ea typeface="Microsoft Sans Serif" panose="020B0604020202020204" pitchFamily="34" charset="0"/>
                <a:cs typeface="Microsoft Sans Serif" panose="020B0604020202020204" pitchFamily="34" charset="0"/>
              </a:rPr>
              <a:t>But</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1100" dirty="0">
                <a:latin typeface="Microsoft Sans Serif" panose="020B0604020202020204" pitchFamily="34" charset="0"/>
                <a:ea typeface="Microsoft Sans Serif" panose="020B0604020202020204" pitchFamily="34" charset="0"/>
                <a:cs typeface="Microsoft Sans Serif" panose="020B0604020202020204" pitchFamily="34" charset="0"/>
              </a:rPr>
              <a:t> for your success </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 OK</a:t>
            </a:r>
            <a:endParaRPr lang="sk-SK" dirty="0"/>
          </a:p>
        </p:txBody>
      </p:sp>
    </p:spTree>
    <p:extLst>
      <p:ext uri="{BB962C8B-B14F-4D97-AF65-F5344CB8AC3E}">
        <p14:creationId xmlns:p14="http://schemas.microsoft.com/office/powerpoint/2010/main" val="349500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5715000" y="771525"/>
            <a:ext cx="6859588" cy="3857625"/>
          </a:xfrm>
        </p:spPr>
      </p:sp>
      <p:sp>
        <p:nvSpPr>
          <p:cNvPr id="3" name="Zástupný symbol poznámok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Can you stand criticism?</a:t>
            </a:r>
            <a:endPar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Do you feel you don't tolerate critics? </a:t>
            </a:r>
            <a:endPar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58750" indent="0">
              <a:buNone/>
            </a:pPr>
            <a:endParaRPr lang="sk-SK" dirty="0"/>
          </a:p>
        </p:txBody>
      </p:sp>
    </p:spTree>
    <p:extLst>
      <p:ext uri="{BB962C8B-B14F-4D97-AF65-F5344CB8AC3E}">
        <p14:creationId xmlns:p14="http://schemas.microsoft.com/office/powerpoint/2010/main" val="89969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28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04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18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92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234D1-4EA0-CC53-8964-257A413C6CF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D2DB80-0C0A-635C-42ED-E60502CF05AD}"/>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C82B270-E8C1-9A2F-03B8-3D4DA3A47D24}"/>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22/05/2023</a:t>
            </a:fld>
            <a:endParaRPr lang="es-ES" dirty="0"/>
          </a:p>
        </p:txBody>
      </p:sp>
      <p:sp>
        <p:nvSpPr>
          <p:cNvPr id="5" name="Marcador de pie de página 4">
            <a:extLst>
              <a:ext uri="{FF2B5EF4-FFF2-40B4-BE49-F238E27FC236}">
                <a16:creationId xmlns:a16="http://schemas.microsoft.com/office/drawing/2014/main" id="{EFF0151A-88EA-A780-15CC-1FFD266D6FCA}"/>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045573F9-DD87-CED3-ED66-4EC3174AAB19}"/>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dirty="0"/>
          </a:p>
        </p:txBody>
      </p:sp>
    </p:spTree>
    <p:extLst>
      <p:ext uri="{BB962C8B-B14F-4D97-AF65-F5344CB8AC3E}">
        <p14:creationId xmlns:p14="http://schemas.microsoft.com/office/powerpoint/2010/main" val="396109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FC2EC-04A7-A501-4031-15A5FF3D603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7D4602-9FAB-B630-ECA3-83B4C1BED0FE}"/>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BAC8D06-55B7-28F2-1567-4DD9FC66D3EB}"/>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22/05/2023</a:t>
            </a:fld>
            <a:endParaRPr lang="es-ES" dirty="0"/>
          </a:p>
        </p:txBody>
      </p:sp>
      <p:sp>
        <p:nvSpPr>
          <p:cNvPr id="5" name="Marcador de pie de página 4">
            <a:extLst>
              <a:ext uri="{FF2B5EF4-FFF2-40B4-BE49-F238E27FC236}">
                <a16:creationId xmlns:a16="http://schemas.microsoft.com/office/drawing/2014/main" id="{908798C2-DBB6-FF93-05EF-E93000A9380D}"/>
              </a:ext>
            </a:extLst>
          </p:cNvPr>
          <p:cNvSpPr>
            <a:spLocks noGrp="1"/>
          </p:cNvSpPr>
          <p:nvPr>
            <p:ph type="ftr" sz="quarter" idx="11"/>
          </p:nvPr>
        </p:nvSpPr>
        <p:spPr>
          <a:xfrm>
            <a:off x="6057900" y="9534525"/>
            <a:ext cx="6172200" cy="547688"/>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2C41C54D-D790-B8E3-6D76-BB069F610194}"/>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dirty="0"/>
          </a:p>
        </p:txBody>
      </p:sp>
    </p:spTree>
    <p:extLst>
      <p:ext uri="{BB962C8B-B14F-4D97-AF65-F5344CB8AC3E}">
        <p14:creationId xmlns:p14="http://schemas.microsoft.com/office/powerpoint/2010/main" val="347827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 bg1="lt1" tx1="dk1" bg2="dk2" tx2="lt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qRoGpSGFwk&amp;ab_channel=TheArtofImprovement" TargetMode="External"/><Relationship Id="rId7" Type="http://schemas.openxmlformats.org/officeDocument/2006/relationships/image" Target="../media/image17.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0B_6D23910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KfCUY_8-z0&amp;ab_channel=Challenge.Innovate.Grow:LearnerCentre" TargetMode="External"/><Relationship Id="rId7" Type="http://schemas.openxmlformats.org/officeDocument/2006/relationships/image" Target="../media/image15.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www.youtube.com/watch?v=KtsCD4RQiLU&amp;ab_channel=Challenge.Innovate.Grow:LearnerCentre" TargetMode="External"/><Relationship Id="rId4" Type="http://schemas.openxmlformats.org/officeDocument/2006/relationships/hyperlink" Target="https://www.youtube.com/watch?v=4hu-8yPo8Pg&amp;ab_channel=Challenge.Innovate.Grow:LearnerCentr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X0rxQ_1K0w&amp;t=6s&amp;ab_channel=DustyColumbia" TargetMode="External"/><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www.youtube.com/watch?v=wixEGpznyG8&amp;ab_channel=AshleyKaster" TargetMode="External"/><Relationship Id="rId4" Type="http://schemas.openxmlformats.org/officeDocument/2006/relationships/hyperlink" Target="https://www.youtube.com/watch?v=CyEBdF7qDFo&amp;ab_channel=UshaKelleymaharaj"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5.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6.sv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svg"/><Relationship Id="rId9" Type="http://schemas.openxmlformats.org/officeDocument/2006/relationships/hyperlink" Target="https://www.youtube.com/watch?v=xLkC-ODKQSc&amp;ab_channel=TheArtofImprovemen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_Mku_lciF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1D_4EE141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349062" y="5842760"/>
            <a:ext cx="13093262" cy="2123618"/>
          </a:xfrm>
          <a:prstGeom prst="rect">
            <a:avLst/>
          </a:prstGeom>
          <a:noFill/>
          <a:ln>
            <a:noFill/>
          </a:ln>
        </p:spPr>
        <p:txBody>
          <a:bodyPr spcFirstLastPara="1" wrap="square" lIns="91425" tIns="45700" rIns="91425" bIns="45700" anchor="t" anchorCtr="0">
            <a:spAutoFit/>
          </a:bodyPr>
          <a:lstStyle/>
          <a:p>
            <a:pPr algn="ctr">
              <a:spcBef>
                <a:spcPts val="5"/>
              </a:spcBef>
              <a:buClr>
                <a:schemeClr val="dk1"/>
              </a:buClr>
              <a:buSzPts val="4400"/>
            </a:pPr>
            <a:r>
              <a:rPr lang="it-IT" sz="4400" b="1" dirty="0">
                <a:solidFill>
                  <a:srgbClr val="D00B24"/>
                </a:solidFill>
              </a:rPr>
              <a:t>Competenze chiave per l’ambiente di lavoro del XXI secolo</a:t>
            </a:r>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2845676" y="6642979"/>
            <a:ext cx="12596648" cy="132339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endParaRPr lang="en-US" sz="4000" b="1" dirty="0">
              <a:solidFill>
                <a:srgbClr val="D00B24"/>
              </a:solidFill>
              <a:latin typeface="Arial"/>
              <a:ea typeface="Arial"/>
              <a:cs typeface="Arial"/>
              <a:sym typeface="Arial"/>
            </a:endParaRPr>
          </a:p>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Slovak Business Agency</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dirty="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2.2 L'ARTE DEL PENSARE</a:t>
            </a:r>
          </a:p>
          <a:p>
            <a:pPr marL="0" marR="0" lvl="0" indent="0" algn="l" rtl="0">
              <a:spcBef>
                <a:spcPts val="0"/>
              </a:spcBef>
              <a:spcAft>
                <a:spcPts val="0"/>
              </a:spcAft>
              <a:buNone/>
            </a:pPr>
            <a:endParaRPr lang="en-US" sz="4400" b="1" dirty="0">
              <a:solidFill>
                <a:srgbClr val="D00B24"/>
              </a:solidFill>
            </a:endParaRPr>
          </a:p>
        </p:txBody>
      </p:sp>
      <p:sp>
        <p:nvSpPr>
          <p:cNvPr id="2" name="BlokTextu 1">
            <a:extLst>
              <a:ext uri="{FF2B5EF4-FFF2-40B4-BE49-F238E27FC236}">
                <a16:creationId xmlns:a16="http://schemas.microsoft.com/office/drawing/2014/main" id="{82D8CB15-9D2E-3CBF-DECA-017DA3E1AF0A}"/>
              </a:ext>
            </a:extLst>
          </p:cNvPr>
          <p:cNvSpPr txBox="1"/>
          <p:nvPr/>
        </p:nvSpPr>
        <p:spPr>
          <a:xfrm>
            <a:off x="1143334" y="2574208"/>
            <a:ext cx="16209484" cy="4293483"/>
          </a:xfrm>
          <a:prstGeom prst="rect">
            <a:avLst/>
          </a:prstGeom>
          <a:noFill/>
        </p:spPr>
        <p:txBody>
          <a:bodyPr wrap="square" rtlCol="0">
            <a:spAutoFit/>
          </a:bodyPr>
          <a:lstStyle/>
          <a:p>
            <a:pPr algn="just"/>
            <a:r>
              <a:rPr lang="en-US" sz="2100" dirty="0">
                <a:latin typeface="Calibri" panose="020F0502020204030204" pitchFamily="34" charset="0"/>
                <a:cs typeface="Calibri" panose="020F0502020204030204" pitchFamily="34" charset="0"/>
              </a:rPr>
              <a:t>Cosa è la cognizione? </a:t>
            </a:r>
            <a:r>
              <a:rPr lang="it-IT" sz="2100" b="1" dirty="0">
                <a:latin typeface="Calibri" panose="020F0502020204030204" pitchFamily="34" charset="0"/>
                <a:cs typeface="Calibri" panose="020F0502020204030204" pitchFamily="34" charset="0"/>
              </a:rPr>
              <a:t>La capacità di elaborare le informazioni attraverso la percezione</a:t>
            </a:r>
            <a:r>
              <a:rPr lang="sk-SK" sz="2100" b="1" dirty="0">
                <a:latin typeface="Calibri" panose="020F0502020204030204" pitchFamily="34" charset="0"/>
                <a:cs typeface="Calibri" panose="020F0502020204030204" pitchFamily="34" charset="0"/>
              </a:rPr>
              <a:t>,</a:t>
            </a:r>
            <a:r>
              <a:rPr lang="en-US" sz="2100" dirty="0">
                <a:latin typeface="Calibri" panose="020F0502020204030204" pitchFamily="34" charset="0"/>
                <a:cs typeface="Calibri" panose="020F0502020204030204" pitchFamily="34" charset="0"/>
              </a:rPr>
              <a:t> </a:t>
            </a:r>
            <a:r>
              <a:rPr lang="it-IT" sz="2100" dirty="0">
                <a:latin typeface="Calibri" panose="020F0502020204030204" pitchFamily="34" charset="0"/>
                <a:cs typeface="Calibri" panose="020F0502020204030204" pitchFamily="34" charset="0"/>
              </a:rPr>
              <a:t>conoscenze acquisite attraverso l'esperienza, e le nostre caratteristiche personali che ci permettono di integrare tutte queste informazioni per valutare e interpretare il nostro mondo. </a:t>
            </a:r>
          </a:p>
          <a:p>
            <a:pPr algn="just"/>
            <a:endParaRPr lang="it-IT" sz="2100" dirty="0">
              <a:latin typeface="Calibri" panose="020F0502020204030204" pitchFamily="34" charset="0"/>
              <a:cs typeface="Calibri" panose="020F0502020204030204" pitchFamily="34" charset="0"/>
            </a:endParaRPr>
          </a:p>
          <a:p>
            <a:pPr algn="just"/>
            <a:r>
              <a:rPr lang="it-IT" sz="2100" b="1" dirty="0">
                <a:latin typeface="Calibri" panose="020F0502020204030204" pitchFamily="34" charset="0"/>
                <a:cs typeface="Calibri" panose="020F0502020204030204" pitchFamily="34" charset="0"/>
              </a:rPr>
              <a:t>È la capacità che abbiamo di assimilare ed elaborare le informazioni che riceviamo da diverse fonti (percezione, esperienza, credenze, ecc.) e convertirle in conoscenza. </a:t>
            </a:r>
            <a:r>
              <a:rPr lang="it-IT" sz="2100" dirty="0">
                <a:latin typeface="Calibri" panose="020F0502020204030204" pitchFamily="34" charset="0"/>
                <a:cs typeface="Calibri" panose="020F0502020204030204" pitchFamily="34" charset="0"/>
              </a:rPr>
              <a:t>Include diversi processi cognitivi, come l'apprendimento, l'attenzione, la memoria, il linguaggio, il ragionamento, il processo decisionale, ecc., che fanno parte del nostro sviluppo intellettuale e della nostra esperienza.</a:t>
            </a:r>
          </a:p>
          <a:p>
            <a:pPr algn="just"/>
            <a:endParaRPr lang="it-IT"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endParaRPr lang="sk-SK" sz="2100" b="1"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p:txBody>
      </p:sp>
      <p:sp>
        <p:nvSpPr>
          <p:cNvPr id="4" name="BlokTextu 3">
            <a:extLst>
              <a:ext uri="{FF2B5EF4-FFF2-40B4-BE49-F238E27FC236}">
                <a16:creationId xmlns:a16="http://schemas.microsoft.com/office/drawing/2014/main" id="{F5150CC9-4888-2980-ECA3-CE9D49182978}"/>
              </a:ext>
            </a:extLst>
          </p:cNvPr>
          <p:cNvSpPr txBox="1"/>
          <p:nvPr/>
        </p:nvSpPr>
        <p:spPr>
          <a:xfrm>
            <a:off x="1141575" y="4822639"/>
            <a:ext cx="5156462" cy="3000821"/>
          </a:xfrm>
          <a:prstGeom prst="rect">
            <a:avLst/>
          </a:prstGeom>
          <a:noFill/>
        </p:spPr>
        <p:txBody>
          <a:bodyPr wrap="square" rtlCol="0">
            <a:spAutoFit/>
          </a:bodyPr>
          <a:lstStyle/>
          <a:p>
            <a:pPr algn="just"/>
            <a:r>
              <a:rPr lang="it-IT" sz="2100" b="1" dirty="0">
                <a:latin typeface="Calibri" panose="020F0502020204030204" pitchFamily="34" charset="0"/>
                <a:cs typeface="Calibri" panose="020F0502020204030204" pitchFamily="34" charset="0"/>
              </a:rPr>
              <a:t>Cosa è il pensiero logico?</a:t>
            </a:r>
            <a:endParaRPr lang="sk-SK" sz="2100" b="1" dirty="0">
              <a:latin typeface="Calibri" panose="020F0502020204030204" pitchFamily="34" charset="0"/>
              <a:cs typeface="Calibri" panose="020F0502020204030204" pitchFamily="34" charset="0"/>
            </a:endParaRPr>
          </a:p>
          <a:p>
            <a:pPr algn="just"/>
            <a:endParaRPr lang="sk-SK" sz="2100" b="1" dirty="0">
              <a:latin typeface="Calibri" panose="020F0502020204030204" pitchFamily="34" charset="0"/>
              <a:cs typeface="Calibri" panose="020F0502020204030204" pitchFamily="34" charset="0"/>
            </a:endParaRPr>
          </a:p>
          <a:p>
            <a:pPr algn="just"/>
            <a:r>
              <a:rPr lang="it-IT" sz="2100" dirty="0">
                <a:latin typeface="Calibri" panose="020F0502020204030204" pitchFamily="34" charset="0"/>
                <a:cs typeface="Calibri" panose="020F0502020204030204" pitchFamily="34" charset="0"/>
              </a:rPr>
              <a:t>La definizione del pensiero logico consiste nell'analizzare una situazione o un problema usando la ragione e trovare soluzioni potenziali. I pensatori logici raccolgono tutte le informazioni che possono, valutano i fatti e poi decidono metodicamente il modo migliore per andare avanti.</a:t>
            </a:r>
            <a:endParaRPr lang="sk-SK" sz="2100" dirty="0">
              <a:latin typeface="Calibri" panose="020F0502020204030204" pitchFamily="34" charset="0"/>
              <a:cs typeface="Calibri" panose="020F0502020204030204" pitchFamily="34" charset="0"/>
            </a:endParaRPr>
          </a:p>
        </p:txBody>
      </p:sp>
      <p:sp>
        <p:nvSpPr>
          <p:cNvPr id="5" name="BlokTextu 4">
            <a:extLst>
              <a:ext uri="{FF2B5EF4-FFF2-40B4-BE49-F238E27FC236}">
                <a16:creationId xmlns:a16="http://schemas.microsoft.com/office/drawing/2014/main" id="{C402F54C-2548-4B7D-849A-FAF53EBAD3E6}"/>
              </a:ext>
            </a:extLst>
          </p:cNvPr>
          <p:cNvSpPr txBox="1"/>
          <p:nvPr/>
        </p:nvSpPr>
        <p:spPr>
          <a:xfrm>
            <a:off x="13085617" y="4822639"/>
            <a:ext cx="4267201" cy="3662541"/>
          </a:xfrm>
          <a:prstGeom prst="rect">
            <a:avLst/>
          </a:prstGeom>
          <a:noFill/>
        </p:spPr>
        <p:txBody>
          <a:bodyPr wrap="square" rtlCol="0">
            <a:spAutoFit/>
          </a:bodyPr>
          <a:lstStyle/>
          <a:p>
            <a:pPr algn="just"/>
            <a:r>
              <a:rPr lang="it-IT" sz="2100" b="1" dirty="0">
                <a:latin typeface="Calibri" panose="020F0502020204030204" pitchFamily="34" charset="0"/>
                <a:cs typeface="Calibri" panose="020F0502020204030204" pitchFamily="34" charset="0"/>
              </a:rPr>
              <a:t>Cosa è il ragionamento logico?</a:t>
            </a:r>
            <a:endParaRPr lang="sk-SK" sz="2100"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a:p>
            <a:pPr algn="just"/>
            <a:r>
              <a:rPr lang="it-IT" sz="1900" dirty="0">
                <a:latin typeface="Calibri" panose="020F0502020204030204" pitchFamily="34" charset="0"/>
                <a:cs typeface="Calibri" panose="020F0502020204030204" pitchFamily="34" charset="0"/>
              </a:rPr>
              <a:t>Il ragionamento logico è un tipo di problem solving che consiste nel lavorare attraverso un insieme di regole che governano uno scenario. Questo insieme di regole o passaggi è indicato come un algoritmo. Il ragionamento logico consiste nel testare diversi set di passaggi — o algoritmi — per determinare quale sequenza di regole porta alla soluzione corretta</a:t>
            </a:r>
            <a:endParaRPr lang="sk-SK" sz="1900" dirty="0">
              <a:latin typeface="Calibri" panose="020F0502020204030204" pitchFamily="34" charset="0"/>
              <a:cs typeface="Calibri" panose="020F0502020204030204" pitchFamily="34" charset="0"/>
            </a:endParaRPr>
          </a:p>
        </p:txBody>
      </p:sp>
      <p:sp>
        <p:nvSpPr>
          <p:cNvPr id="8" name="BlokTextu 7">
            <a:extLst>
              <a:ext uri="{FF2B5EF4-FFF2-40B4-BE49-F238E27FC236}">
                <a16:creationId xmlns:a16="http://schemas.microsoft.com/office/drawing/2014/main" id="{8363E879-8405-E694-8A29-F15B6607DF6E}"/>
              </a:ext>
            </a:extLst>
          </p:cNvPr>
          <p:cNvSpPr txBox="1"/>
          <p:nvPr/>
        </p:nvSpPr>
        <p:spPr>
          <a:xfrm>
            <a:off x="7113596" y="5407416"/>
            <a:ext cx="5156462" cy="2677656"/>
          </a:xfrm>
          <a:prstGeom prst="rect">
            <a:avLst/>
          </a:prstGeom>
          <a:noFill/>
        </p:spPr>
        <p:txBody>
          <a:bodyPr wrap="square" rtlCol="0">
            <a:spAutoFit/>
          </a:bodyPr>
          <a:lstStyle/>
          <a:p>
            <a:pPr algn="just"/>
            <a:r>
              <a:rPr lang="it-IT" sz="2100" b="1" dirty="0">
                <a:latin typeface="Calibri" panose="020F0502020204030204" pitchFamily="34" charset="0"/>
                <a:cs typeface="Calibri" panose="020F0502020204030204" pitchFamily="34" charset="0"/>
              </a:rPr>
              <a:t>‘’Il pensiero logico è uno strumento essenziale sull’ambiente di lavoro per aiutare ad analizzare i problemi, brainstorming di idee e trovare risposte. I datori di lavoro vogliono dipendenti che possano trovare le soluzioni giuste che siano finanziariamente ragionevoli, probabili e attuabili.’’</a:t>
            </a:r>
            <a:endParaRPr lang="sk-SK"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29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026" name="Picture 2" descr="https://miro.medium.com/max/875/1*NzbVwfshgKfQ8byxqLE0Ew.png">
            <a:extLst>
              <a:ext uri="{FF2B5EF4-FFF2-40B4-BE49-F238E27FC236}">
                <a16:creationId xmlns:a16="http://schemas.microsoft.com/office/drawing/2014/main" id="{62482205-4DE7-4A70-8C02-595F77804C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22231" y="2856280"/>
            <a:ext cx="6452085" cy="4955201"/>
          </a:xfrm>
          <a:prstGeom prst="rect">
            <a:avLst/>
          </a:prstGeom>
          <a:noFill/>
          <a:extLst>
            <a:ext uri="{909E8E84-426E-40DD-AFC4-6F175D3DCCD1}">
              <a14:hiddenFill xmlns:a14="http://schemas.microsoft.com/office/drawing/2010/main">
                <a:solidFill>
                  <a:srgbClr val="FFFFFF"/>
                </a:solidFill>
              </a14:hiddenFill>
            </a:ext>
          </a:extLst>
        </p:spPr>
      </p:pic>
      <p:sp>
        <p:nvSpPr>
          <p:cNvPr id="178" name="Google Shape;178;p6"/>
          <p:cNvSpPr txBox="1"/>
          <p:nvPr/>
        </p:nvSpPr>
        <p:spPr>
          <a:xfrm>
            <a:off x="1143334" y="939560"/>
            <a:ext cx="14128531"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700" b="1" dirty="0">
                <a:solidFill>
                  <a:srgbClr val="D00B24"/>
                </a:solidFill>
              </a:rPr>
              <a:t>2.</a:t>
            </a:r>
            <a:r>
              <a:rPr lang="sk-SK" sz="3700" b="1" dirty="0">
                <a:solidFill>
                  <a:srgbClr val="D00B24"/>
                </a:solidFill>
              </a:rPr>
              <a:t>3</a:t>
            </a:r>
            <a:r>
              <a:rPr lang="en-US" sz="3700" b="1" dirty="0">
                <a:solidFill>
                  <a:srgbClr val="D00B24"/>
                </a:solidFill>
              </a:rPr>
              <a:t> </a:t>
            </a:r>
            <a:r>
              <a:rPr lang="it-IT" sz="3700" b="1" dirty="0">
                <a:solidFill>
                  <a:srgbClr val="D00B24"/>
                </a:solidFill>
              </a:rPr>
              <a:t>LA TRAPPOLA CHIAMATA ‘’SISTEMI DI CREDENZE’’</a:t>
            </a:r>
            <a:endParaRPr lang="en-US" sz="3700" b="1" dirty="0">
              <a:solidFill>
                <a:srgbClr val="D00B24"/>
              </a:solidFill>
            </a:endParaRPr>
          </a:p>
        </p:txBody>
      </p:sp>
      <p:sp>
        <p:nvSpPr>
          <p:cNvPr id="8" name="BlokTextu 7">
            <a:extLst>
              <a:ext uri="{FF2B5EF4-FFF2-40B4-BE49-F238E27FC236}">
                <a16:creationId xmlns:a16="http://schemas.microsoft.com/office/drawing/2014/main" id="{8363E879-8405-E694-8A29-F15B6607DF6E}"/>
              </a:ext>
            </a:extLst>
          </p:cNvPr>
          <p:cNvSpPr txBox="1"/>
          <p:nvPr/>
        </p:nvSpPr>
        <p:spPr>
          <a:xfrm>
            <a:off x="1143334" y="1874315"/>
            <a:ext cx="5156462" cy="6247864"/>
          </a:xfrm>
          <a:prstGeom prst="rect">
            <a:avLst/>
          </a:prstGeom>
          <a:noFill/>
        </p:spPr>
        <p:txBody>
          <a:bodyPr wrap="square" rtlCol="0">
            <a:spAutoFit/>
          </a:bodyPr>
          <a:lstStyle/>
          <a:p>
            <a:pPr algn="just"/>
            <a:r>
              <a:rPr lang="it-IT" sz="2000" dirty="0"/>
              <a:t>I ‘’sistemi di credenze’’ sono le storie che raccontiamo a noi stessi per definire il nostro personale senso della realtà. Ogni essere umano ha un sistema di credenze che utilizza, ed è attraverso questo meccanismo che per noi individualmente il mondo che ci circonda ‘’prende un senso’’.</a:t>
            </a:r>
          </a:p>
          <a:p>
            <a:pPr algn="just"/>
            <a:endParaRPr lang="en-US" sz="2000" dirty="0"/>
          </a:p>
          <a:p>
            <a:pPr algn="just"/>
            <a:r>
              <a:rPr lang="it-IT" sz="2000" dirty="0"/>
              <a:t>La ragione non può dimostrare le convinzioni su cui si basa. Le credenze nascono dall'esperienza. L'esperienza ha bisogno di precedenti credenze e ragione per essere assimilata, e la ragione ha bisogno di esperienza per essere formata, come le credenze hanno bisogno anche di ragione. Le credenze, la ragione e l'esperienza si basano l'una sull'altra. Il contesto è dinamico e formato da credenze, ragione ed esperienza. È qui che si trova la comprensione relativa.</a:t>
            </a:r>
            <a:endParaRPr lang="en-US" sz="2000" dirty="0"/>
          </a:p>
        </p:txBody>
      </p:sp>
      <p:sp>
        <p:nvSpPr>
          <p:cNvPr id="3" name="BlokTextu 2">
            <a:extLst>
              <a:ext uri="{FF2B5EF4-FFF2-40B4-BE49-F238E27FC236}">
                <a16:creationId xmlns:a16="http://schemas.microsoft.com/office/drawing/2014/main" id="{159666B3-9090-0840-B186-B11DACDCF203}"/>
              </a:ext>
            </a:extLst>
          </p:cNvPr>
          <p:cNvSpPr txBox="1"/>
          <p:nvPr/>
        </p:nvSpPr>
        <p:spPr>
          <a:xfrm>
            <a:off x="6565769" y="3105420"/>
            <a:ext cx="5156462" cy="3170099"/>
          </a:xfrm>
          <a:prstGeom prst="rect">
            <a:avLst/>
          </a:prstGeom>
          <a:noFill/>
        </p:spPr>
        <p:txBody>
          <a:bodyPr wrap="square" rtlCol="0">
            <a:spAutoFit/>
          </a:bodyPr>
          <a:lstStyle/>
          <a:p>
            <a:pPr algn="just"/>
            <a:r>
              <a:rPr lang="it-IT" sz="2000" dirty="0"/>
              <a:t>Poiché la comprensione relativa è indipendente dal nostro contesto, essa dipende dalle nostre convinzioni, ragionamenti ed esperienze. I contesti sono dinamici perché vanno cambiando costantemente man mano che abbiamo nuove esperienze e cambiamo le nostre convinzioni e i nostri modi di ragionare.</a:t>
            </a:r>
            <a:r>
              <a:rPr lang="en-GB" sz="2000" dirty="0"/>
              <a:t>.</a:t>
            </a:r>
          </a:p>
          <a:p>
            <a:pPr algn="just"/>
            <a:r>
              <a:rPr lang="en-US" sz="2000" dirty="0"/>
              <a:t> </a:t>
            </a:r>
          </a:p>
          <a:p>
            <a:pPr algn="just"/>
            <a:endParaRPr lang="en-US" sz="2000" dirty="0">
              <a:latin typeface="Calibri" panose="020F0502020204030204" pitchFamily="34" charset="0"/>
              <a:cs typeface="Calibri" panose="020F0502020204030204" pitchFamily="34" charset="0"/>
            </a:endParaRPr>
          </a:p>
        </p:txBody>
      </p:sp>
      <p:sp>
        <p:nvSpPr>
          <p:cNvPr id="2" name="BlokTextu 1">
            <a:extLst>
              <a:ext uri="{FF2B5EF4-FFF2-40B4-BE49-F238E27FC236}">
                <a16:creationId xmlns:a16="http://schemas.microsoft.com/office/drawing/2014/main" id="{C80171F5-F847-4C4A-9139-72B26E049D21}"/>
              </a:ext>
            </a:extLst>
          </p:cNvPr>
          <p:cNvSpPr txBox="1"/>
          <p:nvPr/>
        </p:nvSpPr>
        <p:spPr>
          <a:xfrm>
            <a:off x="11267768" y="7811481"/>
            <a:ext cx="6112872" cy="523220"/>
          </a:xfrm>
          <a:prstGeom prst="rect">
            <a:avLst/>
          </a:prstGeom>
          <a:noFill/>
        </p:spPr>
        <p:txBody>
          <a:bodyPr wrap="square" rtlCol="0">
            <a:spAutoFit/>
          </a:bodyPr>
          <a:lstStyle/>
          <a:p>
            <a:r>
              <a:rPr lang="sk-SK" dirty="0"/>
              <a:t>https://medium.com/perspectivepublications/the-difference-between-belief-and-knowledge-cb909520a265</a:t>
            </a:r>
          </a:p>
        </p:txBody>
      </p:sp>
    </p:spTree>
    <p:extLst>
      <p:ext uri="{BB962C8B-B14F-4D97-AF65-F5344CB8AC3E}">
        <p14:creationId xmlns:p14="http://schemas.microsoft.com/office/powerpoint/2010/main" val="100032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400" b="1" dirty="0">
                <a:solidFill>
                  <a:srgbClr val="D00B24"/>
                </a:solidFill>
              </a:rPr>
              <a:t>2.4 APERTURA MENTALE, SCETTICISMO NEL PENSIERO CRITICO </a:t>
            </a:r>
          </a:p>
          <a:p>
            <a:pPr marL="0" marR="0" lvl="0" indent="0" algn="l" rtl="0">
              <a:spcBef>
                <a:spcPts val="0"/>
              </a:spcBef>
              <a:spcAft>
                <a:spcPts val="0"/>
              </a:spcAft>
              <a:buNone/>
            </a:pPr>
            <a:endParaRPr lang="it-IT" sz="4400" b="1" dirty="0">
              <a:solidFill>
                <a:srgbClr val="D00B24"/>
              </a:solidFill>
            </a:endParaRPr>
          </a:p>
          <a:p>
            <a:pPr marL="0" marR="0" lvl="0" indent="0" algn="l" rtl="0">
              <a:spcBef>
                <a:spcPts val="0"/>
              </a:spcBef>
              <a:spcAft>
                <a:spcPts val="0"/>
              </a:spcAft>
              <a:buNone/>
            </a:pPr>
            <a:endParaRPr lang="it-IT" sz="4400" b="1" dirty="0">
              <a:solidFill>
                <a:srgbClr val="D00B24"/>
              </a:solidFill>
            </a:endParaRPr>
          </a:p>
        </p:txBody>
      </p:sp>
      <p:sp>
        <p:nvSpPr>
          <p:cNvPr id="4" name="BlokTextu 3">
            <a:extLst>
              <a:ext uri="{FF2B5EF4-FFF2-40B4-BE49-F238E27FC236}">
                <a16:creationId xmlns:a16="http://schemas.microsoft.com/office/drawing/2014/main" id="{952D0C2C-D919-6949-7625-C31E99A466BB}"/>
              </a:ext>
            </a:extLst>
          </p:cNvPr>
          <p:cNvSpPr txBox="1"/>
          <p:nvPr/>
        </p:nvSpPr>
        <p:spPr>
          <a:xfrm>
            <a:off x="1143333" y="2732951"/>
            <a:ext cx="9226793" cy="1323439"/>
          </a:xfrm>
          <a:prstGeom prst="rect">
            <a:avLst/>
          </a:prstGeom>
          <a:noFill/>
        </p:spPr>
        <p:txBody>
          <a:bodyPr wrap="square" rtlCol="0">
            <a:spAutoFit/>
          </a:bodyPr>
          <a:lstStyle/>
          <a:p>
            <a:pPr algn="just"/>
            <a:r>
              <a:rPr lang="it-IT" sz="2000" dirty="0"/>
              <a:t>L'apertura mentale consiste nell'essere aperti a cambiare idea alla luce di nuove prove. Si tratta di staccarsi dalle tue convinzioni e concentrarsi sul vuoto di pensiero imparziale di interesse personale. Si tratta di essere aperti a critiche costruttive e nuove idee. </a:t>
            </a:r>
            <a:endParaRPr lang="en-US" sz="2000" dirty="0"/>
          </a:p>
        </p:txBody>
      </p:sp>
      <p:sp>
        <p:nvSpPr>
          <p:cNvPr id="5" name="BlokTextu 4">
            <a:extLst>
              <a:ext uri="{FF2B5EF4-FFF2-40B4-BE49-F238E27FC236}">
                <a16:creationId xmlns:a16="http://schemas.microsoft.com/office/drawing/2014/main" id="{0E92EB72-B1BF-5C4D-4D7F-34D8CAB995BF}"/>
              </a:ext>
            </a:extLst>
          </p:cNvPr>
          <p:cNvSpPr txBox="1"/>
          <p:nvPr/>
        </p:nvSpPr>
        <p:spPr>
          <a:xfrm>
            <a:off x="1143332" y="4056390"/>
            <a:ext cx="9226792" cy="1938992"/>
          </a:xfrm>
          <a:prstGeom prst="rect">
            <a:avLst/>
          </a:prstGeom>
          <a:noFill/>
        </p:spPr>
        <p:txBody>
          <a:bodyPr wrap="square" rtlCol="0">
            <a:spAutoFit/>
          </a:bodyPr>
          <a:lstStyle/>
          <a:p>
            <a:pPr algn="just"/>
            <a:r>
              <a:rPr lang="it-IT" sz="2000" b="1" dirty="0"/>
              <a:t>‘’D'altra parte, apparentemente, la disposizione verso lo scetticismo si riferisce a un'inclinazione a sfidare le idee; rifiutare il giudizio prima di assumere tutte le prove o quando le prove e le ragioni sono insufficienti; prendere posizione ed essere in grado di cambiare posizione quando le prove e le ragioni sono sufficienti; e per guardare i risultati da varie prospettive".</a:t>
            </a:r>
            <a:endParaRPr lang="en-US" sz="2000" dirty="0"/>
          </a:p>
        </p:txBody>
      </p:sp>
      <p:sp>
        <p:nvSpPr>
          <p:cNvPr id="7" name="BlokTextu 6">
            <a:extLst>
              <a:ext uri="{FF2B5EF4-FFF2-40B4-BE49-F238E27FC236}">
                <a16:creationId xmlns:a16="http://schemas.microsoft.com/office/drawing/2014/main" id="{4B572EA8-2853-C37F-E062-334B73033D30}"/>
              </a:ext>
            </a:extLst>
          </p:cNvPr>
          <p:cNvSpPr txBox="1"/>
          <p:nvPr/>
        </p:nvSpPr>
        <p:spPr>
          <a:xfrm>
            <a:off x="1143332" y="6119106"/>
            <a:ext cx="9226792" cy="1938992"/>
          </a:xfrm>
          <a:prstGeom prst="rect">
            <a:avLst/>
          </a:prstGeom>
          <a:noFill/>
        </p:spPr>
        <p:txBody>
          <a:bodyPr wrap="square" rtlCol="0">
            <a:spAutoFit/>
          </a:bodyPr>
          <a:lstStyle/>
          <a:p>
            <a:pPr algn="just"/>
            <a:r>
              <a:rPr lang="it-IT" sz="2000" dirty="0"/>
              <a:t>Un certo grado di scetticismo è abbastanza sano come contrappunto per essere troppo creduli ed essere assorbiti da scarsi ragionamenti e illusioni e tentativi deliberati di ingannare. Lo scetticismo che sostiene che non è possibile avere conoscenza, porta alla sconfitta e non è produttivo. Ci dovrebbe essere un'indagine scettica che viene utilizzata prima che gli esseri umani raggiungano le conclusioni e decidano quali credenze terranno.</a:t>
            </a:r>
            <a:r>
              <a:rPr lang="en-US" sz="2000" dirty="0"/>
              <a:t> </a:t>
            </a:r>
          </a:p>
        </p:txBody>
      </p:sp>
      <p:pic>
        <p:nvPicPr>
          <p:cNvPr id="9" name="Picture 2" descr="Open-minded scepticism, part 1 - EuroScientist journal">
            <a:extLst>
              <a:ext uri="{FF2B5EF4-FFF2-40B4-BE49-F238E27FC236}">
                <a16:creationId xmlns:a16="http://schemas.microsoft.com/office/drawing/2014/main" id="{F6316291-7A01-BA85-0BB9-EBDECE764E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15601" y="3199443"/>
            <a:ext cx="7025576" cy="3889159"/>
          </a:xfrm>
          <a:prstGeom prst="rect">
            <a:avLst/>
          </a:prstGeom>
          <a:noFill/>
          <a:extLst>
            <a:ext uri="{909E8E84-426E-40DD-AFC4-6F175D3DCCD1}">
              <a14:hiddenFill xmlns:a14="http://schemas.microsoft.com/office/drawing/2010/main">
                <a:solidFill>
                  <a:srgbClr val="FFFFFF"/>
                </a:solidFill>
              </a14:hiddenFill>
            </a:ext>
          </a:extLst>
        </p:spPr>
      </p:pic>
      <p:sp>
        <p:nvSpPr>
          <p:cNvPr id="2" name="BlokTextu 1">
            <a:extLst>
              <a:ext uri="{FF2B5EF4-FFF2-40B4-BE49-F238E27FC236}">
                <a16:creationId xmlns:a16="http://schemas.microsoft.com/office/drawing/2014/main" id="{32713FED-4532-49EF-B010-5FB3802E30CA}"/>
              </a:ext>
            </a:extLst>
          </p:cNvPr>
          <p:cNvSpPr txBox="1"/>
          <p:nvPr/>
        </p:nvSpPr>
        <p:spPr>
          <a:xfrm>
            <a:off x="10633587" y="7256206"/>
            <a:ext cx="6907590" cy="523220"/>
          </a:xfrm>
          <a:prstGeom prst="rect">
            <a:avLst/>
          </a:prstGeom>
          <a:noFill/>
        </p:spPr>
        <p:txBody>
          <a:bodyPr wrap="square" rtlCol="0">
            <a:spAutoFit/>
          </a:bodyPr>
          <a:lstStyle/>
          <a:p>
            <a:r>
              <a:rPr lang="sk-SK" dirty="0"/>
              <a:t>https://www.euroscientist.com/open-scientists-in-the-shoes-of-frustrated-academics-part-i-open-minded-scepticism/</a:t>
            </a:r>
          </a:p>
        </p:txBody>
      </p:sp>
    </p:spTree>
    <p:extLst>
      <p:ext uri="{BB962C8B-B14F-4D97-AF65-F5344CB8AC3E}">
        <p14:creationId xmlns:p14="http://schemas.microsoft.com/office/powerpoint/2010/main" val="198474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400" b="1" dirty="0">
                <a:solidFill>
                  <a:srgbClr val="D00B24"/>
                </a:solidFill>
              </a:rPr>
              <a:t>2.5 DISPOSIZIONI DEL PENSATORE CRITICO</a:t>
            </a:r>
          </a:p>
          <a:p>
            <a:pPr marL="0" marR="0" lvl="0" indent="0" algn="l" rtl="0">
              <a:spcBef>
                <a:spcPts val="0"/>
              </a:spcBef>
              <a:spcAft>
                <a:spcPts val="0"/>
              </a:spcAft>
              <a:buNone/>
            </a:pPr>
            <a:endParaRPr lang="it-IT" sz="4400" b="1" dirty="0">
              <a:solidFill>
                <a:srgbClr val="D00B24"/>
              </a:solidFill>
            </a:endParaRPr>
          </a:p>
        </p:txBody>
      </p:sp>
      <p:sp>
        <p:nvSpPr>
          <p:cNvPr id="2" name="BlokTextu 1">
            <a:extLst>
              <a:ext uri="{FF2B5EF4-FFF2-40B4-BE49-F238E27FC236}">
                <a16:creationId xmlns:a16="http://schemas.microsoft.com/office/drawing/2014/main" id="{30547D56-D923-72C7-BD8C-8383D667EB5B}"/>
              </a:ext>
            </a:extLst>
          </p:cNvPr>
          <p:cNvSpPr txBox="1"/>
          <p:nvPr/>
        </p:nvSpPr>
        <p:spPr>
          <a:xfrm>
            <a:off x="1443978" y="2942897"/>
            <a:ext cx="5451876" cy="4401205"/>
          </a:xfrm>
          <a:prstGeom prst="rect">
            <a:avLst/>
          </a:prstGeom>
          <a:noFill/>
        </p:spPr>
        <p:txBody>
          <a:bodyPr wrap="square" rtlCol="0">
            <a:spAutoFit/>
          </a:bodyPr>
          <a:lstStyle/>
          <a:p>
            <a:pPr marL="571500" indent="-571500" algn="just">
              <a:buFont typeface="Courier New" panose="02070309020205020404" pitchFamily="49" charset="0"/>
              <a:buChar char="o"/>
            </a:pP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it-IT" sz="4000" b="1" dirty="0">
                <a:latin typeface="Calibri" panose="020F0502020204030204" pitchFamily="34" charset="0"/>
                <a:cs typeface="Calibri" panose="020F0502020204030204" pitchFamily="34" charset="0"/>
              </a:rPr>
              <a:t>Curiosità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it-IT" sz="4000" b="1" dirty="0">
                <a:latin typeface="Calibri" panose="020F0502020204030204" pitchFamily="34" charset="0"/>
                <a:cs typeface="Calibri" panose="020F0502020204030204" pitchFamily="34" charset="0"/>
              </a:rPr>
              <a:t>Autoefficienza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Attenzione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Organizzazione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Creatività</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Riflessione </a:t>
            </a:r>
            <a:r>
              <a:rPr lang="sk-SK" sz="4000" b="1"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p:txBody>
      </p:sp>
      <p:sp>
        <p:nvSpPr>
          <p:cNvPr id="5" name="BlokTextu 4">
            <a:extLst>
              <a:ext uri="{FF2B5EF4-FFF2-40B4-BE49-F238E27FC236}">
                <a16:creationId xmlns:a16="http://schemas.microsoft.com/office/drawing/2014/main" id="{27029232-45DD-4A62-9803-B92DF4DD8427}"/>
              </a:ext>
            </a:extLst>
          </p:cNvPr>
          <p:cNvSpPr txBox="1"/>
          <p:nvPr/>
        </p:nvSpPr>
        <p:spPr>
          <a:xfrm>
            <a:off x="8207600" y="3297583"/>
            <a:ext cx="6009846" cy="4770537"/>
          </a:xfrm>
          <a:prstGeom prst="rect">
            <a:avLst/>
          </a:prstGeom>
          <a:noFill/>
        </p:spPr>
        <p:txBody>
          <a:bodyPr wrap="square" rtlCol="0">
            <a:spAutoFit/>
          </a:bodyPr>
          <a:lstStyle/>
          <a:p>
            <a:pPr algn="just"/>
            <a:endParaRPr lang="sk-SK" sz="24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Apertura mentale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sk-SK" sz="4000" b="1" dirty="0">
                <a:latin typeface="Calibri" panose="020F0502020204030204" pitchFamily="34" charset="0"/>
                <a:cs typeface="Calibri" panose="020F0502020204030204" pitchFamily="34" charset="0"/>
              </a:rPr>
              <a:t>Orientament</a:t>
            </a:r>
            <a:r>
              <a:rPr lang="it-IT" sz="4000" b="1" dirty="0">
                <a:latin typeface="Calibri" panose="020F0502020204030204" pitchFamily="34" charset="0"/>
                <a:cs typeface="Calibri" panose="020F0502020204030204" pitchFamily="34" charset="0"/>
              </a:rPr>
              <a:t>o intrinseco all’obiettivo</a:t>
            </a: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Preseveranza </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Ricerca della verità </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Scetticismo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Intraprendenza </a:t>
            </a:r>
            <a:endParaRPr lang="sk-SK" sz="4000" dirty="0">
              <a:latin typeface="Calibri" panose="020F0502020204030204" pitchFamily="34" charset="0"/>
              <a:cs typeface="Calibri" panose="020F0502020204030204" pitchFamily="34" charset="0"/>
            </a:endParaRPr>
          </a:p>
        </p:txBody>
      </p:sp>
      <p:sp>
        <p:nvSpPr>
          <p:cNvPr id="6" name="CuadroTexto 4">
            <a:extLst>
              <a:ext uri="{FF2B5EF4-FFF2-40B4-BE49-F238E27FC236}">
                <a16:creationId xmlns:a16="http://schemas.microsoft.com/office/drawing/2014/main" id="{E73E8C7D-98ED-D50C-8EDF-7F81909C52BE}"/>
              </a:ext>
            </a:extLst>
          </p:cNvPr>
          <p:cNvSpPr txBox="1"/>
          <p:nvPr/>
        </p:nvSpPr>
        <p:spPr>
          <a:xfrm>
            <a:off x="1459929" y="2241662"/>
            <a:ext cx="15502192" cy="954107"/>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12 tratti personali su cui lavorare per diventare un pensatore critico flessibile, adattabile e complesso, e un individuo e un lavoratore resiliente e richiesto:</a:t>
            </a:r>
          </a:p>
        </p:txBody>
      </p:sp>
    </p:spTree>
    <p:extLst>
      <p:ext uri="{BB962C8B-B14F-4D97-AF65-F5344CB8AC3E}">
        <p14:creationId xmlns:p14="http://schemas.microsoft.com/office/powerpoint/2010/main" val="201947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2.6 PENSIERO FINALE</a:t>
            </a:r>
          </a:p>
          <a:p>
            <a:pPr marL="0" marR="0" lvl="0" indent="0" algn="l" rtl="0">
              <a:spcBef>
                <a:spcPts val="0"/>
              </a:spcBef>
              <a:spcAft>
                <a:spcPts val="0"/>
              </a:spcAft>
              <a:buNone/>
            </a:pPr>
            <a:endParaRPr lang="en-US" sz="4400" b="1" dirty="0">
              <a:solidFill>
                <a:srgbClr val="D00B24"/>
              </a:solidFill>
            </a:endParaRPr>
          </a:p>
        </p:txBody>
      </p:sp>
      <p:sp>
        <p:nvSpPr>
          <p:cNvPr id="4" name="Google Shape;179;p6">
            <a:extLst>
              <a:ext uri="{FF2B5EF4-FFF2-40B4-BE49-F238E27FC236}">
                <a16:creationId xmlns:a16="http://schemas.microsoft.com/office/drawing/2014/main" id="{6AF1FA6C-5F5E-7B62-7C77-5B241A6757DC}"/>
              </a:ext>
            </a:extLst>
          </p:cNvPr>
          <p:cNvSpPr txBox="1"/>
          <p:nvPr/>
        </p:nvSpPr>
        <p:spPr>
          <a:xfrm>
            <a:off x="7257143" y="3589248"/>
            <a:ext cx="7821695" cy="3108503"/>
          </a:xfrm>
          <a:prstGeom prst="rect">
            <a:avLst/>
          </a:prstGeom>
          <a:noFill/>
          <a:ln>
            <a:noFill/>
          </a:ln>
        </p:spPr>
        <p:txBody>
          <a:bodyPr spcFirstLastPara="1" wrap="square" lIns="91425" tIns="45700" rIns="91425" bIns="45700" anchor="t" anchorCtr="0">
            <a:spAutoFit/>
          </a:bodyPr>
          <a:lstStyle/>
          <a:p>
            <a:pPr algn="just"/>
            <a:r>
              <a:rPr lang="it-IT" sz="2800" dirty="0">
                <a:latin typeface="Calibri" panose="020F0502020204030204" pitchFamily="34" charset="0"/>
                <a:cs typeface="Calibri" panose="020F0502020204030204" pitchFamily="34" charset="0"/>
              </a:rPr>
              <a:t>La saggezza è qualcosa che deve essere scoperta da ciascuno, e non è il risultato della conoscenza. Conoscenza e saggezza non vanno insieme. La saggezza arriva quando c'è la maturità di conoscere se stessi. Senza conoscere se stessi, l'ordine non è possibile, e quindi non c'è virtù.</a:t>
            </a:r>
          </a:p>
          <a:p>
            <a:pPr algn="just"/>
            <a:r>
              <a:rPr lang="it-IT"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 Krishnamurti, The Book of Life</a:t>
            </a:r>
          </a:p>
        </p:txBody>
      </p:sp>
      <p:pic>
        <p:nvPicPr>
          <p:cNvPr id="6" name="Obrázok 5" descr="Obrázok, na ktorom je osoba, dav&#10;&#10;Automaticky generovaný popis">
            <a:extLst>
              <a:ext uri="{FF2B5EF4-FFF2-40B4-BE49-F238E27FC236}">
                <a16:creationId xmlns:a16="http://schemas.microsoft.com/office/drawing/2014/main" id="{65A836A7-FDAF-0402-C495-6FD1CA7AF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0286" y="2668814"/>
            <a:ext cx="3454400" cy="4572000"/>
          </a:xfrm>
          <a:prstGeom prst="rect">
            <a:avLst/>
          </a:prstGeom>
        </p:spPr>
      </p:pic>
      <p:sp>
        <p:nvSpPr>
          <p:cNvPr id="2" name="BlokTextu 1">
            <a:extLst>
              <a:ext uri="{FF2B5EF4-FFF2-40B4-BE49-F238E27FC236}">
                <a16:creationId xmlns:a16="http://schemas.microsoft.com/office/drawing/2014/main" id="{C03827C3-3E25-4979-9717-F6D1DFDA1727}"/>
              </a:ext>
            </a:extLst>
          </p:cNvPr>
          <p:cNvSpPr txBox="1"/>
          <p:nvPr/>
        </p:nvSpPr>
        <p:spPr>
          <a:xfrm>
            <a:off x="2668990" y="7353040"/>
            <a:ext cx="3776991" cy="307777"/>
          </a:xfrm>
          <a:prstGeom prst="rect">
            <a:avLst/>
          </a:prstGeom>
          <a:noFill/>
        </p:spPr>
        <p:txBody>
          <a:bodyPr wrap="square" rtlCol="0">
            <a:spAutoFit/>
          </a:bodyPr>
          <a:lstStyle/>
          <a:p>
            <a:pPr algn="ctr"/>
            <a:r>
              <a:rPr lang="en-US" dirty="0"/>
              <a:t>Krishnamurti, 1982 by Yousuf Karsh</a:t>
            </a:r>
            <a:endParaRPr lang="sk-SK" dirty="0"/>
          </a:p>
        </p:txBody>
      </p:sp>
    </p:spTree>
    <p:extLst>
      <p:ext uri="{BB962C8B-B14F-4D97-AF65-F5344CB8AC3E}">
        <p14:creationId xmlns:p14="http://schemas.microsoft.com/office/powerpoint/2010/main" val="296055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661196" y="836684"/>
            <a:ext cx="14128531"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300" b="1" dirty="0">
                <a:solidFill>
                  <a:srgbClr val="D00B24"/>
                </a:solidFill>
                <a:latin typeface="Arial"/>
                <a:ea typeface="Arial"/>
                <a:cs typeface="Arial"/>
                <a:sym typeface="Arial"/>
              </a:rPr>
              <a:t>3.1 FONDAMENTI DI APPRENDIMENTO CONTINUO </a:t>
            </a:r>
          </a:p>
          <a:p>
            <a:pPr marL="0" marR="0" lvl="0" indent="0" algn="l" rtl="0">
              <a:spcBef>
                <a:spcPts val="0"/>
              </a:spcBef>
              <a:spcAft>
                <a:spcPts val="0"/>
              </a:spcAft>
              <a:buNone/>
            </a:pPr>
            <a:endParaRPr lang="it-IT" sz="4400" b="1" dirty="0">
              <a:solidFill>
                <a:srgbClr val="D00B24"/>
              </a:solidFill>
              <a:latin typeface="Arial"/>
              <a:ea typeface="Arial"/>
              <a:cs typeface="Arial"/>
              <a:sym typeface="Arial"/>
            </a:endParaRPr>
          </a:p>
          <a:p>
            <a:pPr marL="0" marR="0" lvl="0" indent="0" algn="l" rtl="0">
              <a:spcBef>
                <a:spcPts val="0"/>
              </a:spcBef>
              <a:spcAft>
                <a:spcPts val="0"/>
              </a:spcAft>
              <a:buNone/>
            </a:pPr>
            <a:endParaRPr lang="it-IT" sz="4400" b="1" dirty="0">
              <a:solidFill>
                <a:srgbClr val="D00B24"/>
              </a:solidFill>
              <a:latin typeface="Arial"/>
              <a:ea typeface="Arial"/>
              <a:cs typeface="Arial"/>
              <a:sym typeface="Arial"/>
            </a:endParaRPr>
          </a:p>
        </p:txBody>
      </p:sp>
      <p:sp>
        <p:nvSpPr>
          <p:cNvPr id="179" name="Google Shape;179;p6"/>
          <p:cNvSpPr txBox="1"/>
          <p:nvPr/>
        </p:nvSpPr>
        <p:spPr>
          <a:xfrm>
            <a:off x="1090404" y="1665027"/>
            <a:ext cx="1474601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600" dirty="0">
                <a:solidFill>
                  <a:schemeClr val="dk1"/>
                </a:solidFill>
                <a:latin typeface="Helvetica Neue"/>
                <a:ea typeface="Helvetica Neue"/>
                <a:cs typeface="Helvetica Neue"/>
              </a:rPr>
              <a:t>Lo studio senza desiderio rovina la memoria, e non conserva nulla di ciò che apprende.</a:t>
            </a:r>
          </a:p>
          <a:p>
            <a:pPr marL="0" marR="0" lvl="0" indent="0" algn="r" rtl="0">
              <a:spcBef>
                <a:spcPts val="0"/>
              </a:spcBef>
              <a:spcAft>
                <a:spcPts val="0"/>
              </a:spcAft>
              <a:buNone/>
            </a:pPr>
            <a:r>
              <a:rPr lang="en-US" sz="2800" dirty="0">
                <a:solidFill>
                  <a:schemeClr val="dk1"/>
                </a:solidFill>
                <a:latin typeface="Helvetica Neue"/>
                <a:ea typeface="Helvetica Neue"/>
                <a:cs typeface="Helvetica Neue"/>
              </a:rPr>
              <a:t>— Leonardo da Vinci</a:t>
            </a:r>
            <a:r>
              <a:rPr lang="sk-SK" sz="2800" dirty="0">
                <a:solidFill>
                  <a:schemeClr val="dk1"/>
                </a:solidFill>
                <a:latin typeface="Helvetica Neue"/>
                <a:ea typeface="Helvetica Neue"/>
                <a:cs typeface="Helvetica Neue"/>
              </a:rPr>
              <a:t> </a:t>
            </a:r>
            <a:endParaRPr lang="en-US" sz="2800" dirty="0">
              <a:solidFill>
                <a:schemeClr val="dk1"/>
              </a:solidFill>
              <a:latin typeface="Helvetica Neue"/>
              <a:ea typeface="Helvetica Neue"/>
              <a:cs typeface="Helvetica Neue"/>
            </a:endParaRPr>
          </a:p>
          <a:p>
            <a:pPr marL="0" marR="0" lvl="0" indent="0" algn="ctr" rtl="0">
              <a:spcBef>
                <a:spcPts val="0"/>
              </a:spcBef>
              <a:spcAft>
                <a:spcPts val="0"/>
              </a:spcAft>
              <a:buNone/>
            </a:pPr>
            <a:endParaRPr lang="en-US" sz="2800" b="1" dirty="0">
              <a:solidFill>
                <a:schemeClr val="dk1"/>
              </a:solidFill>
              <a:latin typeface="Helvetica Neue"/>
              <a:ea typeface="Helvetica Neue"/>
              <a:cs typeface="Helvetica Neue"/>
              <a:sym typeface="Helvetica Neue"/>
            </a:endParaRPr>
          </a:p>
        </p:txBody>
      </p:sp>
      <p:pic>
        <p:nvPicPr>
          <p:cNvPr id="3" name="Google Shape;231;p9">
            <a:extLst>
              <a:ext uri="{FF2B5EF4-FFF2-40B4-BE49-F238E27FC236}">
                <a16:creationId xmlns:a16="http://schemas.microsoft.com/office/drawing/2014/main" id="{EB589CE5-72ED-C320-CA0A-F8D2786F76F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1196" y="2561860"/>
            <a:ext cx="5084379" cy="5418357"/>
          </a:xfrm>
          <a:prstGeom prst="rect">
            <a:avLst/>
          </a:prstGeom>
          <a:noFill/>
          <a:ln>
            <a:noFill/>
          </a:ln>
        </p:spPr>
      </p:pic>
      <p:sp>
        <p:nvSpPr>
          <p:cNvPr id="2" name="BlokTextu 1">
            <a:extLst>
              <a:ext uri="{FF2B5EF4-FFF2-40B4-BE49-F238E27FC236}">
                <a16:creationId xmlns:a16="http://schemas.microsoft.com/office/drawing/2014/main" id="{9923A783-725A-00E4-4F48-67AD2AED0EF8}"/>
              </a:ext>
            </a:extLst>
          </p:cNvPr>
          <p:cNvSpPr txBox="1"/>
          <p:nvPr/>
        </p:nvSpPr>
        <p:spPr>
          <a:xfrm>
            <a:off x="5886271" y="2709659"/>
            <a:ext cx="11672120"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None/>
              <a:defRPr sz="4400" b="1">
                <a:solidFill>
                  <a:srgbClr val="D00B24"/>
                </a:solidFill>
              </a:defRPr>
            </a:lvl1pPr>
          </a:lstStyle>
          <a:p>
            <a:pPr marL="457200" indent="-457200">
              <a:buFont typeface="Arial" panose="020B0604020202020204" pitchFamily="34" charset="0"/>
              <a:buChar char="•"/>
            </a:pPr>
            <a:r>
              <a:rPr lang="it-IT" sz="2400" dirty="0"/>
              <a:t>Ti sei mai imbattuto in termini di e-learning, learning-by </a:t>
            </a:r>
            <a:r>
              <a:rPr lang="it-IT" sz="2400" dirty="0" err="1"/>
              <a:t>doing</a:t>
            </a:r>
            <a:r>
              <a:rPr lang="it-IT" sz="2400" dirty="0"/>
              <a:t>, apprendimento visivo o qualsiasi altro tipo di apprendimento?</a:t>
            </a:r>
            <a:endParaRPr lang="en-US" sz="2400" dirty="0"/>
          </a:p>
        </p:txBody>
      </p:sp>
      <p:sp>
        <p:nvSpPr>
          <p:cNvPr id="4" name="BlokTextu 3">
            <a:extLst>
              <a:ext uri="{FF2B5EF4-FFF2-40B4-BE49-F238E27FC236}">
                <a16:creationId xmlns:a16="http://schemas.microsoft.com/office/drawing/2014/main" id="{6D7B0CCB-1BCF-0DDF-C568-600962462B63}"/>
              </a:ext>
            </a:extLst>
          </p:cNvPr>
          <p:cNvSpPr txBox="1"/>
          <p:nvPr/>
        </p:nvSpPr>
        <p:spPr>
          <a:xfrm>
            <a:off x="5954684" y="3999627"/>
            <a:ext cx="11535294" cy="954107"/>
          </a:xfrm>
          <a:prstGeom prst="rect">
            <a:avLst/>
          </a:prstGeom>
          <a:noFill/>
        </p:spPr>
        <p:txBody>
          <a:bodyPr wrap="square" rtlCol="0">
            <a:spAutoFit/>
          </a:bodyPr>
          <a:lstStyle/>
          <a:p>
            <a:pPr marL="457200" indent="-457200" algn="just">
              <a:buFont typeface="Arial" panose="020B0604020202020204" pitchFamily="34" charset="0"/>
              <a:buChar char="•"/>
            </a:pPr>
            <a:r>
              <a:rPr lang="it-IT" sz="2800" b="1" dirty="0"/>
              <a:t>Prenditi un minuto per spiegare cosa sia l'apprendimento secondo la tua opinione...</a:t>
            </a:r>
          </a:p>
        </p:txBody>
      </p:sp>
      <p:sp>
        <p:nvSpPr>
          <p:cNvPr id="5" name="BlokTextu 4">
            <a:extLst>
              <a:ext uri="{FF2B5EF4-FFF2-40B4-BE49-F238E27FC236}">
                <a16:creationId xmlns:a16="http://schemas.microsoft.com/office/drawing/2014/main" id="{104F0479-E56B-C584-BC63-DA7381276D05}"/>
              </a:ext>
            </a:extLst>
          </p:cNvPr>
          <p:cNvSpPr txBox="1"/>
          <p:nvPr/>
        </p:nvSpPr>
        <p:spPr>
          <a:xfrm>
            <a:off x="5954684" y="5169045"/>
            <a:ext cx="11535294" cy="2677656"/>
          </a:xfrm>
          <a:prstGeom prst="rect">
            <a:avLst/>
          </a:prstGeom>
          <a:noFill/>
        </p:spPr>
        <p:txBody>
          <a:bodyPr wrap="square" rtlCol="0">
            <a:spAutoFit/>
          </a:bodyPr>
          <a:lstStyle/>
          <a:p>
            <a:pPr marL="457200" indent="-457200" algn="just">
              <a:buFont typeface="Arial" panose="020B0604020202020204" pitchFamily="34" charset="0"/>
              <a:buChar char="•"/>
            </a:pPr>
            <a:r>
              <a:rPr lang="it-IT" sz="2800" dirty="0"/>
              <a:t>L'apprendimento può essere... processo, esito, cambiamento di stato, acquisizione di conoscenze, sviluppo, contestualizzazione, esperienza, acquisizione del linguaggio di diverse discipline, sia memorizzazione che comprensione, modificazione di una tendenza comportamentale per esperienza, rafforzamento delle risposte corrette, indebolimento delle risposte errate...</a:t>
            </a:r>
            <a:endParaRPr lang="en-US" sz="2800" dirty="0"/>
          </a:p>
        </p:txBody>
      </p:sp>
      <p:cxnSp>
        <p:nvCxnSpPr>
          <p:cNvPr id="9" name="Priama spojnica 8">
            <a:extLst>
              <a:ext uri="{FF2B5EF4-FFF2-40B4-BE49-F238E27FC236}">
                <a16:creationId xmlns:a16="http://schemas.microsoft.com/office/drawing/2014/main" id="{18B2116F-5F08-5F90-4A82-3BA5B2109D7F}"/>
              </a:ext>
            </a:extLst>
          </p:cNvPr>
          <p:cNvCxnSpPr>
            <a:cxnSpLocks/>
          </p:cNvCxnSpPr>
          <p:nvPr/>
        </p:nvCxnSpPr>
        <p:spPr>
          <a:xfrm>
            <a:off x="6104313" y="5086916"/>
            <a:ext cx="11385665" cy="0"/>
          </a:xfrm>
          <a:prstGeom prst="line">
            <a:avLst/>
          </a:prstGeom>
        </p:spPr>
        <p:style>
          <a:lnRef idx="1">
            <a:schemeClr val="dk1"/>
          </a:lnRef>
          <a:fillRef idx="0">
            <a:schemeClr val="dk1"/>
          </a:fillRef>
          <a:effectRef idx="0">
            <a:schemeClr val="dk1"/>
          </a:effectRef>
          <a:fontRef idx="minor">
            <a:schemeClr val="tx1"/>
          </a:fontRef>
        </p:style>
      </p:cxnSp>
      <p:cxnSp>
        <p:nvCxnSpPr>
          <p:cNvPr id="13" name="Priama spojnica 12">
            <a:extLst>
              <a:ext uri="{FF2B5EF4-FFF2-40B4-BE49-F238E27FC236}">
                <a16:creationId xmlns:a16="http://schemas.microsoft.com/office/drawing/2014/main" id="{36BC0C3C-B71C-44B1-BD40-DED9A96A2BDA}"/>
              </a:ext>
            </a:extLst>
          </p:cNvPr>
          <p:cNvCxnSpPr>
            <a:cxnSpLocks/>
          </p:cNvCxnSpPr>
          <p:nvPr/>
        </p:nvCxnSpPr>
        <p:spPr>
          <a:xfrm>
            <a:off x="6097911" y="3909947"/>
            <a:ext cx="1138566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1176348"/>
            <a:ext cx="14128531" cy="2800726"/>
          </a:xfrm>
          <a:prstGeom prst="rect">
            <a:avLst/>
          </a:prstGeom>
          <a:noFill/>
          <a:ln>
            <a:noFill/>
          </a:ln>
        </p:spPr>
        <p:txBody>
          <a:bodyPr spcFirstLastPara="1" wrap="square" lIns="91425" tIns="45700" rIns="91425" bIns="45700" anchor="t" anchorCtr="0">
            <a:spAutoFit/>
          </a:bodyPr>
          <a:lstStyle/>
          <a:p>
            <a:r>
              <a:rPr lang="it-IT" sz="4400" b="1" dirty="0">
                <a:solidFill>
                  <a:srgbClr val="D00B24"/>
                </a:solidFill>
              </a:rPr>
              <a:t>3.1 FONDAMENTI DI APPRENDIMENTO CONTINUO </a:t>
            </a:r>
          </a:p>
          <a:p>
            <a:endParaRPr lang="it-IT" sz="4400" b="1" dirty="0">
              <a:solidFill>
                <a:srgbClr val="D00B24"/>
              </a:solidFill>
            </a:endParaRPr>
          </a:p>
          <a:p>
            <a:endParaRPr lang="it-IT" sz="4400" b="1" dirty="0">
              <a:solidFill>
                <a:srgbClr val="D00B24"/>
              </a:solidFill>
            </a:endParaRPr>
          </a:p>
          <a:p>
            <a:pPr marL="0" marR="0" lvl="0" indent="0" algn="l" rtl="0">
              <a:spcBef>
                <a:spcPts val="0"/>
              </a:spcBef>
              <a:spcAft>
                <a:spcPts val="0"/>
              </a:spcAft>
              <a:buNone/>
            </a:pPr>
            <a:endParaRPr sz="4400" b="1" dirty="0">
              <a:solidFill>
                <a:srgbClr val="D00B24"/>
              </a:solidFill>
            </a:endParaRPr>
          </a:p>
        </p:txBody>
      </p:sp>
      <p:sp>
        <p:nvSpPr>
          <p:cNvPr id="2" name="BlokTextu 1">
            <a:extLst>
              <a:ext uri="{FF2B5EF4-FFF2-40B4-BE49-F238E27FC236}">
                <a16:creationId xmlns:a16="http://schemas.microsoft.com/office/drawing/2014/main" id="{9067FCFB-82FC-F32E-0AEF-F665428CD6E7}"/>
              </a:ext>
            </a:extLst>
          </p:cNvPr>
          <p:cNvSpPr txBox="1"/>
          <p:nvPr/>
        </p:nvSpPr>
        <p:spPr>
          <a:xfrm>
            <a:off x="914400" y="2567289"/>
            <a:ext cx="16354097" cy="2554545"/>
          </a:xfrm>
          <a:prstGeom prst="rect">
            <a:avLst/>
          </a:prstGeom>
          <a:noFill/>
        </p:spPr>
        <p:txBody>
          <a:bodyPr wrap="square" rtlCol="0">
            <a:spAutoFit/>
          </a:bodyPr>
          <a:lstStyle/>
          <a:p>
            <a:pPr algn="just"/>
            <a:r>
              <a:rPr lang="en-US" sz="2000" b="1"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Apprendimento continuo:</a:t>
            </a:r>
            <a:endParaRPr lang="en-US" sz="2000" b="1" dirty="0">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it-IT" sz="20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noto anche come apprendimento permanente;</a:t>
            </a:r>
          </a:p>
          <a:p>
            <a:pPr marL="342900" indent="-342900" algn="just">
              <a:buFont typeface="Arial" panose="020B0604020202020204" pitchFamily="34" charset="0"/>
              <a:buChar char="•"/>
            </a:pPr>
            <a:r>
              <a:rPr lang="it-IT" sz="20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si riferisce a un vecchio concetto che aumenta di popolarità grazie all’aumento di continue lacune di competenze nelle industrie leader e nell'inizio dell'e-learning;</a:t>
            </a:r>
          </a:p>
          <a:p>
            <a:pPr marL="342900" indent="-342900" algn="just">
              <a:buFont typeface="Arial" panose="020B0604020202020204" pitchFamily="34" charset="0"/>
              <a:buChar char="•"/>
            </a:pPr>
            <a:r>
              <a:rPr lang="it-IT" sz="2000" dirty="0">
                <a:latin typeface="Calibri" panose="020F0502020204030204" pitchFamily="34" charset="0"/>
                <a:cs typeface="Calibri" panose="020F0502020204030204" pitchFamily="34" charset="0"/>
              </a:rPr>
              <a:t>rappresenta il processo, la cultura e la mentalità dell'apprendimento di nuove conoscenze, capacità e abilità che richiedono dedizione e metodi specifici;</a:t>
            </a:r>
          </a:p>
          <a:p>
            <a:pPr marL="342900" indent="-342900" algn="just">
              <a:buFont typeface="Arial" panose="020B0604020202020204" pitchFamily="34" charset="0"/>
              <a:buChar char="•"/>
            </a:pPr>
            <a:r>
              <a:rPr lang="it-IT" sz="2000" dirty="0">
                <a:latin typeface="Calibri" panose="020F0502020204030204" pitchFamily="34" charset="0"/>
                <a:cs typeface="Calibri" panose="020F0502020204030204" pitchFamily="34" charset="0"/>
              </a:rPr>
              <a:t>va al di là di un'educazione formale basata sul perseguimento continuo, auto-motivato e volontario dello sviluppo professionale o personale</a:t>
            </a:r>
          </a:p>
          <a:p>
            <a:pPr marL="342900" indent="-342900" algn="just">
              <a:buFont typeface="Arial" panose="020B0604020202020204" pitchFamily="34" charset="0"/>
              <a:buChar char="•"/>
            </a:pPr>
            <a:r>
              <a:rPr lang="it-IT" sz="2000" dirty="0">
                <a:latin typeface="Calibri" panose="020F0502020204030204" pitchFamily="34" charset="0"/>
                <a:cs typeface="Calibri" panose="020F0502020204030204" pitchFamily="34" charset="0"/>
              </a:rPr>
              <a:t>si svolge attraverso approcci sia formali che informali;</a:t>
            </a:r>
          </a:p>
          <a:p>
            <a:pPr marL="342900" indent="-342900" algn="just">
              <a:buFont typeface="Arial" panose="020B0604020202020204" pitchFamily="34" charset="0"/>
              <a:buChar char="•"/>
            </a:pPr>
            <a:r>
              <a:rPr lang="it-IT" sz="2000" dirty="0">
                <a:latin typeface="Calibri" panose="020F0502020204030204" pitchFamily="34" charset="0"/>
                <a:cs typeface="Calibri" panose="020F0502020204030204" pitchFamily="34" charset="0"/>
              </a:rPr>
              <a:t>è anche un approccio inevitabile ad una istruzione a prova di futuro migliorando le tue conoscenze prima che se ne presenti la necessità.</a:t>
            </a:r>
          </a:p>
        </p:txBody>
      </p:sp>
      <p:sp>
        <p:nvSpPr>
          <p:cNvPr id="29" name="Google Shape;178;p6">
            <a:extLst>
              <a:ext uri="{FF2B5EF4-FFF2-40B4-BE49-F238E27FC236}">
                <a16:creationId xmlns:a16="http://schemas.microsoft.com/office/drawing/2014/main" id="{9D684FB0-AD2B-18E9-41C3-4B2716C21E48}"/>
              </a:ext>
            </a:extLst>
          </p:cNvPr>
          <p:cNvSpPr txBox="1"/>
          <p:nvPr/>
        </p:nvSpPr>
        <p:spPr>
          <a:xfrm>
            <a:off x="914399" y="5328817"/>
            <a:ext cx="1210966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hlinkClick r:id="rId3"/>
              </a:rPr>
              <a:t>G</a:t>
            </a:r>
            <a:r>
              <a:rPr lang="en-US" sz="2800" b="1" dirty="0">
                <a:solidFill>
                  <a:schemeClr val="tx1"/>
                </a:solidFill>
                <a:sym typeface="Arial"/>
                <a:hlinkClick r:id="rId3"/>
              </a:rPr>
              <a:t>uarda </a:t>
            </a:r>
            <a:r>
              <a:rPr lang="en-US" sz="2800" b="1" dirty="0">
                <a:solidFill>
                  <a:schemeClr val="tx1"/>
                </a:solidFill>
                <a:hlinkClick r:id="rId3"/>
              </a:rPr>
              <a:t>questo breve video per scoprire come potenziare permanentemente lo studente che è in te! </a:t>
            </a:r>
            <a:endParaRPr lang="en-US" sz="2800" b="1" dirty="0">
              <a:solidFill>
                <a:schemeClr val="tx1"/>
              </a:solidFill>
            </a:endParaRPr>
          </a:p>
        </p:txBody>
      </p:sp>
      <p:pic>
        <p:nvPicPr>
          <p:cNvPr id="36" name="Grafický objekt 35" descr="Prezentácia s médiami obrys">
            <a:hlinkClick r:id="rId3"/>
            <a:extLst>
              <a:ext uri="{FF2B5EF4-FFF2-40B4-BE49-F238E27FC236}">
                <a16:creationId xmlns:a16="http://schemas.microsoft.com/office/drawing/2014/main" id="{C7704E52-CBCA-DD33-56E8-A983D45864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6000" y="5047733"/>
            <a:ext cx="1116631" cy="1116631"/>
          </a:xfrm>
          <a:prstGeom prst="rect">
            <a:avLst/>
          </a:prstGeom>
        </p:spPr>
      </p:pic>
      <p:sp>
        <p:nvSpPr>
          <p:cNvPr id="37" name="Google Shape;178;p6">
            <a:extLst>
              <a:ext uri="{FF2B5EF4-FFF2-40B4-BE49-F238E27FC236}">
                <a16:creationId xmlns:a16="http://schemas.microsoft.com/office/drawing/2014/main" id="{E17AA7E9-C090-476C-B86B-6092ED4A71A0}"/>
              </a:ext>
            </a:extLst>
          </p:cNvPr>
          <p:cNvSpPr txBox="1"/>
          <p:nvPr/>
        </p:nvSpPr>
        <p:spPr>
          <a:xfrm>
            <a:off x="914399" y="6366756"/>
            <a:ext cx="12477136" cy="938678"/>
          </a:xfrm>
          <a:prstGeom prst="rect">
            <a:avLst/>
          </a:prstGeom>
          <a:noFill/>
          <a:ln>
            <a:noFill/>
          </a:ln>
        </p:spPr>
        <p:txBody>
          <a:bodyPr spcFirstLastPara="1" wrap="square" lIns="91425" tIns="45700" rIns="91425" bIns="45700" anchor="t" anchorCtr="0">
            <a:spAutoFit/>
          </a:bodyPr>
          <a:lstStyle/>
          <a:p>
            <a:pPr lvl="0"/>
            <a:r>
              <a:rPr lang="it-IT" sz="2700" b="1" dirty="0">
                <a:solidFill>
                  <a:srgbClr val="D00B24"/>
                </a:solidFill>
              </a:rPr>
              <a:t>Come affronteresti l'apprendimento continuo nella tua vita quotidiana?</a:t>
            </a:r>
          </a:p>
          <a:p>
            <a:pPr lvl="0"/>
            <a:endParaRPr lang="it-IT" sz="2800" b="1" dirty="0">
              <a:solidFill>
                <a:srgbClr val="D00B24"/>
              </a:solidFill>
            </a:endParaRPr>
          </a:p>
        </p:txBody>
      </p:sp>
      <p:pic>
        <p:nvPicPr>
          <p:cNvPr id="10" name="Grafický objekt 9" descr="Bublina s myšlienkou obrys">
            <a:extLst>
              <a:ext uri="{FF2B5EF4-FFF2-40B4-BE49-F238E27FC236}">
                <a16:creationId xmlns:a16="http://schemas.microsoft.com/office/drawing/2014/main" id="{F66D6065-89BD-6690-C0DB-AB834DCAA1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34504" y="6163405"/>
            <a:ext cx="1116632" cy="1116632"/>
          </a:xfrm>
          <a:prstGeom prst="rect">
            <a:avLst/>
          </a:prstGeom>
        </p:spPr>
      </p:pic>
      <p:sp>
        <p:nvSpPr>
          <p:cNvPr id="4" name="Google Shape;178;p6">
            <a:extLst>
              <a:ext uri="{FF2B5EF4-FFF2-40B4-BE49-F238E27FC236}">
                <a16:creationId xmlns:a16="http://schemas.microsoft.com/office/drawing/2014/main" id="{716688AB-90B2-643B-0C0B-7F2E69D42D71}"/>
              </a:ext>
            </a:extLst>
          </p:cNvPr>
          <p:cNvSpPr txBox="1"/>
          <p:nvPr/>
        </p:nvSpPr>
        <p:spPr>
          <a:xfrm>
            <a:off x="914399" y="7389306"/>
            <a:ext cx="8037872" cy="954067"/>
          </a:xfrm>
          <a:prstGeom prst="rect">
            <a:avLst/>
          </a:prstGeom>
          <a:noFill/>
          <a:ln>
            <a:noFill/>
          </a:ln>
        </p:spPr>
        <p:txBody>
          <a:bodyPr spcFirstLastPara="1" wrap="square" lIns="91425" tIns="45700" rIns="91425" bIns="45700" anchor="t" anchorCtr="0">
            <a:spAutoFit/>
          </a:bodyPr>
          <a:lstStyle/>
          <a:p>
            <a:pPr lvl="0"/>
            <a:r>
              <a:rPr lang="it-IT" sz="2600" b="1" dirty="0">
                <a:solidFill>
                  <a:schemeClr val="tx1"/>
                </a:solidFill>
              </a:rPr>
              <a:t>Guarda le forme di apprendimento continuo:</a:t>
            </a:r>
          </a:p>
          <a:p>
            <a:pPr lvl="0"/>
            <a:endParaRPr lang="it-IT" sz="2800" b="1" dirty="0">
              <a:solidFill>
                <a:schemeClr val="tx1"/>
              </a:solidFill>
            </a:endParaRPr>
          </a:p>
        </p:txBody>
      </p:sp>
      <p:sp>
        <p:nvSpPr>
          <p:cNvPr id="5" name="Zaoblený obdĺžnik 4">
            <a:extLst>
              <a:ext uri="{FF2B5EF4-FFF2-40B4-BE49-F238E27FC236}">
                <a16:creationId xmlns:a16="http://schemas.microsoft.com/office/drawing/2014/main" id="{82FB12D4-B34C-AA57-77B6-61B8C9CFE55F}"/>
              </a:ext>
            </a:extLst>
          </p:cNvPr>
          <p:cNvSpPr/>
          <p:nvPr/>
        </p:nvSpPr>
        <p:spPr>
          <a:xfrm>
            <a:off x="8088922" y="7271743"/>
            <a:ext cx="9284679" cy="112396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BlokTextu 6">
            <a:extLst>
              <a:ext uri="{FF2B5EF4-FFF2-40B4-BE49-F238E27FC236}">
                <a16:creationId xmlns:a16="http://schemas.microsoft.com/office/drawing/2014/main" id="{AA539171-E031-A529-1A08-4894351F2B0F}"/>
              </a:ext>
            </a:extLst>
          </p:cNvPr>
          <p:cNvSpPr txBox="1"/>
          <p:nvPr/>
        </p:nvSpPr>
        <p:spPr>
          <a:xfrm>
            <a:off x="8088922" y="7251280"/>
            <a:ext cx="9232330" cy="1477328"/>
          </a:xfrm>
          <a:prstGeom prst="rect">
            <a:avLst/>
          </a:prstGeom>
          <a:noFill/>
        </p:spPr>
        <p:txBody>
          <a:bodyPr wrap="square" rtlCol="0">
            <a:spAutoFit/>
          </a:bodyPr>
          <a:lstStyle/>
          <a:p>
            <a:pPr algn="just"/>
            <a:r>
              <a:rPr lang="it-IT" sz="1800" dirty="0"/>
              <a:t>programmi di mentorship; gruppi di discussione tra pari; programmi di certificazione; fonti online / offline pertinenti, ad esempio newsletter, database di ricerca o canali YouTube di tuo interesse; sessioni di team building; Conferenze; programmi di studio sul posto di lavoro; imparare insegnando a qualcun altro, ecc.</a:t>
            </a:r>
          </a:p>
          <a:p>
            <a:pPr algn="just"/>
            <a:endParaRPr lang="it-IT" sz="1800" dirty="0"/>
          </a:p>
        </p:txBody>
      </p:sp>
    </p:spTree>
    <p:extLst>
      <p:ext uri="{BB962C8B-B14F-4D97-AF65-F5344CB8AC3E}">
        <p14:creationId xmlns:p14="http://schemas.microsoft.com/office/powerpoint/2010/main" val="81615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7" grpId="0"/>
      <p:bldP spid="4" grpId="0"/>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9" name="Google Shape;237;p9">
            <a:extLst>
              <a:ext uri="{FF2B5EF4-FFF2-40B4-BE49-F238E27FC236}">
                <a16:creationId xmlns:a16="http://schemas.microsoft.com/office/drawing/2014/main" id="{86AFB672-9A1D-FEFD-E330-749E6DCE3909}"/>
              </a:ext>
            </a:extLst>
          </p:cNvPr>
          <p:cNvPicPr preferRelativeResize="0"/>
          <p:nvPr/>
        </p:nvPicPr>
        <p:blipFill rotWithShape="1">
          <a:blip r:embed="rId4">
            <a:alphaModFix/>
          </a:blip>
          <a:srcRect/>
          <a:stretch/>
        </p:blipFill>
        <p:spPr>
          <a:xfrm>
            <a:off x="572666" y="2723189"/>
            <a:ext cx="8513143" cy="5698541"/>
          </a:xfrm>
          <a:prstGeom prst="rect">
            <a:avLst/>
          </a:prstGeom>
          <a:noFill/>
          <a:ln>
            <a:noFill/>
          </a:ln>
        </p:spPr>
      </p:pic>
      <p:sp>
        <p:nvSpPr>
          <p:cNvPr id="178" name="Google Shape;178;p6"/>
          <p:cNvSpPr txBox="1"/>
          <p:nvPr/>
        </p:nvSpPr>
        <p:spPr>
          <a:xfrm>
            <a:off x="445065" y="849822"/>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.2 DISAPPRENDIMENTO</a:t>
            </a:r>
          </a:p>
        </p:txBody>
      </p:sp>
      <p:sp>
        <p:nvSpPr>
          <p:cNvPr id="179" name="Google Shape;179;p6"/>
          <p:cNvSpPr txBox="1"/>
          <p:nvPr/>
        </p:nvSpPr>
        <p:spPr>
          <a:xfrm>
            <a:off x="661239" y="1712674"/>
            <a:ext cx="14746014" cy="584735"/>
          </a:xfrm>
          <a:prstGeom prst="rect">
            <a:avLst/>
          </a:prstGeom>
          <a:noFill/>
          <a:ln>
            <a:noFill/>
          </a:ln>
        </p:spPr>
        <p:txBody>
          <a:bodyPr spcFirstLastPara="1" wrap="square" lIns="91425" tIns="45700" rIns="91425" bIns="45700" anchor="t" anchorCtr="0">
            <a:spAutoFit/>
          </a:bodyPr>
          <a:lstStyle/>
          <a:p>
            <a:r>
              <a:rPr lang="it-IT" sz="3000" dirty="0">
                <a:solidFill>
                  <a:schemeClr val="dk1"/>
                </a:solidFill>
                <a:latin typeface="Helvetica Neue"/>
                <a:ea typeface="Helvetica Neue"/>
                <a:cs typeface="Helvetica Neue"/>
              </a:rPr>
              <a:t>Nessun problema può resistere all'assalto di un pensiero sostenuto.</a:t>
            </a:r>
            <a:r>
              <a:rPr lang="en-US" sz="3200" dirty="0">
                <a:solidFill>
                  <a:schemeClr val="dk1"/>
                </a:solidFill>
                <a:latin typeface="Helvetica Neue"/>
                <a:ea typeface="Helvetica Neue"/>
                <a:cs typeface="Helvetica Neue"/>
              </a:rPr>
              <a:t>— Voltaire</a:t>
            </a:r>
            <a:r>
              <a:rPr lang="sk-SK" sz="3200" dirty="0">
                <a:solidFill>
                  <a:schemeClr val="dk1"/>
                </a:solidFill>
                <a:latin typeface="Helvetica Neue"/>
                <a:ea typeface="Helvetica Neue"/>
                <a:cs typeface="Helvetica Neue"/>
              </a:rPr>
              <a:t> </a:t>
            </a:r>
            <a:endParaRPr lang="en-US" sz="3200" dirty="0">
              <a:solidFill>
                <a:schemeClr val="dk1"/>
              </a:solidFill>
              <a:latin typeface="Helvetica Neue"/>
              <a:ea typeface="Helvetica Neue"/>
              <a:cs typeface="Helvetica Neue"/>
              <a:sym typeface="Helvetica Neue"/>
            </a:endParaRPr>
          </a:p>
        </p:txBody>
      </p:sp>
      <p:sp>
        <p:nvSpPr>
          <p:cNvPr id="4" name="BlokTextu 3">
            <a:extLst>
              <a:ext uri="{FF2B5EF4-FFF2-40B4-BE49-F238E27FC236}">
                <a16:creationId xmlns:a16="http://schemas.microsoft.com/office/drawing/2014/main" id="{048D9346-BFCC-BA40-EF37-6F1595731E49}"/>
              </a:ext>
            </a:extLst>
          </p:cNvPr>
          <p:cNvSpPr txBox="1"/>
          <p:nvPr/>
        </p:nvSpPr>
        <p:spPr>
          <a:xfrm>
            <a:off x="1723977" y="3663589"/>
            <a:ext cx="6310269" cy="5001369"/>
          </a:xfrm>
          <a:prstGeom prst="rect">
            <a:avLst/>
          </a:prstGeom>
          <a:noFill/>
        </p:spPr>
        <p:txBody>
          <a:bodyPr wrap="square" rtlCol="0">
            <a:spAutoFit/>
          </a:bodyPr>
          <a:lstStyle/>
          <a:p>
            <a:pPr algn="ctr"/>
            <a:r>
              <a:rPr lang="en-US" sz="3200" b="1" dirty="0">
                <a:solidFill>
                  <a:srgbClr val="000000"/>
                </a:solidFill>
                <a:effectLst/>
                <a:uFill>
                  <a:solidFill>
                    <a:srgbClr val="000000"/>
                  </a:solidFill>
                </a:uFill>
                <a:latin typeface="Calibri" panose="020F0502020204030204" pitchFamily="34" charset="0"/>
                <a:ea typeface="Calibri" panose="020F0502020204030204" pitchFamily="34" charset="0"/>
              </a:rPr>
              <a:t>Disapprendimento </a:t>
            </a:r>
            <a:endParaRPr lang="en-US" sz="3200" dirty="0">
              <a:uFill>
                <a:solidFill>
                  <a:srgbClr val="000000"/>
                </a:solidFill>
              </a:uFill>
              <a:latin typeface="Calibri" panose="020F0502020204030204" pitchFamily="34" charset="0"/>
              <a:ea typeface="Calibri" panose="020F0502020204030204" pitchFamily="34" charset="0"/>
            </a:endParaRPr>
          </a:p>
          <a:p>
            <a:pPr algn="just"/>
            <a:r>
              <a:rPr lang="it-IT" sz="2200" dirty="0">
                <a:uFill>
                  <a:solidFill>
                    <a:srgbClr val="000000"/>
                  </a:solidFill>
                </a:uFill>
                <a:latin typeface="Calibri" panose="020F0502020204030204" pitchFamily="34" charset="0"/>
                <a:ea typeface="Calibri" panose="020F0502020204030204" pitchFamily="34" charset="0"/>
              </a:rPr>
              <a:t>Il disapprendimento fa parte dell'apprendimento continuo poiché si riferisce alla sostituzione di modelli di pensiero e comportamento familiari e sicuri con quelli nuovi e sconosciuti. Anche se le tue abilità ti hanno portato alla tua posizione attuale, potrebbero trattenerti nell’andare oltre o talvolta sono il risultato di una forza maggiore come abbiamo vissuto durante la pandemia, come il fatto di dire sempre sì al carico di lavoro che aumenta o l’esistenza di un significativo cambiamento nel lavoro o nella collaborazione scolastica durante i lockdown dovuti al COVID-19.</a:t>
            </a:r>
            <a:endParaRPr lang="it-IT" sz="2200" i="1" dirty="0">
              <a:uFill>
                <a:solidFill>
                  <a:srgbClr val="000000"/>
                </a:solidFill>
              </a:uFill>
              <a:latin typeface="Calibri" panose="020F0502020204030204" pitchFamily="34" charset="0"/>
              <a:ea typeface="Calibri" panose="020F0502020204030204" pitchFamily="34" charset="0"/>
            </a:endParaRPr>
          </a:p>
          <a:p>
            <a:pPr algn="just"/>
            <a:r>
              <a:rPr lang="en-US" sz="2200" i="1" dirty="0">
                <a:solidFill>
                  <a:srgbClr val="000000"/>
                </a:solidFill>
                <a:effectLst/>
                <a:uFill>
                  <a:solidFill>
                    <a:srgbClr val="000000"/>
                  </a:solidFill>
                </a:uFill>
                <a:latin typeface="Calibri" panose="020F0502020204030204" pitchFamily="34" charset="0"/>
                <a:ea typeface="Calibri" panose="020F0502020204030204" pitchFamily="34" charset="0"/>
              </a:rPr>
              <a:t>.</a:t>
            </a:r>
            <a:endParaRPr lang="sk-SK" sz="2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algn="just"/>
            <a:endParaRPr lang="sk-SK" sz="2300" dirty="0"/>
          </a:p>
        </p:txBody>
      </p:sp>
      <p:sp>
        <p:nvSpPr>
          <p:cNvPr id="5" name="BlokTextu 4">
            <a:extLst>
              <a:ext uri="{FF2B5EF4-FFF2-40B4-BE49-F238E27FC236}">
                <a16:creationId xmlns:a16="http://schemas.microsoft.com/office/drawing/2014/main" id="{8AD42B45-44F4-A8FB-66A4-C3EA5315459E}"/>
              </a:ext>
            </a:extLst>
          </p:cNvPr>
          <p:cNvSpPr txBox="1"/>
          <p:nvPr/>
        </p:nvSpPr>
        <p:spPr>
          <a:xfrm>
            <a:off x="9260380" y="2662800"/>
            <a:ext cx="8454954" cy="5762475"/>
          </a:xfrm>
          <a:prstGeom prst="rect">
            <a:avLst/>
          </a:prstGeom>
          <a:noFill/>
        </p:spPr>
        <p:txBody>
          <a:bodyPr wrap="square" rtlCol="0">
            <a:spAutoFit/>
          </a:bodyPr>
          <a:lstStyle/>
          <a:p>
            <a:r>
              <a:rPr lang="it-IT" sz="3200" b="1" dirty="0">
                <a:uFill>
                  <a:solidFill>
                    <a:srgbClr val="000000"/>
                  </a:solidFill>
                </a:uFill>
                <a:latin typeface="Calibri" panose="020F0502020204030204" pitchFamily="34" charset="0"/>
                <a:ea typeface="Calibri" panose="020F0502020204030204" pitchFamily="34" charset="0"/>
              </a:rPr>
              <a:t>Quali sono i modi per disimparare attivamente nel tuo lavoro? </a:t>
            </a:r>
          </a:p>
          <a:p>
            <a:pPr lvl="0" algn="just">
              <a:lnSpc>
                <a:spcPct val="107000"/>
              </a:lnSpc>
              <a:spcAft>
                <a:spcPts val="800"/>
              </a:spcAft>
            </a:pPr>
            <a:r>
              <a:rPr lang="it-IT" sz="2100" b="1" dirty="0">
                <a:uFill>
                  <a:solidFill>
                    <a:srgbClr val="000000"/>
                  </a:solidFill>
                </a:uFill>
                <a:latin typeface="Calibri" panose="020F0502020204030204" pitchFamily="34" charset="0"/>
                <a:ea typeface="Calibri" panose="020F0502020204030204" pitchFamily="34" charset="0"/>
              </a:rPr>
              <a:t>Cerca persone con esperienze diverse </a:t>
            </a:r>
            <a:r>
              <a:rPr lang="it-IT" sz="2100" dirty="0">
                <a:uFill>
                  <a:solidFill>
                    <a:srgbClr val="000000"/>
                  </a:solidFill>
                </a:uFill>
                <a:latin typeface="Calibri" panose="020F0502020204030204" pitchFamily="34" charset="0"/>
                <a:ea typeface="Calibri" panose="020F0502020204030204" pitchFamily="34" charset="0"/>
              </a:rPr>
              <a:t>per ascoltarli al fine di trovare una possibile nuova prospettiva nel nostro pensiero, anche se non dobbiamo necessariamente essere d'accordo con loro. </a:t>
            </a:r>
          </a:p>
          <a:p>
            <a:pPr lvl="0" algn="just">
              <a:lnSpc>
                <a:spcPct val="107000"/>
              </a:lnSpc>
              <a:spcAft>
                <a:spcPts val="800"/>
              </a:spcAft>
            </a:pPr>
            <a:r>
              <a:rPr lang="it-IT" sz="2100" b="1" dirty="0">
                <a:uFill>
                  <a:solidFill>
                    <a:srgbClr val="000000"/>
                  </a:solidFill>
                </a:uFill>
                <a:latin typeface="Calibri" panose="020F0502020204030204" pitchFamily="34" charset="0"/>
                <a:ea typeface="Calibri" panose="020F0502020204030204" pitchFamily="34" charset="0"/>
              </a:rPr>
              <a:t>Aumenta la tua consapevolezza testando le tue abitudini. </a:t>
            </a:r>
            <a:r>
              <a:rPr lang="it-IT" sz="2100" dirty="0">
                <a:uFill>
                  <a:solidFill>
                    <a:srgbClr val="000000"/>
                  </a:solidFill>
                </a:uFill>
                <a:latin typeface="Calibri" panose="020F0502020204030204" pitchFamily="34" charset="0"/>
                <a:ea typeface="Calibri" panose="020F0502020204030204" pitchFamily="34" charset="0"/>
              </a:rPr>
              <a:t>L'uso di abitudini inconsce (automatiche) può creare scorciatoie mentali. Cerca di prendere alcune abitudini e disimpararle consapevolmente, cioè se risolvi automaticamente un problema, prova a chiedere a qualcun altro la sua opinione, o se organizzi abitualmente incontri, lascia fare a qualcun altro. </a:t>
            </a:r>
          </a:p>
          <a:p>
            <a:pPr lvl="0" algn="just">
              <a:lnSpc>
                <a:spcPct val="107000"/>
              </a:lnSpc>
              <a:spcAft>
                <a:spcPts val="800"/>
              </a:spcAft>
            </a:pPr>
            <a:r>
              <a:rPr lang="en-US" sz="2100" b="1" dirty="0">
                <a:uFill>
                  <a:solidFill>
                    <a:srgbClr val="000000"/>
                  </a:solidFill>
                </a:uFill>
                <a:latin typeface="Calibri" panose="020F0502020204030204" pitchFamily="34" charset="0"/>
                <a:ea typeface="Calibri" panose="020F0502020204030204" pitchFamily="34" charset="0"/>
              </a:rPr>
              <a:t>Poniti domande stimolanti. </a:t>
            </a:r>
            <a:r>
              <a:rPr lang="it-IT" sz="2100" dirty="0">
                <a:uFill>
                  <a:solidFill>
                    <a:srgbClr val="000000"/>
                  </a:solidFill>
                </a:uFill>
                <a:latin typeface="Calibri" panose="020F0502020204030204" pitchFamily="34" charset="0"/>
                <a:ea typeface="Calibri" panose="020F0502020204030204" pitchFamily="34" charset="0"/>
              </a:rPr>
              <a:t>Ciò impedirà alle tue conoscenze esistenti di limitare la tua capacità di immaginare nuove possibilità. Per esempio:</a:t>
            </a:r>
            <a:r>
              <a:rPr lang="it-IT" sz="2100" i="1" dirty="0">
                <a:uFill>
                  <a:solidFill>
                    <a:srgbClr val="000000"/>
                  </a:solidFill>
                </a:uFill>
                <a:latin typeface="Calibri" panose="020F0502020204030204" pitchFamily="34" charset="0"/>
                <a:ea typeface="Calibri" panose="020F0502020204030204" pitchFamily="34" charset="0"/>
              </a:rPr>
              <a:t>Nel 2030 – Quali saranno i cambiamenti più significativi nel tuo campo di attività? Quali dei tuoi punti di forza potresti trasferire in qualsiasi altro settore?</a:t>
            </a:r>
          </a:p>
        </p:txBody>
      </p:sp>
      <p:cxnSp>
        <p:nvCxnSpPr>
          <p:cNvPr id="7" name="Priama spojnica 6">
            <a:extLst>
              <a:ext uri="{FF2B5EF4-FFF2-40B4-BE49-F238E27FC236}">
                <a16:creationId xmlns:a16="http://schemas.microsoft.com/office/drawing/2014/main" id="{F4F50B4D-742A-4E97-53F4-EDA847C50F0B}"/>
              </a:ext>
            </a:extLst>
          </p:cNvPr>
          <p:cNvCxnSpPr>
            <a:cxnSpLocks/>
          </p:cNvCxnSpPr>
          <p:nvPr/>
        </p:nvCxnSpPr>
        <p:spPr>
          <a:xfrm>
            <a:off x="9144000" y="2696050"/>
            <a:ext cx="0" cy="572568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10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877093"/>
            <a:ext cx="1412853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3.3 STRATEGIE DI APPRENDIMENTO</a:t>
            </a:r>
          </a:p>
          <a:p>
            <a:pPr marL="0" marR="0" lvl="0" indent="0" algn="l" rtl="0">
              <a:spcBef>
                <a:spcPts val="0"/>
              </a:spcBef>
              <a:spcAft>
                <a:spcPts val="0"/>
              </a:spcAft>
              <a:buNone/>
            </a:pPr>
            <a:endParaRPr lang="en-US" sz="4400" b="1" dirty="0">
              <a:solidFill>
                <a:srgbClr val="D00B24"/>
              </a:solidFill>
              <a:latin typeface="Arial"/>
              <a:ea typeface="Arial"/>
              <a:cs typeface="Arial"/>
              <a:sym typeface="Arial"/>
            </a:endParaRPr>
          </a:p>
        </p:txBody>
      </p:sp>
      <p:grpSp>
        <p:nvGrpSpPr>
          <p:cNvPr id="2" name="Google Shape;196;p7">
            <a:extLst>
              <a:ext uri="{FF2B5EF4-FFF2-40B4-BE49-F238E27FC236}">
                <a16:creationId xmlns:a16="http://schemas.microsoft.com/office/drawing/2014/main" id="{9B9EB962-4C1B-D91E-9767-8FF70E813669}"/>
              </a:ext>
            </a:extLst>
          </p:cNvPr>
          <p:cNvGrpSpPr/>
          <p:nvPr/>
        </p:nvGrpSpPr>
        <p:grpSpPr>
          <a:xfrm>
            <a:off x="578069" y="2554015"/>
            <a:ext cx="17016248" cy="5297213"/>
            <a:chOff x="0" y="0"/>
            <a:chExt cx="9829800" cy="3625932"/>
          </a:xfrm>
        </p:grpSpPr>
        <p:sp>
          <p:nvSpPr>
            <p:cNvPr id="3" name="Google Shape;197;p7">
              <a:extLst>
                <a:ext uri="{FF2B5EF4-FFF2-40B4-BE49-F238E27FC236}">
                  <a16:creationId xmlns:a16="http://schemas.microsoft.com/office/drawing/2014/main" id="{FDC4538E-2752-56FF-CAC5-0095885BB19D}"/>
                </a:ext>
              </a:extLst>
            </p:cNvPr>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198;p7">
              <a:extLst>
                <a:ext uri="{FF2B5EF4-FFF2-40B4-BE49-F238E27FC236}">
                  <a16:creationId xmlns:a16="http://schemas.microsoft.com/office/drawing/2014/main" id="{E64F552C-9501-4E53-8465-45369C57B9DF}"/>
                </a:ext>
              </a:extLst>
            </p:cNvPr>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dirty="0">
                  <a:solidFill>
                    <a:schemeClr val="lt1"/>
                  </a:solidFill>
                  <a:latin typeface="Arial"/>
                  <a:ea typeface="Arial"/>
                  <a:cs typeface="Arial"/>
                  <a:sym typeface="Arial"/>
                  <a:hlinkClick r:id="rId3"/>
                </a:rPr>
                <a:t>Spacing</a:t>
              </a:r>
              <a:r>
                <a:rPr lang="en-US" sz="4000" dirty="0">
                  <a:solidFill>
                    <a:schemeClr val="lt1"/>
                  </a:solidFill>
                  <a:latin typeface="Arial"/>
                  <a:ea typeface="Arial"/>
                  <a:cs typeface="Arial"/>
                  <a:sym typeface="Arial"/>
                </a:rPr>
                <a:t> - </a:t>
              </a:r>
              <a:r>
                <a:rPr lang="it-IT" sz="2000" dirty="0">
                  <a:solidFill>
                    <a:schemeClr val="bg1"/>
                  </a:solidFill>
                  <a:effectLst/>
                  <a:latin typeface="+mj-lt"/>
                  <a:ea typeface="Calibri" panose="020F0502020204030204" pitchFamily="34" charset="0"/>
                </a:rPr>
                <a:t>Per rafforzare la memoria nell’imparare cose nuove è meglio studiare in pezzi più piccoli nel tempo. Anche se sei in grado di imparare tutto il materiale la sera prima dell'esame probabilmente non lo ricorderai tra un paio di settimane. Attraverso questo metodo imparerete un po’ di informazioni, poi in parte dimenticherai, ma poi alla fine lo ricord</a:t>
              </a:r>
              <a:r>
                <a:rPr lang="it-IT" sz="2000" dirty="0">
                  <a:solidFill>
                    <a:schemeClr val="bg1"/>
                  </a:solidFill>
                  <a:latin typeface="+mj-lt"/>
                  <a:ea typeface="Calibri" panose="020F0502020204030204" pitchFamily="34" charset="0"/>
                </a:rPr>
                <a:t>erai di nuovo.</a:t>
              </a:r>
              <a:r>
                <a:rPr lang="it-IT" sz="2000" dirty="0">
                  <a:solidFill>
                    <a:schemeClr val="bg1"/>
                  </a:solidFill>
                  <a:effectLst/>
                  <a:latin typeface="+mj-lt"/>
                  <a:ea typeface="Calibri" panose="020F0502020204030204" pitchFamily="34" charset="0"/>
                </a:rPr>
                <a:t> Per questa strategia, è necessario creare un calendario di studio in cui includere materiale attuale e precedentemente appreso.</a:t>
              </a:r>
              <a:endParaRPr sz="2000" dirty="0">
                <a:solidFill>
                  <a:schemeClr val="bg1"/>
                </a:solidFill>
                <a:latin typeface="+mj-lt"/>
              </a:endParaRPr>
            </a:p>
          </p:txBody>
        </p:sp>
        <p:sp>
          <p:nvSpPr>
            <p:cNvPr id="5" name="Google Shape;199;p7">
              <a:extLst>
                <a:ext uri="{FF2B5EF4-FFF2-40B4-BE49-F238E27FC236}">
                  <a16:creationId xmlns:a16="http://schemas.microsoft.com/office/drawing/2014/main" id="{4C102BB8-DA68-5088-F65E-1C940FC3A868}"/>
                </a:ext>
              </a:extLst>
            </p:cNvPr>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200;p7">
              <a:extLst>
                <a:ext uri="{FF2B5EF4-FFF2-40B4-BE49-F238E27FC236}">
                  <a16:creationId xmlns:a16="http://schemas.microsoft.com/office/drawing/2014/main" id="{1F1F8AFD-2348-7FE1-9673-9D9476145EFA}"/>
                </a:ext>
              </a:extLst>
            </p:cNvPr>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201;p7">
              <a:extLst>
                <a:ext uri="{FF2B5EF4-FFF2-40B4-BE49-F238E27FC236}">
                  <a16:creationId xmlns:a16="http://schemas.microsoft.com/office/drawing/2014/main" id="{E1B20FC9-0816-7753-CCC8-F4712025D5AB}"/>
                </a:ext>
              </a:extLst>
            </p:cNvPr>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dirty="0">
                  <a:solidFill>
                    <a:schemeClr val="lt1"/>
                  </a:solidFill>
                  <a:hlinkClick r:id="rId4"/>
                </a:rPr>
                <a:t>Retrieval Practice</a:t>
              </a:r>
              <a:r>
                <a:rPr lang="sk-SK" sz="3600" dirty="0">
                  <a:solidFill>
                    <a:schemeClr val="lt1"/>
                  </a:solidFill>
                </a:rPr>
                <a:t> </a:t>
              </a:r>
              <a:r>
                <a:rPr lang="sk-SK" sz="4000" dirty="0">
                  <a:solidFill>
                    <a:schemeClr val="lt1"/>
                  </a:solidFill>
                </a:rPr>
                <a:t>- </a:t>
              </a:r>
              <a:r>
                <a:rPr lang="it-IT" sz="2100" dirty="0">
                  <a:solidFill>
                    <a:schemeClr val="bg1"/>
                  </a:solidFill>
                  <a:latin typeface="+mj-lt"/>
                </a:rPr>
                <a:t>Richiamare le informazioni senza materiali di supporto ti aiuta ad imparare in modo più efficace cambiando il modo in cui le informazioni vengono memorizzate. Cerca di recuperare informazioni dalla tua memoria invece di ingannare te stesso nel considerare di sapere qualcosa avendo informazioni di fronte a te (mentre fai rilettura delle note). Potresti provare a parlare, disegnare o scrivere le informazioni e poi confrontarle con i materiali didattici o controllarle con il tuo insegnante.</a:t>
              </a:r>
              <a:endParaRPr sz="2100" dirty="0">
                <a:solidFill>
                  <a:schemeClr val="bg1"/>
                </a:solidFill>
                <a:latin typeface="+mj-lt"/>
              </a:endParaRPr>
            </a:p>
          </p:txBody>
        </p:sp>
        <p:sp>
          <p:nvSpPr>
            <p:cNvPr id="8" name="Google Shape;202;p7">
              <a:extLst>
                <a:ext uri="{FF2B5EF4-FFF2-40B4-BE49-F238E27FC236}">
                  <a16:creationId xmlns:a16="http://schemas.microsoft.com/office/drawing/2014/main" id="{CB209EFF-57B5-C54F-92BA-924A8542D719}"/>
                </a:ext>
              </a:extLst>
            </p:cNvPr>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03;p7">
              <a:extLst>
                <a:ext uri="{FF2B5EF4-FFF2-40B4-BE49-F238E27FC236}">
                  <a16:creationId xmlns:a16="http://schemas.microsoft.com/office/drawing/2014/main" id="{1350036E-79E8-BDDB-94D2-F724E19F7AC5}"/>
                </a:ext>
              </a:extLst>
            </p:cNvPr>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204;p7">
              <a:extLst>
                <a:ext uri="{FF2B5EF4-FFF2-40B4-BE49-F238E27FC236}">
                  <a16:creationId xmlns:a16="http://schemas.microsoft.com/office/drawing/2014/main" id="{C9FC9C3A-11FD-97F5-A791-DF3951D88488}"/>
                </a:ext>
              </a:extLst>
            </p:cNvPr>
            <p:cNvSpPr txBox="1"/>
            <p:nvPr/>
          </p:nvSpPr>
          <p:spPr>
            <a:xfrm>
              <a:off x="1178321" y="2492828"/>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en-US" sz="3600" dirty="0">
                  <a:solidFill>
                    <a:schemeClr val="lt1"/>
                  </a:solidFill>
                  <a:hlinkClick r:id="rId5"/>
                </a:rPr>
                <a:t>Interleaving</a:t>
              </a:r>
              <a:r>
                <a:rPr lang="en-US" sz="3600" dirty="0">
                  <a:solidFill>
                    <a:schemeClr val="lt1"/>
                  </a:solidFill>
                </a:rPr>
                <a:t> - </a:t>
              </a:r>
              <a:r>
                <a:rPr lang="it-IT" sz="2100" dirty="0">
                  <a:solidFill>
                    <a:schemeClr val="bg1"/>
                  </a:solidFill>
                  <a:latin typeface="+mj-lt"/>
                </a:rPr>
                <a:t>Per imparare una nuova abilità in modo più efficace e pensare in modo flessibile potresti unirla ad altre abilità piuttosto che praticare quella più volte.</a:t>
              </a:r>
            </a:p>
          </p:txBody>
        </p:sp>
        <p:sp>
          <p:nvSpPr>
            <p:cNvPr id="11" name="Google Shape;205;p7">
              <a:extLst>
                <a:ext uri="{FF2B5EF4-FFF2-40B4-BE49-F238E27FC236}">
                  <a16:creationId xmlns:a16="http://schemas.microsoft.com/office/drawing/2014/main" id="{C79C934F-376F-9AC5-93CB-F250DFD80EB1}"/>
                </a:ext>
              </a:extLst>
            </p:cNvPr>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2" name="Grafický objekt 6" descr="Prezentácia s médiami obrys">
            <a:hlinkClick r:id="rId3"/>
            <a:extLst>
              <a:ext uri="{FF2B5EF4-FFF2-40B4-BE49-F238E27FC236}">
                <a16:creationId xmlns:a16="http://schemas.microsoft.com/office/drawing/2014/main" id="{F6BEF530-758B-AB63-13C7-9EA29EB93D3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7609" y="2743277"/>
            <a:ext cx="1276851" cy="1276851"/>
          </a:xfrm>
          <a:prstGeom prst="rect">
            <a:avLst/>
          </a:prstGeom>
        </p:spPr>
      </p:pic>
      <p:pic>
        <p:nvPicPr>
          <p:cNvPr id="13" name="Grafický objekt 8" descr="Prezentácia s médiami obrys">
            <a:hlinkClick r:id="rId4"/>
            <a:extLst>
              <a:ext uri="{FF2B5EF4-FFF2-40B4-BE49-F238E27FC236}">
                <a16:creationId xmlns:a16="http://schemas.microsoft.com/office/drawing/2014/main" id="{E3089006-F0ED-DFEB-0970-473330492F1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7609" y="4570081"/>
            <a:ext cx="1330009" cy="1330009"/>
          </a:xfrm>
          <a:prstGeom prst="rect">
            <a:avLst/>
          </a:prstGeom>
        </p:spPr>
      </p:pic>
      <p:pic>
        <p:nvPicPr>
          <p:cNvPr id="14" name="Grafický objekt 10" descr="Prezentácia s médiami obrys">
            <a:hlinkClick r:id="rId5"/>
            <a:extLst>
              <a:ext uri="{FF2B5EF4-FFF2-40B4-BE49-F238E27FC236}">
                <a16:creationId xmlns:a16="http://schemas.microsoft.com/office/drawing/2014/main" id="{158F6063-3BEF-D2F3-69A9-DAFDBCD8FC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078" y="6361387"/>
            <a:ext cx="1361540" cy="1361540"/>
          </a:xfrm>
          <a:prstGeom prst="rect">
            <a:avLst/>
          </a:prstGeom>
        </p:spPr>
      </p:pic>
    </p:spTree>
    <p:extLst>
      <p:ext uri="{BB962C8B-B14F-4D97-AF65-F5344CB8AC3E}">
        <p14:creationId xmlns:p14="http://schemas.microsoft.com/office/powerpoint/2010/main" val="16149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926970"/>
            <a:ext cx="1412853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3.3 STRATEGIE DI APPRENDIMENTO</a:t>
            </a:r>
          </a:p>
          <a:p>
            <a:pPr marL="0" marR="0" lvl="0" indent="0" algn="l" rtl="0">
              <a:spcBef>
                <a:spcPts val="0"/>
              </a:spcBef>
              <a:spcAft>
                <a:spcPts val="0"/>
              </a:spcAft>
              <a:buNone/>
            </a:pPr>
            <a:endParaRPr lang="en-US" sz="4400" b="1" dirty="0">
              <a:solidFill>
                <a:srgbClr val="D00B24"/>
              </a:solidFill>
              <a:latin typeface="Arial"/>
              <a:ea typeface="Arial"/>
              <a:cs typeface="Arial"/>
              <a:sym typeface="Arial"/>
            </a:endParaRPr>
          </a:p>
        </p:txBody>
      </p:sp>
      <p:grpSp>
        <p:nvGrpSpPr>
          <p:cNvPr id="2" name="Google Shape;196;p7">
            <a:extLst>
              <a:ext uri="{FF2B5EF4-FFF2-40B4-BE49-F238E27FC236}">
                <a16:creationId xmlns:a16="http://schemas.microsoft.com/office/drawing/2014/main" id="{9B9EB962-4C1B-D91E-9767-8FF70E813669}"/>
              </a:ext>
            </a:extLst>
          </p:cNvPr>
          <p:cNvGrpSpPr/>
          <p:nvPr/>
        </p:nvGrpSpPr>
        <p:grpSpPr>
          <a:xfrm>
            <a:off x="578069" y="2554015"/>
            <a:ext cx="17016248" cy="5297213"/>
            <a:chOff x="0" y="0"/>
            <a:chExt cx="9829800" cy="3625932"/>
          </a:xfrm>
        </p:grpSpPr>
        <p:sp>
          <p:nvSpPr>
            <p:cNvPr id="3" name="Google Shape;197;p7">
              <a:extLst>
                <a:ext uri="{FF2B5EF4-FFF2-40B4-BE49-F238E27FC236}">
                  <a16:creationId xmlns:a16="http://schemas.microsoft.com/office/drawing/2014/main" id="{FDC4538E-2752-56FF-CAC5-0095885BB19D}"/>
                </a:ext>
              </a:extLst>
            </p:cNvPr>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4" name="Google Shape;198;p7">
              <a:extLst>
                <a:ext uri="{FF2B5EF4-FFF2-40B4-BE49-F238E27FC236}">
                  <a16:creationId xmlns:a16="http://schemas.microsoft.com/office/drawing/2014/main" id="{E64F552C-9501-4E53-8465-45369C57B9DF}"/>
                </a:ext>
              </a:extLst>
            </p:cNvPr>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dirty="0">
                  <a:solidFill>
                    <a:schemeClr val="lt1"/>
                  </a:solidFill>
                  <a:hlinkClick r:id="rId3"/>
                </a:rPr>
                <a:t>Elaboration</a:t>
              </a:r>
              <a:r>
                <a:rPr lang="en-US" sz="4000" dirty="0">
                  <a:solidFill>
                    <a:schemeClr val="lt1"/>
                  </a:solidFill>
                  <a:latin typeface="Arial"/>
                  <a:ea typeface="Arial"/>
                  <a:cs typeface="Arial"/>
                  <a:sym typeface="Arial"/>
                </a:rPr>
                <a:t> - </a:t>
              </a:r>
              <a:r>
                <a:rPr lang="it-IT" sz="2100" dirty="0">
                  <a:solidFill>
                    <a:schemeClr val="bg1"/>
                  </a:solidFill>
                  <a:latin typeface="+mj-lt"/>
                </a:rPr>
                <a:t>Questa tecnica segue la pratica di recupero facendo connessioni all'interno delle informazioni utilizzando domande a risposta aperta (cosa, come, perché) e cercando risposte dettagliate, cioè, sotto forma di una breve discussione di classe.</a:t>
              </a:r>
              <a:endParaRPr lang="en-US" sz="2100" dirty="0">
                <a:solidFill>
                  <a:schemeClr val="bg1"/>
                </a:solidFill>
                <a:latin typeface="+mj-lt"/>
              </a:endParaRPr>
            </a:p>
          </p:txBody>
        </p:sp>
        <p:sp>
          <p:nvSpPr>
            <p:cNvPr id="5" name="Google Shape;199;p7">
              <a:extLst>
                <a:ext uri="{FF2B5EF4-FFF2-40B4-BE49-F238E27FC236}">
                  <a16:creationId xmlns:a16="http://schemas.microsoft.com/office/drawing/2014/main" id="{4C102BB8-DA68-5088-F65E-1C940FC3A868}"/>
                </a:ext>
              </a:extLst>
            </p:cNvPr>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 name="Google Shape;200;p7">
              <a:extLst>
                <a:ext uri="{FF2B5EF4-FFF2-40B4-BE49-F238E27FC236}">
                  <a16:creationId xmlns:a16="http://schemas.microsoft.com/office/drawing/2014/main" id="{1F1F8AFD-2348-7FE1-9673-9D9476145EFA}"/>
                </a:ext>
              </a:extLst>
            </p:cNvPr>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7" name="Google Shape;201;p7">
              <a:extLst>
                <a:ext uri="{FF2B5EF4-FFF2-40B4-BE49-F238E27FC236}">
                  <a16:creationId xmlns:a16="http://schemas.microsoft.com/office/drawing/2014/main" id="{E1B20FC9-0816-7753-CCC8-F4712025D5AB}"/>
                </a:ext>
              </a:extLst>
            </p:cNvPr>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lvl="0" algn="just">
                <a:lnSpc>
                  <a:spcPct val="90000"/>
                </a:lnSpc>
                <a:buClr>
                  <a:schemeClr val="lt1"/>
                </a:buClr>
                <a:buSzPts val="4000"/>
              </a:pPr>
              <a:r>
                <a:rPr lang="en-US" sz="3600" dirty="0">
                  <a:solidFill>
                    <a:schemeClr val="lt1"/>
                  </a:solidFill>
                  <a:hlinkClick r:id="rId4"/>
                </a:rPr>
                <a:t>Concrete Examples </a:t>
              </a:r>
              <a:r>
                <a:rPr lang="en-US" sz="4000" dirty="0">
                  <a:solidFill>
                    <a:schemeClr val="lt1"/>
                  </a:solidFill>
                </a:rPr>
                <a:t>- </a:t>
              </a:r>
              <a:r>
                <a:rPr lang="it-IT" sz="2100" dirty="0">
                  <a:solidFill>
                    <a:schemeClr val="bg1"/>
                  </a:solidFill>
                </a:rPr>
                <a:t>Immagina esempi concreti mentre impari concetti astratti. Prova a trovare le idee e poi verificale nel tuo libro di testo o con un insegnante.</a:t>
              </a:r>
              <a:endParaRPr lang="en-US" sz="2100" dirty="0">
                <a:solidFill>
                  <a:schemeClr val="bg1"/>
                </a:solidFill>
              </a:endParaRPr>
            </a:p>
          </p:txBody>
        </p:sp>
        <p:sp>
          <p:nvSpPr>
            <p:cNvPr id="8" name="Google Shape;202;p7">
              <a:extLst>
                <a:ext uri="{FF2B5EF4-FFF2-40B4-BE49-F238E27FC236}">
                  <a16:creationId xmlns:a16="http://schemas.microsoft.com/office/drawing/2014/main" id="{CB209EFF-57B5-C54F-92BA-924A8542D719}"/>
                </a:ext>
              </a:extLst>
            </p:cNvPr>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9" name="Google Shape;203;p7">
              <a:extLst>
                <a:ext uri="{FF2B5EF4-FFF2-40B4-BE49-F238E27FC236}">
                  <a16:creationId xmlns:a16="http://schemas.microsoft.com/office/drawing/2014/main" id="{1350036E-79E8-BDDB-94D2-F724E19F7AC5}"/>
                </a:ext>
              </a:extLst>
            </p:cNvPr>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 name="Google Shape;204;p7">
              <a:extLst>
                <a:ext uri="{FF2B5EF4-FFF2-40B4-BE49-F238E27FC236}">
                  <a16:creationId xmlns:a16="http://schemas.microsoft.com/office/drawing/2014/main" id="{C9FC9C3A-11FD-97F5-A791-DF3951D88488}"/>
                </a:ext>
              </a:extLst>
            </p:cNvPr>
            <p:cNvSpPr txBox="1"/>
            <p:nvPr/>
          </p:nvSpPr>
          <p:spPr>
            <a:xfrm>
              <a:off x="1178321" y="2492828"/>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en-US" sz="3600" dirty="0">
                  <a:solidFill>
                    <a:schemeClr val="lt1"/>
                  </a:solidFill>
                  <a:hlinkClick r:id="rId5"/>
                </a:rPr>
                <a:t>Dual Coding </a:t>
              </a:r>
              <a:r>
                <a:rPr lang="en-US" sz="3600" dirty="0">
                  <a:solidFill>
                    <a:schemeClr val="lt1"/>
                  </a:solidFill>
                </a:rPr>
                <a:t>- </a:t>
              </a:r>
              <a:r>
                <a:rPr lang="it-IT" sz="2100" dirty="0">
                  <a:solidFill>
                    <a:schemeClr val="bg1"/>
                  </a:solidFill>
                  <a:latin typeface="+mj-lt"/>
                </a:rPr>
                <a:t>Quando studi, presta attenzione non solo al testo ma anche alle immagini (grafici, immagini, diagrammi) e cerca di spiegarli con parole tue.</a:t>
              </a:r>
            </a:p>
            <a:p>
              <a:pPr marL="0" marR="0" lvl="0" indent="0" algn="l" rtl="0">
                <a:lnSpc>
                  <a:spcPct val="90000"/>
                </a:lnSpc>
                <a:spcBef>
                  <a:spcPts val="0"/>
                </a:spcBef>
                <a:spcAft>
                  <a:spcPts val="0"/>
                </a:spcAft>
                <a:buClr>
                  <a:schemeClr val="lt1"/>
                </a:buClr>
                <a:buSzPts val="4000"/>
                <a:buFont typeface="Arial"/>
                <a:buNone/>
              </a:pPr>
              <a:endParaRPr lang="en-US" sz="2100" dirty="0">
                <a:solidFill>
                  <a:schemeClr val="bg1"/>
                </a:solidFill>
                <a:latin typeface="+mj-lt"/>
              </a:endParaRPr>
            </a:p>
          </p:txBody>
        </p:sp>
        <p:sp>
          <p:nvSpPr>
            <p:cNvPr id="11" name="Google Shape;205;p7">
              <a:extLst>
                <a:ext uri="{FF2B5EF4-FFF2-40B4-BE49-F238E27FC236}">
                  <a16:creationId xmlns:a16="http://schemas.microsoft.com/office/drawing/2014/main" id="{C79C934F-376F-9AC5-93CB-F250DFD80EB1}"/>
                </a:ext>
              </a:extLst>
            </p:cNvPr>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grpSp>
      <p:pic>
        <p:nvPicPr>
          <p:cNvPr id="15" name="Grafický objekt 9" descr="Prezentácia s médiami obrys">
            <a:hlinkClick r:id="rId3"/>
            <a:extLst>
              <a:ext uri="{FF2B5EF4-FFF2-40B4-BE49-F238E27FC236}">
                <a16:creationId xmlns:a16="http://schemas.microsoft.com/office/drawing/2014/main" id="{58324873-733A-C6AD-4C43-F4CB2057BF2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078" y="2645079"/>
            <a:ext cx="1361540" cy="1361540"/>
          </a:xfrm>
          <a:prstGeom prst="rect">
            <a:avLst/>
          </a:prstGeom>
        </p:spPr>
      </p:pic>
      <p:pic>
        <p:nvPicPr>
          <p:cNvPr id="17" name="Grafický objekt 11" descr="Prezentácia s médiami obrys">
            <a:hlinkClick r:id="rId4"/>
            <a:extLst>
              <a:ext uri="{FF2B5EF4-FFF2-40B4-BE49-F238E27FC236}">
                <a16:creationId xmlns:a16="http://schemas.microsoft.com/office/drawing/2014/main" id="{9D08B178-35CB-B106-CE69-26565B36839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4696" y="4481348"/>
            <a:ext cx="1324303" cy="1324303"/>
          </a:xfrm>
          <a:prstGeom prst="rect">
            <a:avLst/>
          </a:prstGeom>
        </p:spPr>
      </p:pic>
      <p:pic>
        <p:nvPicPr>
          <p:cNvPr id="19" name="Grafický objekt 12" descr="Prezentácia s médiami obrys">
            <a:hlinkClick r:id="rId5"/>
            <a:extLst>
              <a:ext uri="{FF2B5EF4-FFF2-40B4-BE49-F238E27FC236}">
                <a16:creationId xmlns:a16="http://schemas.microsoft.com/office/drawing/2014/main" id="{E3E4E4AD-F981-8756-B9D0-269FC5FF825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87936" y="6377153"/>
            <a:ext cx="1299682" cy="1299682"/>
          </a:xfrm>
          <a:prstGeom prst="rect">
            <a:avLst/>
          </a:prstGeom>
        </p:spPr>
      </p:pic>
    </p:spTree>
    <p:extLst>
      <p:ext uri="{BB962C8B-B14F-4D97-AF65-F5344CB8AC3E}">
        <p14:creationId xmlns:p14="http://schemas.microsoft.com/office/powerpoint/2010/main" val="17893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46A6084-C468-D431-250B-142C9CA95C0E}"/>
              </a:ext>
            </a:extLst>
          </p:cNvPr>
          <p:cNvSpPr txBox="1"/>
          <p:nvPr/>
        </p:nvSpPr>
        <p:spPr>
          <a:xfrm>
            <a:off x="1523999" y="1427012"/>
            <a:ext cx="7885471" cy="769441"/>
          </a:xfrm>
          <a:prstGeom prst="rect">
            <a:avLst/>
          </a:prstGeom>
          <a:noFill/>
        </p:spPr>
        <p:txBody>
          <a:bodyPr wrap="square" rtlCol="0">
            <a:spAutoFit/>
          </a:bodyPr>
          <a:lstStyle/>
          <a:p>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Risultati di apprendimento</a:t>
            </a:r>
          </a:p>
        </p:txBody>
      </p:sp>
      <p:sp>
        <p:nvSpPr>
          <p:cNvPr id="5" name="CuadroTexto 4">
            <a:extLst>
              <a:ext uri="{FF2B5EF4-FFF2-40B4-BE49-F238E27FC236}">
                <a16:creationId xmlns:a16="http://schemas.microsoft.com/office/drawing/2014/main" id="{1B8DA598-B577-6419-1D03-BDBE87773CC7}"/>
              </a:ext>
            </a:extLst>
          </p:cNvPr>
          <p:cNvSpPr txBox="1"/>
          <p:nvPr/>
        </p:nvSpPr>
        <p:spPr>
          <a:xfrm>
            <a:off x="1524000" y="2850738"/>
            <a:ext cx="10040186" cy="954107"/>
          </a:xfrm>
          <a:prstGeom prst="rect">
            <a:avLst/>
          </a:prstGeom>
          <a:noFill/>
        </p:spPr>
        <p:txBody>
          <a:bodyPr wrap="square" rtlCol="0">
            <a:spAutoFit/>
          </a:bodyPr>
          <a:lstStyle/>
          <a:p>
            <a:pPr algn="just"/>
            <a:r>
              <a:rPr lang="it-IT"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Alla fine di questo modulo:</a:t>
            </a:r>
          </a:p>
          <a:p>
            <a:pPr algn="just"/>
            <a:endParaRPr lang="it-IT" sz="280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7" name="object 3">
            <a:extLst>
              <a:ext uri="{FF2B5EF4-FFF2-40B4-BE49-F238E27FC236}">
                <a16:creationId xmlns:a16="http://schemas.microsoft.com/office/drawing/2014/main" id="{78F5DD53-3339-DA05-DD2B-275A1E9E53F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3855260"/>
            <a:ext cx="467367" cy="450740"/>
          </a:xfrm>
          <a:prstGeom prst="rect">
            <a:avLst/>
          </a:prstGeom>
        </p:spPr>
      </p:pic>
      <p:pic>
        <p:nvPicPr>
          <p:cNvPr id="18" name="object 3">
            <a:extLst>
              <a:ext uri="{FF2B5EF4-FFF2-40B4-BE49-F238E27FC236}">
                <a16:creationId xmlns:a16="http://schemas.microsoft.com/office/drawing/2014/main" id="{EDBCDD24-A0D4-9362-AD28-26972E156F6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1" y="5272210"/>
            <a:ext cx="467367" cy="450740"/>
          </a:xfrm>
          <a:prstGeom prst="rect">
            <a:avLst/>
          </a:prstGeom>
        </p:spPr>
      </p:pic>
      <p:pic>
        <p:nvPicPr>
          <p:cNvPr id="19" name="object 3">
            <a:extLst>
              <a:ext uri="{FF2B5EF4-FFF2-40B4-BE49-F238E27FC236}">
                <a16:creationId xmlns:a16="http://schemas.microsoft.com/office/drawing/2014/main" id="{4981FB94-4288-165A-02E4-B49A5019D4E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6677758"/>
            <a:ext cx="467367" cy="450740"/>
          </a:xfrm>
          <a:prstGeom prst="rect">
            <a:avLst/>
          </a:prstGeom>
        </p:spPr>
      </p:pic>
      <p:sp>
        <p:nvSpPr>
          <p:cNvPr id="15" name="TextBox 8">
            <a:extLst>
              <a:ext uri="{FF2B5EF4-FFF2-40B4-BE49-F238E27FC236}">
                <a16:creationId xmlns:a16="http://schemas.microsoft.com/office/drawing/2014/main" id="{3D570F38-086E-C51C-A665-738B4E9547AB}"/>
              </a:ext>
            </a:extLst>
          </p:cNvPr>
          <p:cNvSpPr txBox="1"/>
          <p:nvPr/>
        </p:nvSpPr>
        <p:spPr>
          <a:xfrm>
            <a:off x="2514596" y="3635185"/>
            <a:ext cx="7661370" cy="954107"/>
          </a:xfrm>
          <a:prstGeom prst="rect">
            <a:avLst/>
          </a:prstGeom>
          <a:noFill/>
        </p:spPr>
        <p:txBody>
          <a:bodyPr wrap="square" lIns="108000" rIns="108000" rtlCol="0">
            <a:spAutoFit/>
          </a:bodyPr>
          <a:lstStyle/>
          <a:p>
            <a:r>
              <a:rPr lang="it-IT"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avrai familiarità con i concetti fondamentali presentati in questo modulo </a:t>
            </a:r>
            <a:endParaRPr lang="en-GB" altLang="ko-KR" sz="2800" b="1" dirty="0">
              <a:solidFill>
                <a:srgbClr val="ED9DAB"/>
              </a:solidFill>
              <a:latin typeface="Microsoft Sans Serif" panose="020B0604020202020204" pitchFamily="34" charset="0"/>
              <a:cs typeface="Microsoft Sans Serif" panose="020B0604020202020204" pitchFamily="34" charset="0"/>
            </a:endParaRPr>
          </a:p>
        </p:txBody>
      </p:sp>
      <p:sp>
        <p:nvSpPr>
          <p:cNvPr id="21" name="TextBox 8">
            <a:extLst>
              <a:ext uri="{FF2B5EF4-FFF2-40B4-BE49-F238E27FC236}">
                <a16:creationId xmlns:a16="http://schemas.microsoft.com/office/drawing/2014/main" id="{62A975C8-2BAC-D0CD-1610-747ED7881A3F}"/>
              </a:ext>
            </a:extLst>
          </p:cNvPr>
          <p:cNvSpPr txBox="1"/>
          <p:nvPr/>
        </p:nvSpPr>
        <p:spPr>
          <a:xfrm>
            <a:off x="2514595" y="4904420"/>
            <a:ext cx="7661370" cy="954107"/>
          </a:xfrm>
          <a:prstGeom prst="rect">
            <a:avLst/>
          </a:prstGeom>
          <a:noFill/>
        </p:spPr>
        <p:txBody>
          <a:bodyPr wrap="square" lIns="108000" rIns="108000" rtlCol="0">
            <a:spAutoFit/>
          </a:bodyPr>
          <a:lstStyle/>
          <a:p>
            <a:r>
              <a:rPr lang="it-IT"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svilupperai le tue competenze trasversali e sarai in grado di applicarle sul posto di lavoro</a:t>
            </a:r>
          </a:p>
        </p:txBody>
      </p:sp>
      <p:sp>
        <p:nvSpPr>
          <p:cNvPr id="24" name="TextBox 8">
            <a:extLst>
              <a:ext uri="{FF2B5EF4-FFF2-40B4-BE49-F238E27FC236}">
                <a16:creationId xmlns:a16="http://schemas.microsoft.com/office/drawing/2014/main" id="{9B3847C7-3520-B9B4-FFFF-8D632822C662}"/>
              </a:ext>
            </a:extLst>
          </p:cNvPr>
          <p:cNvSpPr txBox="1"/>
          <p:nvPr/>
        </p:nvSpPr>
        <p:spPr>
          <a:xfrm>
            <a:off x="2514595" y="6444314"/>
            <a:ext cx="7360925" cy="954107"/>
          </a:xfrm>
          <a:prstGeom prst="rect">
            <a:avLst/>
          </a:prstGeom>
          <a:noFill/>
        </p:spPr>
        <p:txBody>
          <a:bodyPr wrap="square" lIns="108000" rIns="108000" rtlCol="0">
            <a:spAutoFit/>
          </a:bodyPr>
          <a:lstStyle/>
          <a:p>
            <a:r>
              <a:rPr lang="it-IT"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comprenderai le opportunità e le sfide offerte dalle competenze trasversali affrontate</a:t>
            </a:r>
          </a:p>
        </p:txBody>
      </p:sp>
      <p:pic>
        <p:nvPicPr>
          <p:cNvPr id="25" name="Imagen 24">
            <a:extLst>
              <a:ext uri="{FF2B5EF4-FFF2-40B4-BE49-F238E27FC236}">
                <a16:creationId xmlns:a16="http://schemas.microsoft.com/office/drawing/2014/main" id="{934635EB-43B2-30AD-11EE-8C9261B2CA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7449" y="3845265"/>
            <a:ext cx="6597239" cy="3503307"/>
          </a:xfrm>
          <a:prstGeom prst="rect">
            <a:avLst/>
          </a:prstGeom>
        </p:spPr>
      </p:pic>
    </p:spTree>
    <p:extLst>
      <p:ext uri="{BB962C8B-B14F-4D97-AF65-F5344CB8AC3E}">
        <p14:creationId xmlns:p14="http://schemas.microsoft.com/office/powerpoint/2010/main" val="215245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1176348"/>
            <a:ext cx="1412853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3.3 STRATEGIE DI APPRENDIMENTO</a:t>
            </a:r>
          </a:p>
          <a:p>
            <a:pPr marL="0" marR="0" lvl="0" indent="0" algn="l" rtl="0">
              <a:spcBef>
                <a:spcPts val="0"/>
              </a:spcBef>
              <a:spcAft>
                <a:spcPts val="0"/>
              </a:spcAft>
              <a:buNone/>
            </a:pPr>
            <a:endParaRPr lang="en-US" sz="4400" b="1" dirty="0">
              <a:solidFill>
                <a:srgbClr val="D00B24"/>
              </a:solidFill>
              <a:latin typeface="Arial"/>
              <a:ea typeface="Arial"/>
              <a:cs typeface="Arial"/>
              <a:sym typeface="Arial"/>
            </a:endParaRPr>
          </a:p>
        </p:txBody>
      </p:sp>
      <p:sp>
        <p:nvSpPr>
          <p:cNvPr id="6" name="Pravouholník 5">
            <a:extLst>
              <a:ext uri="{FF2B5EF4-FFF2-40B4-BE49-F238E27FC236}">
                <a16:creationId xmlns:a16="http://schemas.microsoft.com/office/drawing/2014/main" id="{E45269BF-AB4B-8830-1EBE-4FFEA1C5602E}"/>
              </a:ext>
            </a:extLst>
          </p:cNvPr>
          <p:cNvSpPr/>
          <p:nvPr/>
        </p:nvSpPr>
        <p:spPr>
          <a:xfrm>
            <a:off x="1253000" y="5868453"/>
            <a:ext cx="15553041" cy="22980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t-IT" sz="2400" b="1" dirty="0">
                <a:solidFill>
                  <a:srgbClr val="000000"/>
                </a:solidFill>
                <a:uFill>
                  <a:solidFill>
                    <a:srgbClr val="000000"/>
                  </a:solidFill>
                </a:uFill>
                <a:ea typeface="Calibri" panose="020F0502020204030204" pitchFamily="34" charset="0"/>
              </a:rPr>
              <a:t>Suggerimenti su strategie per prendere nota!</a:t>
            </a:r>
          </a:p>
          <a:p>
            <a:pPr marL="2044700" lvl="0" indent="-477838" algn="just">
              <a:lnSpc>
                <a:spcPct val="107000"/>
              </a:lnSpc>
              <a:spcAft>
                <a:spcPts val="800"/>
              </a:spcAft>
              <a:buFont typeface="+mj-lt"/>
              <a:buAutoNum type="arabicPeriod"/>
            </a:pPr>
            <a:r>
              <a:rPr lang="it-IT" sz="2000" dirty="0">
                <a:solidFill>
                  <a:srgbClr val="000000"/>
                </a:solidFill>
                <a:uFill>
                  <a:solidFill>
                    <a:srgbClr val="000000"/>
                  </a:solidFill>
                </a:uFill>
                <a:ea typeface="Calibri" panose="020F0502020204030204" pitchFamily="34" charset="0"/>
              </a:rPr>
              <a:t>Utilizzare un organizzatore grafico per scrivere idee principali o cancellare un concetto</a:t>
            </a:r>
          </a:p>
          <a:p>
            <a:pPr marL="2044700" lvl="0" indent="-477838" algn="just">
              <a:lnSpc>
                <a:spcPct val="107000"/>
              </a:lnSpc>
              <a:spcAft>
                <a:spcPts val="800"/>
              </a:spcAft>
              <a:buFont typeface="+mj-lt"/>
              <a:buAutoNum type="arabicPeriod"/>
            </a:pPr>
            <a:r>
              <a:rPr lang="it-IT" sz="2000" dirty="0">
                <a:solidFill>
                  <a:srgbClr val="000000"/>
                </a:solidFill>
                <a:uFill>
                  <a:solidFill>
                    <a:srgbClr val="000000"/>
                  </a:solidFill>
                </a:uFill>
                <a:ea typeface="Calibri" panose="020F0502020204030204" pitchFamily="34" charset="0"/>
              </a:rPr>
              <a:t>Fare schizzi o disegnare le informazioni verso il basso e creare un taccuino interattivo con note scritte incluse </a:t>
            </a:r>
          </a:p>
          <a:p>
            <a:pPr marL="2044700" lvl="0" indent="-477838" algn="just">
              <a:lnSpc>
                <a:spcPct val="107000"/>
              </a:lnSpc>
              <a:spcAft>
                <a:spcPts val="800"/>
              </a:spcAft>
              <a:buFont typeface="+mj-lt"/>
              <a:buAutoNum type="arabicPeriod"/>
            </a:pPr>
            <a:r>
              <a:rPr lang="it-IT" sz="2000" dirty="0">
                <a:solidFill>
                  <a:srgbClr val="000000"/>
                </a:solidFill>
                <a:uFill>
                  <a:solidFill>
                    <a:srgbClr val="000000"/>
                  </a:solidFill>
                </a:uFill>
                <a:ea typeface="Calibri" panose="020F0502020204030204" pitchFamily="34" charset="0"/>
              </a:rPr>
              <a:t>Fornire una calligrafia lunga che ti costringe a fare più sforzo nella traduzione di informazioni rispetto alla digitazione su un computer</a:t>
            </a:r>
            <a:endParaRPr lang="en-US" sz="2000" dirty="0">
              <a:solidFill>
                <a:srgbClr val="000000"/>
              </a:solidFill>
              <a:uFill>
                <a:solidFill>
                  <a:srgbClr val="000000"/>
                </a:solidFill>
              </a:uFill>
              <a:ea typeface="Calibri" panose="020F0502020204030204" pitchFamily="34" charset="0"/>
            </a:endParaRPr>
          </a:p>
        </p:txBody>
      </p:sp>
      <p:pic>
        <p:nvPicPr>
          <p:cNvPr id="7" name="Grafický objekt 5" descr="Čierna tabuľa obrys">
            <a:extLst>
              <a:ext uri="{FF2B5EF4-FFF2-40B4-BE49-F238E27FC236}">
                <a16:creationId xmlns:a16="http://schemas.microsoft.com/office/drawing/2014/main" id="{1223A2F0-0EDD-569A-AADE-F52410335F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1818" y="6683637"/>
            <a:ext cx="780581" cy="780581"/>
          </a:xfrm>
          <a:prstGeom prst="rect">
            <a:avLst/>
          </a:prstGeom>
        </p:spPr>
      </p:pic>
      <p:pic>
        <p:nvPicPr>
          <p:cNvPr id="8" name="Grafický objekt 4" descr="Čarbanica obrys">
            <a:extLst>
              <a:ext uri="{FF2B5EF4-FFF2-40B4-BE49-F238E27FC236}">
                <a16:creationId xmlns:a16="http://schemas.microsoft.com/office/drawing/2014/main" id="{1765B42B-A80E-31FD-8AF2-E1DDCAEE7E4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1819" y="7381093"/>
            <a:ext cx="780580" cy="780580"/>
          </a:xfrm>
          <a:prstGeom prst="rect">
            <a:avLst/>
          </a:prstGeom>
        </p:spPr>
      </p:pic>
      <p:pic>
        <p:nvPicPr>
          <p:cNvPr id="9" name="Grafický objekt 3" descr="Denný kalendár obrys">
            <a:extLst>
              <a:ext uri="{FF2B5EF4-FFF2-40B4-BE49-F238E27FC236}">
                <a16:creationId xmlns:a16="http://schemas.microsoft.com/office/drawing/2014/main" id="{4922377E-CBD6-1F10-160E-6FFDBFCE267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11818" y="5908645"/>
            <a:ext cx="780581" cy="780581"/>
          </a:xfrm>
          <a:prstGeom prst="rect">
            <a:avLst/>
          </a:prstGeom>
        </p:spPr>
      </p:pic>
      <p:sp>
        <p:nvSpPr>
          <p:cNvPr id="10" name="Google Shape;178;p6">
            <a:extLst>
              <a:ext uri="{FF2B5EF4-FFF2-40B4-BE49-F238E27FC236}">
                <a16:creationId xmlns:a16="http://schemas.microsoft.com/office/drawing/2014/main" id="{C3DBBB37-EA8E-BF4E-E4B1-CA49D93B8B54}"/>
              </a:ext>
            </a:extLst>
          </p:cNvPr>
          <p:cNvSpPr txBox="1"/>
          <p:nvPr/>
        </p:nvSpPr>
        <p:spPr>
          <a:xfrm>
            <a:off x="1253000" y="2809960"/>
            <a:ext cx="15553041" cy="830956"/>
          </a:xfrm>
          <a:prstGeom prst="rect">
            <a:avLst/>
          </a:prstGeom>
          <a:noFill/>
          <a:ln>
            <a:noFill/>
          </a:ln>
        </p:spPr>
        <p:txBody>
          <a:bodyPr spcFirstLastPara="1" wrap="square" lIns="91425" tIns="45700" rIns="91425" bIns="45700" anchor="t" anchorCtr="0">
            <a:spAutoFit/>
          </a:bodyPr>
          <a:lstStyle/>
          <a:p>
            <a:r>
              <a:rPr lang="it-IT" sz="2400" b="1" dirty="0">
                <a:solidFill>
                  <a:schemeClr val="tx1"/>
                </a:solidFill>
                <a:sym typeface="Arial"/>
              </a:rPr>
              <a:t>Apprendi di più guardando questo </a:t>
            </a:r>
            <a:r>
              <a:rPr lang="it-IT" sz="2400" b="1" dirty="0">
                <a:solidFill>
                  <a:schemeClr val="tx1"/>
                </a:solidFill>
                <a:sym typeface="Arial"/>
                <a:hlinkClick r:id="rId9"/>
              </a:rPr>
              <a:t>video di 6 minuti</a:t>
            </a:r>
            <a:r>
              <a:rPr lang="it-IT" sz="2400" b="1" dirty="0">
                <a:solidFill>
                  <a:schemeClr val="tx1"/>
                </a:solidFill>
                <a:sym typeface="Arial"/>
              </a:rPr>
              <a:t> </a:t>
            </a:r>
            <a:r>
              <a:rPr lang="it-IT" sz="2400" b="1" dirty="0">
                <a:solidFill>
                  <a:schemeClr val="tx1"/>
                </a:solidFill>
              </a:rPr>
              <a:t>sulle 2 regole di </a:t>
            </a:r>
            <a:r>
              <a:rPr lang="it-IT" sz="2400" b="1" dirty="0" err="1">
                <a:solidFill>
                  <a:schemeClr val="tx1"/>
                </a:solidFill>
              </a:rPr>
              <a:t>Elon</a:t>
            </a:r>
            <a:r>
              <a:rPr lang="it-IT" sz="2400" b="1" dirty="0">
                <a:solidFill>
                  <a:schemeClr val="tx1"/>
                </a:solidFill>
              </a:rPr>
              <a:t> </a:t>
            </a:r>
            <a:r>
              <a:rPr lang="it-IT" sz="2400" b="1" dirty="0" err="1">
                <a:solidFill>
                  <a:schemeClr val="tx1"/>
                </a:solidFill>
              </a:rPr>
              <a:t>Musk</a:t>
            </a:r>
            <a:r>
              <a:rPr lang="it-IT" sz="2400" b="1" dirty="0">
                <a:solidFill>
                  <a:schemeClr val="tx1"/>
                </a:solidFill>
              </a:rPr>
              <a:t> per imparare tutto più velocemente</a:t>
            </a:r>
          </a:p>
        </p:txBody>
      </p:sp>
      <p:pic>
        <p:nvPicPr>
          <p:cNvPr id="15" name="Grafický objekt 14" descr="Strom s koreňmi obrys">
            <a:extLst>
              <a:ext uri="{FF2B5EF4-FFF2-40B4-BE49-F238E27FC236}">
                <a16:creationId xmlns:a16="http://schemas.microsoft.com/office/drawing/2014/main" id="{4927B6C2-597F-D1AD-9023-22F11D8AA9B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84020" y="3286993"/>
            <a:ext cx="2145500" cy="2145500"/>
          </a:xfrm>
          <a:prstGeom prst="rect">
            <a:avLst/>
          </a:prstGeom>
        </p:spPr>
      </p:pic>
      <p:pic>
        <p:nvPicPr>
          <p:cNvPr id="13" name="Grafický objekt 12" descr="Prezentácia s médiami obrys">
            <a:hlinkClick r:id="rId9"/>
            <a:extLst>
              <a:ext uri="{FF2B5EF4-FFF2-40B4-BE49-F238E27FC236}">
                <a16:creationId xmlns:a16="http://schemas.microsoft.com/office/drawing/2014/main" id="{4FE6BB9B-3989-4B5F-B608-77B3115B849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642334" y="3599854"/>
            <a:ext cx="665604" cy="665604"/>
          </a:xfrm>
          <a:prstGeom prst="rect">
            <a:avLst/>
          </a:prstGeom>
        </p:spPr>
      </p:pic>
    </p:spTree>
    <p:extLst>
      <p:ext uri="{BB962C8B-B14F-4D97-AF65-F5344CB8AC3E}">
        <p14:creationId xmlns:p14="http://schemas.microsoft.com/office/powerpoint/2010/main" val="28462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BDECF62-8BAB-B05E-3644-FC89D6ED29C8}"/>
              </a:ext>
            </a:extLst>
          </p:cNvPr>
          <p:cNvSpPr txBox="1"/>
          <p:nvPr/>
        </p:nvSpPr>
        <p:spPr>
          <a:xfrm>
            <a:off x="1795156" y="1514179"/>
            <a:ext cx="4059953" cy="769441"/>
          </a:xfrm>
          <a:prstGeom prst="rect">
            <a:avLst/>
          </a:prstGeom>
          <a:noFill/>
        </p:spPr>
        <p:txBody>
          <a:bodyPr wrap="square" rtlCol="0">
            <a:spAutoFit/>
          </a:bodyPr>
          <a:lstStyle/>
          <a:p>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Riassumendo</a:t>
            </a:r>
          </a:p>
        </p:txBody>
      </p:sp>
      <p:sp>
        <p:nvSpPr>
          <p:cNvPr id="6" name="TextBox 10">
            <a:extLst>
              <a:ext uri="{FF2B5EF4-FFF2-40B4-BE49-F238E27FC236}">
                <a16:creationId xmlns:a16="http://schemas.microsoft.com/office/drawing/2014/main" id="{C44890EF-DA84-BE67-0BC5-AF5C4D5D110B}"/>
              </a:ext>
            </a:extLst>
          </p:cNvPr>
          <p:cNvSpPr txBox="1"/>
          <p:nvPr/>
        </p:nvSpPr>
        <p:spPr>
          <a:xfrm>
            <a:off x="2343445" y="3021459"/>
            <a:ext cx="6632603"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defRPr/>
            </a:pP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L'adattabilità è un'abilità che puoi utilizzare per rispondere in modo più efficace al mondo che ti circonda, in continua evoluzione</a:t>
            </a:r>
            <a:endParaRPr lang="sk-SK"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TextBox 10">
            <a:extLst>
              <a:ext uri="{FF2B5EF4-FFF2-40B4-BE49-F238E27FC236}">
                <a16:creationId xmlns:a16="http://schemas.microsoft.com/office/drawing/2014/main" id="{62C93DBA-28A4-F3AF-5EA5-4DA2FFFFE828}"/>
              </a:ext>
            </a:extLst>
          </p:cNvPr>
          <p:cNvSpPr txBox="1"/>
          <p:nvPr/>
        </p:nvSpPr>
        <p:spPr>
          <a:xfrm>
            <a:off x="2243006" y="5598118"/>
            <a:ext cx="7236896" cy="193899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Il pensiero logico aiuta ad analizzare i problemi, a </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fare brainstorming e a trovare risposte. I datori di </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lavoro vogliono dipendenti che possano trovare le</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soluzioni giuste che siano finanziariamente </a:t>
            </a:r>
          </a:p>
          <a:p>
            <a:pPr algn="just"/>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ragionevoli, probabili e attuabili.</a:t>
            </a:r>
            <a:endParaRPr lang="ko-KR" altLang="en-US" sz="2400" dirty="0">
              <a:latin typeface="Microsoft Sans Serif" panose="020B0604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77F59114-30B8-E49B-2899-892E633F9F8B}"/>
              </a:ext>
            </a:extLst>
          </p:cNvPr>
          <p:cNvSpPr txBox="1"/>
          <p:nvPr/>
        </p:nvSpPr>
        <p:spPr>
          <a:xfrm>
            <a:off x="10398642" y="2742715"/>
            <a:ext cx="6310789" cy="304698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L'apprendimento continuo si riferisce alla</a:t>
            </a:r>
          </a:p>
          <a:p>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continua ricerca auto-motivata di sviluppo </a:t>
            </a:r>
          </a:p>
          <a:p>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professionale, cognitivo/sanitario, emotivo e di altro tipo, oltre che lo scopo necessario per relazionarsi con molte più persone, incluso te stesso.</a:t>
            </a:r>
          </a:p>
          <a:p>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Microsoft Sans Serif" panose="020B0604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91E46EA0-C269-4118-F17B-F0654F9049E0}"/>
              </a:ext>
            </a:extLst>
          </p:cNvPr>
          <p:cNvSpPr txBox="1"/>
          <p:nvPr/>
        </p:nvSpPr>
        <p:spPr>
          <a:xfrm>
            <a:off x="10398642" y="5748245"/>
            <a:ext cx="6310788"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Le soft skills sono abilità unicamente umane e le future abilità umane non possono essere sostituite da robot o da intelligenza artificiale.</a:t>
            </a:r>
          </a:p>
        </p:txBody>
      </p:sp>
      <p:pic>
        <p:nvPicPr>
          <p:cNvPr id="13" name="object 3">
            <a:extLst>
              <a:ext uri="{FF2B5EF4-FFF2-40B4-BE49-F238E27FC236}">
                <a16:creationId xmlns:a16="http://schemas.microsoft.com/office/drawing/2014/main" id="{13AD61C7-B798-3F09-9DFF-84DB63410A88}"/>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4" name="object 3">
            <a:extLst>
              <a:ext uri="{FF2B5EF4-FFF2-40B4-BE49-F238E27FC236}">
                <a16:creationId xmlns:a16="http://schemas.microsoft.com/office/drawing/2014/main" id="{2C8B75EE-B60C-8A35-5151-E370C9F7A6FF}"/>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5637323"/>
            <a:ext cx="467367" cy="450740"/>
          </a:xfrm>
          <a:prstGeom prst="rect">
            <a:avLst/>
          </a:prstGeom>
        </p:spPr>
      </p:pic>
      <p:pic>
        <p:nvPicPr>
          <p:cNvPr id="15" name="object 3">
            <a:extLst>
              <a:ext uri="{FF2B5EF4-FFF2-40B4-BE49-F238E27FC236}">
                <a16:creationId xmlns:a16="http://schemas.microsoft.com/office/drawing/2014/main" id="{7423FFA9-F0EA-909D-2701-146919A5C05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9791877" y="2994802"/>
            <a:ext cx="467367" cy="450740"/>
          </a:xfrm>
          <a:prstGeom prst="rect">
            <a:avLst/>
          </a:prstGeom>
        </p:spPr>
      </p:pic>
      <p:pic>
        <p:nvPicPr>
          <p:cNvPr id="16" name="object 3">
            <a:extLst>
              <a:ext uri="{FF2B5EF4-FFF2-40B4-BE49-F238E27FC236}">
                <a16:creationId xmlns:a16="http://schemas.microsoft.com/office/drawing/2014/main" id="{2B49B9A6-1975-84F7-FCF8-0168267BCAD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9821538" y="5756559"/>
            <a:ext cx="467367" cy="450740"/>
          </a:xfrm>
          <a:prstGeom prst="rect">
            <a:avLst/>
          </a:prstGeom>
        </p:spPr>
      </p:pic>
    </p:spTree>
    <p:extLst>
      <p:ext uri="{BB962C8B-B14F-4D97-AF65-F5344CB8AC3E}">
        <p14:creationId xmlns:p14="http://schemas.microsoft.com/office/powerpoint/2010/main" val="1998676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dirty="0">
                <a:solidFill>
                  <a:srgbClr val="D00B24"/>
                </a:solidFill>
                <a:latin typeface="Arial"/>
                <a:ea typeface="Arial"/>
                <a:cs typeface="Arial"/>
                <a:sym typeface="Arial"/>
              </a:rPr>
              <a:t>Grazie!</a:t>
            </a:r>
            <a:endParaRPr sz="8000" b="1" i="0" u="none" strike="noStrike" cap="none" dirty="0">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dirty="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Indice</a:t>
            </a:r>
            <a:endParaRPr sz="4400" b="1" dirty="0">
              <a:solidFill>
                <a:srgbClr val="D00B24"/>
              </a:solidFill>
              <a:latin typeface="Arial"/>
              <a:ea typeface="Arial"/>
              <a:cs typeface="Arial"/>
              <a:sym typeface="Arial"/>
            </a:endParaRPr>
          </a:p>
        </p:txBody>
      </p:sp>
      <p:sp>
        <p:nvSpPr>
          <p:cNvPr id="143" name="Google Shape;143;p3"/>
          <p:cNvSpPr txBox="1"/>
          <p:nvPr/>
        </p:nvSpPr>
        <p:spPr>
          <a:xfrm>
            <a:off x="2362201" y="2919517"/>
            <a:ext cx="6611678" cy="126184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Helvetica Neue"/>
                <a:ea typeface="Helvetica Neue"/>
                <a:cs typeface="Helvetica Neue"/>
                <a:sym typeface="Helvetica Neue"/>
              </a:rPr>
              <a:t>Abilità di adattabilità</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(Ambiente di lavoro) Adattabilità e flessibilità</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Esercizi e pratica</a:t>
            </a:r>
            <a:endParaRPr sz="2400" dirty="0">
              <a:solidFill>
                <a:schemeClr val="dk1"/>
              </a:solidFill>
              <a:latin typeface="Helvetica Neue"/>
              <a:ea typeface="Helvetica Neue"/>
              <a:cs typeface="Helvetica Neue"/>
              <a:sym typeface="Helvetica Neue"/>
            </a:endParaRPr>
          </a:p>
        </p:txBody>
      </p:sp>
      <p:sp>
        <p:nvSpPr>
          <p:cNvPr id="146" name="Google Shape;146;p3"/>
          <p:cNvSpPr txBox="1"/>
          <p:nvPr/>
        </p:nvSpPr>
        <p:spPr>
          <a:xfrm>
            <a:off x="2362200" y="4397552"/>
            <a:ext cx="8206563" cy="236983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Helvetica Neue"/>
                <a:ea typeface="Helvetica Neue"/>
                <a:cs typeface="Helvetica Neue"/>
                <a:sym typeface="Helvetica Neue"/>
              </a:rPr>
              <a:t>Pensiero analitico</a:t>
            </a:r>
          </a:p>
          <a:p>
            <a:pPr marL="342900" indent="-342900">
              <a:buFont typeface="Arial" panose="020B0604020202020204" pitchFamily="34" charset="0"/>
              <a:buChar char="•"/>
            </a:pPr>
            <a:r>
              <a:rPr lang="en-US" sz="2400" dirty="0">
                <a:solidFill>
                  <a:schemeClr val="dk1"/>
                </a:solidFill>
                <a:latin typeface="Helvetica Neue"/>
                <a:sym typeface="Helvetica Neue"/>
              </a:rPr>
              <a:t>Le basi e l’arte del pensare</a:t>
            </a:r>
          </a:p>
          <a:p>
            <a:pPr marL="342900" indent="-342900">
              <a:buFont typeface="Arial" panose="020B0604020202020204" pitchFamily="34" charset="0"/>
              <a:buChar char="•"/>
            </a:pPr>
            <a:r>
              <a:rPr lang="it-IT" sz="2400" dirty="0">
                <a:solidFill>
                  <a:schemeClr val="dk1"/>
                </a:solidFill>
                <a:latin typeface="Helvetica Neue"/>
                <a:sym typeface="Helvetica Neue"/>
              </a:rPr>
              <a:t>La trappola chiamata ‘’sistemi di credenze’’</a:t>
            </a:r>
          </a:p>
          <a:p>
            <a:pPr marL="342900" indent="-342900">
              <a:buFont typeface="Arial" panose="020B0604020202020204" pitchFamily="34" charset="0"/>
              <a:buChar char="•"/>
            </a:pPr>
            <a:r>
              <a:rPr lang="it-IT" sz="2400" dirty="0">
                <a:solidFill>
                  <a:schemeClr val="dk1"/>
                </a:solidFill>
                <a:latin typeface="Helvetica Neue"/>
                <a:sym typeface="Helvetica Neue"/>
              </a:rPr>
              <a:t>Apertura mentale, scetticismo nel pensiero critico</a:t>
            </a:r>
          </a:p>
          <a:p>
            <a:pPr marL="342900" indent="-342900">
              <a:buFont typeface="Arial" panose="020B0604020202020204" pitchFamily="34" charset="0"/>
              <a:buChar char="•"/>
            </a:pPr>
            <a:r>
              <a:rPr lang="en-US" sz="2400" dirty="0">
                <a:solidFill>
                  <a:schemeClr val="dk1"/>
                </a:solidFill>
                <a:latin typeface="Helvetica Neue"/>
                <a:sym typeface="Helvetica Neue"/>
              </a:rPr>
              <a:t>Disposizioni del pensatore critico</a:t>
            </a:r>
          </a:p>
          <a:p>
            <a:pPr marL="342900" indent="-342900">
              <a:buFont typeface="Arial" panose="020B0604020202020204" pitchFamily="34" charset="0"/>
              <a:buChar char="•"/>
            </a:pPr>
            <a:r>
              <a:rPr lang="en-US" sz="2400" dirty="0">
                <a:solidFill>
                  <a:schemeClr val="dk1"/>
                </a:solidFill>
                <a:latin typeface="Helvetica Neue"/>
                <a:sym typeface="Helvetica Neue"/>
              </a:rPr>
              <a:t>Pensiero finale</a:t>
            </a:r>
            <a:endParaRPr sz="2400" dirty="0">
              <a:solidFill>
                <a:schemeClr val="dk1"/>
              </a:solidFill>
              <a:latin typeface="Helvetica Neue"/>
              <a:sym typeface="Helvetica Neue"/>
            </a:endParaRPr>
          </a:p>
        </p:txBody>
      </p:sp>
      <p:sp>
        <p:nvSpPr>
          <p:cNvPr id="149" name="Google Shape;149;p3"/>
          <p:cNvSpPr txBox="1"/>
          <p:nvPr/>
        </p:nvSpPr>
        <p:spPr>
          <a:xfrm>
            <a:off x="2336490" y="6864416"/>
            <a:ext cx="9845678" cy="163117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700" b="1" dirty="0">
                <a:solidFill>
                  <a:schemeClr val="dk1"/>
                </a:solidFill>
                <a:latin typeface="Helvetica Neue"/>
                <a:ea typeface="Helvetica Neue"/>
                <a:cs typeface="Helvetica Neue"/>
              </a:rPr>
              <a:t>Apprendimento continuo e strategie di apprendimento</a:t>
            </a:r>
          </a:p>
          <a:p>
            <a:pPr marL="342900" lvl="0" indent="-342900">
              <a:buFont typeface="Arial" panose="020B0604020202020204" pitchFamily="34" charset="0"/>
              <a:buChar char="•"/>
            </a:pPr>
            <a:r>
              <a:rPr lang="it-IT" sz="2400" dirty="0">
                <a:solidFill>
                  <a:schemeClr val="dk1"/>
                </a:solidFill>
                <a:latin typeface="Helvetica Neue"/>
              </a:rPr>
              <a:t>Fondamenti di apprendimento continuo</a:t>
            </a:r>
            <a:endParaRPr lang="en-US" sz="2400" dirty="0">
              <a:solidFill>
                <a:schemeClr val="dk1"/>
              </a:solidFill>
              <a:latin typeface="Helvetica Neue"/>
            </a:endParaRPr>
          </a:p>
          <a:p>
            <a:pPr marL="342900" lvl="0" indent="-342900">
              <a:buFont typeface="Arial" panose="020B0604020202020204" pitchFamily="34" charset="0"/>
              <a:buChar char="•"/>
            </a:pPr>
            <a:r>
              <a:rPr lang="en-US" sz="2400" dirty="0">
                <a:solidFill>
                  <a:schemeClr val="dk1"/>
                </a:solidFill>
                <a:latin typeface="Helvetica Neue"/>
              </a:rPr>
              <a:t>Disapprendimento</a:t>
            </a:r>
          </a:p>
          <a:p>
            <a:pPr marL="342900" lvl="0" indent="-342900">
              <a:buFont typeface="Arial" panose="020B0604020202020204" pitchFamily="34" charset="0"/>
              <a:buChar char="•"/>
            </a:pPr>
            <a:r>
              <a:rPr lang="it-IT" sz="2400" dirty="0">
                <a:solidFill>
                  <a:schemeClr val="dk1"/>
                </a:solidFill>
                <a:latin typeface="Helvetica Neue"/>
              </a:rPr>
              <a:t>Stretegie di apprendimento</a:t>
            </a:r>
            <a:endParaRPr sz="2400" dirty="0">
              <a:solidFill>
                <a:schemeClr val="dk1"/>
              </a:solidFill>
              <a:latin typeface="Helvetica Neue"/>
              <a:sym typeface="Helvetica Neue"/>
            </a:endParaRPr>
          </a:p>
        </p:txBody>
      </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51" name="Google Shape;151;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426837"/>
            <a:ext cx="467367" cy="450740"/>
          </a:xfrm>
          <a:prstGeom prst="rect">
            <a:avLst/>
          </a:prstGeom>
          <a:noFill/>
          <a:ln>
            <a:noFill/>
          </a:ln>
        </p:spPr>
      </p:pic>
      <p:pic>
        <p:nvPicPr>
          <p:cNvPr id="152" name="Google Shape;15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9" y="6903268"/>
            <a:ext cx="467367" cy="450740"/>
          </a:xfrm>
          <a:prstGeom prst="rect">
            <a:avLst/>
          </a:prstGeom>
          <a:noFill/>
          <a:ln>
            <a:noFill/>
          </a:ln>
        </p:spPr>
      </p:pic>
      <p:pic>
        <p:nvPicPr>
          <p:cNvPr id="153" name="Google Shape;15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80456" y="1707059"/>
            <a:ext cx="11506200" cy="2123658"/>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1.1 ADATTABILITÀ E FLESSIBILITÀ </a:t>
            </a:r>
          </a:p>
          <a:p>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a:p>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80306" y="2762543"/>
            <a:ext cx="15718036" cy="5262979"/>
          </a:xfrm>
          <a:prstGeom prst="rect">
            <a:avLst/>
          </a:prstGeom>
          <a:noFill/>
        </p:spPr>
        <p:txBody>
          <a:bodyPr wrap="square" rtlCol="0">
            <a:spAutoFit/>
          </a:bodyPr>
          <a:lstStyle/>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L'adattabilità è la capacità di essere flessibili e adattarsi ai cambiamenti di fattori, condizioni o ambienti. Essere adattabili è un'abilità molto apprezzata sul posto di lavoro. Guarda approfondimenti e pensieri sull'adattabilità e sul futuro del lavoro da parte di leader di tutto il mondo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mini-documentary film</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Alcune persone possono trovare l'adattamento facile, mentre altri potrebbero trovarlo più difficile. Se vuoi sviluppare questa abilità dentro di te, considera di acquisire fiducia in te stesso, vedere una prospettiva diversa, accettare che il fallimento accade.</a:t>
            </a:r>
          </a:p>
          <a:p>
            <a:pPr algn="just">
              <a:defRPr/>
            </a:pP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Adattabilità e flessibilità sono due termini molto simili che differiscono leggermente. Devi essere flessibile per essere adattabile, ma se sei flessibile questo non significa necessariamente che sei adattabile. In altre parole, la flessibilità è una componente dell'essere adattabili. Essere flessibili nella vita significa che puoi cambiare i tuoi piani e adattarti facilmente a nuove situazioni.</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83063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192251" y="1543794"/>
            <a:ext cx="13204902" cy="1446550"/>
          </a:xfrm>
          <a:prstGeom prst="rect">
            <a:avLst/>
          </a:prstGeom>
          <a:noFill/>
        </p:spPr>
        <p:txBody>
          <a:bodyPr wrap="square" rtlCol="0">
            <a:spAutoFit/>
          </a:bodyPr>
          <a:lstStyle/>
          <a:p>
            <a:r>
              <a:rPr lang="it-IT"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1.2 ADATTABILITÀ SULL’AMBIENTE DI LAVORO</a:t>
            </a:r>
          </a:p>
          <a:p>
            <a:endParaRPr lang="it-IT"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69231" y="2267069"/>
            <a:ext cx="15903498" cy="6124754"/>
          </a:xfrm>
          <a:prstGeom prst="rect">
            <a:avLst/>
          </a:prstGeom>
          <a:noFill/>
        </p:spPr>
        <p:txBody>
          <a:bodyPr wrap="square" rtlCol="0">
            <a:spAutoFit/>
          </a:bodyPr>
          <a:lstStyle/>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L'adattabilità nell’ambiente di lavoro è la capacità di rispondere efficacemente a diversi scenari e sfide all'interno di esso. Diventare adattabili sul lavoro ti aiuta a rispondere a nuove situazioni, nuovi ruoli, nuovi progetti e nuovi clienti. Imparare a diventare più adattabili sul lavoro richiede tempo e attenzione, è più sul viaggio che sul risultato finale. L'apprendimento di competenze trasversali come l'adattabilità potrebbe non venire con la certificazione ufficiale o essere misurabile quanto le competenze tecniche, ma possono fare altrettanto, se non di più, per il tuo successo se sei leader o membro del team. </a:t>
            </a: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Le persone adattabili sviluppano set di competenze, processi e quadri mirati che consentono loro di affrontare in modo rapido ed efficiente le diverse situazioni man mano che si presentano. Diventare adattabili sull’ambiente di lavoro ti aiuta a rispondere a nuove situazioni, nuovi ruoli, nuovi progetti e nuovi clienti. Man mano che sviluppi questo set di abilità, sarai in grado di affrontare qualsiasi cambiamento che ti verrà incontro. Il Center for Creative Leadership suddivide le competenze di adattabilità in 3 categorie: Adattabilità cognitiva, adattabilità emotiva e adattabilità della personalità.</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27008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1446550"/>
          </a:xfrm>
          <a:prstGeom prst="rect">
            <a:avLst/>
          </a:prstGeom>
          <a:noFill/>
        </p:spPr>
        <p:txBody>
          <a:bodyPr wrap="square" rtlCol="0">
            <a:spAutoFit/>
          </a:bodyPr>
          <a:lstStyle/>
          <a:p>
            <a:r>
              <a:rPr lang="it-IT"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1.3 FLESSIBILITÀ SULL’AMBIENTE DI LAVORO</a:t>
            </a:r>
          </a:p>
          <a:p>
            <a:endParaRPr lang="it-IT"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43298" y="2780768"/>
            <a:ext cx="15903498" cy="4832092"/>
          </a:xfrm>
          <a:prstGeom prst="rect">
            <a:avLst/>
          </a:prstGeom>
          <a:noFill/>
        </p:spPr>
        <p:txBody>
          <a:bodyPr wrap="square" rtlCol="0">
            <a:spAutoFit/>
          </a:bodyPr>
          <a:lstStyle/>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 flessibilità sull’ambiente di lavoro è la capacità di valutare gli eventi e adattarsi ai ruoli e alle attività o al lavoro offerto. La flessibilità sul posto di lavoro è un accordo di lavoro in cui vi è flessibilità per un dipendente su dove vuole lavorare, il tempo che lavorerà e come lavorerà. </a:t>
            </a:r>
          </a:p>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Esempi in cui entrambi i vantaggi E-E sono l'equilibrio tra vita professionale e vita privata, maggiore produttività o essere più reattivi al cambiamento. Manager e leader di tutto il mondo passando dal modo tradizionale di lavorare al modo nuovo e moderno. Per esempio: opzione lavorare da casa, indipendenza sull’ambiente di lavoro o opzione accordo di lavoro.</a:t>
            </a:r>
          </a:p>
          <a:p>
            <a:pPr algn="just">
              <a:defRPr/>
            </a:pPr>
            <a:endParaRPr lang="en-GB" sz="2800"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Le piccole imprese sono inclini ad adattare la flessibilità sull’ambiente di lavoro perché stanno cercando di ridurre i costi in termini di utenze e spese di affitto, hanno la libertà di farlo poiché le loro operazioni non sono così su larga scala e hanno un piccolo numero di persone da gestire.</a:t>
            </a:r>
          </a:p>
        </p:txBody>
      </p:sp>
    </p:spTree>
    <p:extLst>
      <p:ext uri="{BB962C8B-B14F-4D97-AF65-F5344CB8AC3E}">
        <p14:creationId xmlns:p14="http://schemas.microsoft.com/office/powerpoint/2010/main" val="1323385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2123658"/>
          </a:xfrm>
          <a:prstGeom prst="rect">
            <a:avLst/>
          </a:prstGeom>
          <a:noFill/>
        </p:spPr>
        <p:txBody>
          <a:bodyPr wrap="square" rtlCol="0">
            <a:spAutoFit/>
          </a:bodyPr>
          <a:lstStyle/>
          <a:p>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1.4 ESERCIZI E PRATICA </a:t>
            </a:r>
          </a:p>
          <a:p>
            <a:endPar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a:p>
            <a:endPar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610951"/>
            <a:ext cx="15803934" cy="5271187"/>
          </a:xfrm>
          <a:prstGeom prst="rect">
            <a:avLst/>
          </a:prstGeom>
          <a:noFill/>
        </p:spPr>
        <p:txBody>
          <a:bodyPr wrap="square" rtlCol="0">
            <a:spAutoFit/>
          </a:bodyPr>
          <a:lstStyle/>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Rispondi alle seguenti domande per vedere se hai adattabilità oppure determina se è un'abilità su cui potresti aver bisogno di lavorare di più:</a:t>
            </a:r>
          </a:p>
          <a:p>
            <a:pPr marL="342900" lvl="0" indent="-342900" algn="just">
              <a:lnSpc>
                <a:spcPct val="107000"/>
              </a:lnSpc>
              <a:spcAft>
                <a:spcPts val="800"/>
              </a:spcAft>
              <a:buFont typeface="+mj-lt"/>
              <a:buAutoNum type="arabicPeriod"/>
              <a:tabLst>
                <a:tab pos="457200" algn="l"/>
              </a:tabLst>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Sei bravo a prendere consigli?</a:t>
            </a:r>
          </a:p>
          <a:p>
            <a:pPr marL="342900" lvl="0" indent="-342900" algn="just">
              <a:lnSpc>
                <a:spcPct val="107000"/>
              </a:lnSpc>
              <a:spcAft>
                <a:spcPts val="800"/>
              </a:spcAft>
              <a:buFont typeface="+mj-lt"/>
              <a:buAutoNum type="arabicPeriod"/>
              <a:tabLst>
                <a:tab pos="457200" algn="l"/>
              </a:tabLst>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Riesci ad adattarti facilmente a nuove situazioni?</a:t>
            </a:r>
          </a:p>
          <a:p>
            <a:pPr marL="342900" lvl="0" indent="-342900" algn="just">
              <a:lnSpc>
                <a:spcPct val="107000"/>
              </a:lnSpc>
              <a:spcAft>
                <a:spcPts val="800"/>
              </a:spcAft>
              <a:buFont typeface="+mj-lt"/>
              <a:buAutoNum type="arabicPeriod"/>
              <a:tabLst>
                <a:tab pos="457200" algn="l"/>
              </a:tabLst>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Riesci a sopportare le critiche?</a:t>
            </a:r>
          </a:p>
          <a:p>
            <a:pPr marL="342900" lvl="0" indent="-342900" algn="just">
              <a:lnSpc>
                <a:spcPct val="107000"/>
              </a:lnSpc>
              <a:spcAft>
                <a:spcPts val="800"/>
              </a:spcAft>
              <a:buFont typeface="+mj-lt"/>
              <a:buAutoNum type="arabicPeriod"/>
              <a:tabLst>
                <a:tab pos="457200" algn="l"/>
              </a:tabLst>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Accetti difficilmente le sconfitte?</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Vuoi avere l'ultima parola?</a:t>
            </a:r>
          </a:p>
          <a:p>
            <a:pPr marL="342900" lvl="0" indent="-342900" algn="just">
              <a:lnSpc>
                <a:spcPct val="107000"/>
              </a:lnSpc>
              <a:spcAft>
                <a:spcPts val="800"/>
              </a:spcAft>
              <a:buFont typeface="+mj-lt"/>
              <a:buAutoNum type="arabicPeriod"/>
              <a:tabLst>
                <a:tab pos="457200" algn="l"/>
              </a:tabLst>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Senti di non sopportare di essere contraddetto?</a:t>
            </a:r>
          </a:p>
          <a:p>
            <a:pPr marL="342900" lvl="0" indent="-342900" algn="just">
              <a:lnSpc>
                <a:spcPct val="107000"/>
              </a:lnSpc>
              <a:spcAft>
                <a:spcPts val="800"/>
              </a:spcAft>
              <a:buFont typeface="+mj-lt"/>
              <a:buAutoNum type="arabicPeriod"/>
              <a:tabLst>
                <a:tab pos="457200" algn="l"/>
              </a:tabLst>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Reprimi le proposte degli altri?</a:t>
            </a:r>
          </a:p>
          <a:p>
            <a:pPr marL="342900" lvl="0" indent="-342900" algn="just">
              <a:lnSpc>
                <a:spcPct val="107000"/>
              </a:lnSpc>
              <a:spcAft>
                <a:spcPts val="800"/>
              </a:spcAft>
              <a:buFont typeface="+mj-lt"/>
              <a:buAutoNum type="arabicPeriod"/>
              <a:tabLst>
                <a:tab pos="457200" algn="l"/>
              </a:tabLst>
            </a:pPr>
            <a:r>
              <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rPr>
              <a:t>Pensi di non tollerare le critiche? </a:t>
            </a: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(Jackson et. al., 2000)</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Concediti 1 punto se hai risposto "no" a 1-3 e 1 punto per ogni "sì" per 4-8. Punteggi più alti potrebbero essere indicativi di modi di pensare meno adattabili e più rigidi.</a:t>
            </a:r>
          </a:p>
        </p:txBody>
      </p:sp>
    </p:spTree>
    <p:extLst>
      <p:ext uri="{BB962C8B-B14F-4D97-AF65-F5344CB8AC3E}">
        <p14:creationId xmlns:p14="http://schemas.microsoft.com/office/powerpoint/2010/main" val="1109231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2123658"/>
          </a:xfrm>
          <a:prstGeom prst="rect">
            <a:avLst/>
          </a:prstGeom>
          <a:noFill/>
        </p:spPr>
        <p:txBody>
          <a:bodyPr wrap="square" rtlCol="0">
            <a:spAutoFit/>
          </a:bodyPr>
          <a:lstStyle/>
          <a:p>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1.4 ESERCIZI E PRATICA </a:t>
            </a:r>
          </a:p>
          <a:p>
            <a:endPar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a:p>
            <a:endPar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610951"/>
            <a:ext cx="15803934" cy="4401205"/>
          </a:xfrm>
          <a:prstGeom prst="rect">
            <a:avLst/>
          </a:prstGeom>
          <a:noFill/>
        </p:spPr>
        <p:txBody>
          <a:bodyPr wrap="square" rtlCol="0">
            <a:spAutoFit/>
          </a:bodyPr>
          <a:lstStyle/>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Dai un'occhiata ad alcuni esempi su come puoi costruire, affinare e far crescere le tue capacità di adattabilità attraverso esercizi e pratica: </a:t>
            </a: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Esempio: Lascia il tuo ego fuori</a:t>
            </a:r>
          </a:p>
          <a:p>
            <a:pPr algn="just">
              <a:defRP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Il tuo team ha recentemente ospitato una sessione di brainstorming creativo, ma la tua idea non è stata scelta. È normale sentirsi delusi. Ma invece di rimanere triste per questo, puoi scegliere di lasciar perdere. Lascia il tuo ego fuori e abbraccia l'idea con cui il tuo team ha deciso di andare avanti. In questo modo, stai permettendo agli altri di esprimere la loro creatività con idee ancora più uniche. Stai anche insegnando a te stesso che ci sono diverse soluzioni a un problema, e puoi adattarti indipendentemente da quale si vada avanti.</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9118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288808" y="716239"/>
            <a:ext cx="1412853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400" b="1" dirty="0">
                <a:solidFill>
                  <a:srgbClr val="D00B24"/>
                </a:solidFill>
              </a:rPr>
              <a:t>2.1 PENSIERO ANALITICO NELLE BASI</a:t>
            </a:r>
          </a:p>
          <a:p>
            <a:pPr marL="0" marR="0" lvl="0" indent="0" algn="l" rtl="0">
              <a:spcBef>
                <a:spcPts val="0"/>
              </a:spcBef>
              <a:spcAft>
                <a:spcPts val="0"/>
              </a:spcAft>
              <a:buNone/>
            </a:pPr>
            <a:endParaRPr lang="it-IT" sz="4400" b="1" dirty="0">
              <a:solidFill>
                <a:srgbClr val="D00B24"/>
              </a:solidFill>
            </a:endParaRPr>
          </a:p>
        </p:txBody>
      </p:sp>
      <p:sp>
        <p:nvSpPr>
          <p:cNvPr id="3" name="BlokTextu 2">
            <a:extLst>
              <a:ext uri="{FF2B5EF4-FFF2-40B4-BE49-F238E27FC236}">
                <a16:creationId xmlns:a16="http://schemas.microsoft.com/office/drawing/2014/main" id="{7ACBE731-3392-3517-DDF8-B2DDEE4BF037}"/>
              </a:ext>
            </a:extLst>
          </p:cNvPr>
          <p:cNvSpPr txBox="1"/>
          <p:nvPr/>
        </p:nvSpPr>
        <p:spPr>
          <a:xfrm>
            <a:off x="1288808" y="2399567"/>
            <a:ext cx="16147139" cy="6555641"/>
          </a:xfrm>
          <a:prstGeom prst="rect">
            <a:avLst/>
          </a:prstGeom>
          <a:noFill/>
        </p:spPr>
        <p:txBody>
          <a:bodyPr wrap="square" rtlCol="0">
            <a:spAutoFit/>
          </a:bodyPr>
          <a:lstStyle/>
          <a:p>
            <a:pPr algn="just"/>
            <a:r>
              <a:rPr lang="it-IT" sz="2000" b="1" dirty="0">
                <a:latin typeface="Calibri" panose="020F0502020204030204" pitchFamily="34" charset="0"/>
                <a:cs typeface="Calibri" panose="020F0502020204030204" pitchFamily="34" charset="0"/>
              </a:rPr>
              <a:t>‘’In media circa il 40 % della mente umana è costituito da dati, 30% di informazioni, 20%conoscenza, 10% di comprensione, e praticamente alcuna % di saggezza.’’ </a:t>
            </a:r>
            <a:r>
              <a:rPr lang="en-US" sz="2000" dirty="0">
                <a:latin typeface="Calibri" panose="020F0502020204030204" pitchFamily="34" charset="0"/>
                <a:cs typeface="Calibri" panose="020F0502020204030204" pitchFamily="34" charset="0"/>
              </a:rPr>
              <a:t>(Ackoff,  1989,  3). </a:t>
            </a: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Dati - </a:t>
            </a:r>
            <a:r>
              <a:rPr lang="it-IT" sz="2000" dirty="0">
                <a:latin typeface="Calibri" panose="020F0502020204030204" pitchFamily="34" charset="0"/>
                <a:cs typeface="Calibri" panose="020F0502020204030204" pitchFamily="34" charset="0"/>
              </a:rPr>
              <a:t>è rappresentato da una serie di punti casuali che potrebbero significare qualcosa – o niente.</a:t>
            </a:r>
            <a:endParaRPr lang="en-US"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Informazioni -</a:t>
            </a:r>
            <a:r>
              <a:rPr lang="en-US" sz="2000" dirty="0">
                <a:latin typeface="Calibri" panose="020F0502020204030204" pitchFamily="34" charset="0"/>
                <a:cs typeface="Calibri" panose="020F0502020204030204" pitchFamily="34" charset="0"/>
              </a:rPr>
              <a:t> </a:t>
            </a:r>
            <a:r>
              <a:rPr lang="it-IT" sz="2000" dirty="0">
                <a:latin typeface="Calibri" panose="020F0502020204030204" pitchFamily="34" charset="0"/>
                <a:cs typeface="Calibri" panose="020F0502020204030204" pitchFamily="34" charset="0"/>
              </a:rPr>
              <a:t>È dove il significato o la relazione viene applicata alla materia prima.  Questo è indicato applicando colori diversi ai punti.</a:t>
            </a:r>
            <a:endParaRPr lang="en-US"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Conoscenza  </a:t>
            </a:r>
            <a:r>
              <a:rPr lang="it-IT" sz="2000" dirty="0">
                <a:latin typeface="Calibri" panose="020F0502020204030204" pitchFamily="34" charset="0"/>
                <a:cs typeface="Calibri" panose="020F0502020204030204" pitchFamily="34" charset="0"/>
              </a:rPr>
              <a:t>- Si ottiene quando siamo in grado di memorizzare le informazioni, ad esempio tabelle di moltiplicazione standard o orari di alba e tramonto in un dato mese. Man mano che acquisiamo conoscenza, iniziamo a dare un senso alle cose e a tracciare connessioni tra diverse informazioni. </a:t>
            </a: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Comprensione  - </a:t>
            </a:r>
            <a:r>
              <a:rPr lang="it-IT" sz="2000" dirty="0">
                <a:latin typeface="Calibri" panose="020F0502020204030204" pitchFamily="34" charset="0"/>
                <a:cs typeface="Calibri" panose="020F0502020204030204" pitchFamily="34" charset="0"/>
              </a:rPr>
              <a:t>è il livello in cui i dati diventano seriamente utili. L'intuizione è la capacità di sintetizzare la conoscenza al fine di ottenere una profonda comprensione di un problema. Con l'intuizione arriva la prospettiva dell’insieme</a:t>
            </a: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Saggezza </a:t>
            </a:r>
            <a:r>
              <a:rPr lang="en-US" sz="2000" dirty="0">
                <a:latin typeface="Calibri" panose="020F0502020204030204" pitchFamily="34" charset="0"/>
                <a:cs typeface="Calibri" panose="020F0502020204030204" pitchFamily="34" charset="0"/>
              </a:rPr>
              <a:t> – </a:t>
            </a:r>
            <a:r>
              <a:rPr lang="it-IT" sz="2000" dirty="0">
                <a:latin typeface="Calibri" panose="020F0502020204030204" pitchFamily="34" charset="0"/>
                <a:cs typeface="Calibri" panose="020F0502020204030204" pitchFamily="34" charset="0"/>
              </a:rPr>
              <a:t>la capacità di utilizzare le informazioni per facilitare il processo decisionale informato.</a:t>
            </a:r>
          </a:p>
          <a:p>
            <a:pPr marL="285750" indent="-285750" algn="just">
              <a:buFont typeface="Arial" panose="020B0604020202020204" pitchFamily="34" charset="0"/>
              <a:buChar char="•"/>
            </a:pPr>
            <a:endParaRPr lang="it-IT"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p:txBody>
      </p:sp>
      <p:pic>
        <p:nvPicPr>
          <p:cNvPr id="6" name="Obrázok 5" descr="Data To Wisdom Via Information, Knowledge &amp; Insight. - Information Factory  Information Factory">
            <a:extLst>
              <a:ext uri="{FF2B5EF4-FFF2-40B4-BE49-F238E27FC236}">
                <a16:creationId xmlns:a16="http://schemas.microsoft.com/office/drawing/2014/main" id="{61284DCC-FA09-8908-DE80-DA42E0520CB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0382" y="3236678"/>
            <a:ext cx="8171918" cy="2474159"/>
          </a:xfrm>
          <a:prstGeom prst="rect">
            <a:avLst/>
          </a:prstGeom>
          <a:noFill/>
          <a:ln>
            <a:noFill/>
          </a:ln>
        </p:spPr>
      </p:pic>
      <p:sp>
        <p:nvSpPr>
          <p:cNvPr id="7" name="BlokTextu 6">
            <a:extLst>
              <a:ext uri="{FF2B5EF4-FFF2-40B4-BE49-F238E27FC236}">
                <a16:creationId xmlns:a16="http://schemas.microsoft.com/office/drawing/2014/main" id="{5B38D971-ECF3-4084-87DE-46D12556C65C}"/>
              </a:ext>
            </a:extLst>
          </p:cNvPr>
          <p:cNvSpPr txBox="1"/>
          <p:nvPr/>
        </p:nvSpPr>
        <p:spPr>
          <a:xfrm>
            <a:off x="5534944" y="5710837"/>
            <a:ext cx="7815296" cy="276999"/>
          </a:xfrm>
          <a:prstGeom prst="rect">
            <a:avLst/>
          </a:prstGeom>
          <a:noFill/>
        </p:spPr>
        <p:txBody>
          <a:bodyPr wrap="square" rtlCol="0">
            <a:spAutoFit/>
          </a:bodyPr>
          <a:lstStyle/>
          <a:p>
            <a:r>
              <a:rPr lang="en-US" sz="1200" dirty="0"/>
              <a:t>Original graphic by Hugh MacLeod @hughcards</a:t>
            </a:r>
            <a:r>
              <a:rPr lang="sk-SK" sz="1200" dirty="0"/>
              <a:t>, </a:t>
            </a:r>
            <a:r>
              <a:rPr lang="en-US" sz="1200" dirty="0"/>
              <a:t>extended by David Sommerville @smrvl </a:t>
            </a:r>
            <a:endParaRPr lang="sk-SK" sz="1200" dirty="0"/>
          </a:p>
        </p:txBody>
      </p:sp>
    </p:spTree>
    <p:extLst>
      <p:ext uri="{BB962C8B-B14F-4D97-AF65-F5344CB8AC3E}">
        <p14:creationId xmlns:p14="http://schemas.microsoft.com/office/powerpoint/2010/main" val="126138018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2695</TotalTime>
  <Words>3050</Words>
  <Application>Microsoft Office PowerPoint</Application>
  <PresentationFormat>Personalizado</PresentationFormat>
  <Paragraphs>180</Paragraphs>
  <Slides>22</Slides>
  <Notes>18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22</vt:i4>
      </vt:variant>
    </vt:vector>
  </HeadingPairs>
  <TitlesOfParts>
    <vt:vector size="30" baseType="lpstr">
      <vt:lpstr>Microsoft Sans Serif</vt:lpstr>
      <vt:lpstr>Helvetica Neue</vt:lpstr>
      <vt:lpstr>Courier New</vt:lpstr>
      <vt:lpstr>Calibri</vt:lpstr>
      <vt:lpstr>Tahoma</vt:lpstr>
      <vt:lpstr>Arial</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Monia Coppola</dc:creator>
  <cp:lastModifiedBy>Álvaro Matilla</cp:lastModifiedBy>
  <cp:revision>119</cp:revision>
  <dcterms:created xsi:type="dcterms:W3CDTF">2022-05-13T08:01:25Z</dcterms:created>
  <dcterms:modified xsi:type="dcterms:W3CDTF">2023-05-22T13:45:06Z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